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58"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blizzard.atms.unca.edu/sempe/rt_sempe1213.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Arrow Connector 26"/>
          <p:cNvCxnSpPr/>
          <p:nvPr/>
        </p:nvCxnSpPr>
        <p:spPr>
          <a:xfrm rot="5400000" flipH="1" flipV="1">
            <a:off x="76200" y="1447800"/>
            <a:ext cx="24384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2743200"/>
            <a:ext cx="73914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09600" y="4343400"/>
            <a:ext cx="7772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ground</a:t>
            </a:r>
            <a:endParaRPr lang="en-US" dirty="0"/>
          </a:p>
        </p:txBody>
      </p:sp>
      <p:sp>
        <p:nvSpPr>
          <p:cNvPr id="8" name="Right Arrow 7"/>
          <p:cNvSpPr/>
          <p:nvPr/>
        </p:nvSpPr>
        <p:spPr>
          <a:xfrm>
            <a:off x="2895600" y="1143000"/>
            <a:ext cx="1828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Strong winds</a:t>
            </a:r>
            <a:endParaRPr lang="en-US" dirty="0"/>
          </a:p>
        </p:txBody>
      </p:sp>
      <p:cxnSp>
        <p:nvCxnSpPr>
          <p:cNvPr id="11" name="Straight Arrow Connector 10"/>
          <p:cNvCxnSpPr/>
          <p:nvPr/>
        </p:nvCxnSpPr>
        <p:spPr>
          <a:xfrm rot="5400000" flipH="1" flipV="1">
            <a:off x="914400" y="3124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876300" y="39243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3352800"/>
            <a:ext cx="3078856" cy="369332"/>
          </a:xfrm>
          <a:prstGeom prst="rect">
            <a:avLst/>
          </a:prstGeom>
          <a:solidFill>
            <a:schemeClr val="bg1"/>
          </a:solidFill>
        </p:spPr>
        <p:txBody>
          <a:bodyPr wrap="none" rtlCol="0">
            <a:spAutoFit/>
          </a:bodyPr>
          <a:lstStyle/>
          <a:p>
            <a:r>
              <a:rPr lang="en-US" dirty="0" smtClean="0"/>
              <a:t>planetary boundary layer (PBL)</a:t>
            </a:r>
            <a:endParaRPr lang="en-US" dirty="0"/>
          </a:p>
        </p:txBody>
      </p:sp>
      <p:sp>
        <p:nvSpPr>
          <p:cNvPr id="22" name="Curved Up Arrow 21"/>
          <p:cNvSpPr/>
          <p:nvPr/>
        </p:nvSpPr>
        <p:spPr>
          <a:xfrm>
            <a:off x="3505200" y="3581400"/>
            <a:ext cx="533400" cy="685800"/>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Curved Up Arrow 22"/>
          <p:cNvSpPr/>
          <p:nvPr/>
        </p:nvSpPr>
        <p:spPr>
          <a:xfrm rot="10800000">
            <a:off x="3429000" y="2806819"/>
            <a:ext cx="533400" cy="685800"/>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p:cNvSpPr txBox="1"/>
          <p:nvPr/>
        </p:nvSpPr>
        <p:spPr>
          <a:xfrm>
            <a:off x="4114800" y="2971800"/>
            <a:ext cx="3962400" cy="646331"/>
          </a:xfrm>
          <a:prstGeom prst="rect">
            <a:avLst/>
          </a:prstGeom>
          <a:noFill/>
        </p:spPr>
        <p:txBody>
          <a:bodyPr wrap="square" rtlCol="0">
            <a:spAutoFit/>
          </a:bodyPr>
          <a:lstStyle/>
          <a:p>
            <a:r>
              <a:rPr lang="en-US" dirty="0" smtClean="0">
                <a:solidFill>
                  <a:schemeClr val="tx2">
                    <a:lumMod val="50000"/>
                  </a:schemeClr>
                </a:solidFill>
              </a:rPr>
              <a:t>Mixing in the PBL vertically redistributes moisture, heat, and momentum.</a:t>
            </a:r>
            <a:endParaRPr lang="en-US" dirty="0">
              <a:solidFill>
                <a:schemeClr val="tx2">
                  <a:lumMod val="50000"/>
                </a:schemeClr>
              </a:solidFill>
            </a:endParaRPr>
          </a:p>
        </p:txBody>
      </p:sp>
      <p:sp>
        <p:nvSpPr>
          <p:cNvPr id="25" name="TextBox 24"/>
          <p:cNvSpPr txBox="1"/>
          <p:nvPr/>
        </p:nvSpPr>
        <p:spPr>
          <a:xfrm>
            <a:off x="457200" y="1219200"/>
            <a:ext cx="1784335" cy="369332"/>
          </a:xfrm>
          <a:prstGeom prst="rect">
            <a:avLst/>
          </a:prstGeom>
          <a:solidFill>
            <a:schemeClr val="bg1"/>
          </a:solidFill>
        </p:spPr>
        <p:txBody>
          <a:bodyPr wrap="none" rtlCol="0">
            <a:spAutoFit/>
          </a:bodyPr>
          <a:lstStyle/>
          <a:p>
            <a:r>
              <a:rPr lang="en-US" dirty="0" smtClean="0"/>
              <a:t>free atmosphere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rved Up Arrow 15"/>
          <p:cNvSpPr/>
          <p:nvPr/>
        </p:nvSpPr>
        <p:spPr>
          <a:xfrm>
            <a:off x="3505200" y="3124200"/>
            <a:ext cx="533400" cy="1143000"/>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7" name="Straight Arrow Connector 26"/>
          <p:cNvCxnSpPr/>
          <p:nvPr/>
        </p:nvCxnSpPr>
        <p:spPr>
          <a:xfrm rot="5400000" flipH="1" flipV="1">
            <a:off x="534194" y="990600"/>
            <a:ext cx="1523206"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1752600"/>
            <a:ext cx="73914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09600" y="4343400"/>
            <a:ext cx="7772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ground</a:t>
            </a:r>
            <a:endParaRPr lang="en-US" dirty="0"/>
          </a:p>
        </p:txBody>
      </p:sp>
      <p:sp>
        <p:nvSpPr>
          <p:cNvPr id="8" name="Right Arrow 7"/>
          <p:cNvSpPr/>
          <p:nvPr/>
        </p:nvSpPr>
        <p:spPr>
          <a:xfrm>
            <a:off x="2895600" y="1143000"/>
            <a:ext cx="1828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Strong winds</a:t>
            </a:r>
            <a:endParaRPr lang="en-US" dirty="0"/>
          </a:p>
        </p:txBody>
      </p:sp>
      <p:cxnSp>
        <p:nvCxnSpPr>
          <p:cNvPr id="11" name="Straight Arrow Connector 10"/>
          <p:cNvCxnSpPr/>
          <p:nvPr/>
        </p:nvCxnSpPr>
        <p:spPr>
          <a:xfrm rot="5400000" flipH="1" flipV="1">
            <a:off x="418306" y="2628900"/>
            <a:ext cx="17533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876300" y="39243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3352800"/>
            <a:ext cx="2540247" cy="369332"/>
          </a:xfrm>
          <a:prstGeom prst="rect">
            <a:avLst/>
          </a:prstGeom>
          <a:solidFill>
            <a:schemeClr val="bg1"/>
          </a:solidFill>
        </p:spPr>
        <p:txBody>
          <a:bodyPr wrap="none" rtlCol="0">
            <a:spAutoFit/>
          </a:bodyPr>
          <a:lstStyle/>
          <a:p>
            <a:r>
              <a:rPr lang="en-US" dirty="0" smtClean="0"/>
              <a:t>planetary boundary layer</a:t>
            </a:r>
            <a:endParaRPr lang="en-US" dirty="0"/>
          </a:p>
        </p:txBody>
      </p:sp>
      <p:sp>
        <p:nvSpPr>
          <p:cNvPr id="23" name="Curved Up Arrow 22"/>
          <p:cNvSpPr/>
          <p:nvPr/>
        </p:nvSpPr>
        <p:spPr>
          <a:xfrm rot="10800000">
            <a:off x="3429000" y="1828800"/>
            <a:ext cx="533400" cy="1206619"/>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p:cNvSpPr txBox="1"/>
          <p:nvPr/>
        </p:nvSpPr>
        <p:spPr>
          <a:xfrm>
            <a:off x="4114800" y="2209800"/>
            <a:ext cx="3657600" cy="1477328"/>
          </a:xfrm>
          <a:prstGeom prst="rect">
            <a:avLst/>
          </a:prstGeom>
          <a:noFill/>
        </p:spPr>
        <p:txBody>
          <a:bodyPr wrap="square" rtlCol="0">
            <a:spAutoFit/>
          </a:bodyPr>
          <a:lstStyle/>
          <a:p>
            <a:r>
              <a:rPr lang="en-US" dirty="0" smtClean="0">
                <a:solidFill>
                  <a:schemeClr val="tx2">
                    <a:lumMod val="50000"/>
                  </a:schemeClr>
                </a:solidFill>
              </a:rPr>
              <a:t>In the presence of strong winds in the free atmosphere, a deep PBL can mix high momentum air down to the surface, causing dangerously strong wind conditions at the ground.</a:t>
            </a:r>
            <a:endParaRPr lang="en-US" dirty="0">
              <a:solidFill>
                <a:schemeClr val="tx2">
                  <a:lumMod val="50000"/>
                </a:schemeClr>
              </a:solidFill>
            </a:endParaRPr>
          </a:p>
        </p:txBody>
      </p:sp>
      <p:sp>
        <p:nvSpPr>
          <p:cNvPr id="25" name="TextBox 24"/>
          <p:cNvSpPr txBox="1"/>
          <p:nvPr/>
        </p:nvSpPr>
        <p:spPr>
          <a:xfrm>
            <a:off x="457200" y="1219200"/>
            <a:ext cx="1784335" cy="369332"/>
          </a:xfrm>
          <a:prstGeom prst="rect">
            <a:avLst/>
          </a:prstGeom>
          <a:solidFill>
            <a:schemeClr val="bg1"/>
          </a:solidFill>
        </p:spPr>
        <p:txBody>
          <a:bodyPr wrap="none" rtlCol="0">
            <a:spAutoFit/>
          </a:bodyPr>
          <a:lstStyle/>
          <a:p>
            <a:r>
              <a:rPr lang="en-US" dirty="0" smtClean="0"/>
              <a:t>free atmosphere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rved Up Arrow 15"/>
          <p:cNvSpPr/>
          <p:nvPr/>
        </p:nvSpPr>
        <p:spPr>
          <a:xfrm>
            <a:off x="3505200" y="3124200"/>
            <a:ext cx="533400" cy="1143000"/>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7" name="Straight Arrow Connector 26"/>
          <p:cNvCxnSpPr/>
          <p:nvPr/>
        </p:nvCxnSpPr>
        <p:spPr>
          <a:xfrm rot="5400000" flipH="1" flipV="1">
            <a:off x="534194" y="990600"/>
            <a:ext cx="1523206"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1752600"/>
            <a:ext cx="73914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09600" y="4343400"/>
            <a:ext cx="7772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ground</a:t>
            </a:r>
            <a:endParaRPr lang="en-US" dirty="0"/>
          </a:p>
        </p:txBody>
      </p:sp>
      <p:sp>
        <p:nvSpPr>
          <p:cNvPr id="8" name="Right Arrow 7"/>
          <p:cNvSpPr/>
          <p:nvPr/>
        </p:nvSpPr>
        <p:spPr>
          <a:xfrm>
            <a:off x="2895600" y="1143000"/>
            <a:ext cx="1828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Strong winds</a:t>
            </a:r>
            <a:endParaRPr lang="en-US" dirty="0"/>
          </a:p>
        </p:txBody>
      </p:sp>
      <p:cxnSp>
        <p:nvCxnSpPr>
          <p:cNvPr id="11" name="Straight Arrow Connector 10"/>
          <p:cNvCxnSpPr/>
          <p:nvPr/>
        </p:nvCxnSpPr>
        <p:spPr>
          <a:xfrm rot="5400000" flipH="1" flipV="1">
            <a:off x="418306" y="2628900"/>
            <a:ext cx="17533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876300" y="39243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3352800"/>
            <a:ext cx="2540247" cy="369332"/>
          </a:xfrm>
          <a:prstGeom prst="rect">
            <a:avLst/>
          </a:prstGeom>
          <a:solidFill>
            <a:schemeClr val="bg1"/>
          </a:solidFill>
        </p:spPr>
        <p:txBody>
          <a:bodyPr wrap="none" rtlCol="0">
            <a:spAutoFit/>
          </a:bodyPr>
          <a:lstStyle/>
          <a:p>
            <a:r>
              <a:rPr lang="en-US" dirty="0" smtClean="0"/>
              <a:t>planetary boundary layer</a:t>
            </a:r>
            <a:endParaRPr lang="en-US" dirty="0"/>
          </a:p>
        </p:txBody>
      </p:sp>
      <p:sp>
        <p:nvSpPr>
          <p:cNvPr id="23" name="Curved Up Arrow 22"/>
          <p:cNvSpPr/>
          <p:nvPr/>
        </p:nvSpPr>
        <p:spPr>
          <a:xfrm rot="10800000">
            <a:off x="3429000" y="1828800"/>
            <a:ext cx="533400" cy="1206619"/>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p:cNvSpPr txBox="1"/>
          <p:nvPr/>
        </p:nvSpPr>
        <p:spPr>
          <a:xfrm>
            <a:off x="4114800" y="2209800"/>
            <a:ext cx="3657600" cy="2031325"/>
          </a:xfrm>
          <a:prstGeom prst="rect">
            <a:avLst/>
          </a:prstGeom>
          <a:noFill/>
        </p:spPr>
        <p:txBody>
          <a:bodyPr wrap="square" rtlCol="0">
            <a:spAutoFit/>
          </a:bodyPr>
          <a:lstStyle/>
          <a:p>
            <a:r>
              <a:rPr lang="en-US" dirty="0" smtClean="0">
                <a:solidFill>
                  <a:schemeClr val="tx2">
                    <a:lumMod val="50000"/>
                  </a:schemeClr>
                </a:solidFill>
              </a:rPr>
              <a:t>The 4:00 and 7:00 am EST 13 Dec 2010 weather balloons launched by </a:t>
            </a:r>
            <a:r>
              <a:rPr lang="en-US" dirty="0" smtClean="0">
                <a:solidFill>
                  <a:srgbClr val="FF0000"/>
                </a:solidFill>
              </a:rPr>
              <a:t>UNCA ATMS Dept</a:t>
            </a:r>
            <a:r>
              <a:rPr lang="en-US" dirty="0" smtClean="0">
                <a:solidFill>
                  <a:schemeClr val="tx2">
                    <a:lumMod val="50000"/>
                  </a:schemeClr>
                </a:solidFill>
              </a:rPr>
              <a:t> personnel indicated that the PBL measured in Swannanoa, NC was deeper than what had been predicted by the computer weather forecast models…</a:t>
            </a:r>
            <a:endParaRPr lang="en-US" dirty="0">
              <a:solidFill>
                <a:schemeClr val="tx2">
                  <a:lumMod val="50000"/>
                </a:schemeClr>
              </a:solidFill>
            </a:endParaRPr>
          </a:p>
        </p:txBody>
      </p:sp>
      <p:sp>
        <p:nvSpPr>
          <p:cNvPr id="25" name="TextBox 24"/>
          <p:cNvSpPr txBox="1"/>
          <p:nvPr/>
        </p:nvSpPr>
        <p:spPr>
          <a:xfrm>
            <a:off x="457200" y="1219200"/>
            <a:ext cx="1784335" cy="369332"/>
          </a:xfrm>
          <a:prstGeom prst="rect">
            <a:avLst/>
          </a:prstGeom>
          <a:solidFill>
            <a:schemeClr val="bg1"/>
          </a:solidFill>
        </p:spPr>
        <p:txBody>
          <a:bodyPr wrap="none" rtlCol="0">
            <a:spAutoFit/>
          </a:bodyPr>
          <a:lstStyle/>
          <a:p>
            <a:r>
              <a:rPr lang="en-US" dirty="0" smtClean="0"/>
              <a:t>free atmosphere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rved Up Arrow 15"/>
          <p:cNvSpPr/>
          <p:nvPr/>
        </p:nvSpPr>
        <p:spPr>
          <a:xfrm>
            <a:off x="3505200" y="3124200"/>
            <a:ext cx="533400" cy="1143000"/>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7" name="Straight Arrow Connector 26"/>
          <p:cNvCxnSpPr/>
          <p:nvPr/>
        </p:nvCxnSpPr>
        <p:spPr>
          <a:xfrm rot="5400000" flipH="1" flipV="1">
            <a:off x="534194" y="990600"/>
            <a:ext cx="1523206"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1752600"/>
            <a:ext cx="73914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09600" y="4343400"/>
            <a:ext cx="7772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ground</a:t>
            </a:r>
            <a:endParaRPr lang="en-US" dirty="0"/>
          </a:p>
        </p:txBody>
      </p:sp>
      <p:sp>
        <p:nvSpPr>
          <p:cNvPr id="8" name="Right Arrow 7"/>
          <p:cNvSpPr/>
          <p:nvPr/>
        </p:nvSpPr>
        <p:spPr>
          <a:xfrm>
            <a:off x="2895600" y="1143000"/>
            <a:ext cx="1828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Strong winds</a:t>
            </a:r>
            <a:endParaRPr lang="en-US" dirty="0"/>
          </a:p>
        </p:txBody>
      </p:sp>
      <p:cxnSp>
        <p:nvCxnSpPr>
          <p:cNvPr id="11" name="Straight Arrow Connector 10"/>
          <p:cNvCxnSpPr/>
          <p:nvPr/>
        </p:nvCxnSpPr>
        <p:spPr>
          <a:xfrm rot="5400000" flipH="1" flipV="1">
            <a:off x="418306" y="2628900"/>
            <a:ext cx="17533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876300" y="39243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3352800"/>
            <a:ext cx="2540247" cy="369332"/>
          </a:xfrm>
          <a:prstGeom prst="rect">
            <a:avLst/>
          </a:prstGeom>
          <a:solidFill>
            <a:schemeClr val="bg1"/>
          </a:solidFill>
        </p:spPr>
        <p:txBody>
          <a:bodyPr wrap="none" rtlCol="0">
            <a:spAutoFit/>
          </a:bodyPr>
          <a:lstStyle/>
          <a:p>
            <a:r>
              <a:rPr lang="en-US" dirty="0" smtClean="0"/>
              <a:t>planetary boundary layer</a:t>
            </a:r>
            <a:endParaRPr lang="en-US" dirty="0"/>
          </a:p>
        </p:txBody>
      </p:sp>
      <p:sp>
        <p:nvSpPr>
          <p:cNvPr id="23" name="Curved Up Arrow 22"/>
          <p:cNvSpPr/>
          <p:nvPr/>
        </p:nvSpPr>
        <p:spPr>
          <a:xfrm rot="10800000">
            <a:off x="3429000" y="1828800"/>
            <a:ext cx="533400" cy="1206619"/>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p:cNvSpPr txBox="1"/>
          <p:nvPr/>
        </p:nvSpPr>
        <p:spPr>
          <a:xfrm>
            <a:off x="4114800" y="2209800"/>
            <a:ext cx="3657600" cy="1754326"/>
          </a:xfrm>
          <a:prstGeom prst="rect">
            <a:avLst/>
          </a:prstGeom>
          <a:noFill/>
        </p:spPr>
        <p:txBody>
          <a:bodyPr wrap="square" rtlCol="0">
            <a:spAutoFit/>
          </a:bodyPr>
          <a:lstStyle/>
          <a:p>
            <a:r>
              <a:rPr lang="en-US" dirty="0" smtClean="0">
                <a:solidFill>
                  <a:schemeClr val="tx2">
                    <a:lumMod val="50000"/>
                  </a:schemeClr>
                </a:solidFill>
              </a:rPr>
              <a:t>… causing forecasters at the National Weather Service in Greenville, SC to re-think some of their advisories. The result was the issuance of a high wind warning for some NC mountain counties</a:t>
            </a:r>
            <a:endParaRPr lang="en-US" dirty="0">
              <a:solidFill>
                <a:schemeClr val="tx2">
                  <a:lumMod val="50000"/>
                </a:schemeClr>
              </a:solidFill>
            </a:endParaRPr>
          </a:p>
        </p:txBody>
      </p:sp>
      <p:sp>
        <p:nvSpPr>
          <p:cNvPr id="25" name="TextBox 24"/>
          <p:cNvSpPr txBox="1"/>
          <p:nvPr/>
        </p:nvSpPr>
        <p:spPr>
          <a:xfrm>
            <a:off x="457200" y="1219200"/>
            <a:ext cx="1784335" cy="369332"/>
          </a:xfrm>
          <a:prstGeom prst="rect">
            <a:avLst/>
          </a:prstGeom>
          <a:solidFill>
            <a:schemeClr val="bg1"/>
          </a:solidFill>
        </p:spPr>
        <p:txBody>
          <a:bodyPr wrap="none" rtlCol="0">
            <a:spAutoFit/>
          </a:bodyPr>
          <a:lstStyle/>
          <a:p>
            <a:r>
              <a:rPr lang="en-US" dirty="0" smtClean="0"/>
              <a:t>free atmosphere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228600"/>
            <a:ext cx="7848600" cy="5632311"/>
          </a:xfrm>
          <a:prstGeom prst="rect">
            <a:avLst/>
          </a:prstGeom>
          <a:noFill/>
        </p:spPr>
        <p:txBody>
          <a:bodyPr wrap="square" rtlCol="0">
            <a:spAutoFit/>
          </a:bodyPr>
          <a:lstStyle/>
          <a:p>
            <a:r>
              <a:rPr lang="en-US" sz="2000" dirty="0" smtClean="0"/>
              <a:t>AS FAR AS THE WIND CONCERNS...GUSTS HAVE BEEN PICKING UP ACROSS THE MTNS WITH INCREASED INSOLATION. MORNING SOUNDINGS LAUNCHED NEAR SWANNANOA BY </a:t>
            </a:r>
            <a:r>
              <a:rPr lang="en-US" sz="2000" dirty="0" smtClean="0">
                <a:solidFill>
                  <a:srgbClr val="FF0000"/>
                </a:solidFill>
              </a:rPr>
              <a:t>UNCA ATMOS SCIENCES DEPT </a:t>
            </a:r>
            <a:r>
              <a:rPr lang="en-US" sz="2000" dirty="0" smtClean="0"/>
              <a:t>INDICATE A VERY DEEP MIXED LAYER (UP TO 750 MB) ABOVE A WEAK SURFACE-BASED INVERSION. THIS IS QUITE A BIT HIGHER THAN FORECAST BY THE 06Z MODELS. AM THEREFORE BEGINNING TO THINK WIND MAY BE MORE OF AN ISSUE THAN PREVIOUSLY EXPECTED. DURING COMBINED WIND/SNOW EVENTS...POLICY DICTATES THAT WE CHOOSE THE GREATER THREAT AND ISSUE A SINGLE PRODUCT (NPW OR WSW) BASED UPON THE LARGER THREAT. WHILE I STILL BELIEVE SNOW WILL BE THE LARGER CONCERN ACROSS THE TENN BORDER COUNTIES...IT BECOMES LESS CLEAR WHETHER WIND OR SNOW IS THE GREATER THREAT IN THE INTERIOR NC MTN COUNTIES. SINCE A WSW IS ALREADY IN EFFECT FOR THESE AREAS...WE ARE OPTING TO AVOID NPW ISSUANCE AND INSTEAD ENHANCE THE WIND WORDING IN THE WSW. FOR NC MOUNTAIN AREAS OUTSIDE OF A WSW...A HIGH WIND WARNING WILL BE ISSUED. A NEW WIND ADVISORY WILL ALSO BE ISSUED FOR LOCATIONS IN THE IMMEDIATE LEE OF THE MTNS.</a:t>
            </a:r>
            <a:endParaRPr lang="en-US" sz="2000" dirty="0"/>
          </a:p>
        </p:txBody>
      </p:sp>
      <p:sp>
        <p:nvSpPr>
          <p:cNvPr id="3" name="TextBox 2"/>
          <p:cNvSpPr txBox="1"/>
          <p:nvPr/>
        </p:nvSpPr>
        <p:spPr>
          <a:xfrm>
            <a:off x="2514600" y="5867400"/>
            <a:ext cx="5872826" cy="923330"/>
          </a:xfrm>
          <a:prstGeom prst="rect">
            <a:avLst/>
          </a:prstGeom>
          <a:noFill/>
        </p:spPr>
        <p:txBody>
          <a:bodyPr wrap="none" rtlCol="0">
            <a:spAutoFit/>
          </a:bodyPr>
          <a:lstStyle/>
          <a:p>
            <a:r>
              <a:rPr lang="en-US" dirty="0" smtClean="0"/>
              <a:t>AREA FORECAST DISCUSSION</a:t>
            </a:r>
          </a:p>
          <a:p>
            <a:r>
              <a:rPr lang="en-US" dirty="0" smtClean="0"/>
              <a:t>NATIONAL WEATHER SERVICE GREENVILLE-SPARTANBURG SC</a:t>
            </a:r>
          </a:p>
          <a:p>
            <a:r>
              <a:rPr lang="en-US" dirty="0" smtClean="0"/>
              <a:t>933 AM EST MON DEC 13 2010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rved Up Arrow 15"/>
          <p:cNvSpPr/>
          <p:nvPr/>
        </p:nvSpPr>
        <p:spPr>
          <a:xfrm>
            <a:off x="3505200" y="3124200"/>
            <a:ext cx="533400" cy="1143000"/>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7" name="Straight Arrow Connector 26"/>
          <p:cNvCxnSpPr/>
          <p:nvPr/>
        </p:nvCxnSpPr>
        <p:spPr>
          <a:xfrm rot="5400000" flipH="1" flipV="1">
            <a:off x="534194" y="990600"/>
            <a:ext cx="1523206"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1752600"/>
            <a:ext cx="73914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09600" y="4343400"/>
            <a:ext cx="7772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ground</a:t>
            </a:r>
            <a:endParaRPr lang="en-US" dirty="0"/>
          </a:p>
        </p:txBody>
      </p:sp>
      <p:sp>
        <p:nvSpPr>
          <p:cNvPr id="8" name="Right Arrow 7"/>
          <p:cNvSpPr/>
          <p:nvPr/>
        </p:nvSpPr>
        <p:spPr>
          <a:xfrm>
            <a:off x="2895600" y="1143000"/>
            <a:ext cx="1828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Strong winds</a:t>
            </a:r>
            <a:endParaRPr lang="en-US" dirty="0"/>
          </a:p>
        </p:txBody>
      </p:sp>
      <p:cxnSp>
        <p:nvCxnSpPr>
          <p:cNvPr id="11" name="Straight Arrow Connector 10"/>
          <p:cNvCxnSpPr/>
          <p:nvPr/>
        </p:nvCxnSpPr>
        <p:spPr>
          <a:xfrm rot="5400000" flipH="1" flipV="1">
            <a:off x="418306" y="2628900"/>
            <a:ext cx="17533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876300" y="39243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3352800"/>
            <a:ext cx="2540247" cy="369332"/>
          </a:xfrm>
          <a:prstGeom prst="rect">
            <a:avLst/>
          </a:prstGeom>
          <a:solidFill>
            <a:schemeClr val="bg1"/>
          </a:solidFill>
        </p:spPr>
        <p:txBody>
          <a:bodyPr wrap="none" rtlCol="0">
            <a:spAutoFit/>
          </a:bodyPr>
          <a:lstStyle/>
          <a:p>
            <a:r>
              <a:rPr lang="en-US" dirty="0" smtClean="0"/>
              <a:t>planetary boundary layer</a:t>
            </a:r>
            <a:endParaRPr lang="en-US" dirty="0"/>
          </a:p>
        </p:txBody>
      </p:sp>
      <p:sp>
        <p:nvSpPr>
          <p:cNvPr id="23" name="Curved Up Arrow 22"/>
          <p:cNvSpPr/>
          <p:nvPr/>
        </p:nvSpPr>
        <p:spPr>
          <a:xfrm rot="10800000">
            <a:off x="3429000" y="1828800"/>
            <a:ext cx="533400" cy="1206619"/>
          </a:xfrm>
          <a:prstGeom prst="curved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p:cNvSpPr txBox="1"/>
          <p:nvPr/>
        </p:nvSpPr>
        <p:spPr>
          <a:xfrm>
            <a:off x="762000" y="4971871"/>
            <a:ext cx="3657600" cy="1200329"/>
          </a:xfrm>
          <a:prstGeom prst="rect">
            <a:avLst/>
          </a:prstGeom>
          <a:noFill/>
        </p:spPr>
        <p:txBody>
          <a:bodyPr wrap="square" rtlCol="0">
            <a:spAutoFit/>
          </a:bodyPr>
          <a:lstStyle/>
          <a:p>
            <a:r>
              <a:rPr lang="en-US" dirty="0" smtClean="0">
                <a:solidFill>
                  <a:schemeClr val="tx2">
                    <a:lumMod val="50000"/>
                  </a:schemeClr>
                </a:solidFill>
              </a:rPr>
              <a:t>UNCA ATMS Dept  weather balloon observations can be viewed at</a:t>
            </a:r>
          </a:p>
          <a:p>
            <a:r>
              <a:rPr lang="en-US" dirty="0" smtClean="0">
                <a:solidFill>
                  <a:schemeClr val="tx2">
                    <a:lumMod val="50000"/>
                  </a:schemeClr>
                </a:solidFill>
              </a:rPr>
              <a:t>   </a:t>
            </a:r>
          </a:p>
          <a:p>
            <a:r>
              <a:rPr lang="en-US" dirty="0" smtClean="0">
                <a:solidFill>
                  <a:schemeClr val="tx2">
                    <a:lumMod val="50000"/>
                  </a:schemeClr>
                </a:solidFill>
              </a:rPr>
              <a:t>    </a:t>
            </a:r>
            <a:endParaRPr lang="en-US" dirty="0">
              <a:solidFill>
                <a:schemeClr val="tx2">
                  <a:lumMod val="50000"/>
                </a:schemeClr>
              </a:solidFill>
            </a:endParaRPr>
          </a:p>
        </p:txBody>
      </p:sp>
      <p:sp>
        <p:nvSpPr>
          <p:cNvPr id="25" name="TextBox 24"/>
          <p:cNvSpPr txBox="1"/>
          <p:nvPr/>
        </p:nvSpPr>
        <p:spPr>
          <a:xfrm>
            <a:off x="457200" y="1219200"/>
            <a:ext cx="1784335" cy="369332"/>
          </a:xfrm>
          <a:prstGeom prst="rect">
            <a:avLst/>
          </a:prstGeom>
          <a:solidFill>
            <a:schemeClr val="bg1"/>
          </a:solidFill>
        </p:spPr>
        <p:txBody>
          <a:bodyPr wrap="none" rtlCol="0">
            <a:spAutoFit/>
          </a:bodyPr>
          <a:lstStyle/>
          <a:p>
            <a:r>
              <a:rPr lang="en-US" dirty="0" smtClean="0"/>
              <a:t>free atmosphere</a:t>
            </a:r>
            <a:endParaRPr lang="en-US" dirty="0"/>
          </a:p>
        </p:txBody>
      </p:sp>
      <p:sp>
        <p:nvSpPr>
          <p:cNvPr id="15" name="TextBox 14"/>
          <p:cNvSpPr txBox="1"/>
          <p:nvPr/>
        </p:nvSpPr>
        <p:spPr>
          <a:xfrm>
            <a:off x="4876800" y="6500336"/>
            <a:ext cx="4191000" cy="738664"/>
          </a:xfrm>
          <a:prstGeom prst="rect">
            <a:avLst/>
          </a:prstGeom>
          <a:noFill/>
        </p:spPr>
        <p:txBody>
          <a:bodyPr wrap="square" rtlCol="0">
            <a:spAutoFit/>
          </a:bodyPr>
          <a:lstStyle/>
          <a:p>
            <a:r>
              <a:rPr lang="en-US" sz="1400" dirty="0" smtClean="0">
                <a:solidFill>
                  <a:schemeClr val="tx2">
                    <a:lumMod val="50000"/>
                  </a:schemeClr>
                </a:solidFill>
              </a:rPr>
              <a:t>slide show prepared by Douglas Miller</a:t>
            </a:r>
          </a:p>
          <a:p>
            <a:r>
              <a:rPr lang="en-US" sz="1400" dirty="0" smtClean="0">
                <a:solidFill>
                  <a:schemeClr val="tx2">
                    <a:lumMod val="50000"/>
                  </a:schemeClr>
                </a:solidFill>
              </a:rPr>
              <a:t>   </a:t>
            </a:r>
          </a:p>
          <a:p>
            <a:r>
              <a:rPr lang="en-US" sz="1400" dirty="0" smtClean="0">
                <a:solidFill>
                  <a:schemeClr val="tx2">
                    <a:lumMod val="50000"/>
                  </a:schemeClr>
                </a:solidFill>
              </a:rPr>
              <a:t>    </a:t>
            </a:r>
            <a:endParaRPr lang="en-US" sz="1400" dirty="0">
              <a:solidFill>
                <a:schemeClr val="tx2">
                  <a:lumMod val="50000"/>
                </a:schemeClr>
              </a:solidFill>
            </a:endParaRPr>
          </a:p>
        </p:txBody>
      </p:sp>
      <p:sp>
        <p:nvSpPr>
          <p:cNvPr id="17" name="TextBox 16">
            <a:hlinkClick r:id="rId2"/>
          </p:cNvPr>
          <p:cNvSpPr txBox="1"/>
          <p:nvPr/>
        </p:nvSpPr>
        <p:spPr>
          <a:xfrm>
            <a:off x="1600200" y="5638800"/>
            <a:ext cx="5637569" cy="369332"/>
          </a:xfrm>
          <a:prstGeom prst="rect">
            <a:avLst/>
          </a:prstGeom>
          <a:noFill/>
        </p:spPr>
        <p:txBody>
          <a:bodyPr wrap="none" rtlCol="0">
            <a:spAutoFit/>
          </a:bodyPr>
          <a:lstStyle/>
          <a:p>
            <a:r>
              <a:rPr lang="en-US" dirty="0" smtClean="0"/>
              <a:t>http://</a:t>
            </a:r>
            <a:r>
              <a:rPr lang="en-US" dirty="0" smtClean="0">
                <a:hlinkClick r:id="rId2"/>
              </a:rPr>
              <a:t>blizzard.atms.unca.edu/sempe/rt_sempe1213.html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404</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Douglas K. Miller</cp:lastModifiedBy>
  <cp:revision>17</cp:revision>
  <dcterms:created xsi:type="dcterms:W3CDTF">2006-08-16T00:00:00Z</dcterms:created>
  <dcterms:modified xsi:type="dcterms:W3CDTF">2012-11-20T15:44:17Z</dcterms:modified>
</cp:coreProperties>
</file>