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79" r:id="rId8"/>
    <p:sldId id="271" r:id="rId9"/>
    <p:sldId id="272" r:id="rId10"/>
    <p:sldId id="269" r:id="rId11"/>
    <p:sldId id="276" r:id="rId12"/>
    <p:sldId id="277" r:id="rId13"/>
    <p:sldId id="278" r:id="rId14"/>
    <p:sldId id="280" r:id="rId15"/>
    <p:sldId id="282" r:id="rId16"/>
    <p:sldId id="273" r:id="rId17"/>
    <p:sldId id="274" r:id="rId18"/>
    <p:sldId id="275" r:id="rId19"/>
    <p:sldId id="261" r:id="rId20"/>
    <p:sldId id="267" r:id="rId21"/>
    <p:sldId id="268" r:id="rId22"/>
    <p:sldId id="257" r:id="rId23"/>
    <p:sldId id="258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9DB"/>
    <a:srgbClr val="EC7829"/>
    <a:srgbClr val="61D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F941-285D-4272-BFCC-5B2CB6DBE59B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87E7-914A-45A8-A976-3854DCF15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trails.com/explore/trail/us/north-carolina/big-creek?ref=sidebar-static-ma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859" y="5785338"/>
            <a:ext cx="8238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Salamanders of Sunup Knob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0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888"/>
            <a:ext cx="9144000" cy="355726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275860" y="1857375"/>
            <a:ext cx="304800" cy="548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400060" y="1857375"/>
            <a:ext cx="304800" cy="548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0660" y="17625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2170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3435" y="17625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2310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57500" y="2787162"/>
            <a:ext cx="8792" cy="219807"/>
          </a:xfrm>
          <a:prstGeom prst="line">
            <a:avLst/>
          </a:prstGeom>
          <a:ln w="22225">
            <a:solidFill>
              <a:srgbClr val="EC7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66292" y="3006969"/>
            <a:ext cx="8792" cy="219807"/>
          </a:xfrm>
          <a:prstGeom prst="line">
            <a:avLst/>
          </a:prstGeom>
          <a:ln w="22225">
            <a:solidFill>
              <a:srgbClr val="72A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46706" y="4850465"/>
            <a:ext cx="376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 of GCM predictions of annual ground temperature is shown at 2100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the salamander adapt if the soil is becoming too dry?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73" y="3022801"/>
            <a:ext cx="2719052" cy="1956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4829" y="6311899"/>
            <a:ext cx="3214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https://www.nps.gov/grsm/learn/nature/amphibians.htm</a:t>
            </a:r>
          </a:p>
        </p:txBody>
      </p:sp>
    </p:spTree>
    <p:extLst>
      <p:ext uri="{BB962C8B-B14F-4D97-AF65-F5344CB8AC3E}">
        <p14:creationId xmlns:p14="http://schemas.microsoft.com/office/powerpoint/2010/main" val="10378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</a:t>
            </a:r>
          </a:p>
          <a:p>
            <a:pPr lvl="1"/>
            <a:r>
              <a:rPr lang="en-US" dirty="0" smtClean="0"/>
              <a:t>ground temperature decreases 6.5</a:t>
            </a:r>
            <a:r>
              <a:rPr lang="en-US" baseline="30000" dirty="0" smtClean="0"/>
              <a:t>o</a:t>
            </a:r>
            <a:r>
              <a:rPr lang="en-US" dirty="0" smtClean="0"/>
              <a:t>C for every kilometer of ascent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vaporation of soil moisture decreases when ground temperature decreases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73" y="4403926"/>
            <a:ext cx="2719052" cy="1956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4829" y="6311899"/>
            <a:ext cx="3214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https://www.nps.gov/grsm/learn/nature/amphibians.htm</a:t>
            </a:r>
          </a:p>
        </p:txBody>
      </p:sp>
    </p:spTree>
    <p:extLst>
      <p:ext uri="{BB962C8B-B14F-4D97-AF65-F5344CB8AC3E}">
        <p14:creationId xmlns:p14="http://schemas.microsoft.com/office/powerpoint/2010/main" val="25351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733550" y="1426768"/>
            <a:ext cx="2962275" cy="2333228"/>
          </a:xfrm>
          <a:custGeom>
            <a:avLst/>
            <a:gdLst>
              <a:gd name="connsiteX0" fmla="*/ 0 w 2962275"/>
              <a:gd name="connsiteY0" fmla="*/ 2323703 h 2333228"/>
              <a:gd name="connsiteX1" fmla="*/ 762000 w 2962275"/>
              <a:gd name="connsiteY1" fmla="*/ 437753 h 2333228"/>
              <a:gd name="connsiteX2" fmla="*/ 1276350 w 2962275"/>
              <a:gd name="connsiteY2" fmla="*/ 37703 h 2333228"/>
              <a:gd name="connsiteX3" fmla="*/ 1876425 w 2962275"/>
              <a:gd name="connsiteY3" fmla="*/ 113903 h 2333228"/>
              <a:gd name="connsiteX4" fmla="*/ 2362200 w 2962275"/>
              <a:gd name="connsiteY4" fmla="*/ 894953 h 2333228"/>
              <a:gd name="connsiteX5" fmla="*/ 2962275 w 2962275"/>
              <a:gd name="connsiteY5" fmla="*/ 2333228 h 233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2275" h="2333228">
                <a:moveTo>
                  <a:pt x="0" y="2323703"/>
                </a:moveTo>
                <a:cubicBezTo>
                  <a:pt x="274637" y="1571228"/>
                  <a:pt x="549275" y="818753"/>
                  <a:pt x="762000" y="437753"/>
                </a:cubicBezTo>
                <a:cubicBezTo>
                  <a:pt x="974725" y="56753"/>
                  <a:pt x="1090613" y="91678"/>
                  <a:pt x="1276350" y="37703"/>
                </a:cubicBezTo>
                <a:cubicBezTo>
                  <a:pt x="1462087" y="-16272"/>
                  <a:pt x="1695450" y="-28972"/>
                  <a:pt x="1876425" y="113903"/>
                </a:cubicBezTo>
                <a:cubicBezTo>
                  <a:pt x="2057400" y="256778"/>
                  <a:pt x="2181225" y="525066"/>
                  <a:pt x="2362200" y="894953"/>
                </a:cubicBezTo>
                <a:cubicBezTo>
                  <a:pt x="2543175" y="1264840"/>
                  <a:pt x="2752725" y="1799034"/>
                  <a:pt x="2962275" y="2333228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174" y="2593382"/>
            <a:ext cx="2719052" cy="1956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716" y="3575330"/>
            <a:ext cx="124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610 meters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0800000">
            <a:off x="4772025" y="3657600"/>
            <a:ext cx="619125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3"/>
          </p:cNvCxnSpPr>
          <p:nvPr/>
        </p:nvCxnSpPr>
        <p:spPr>
          <a:xfrm>
            <a:off x="1666685" y="3759996"/>
            <a:ext cx="3063751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210" y="1426371"/>
            <a:ext cx="3063751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363" y="1249918"/>
            <a:ext cx="135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1524 meters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5773" y="3857626"/>
            <a:ext cx="2747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Sunup Knob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28061" y="3439480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A.G.T. = 20.0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1085" y="1090656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A.G.T. = 14.1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7865"/>
            <a:ext cx="7937680" cy="53222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386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3815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 rot="10800000">
            <a:off x="4094289" y="1315162"/>
            <a:ext cx="249112" cy="9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094289" y="4454769"/>
            <a:ext cx="249112" cy="9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888"/>
            <a:ext cx="9144000" cy="355726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275860" y="1857375"/>
            <a:ext cx="304800" cy="548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400060" y="1857375"/>
            <a:ext cx="304800" cy="548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0660" y="17625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2170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3435" y="17625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2310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57500" y="2787162"/>
            <a:ext cx="8792" cy="219807"/>
          </a:xfrm>
          <a:prstGeom prst="line">
            <a:avLst/>
          </a:prstGeom>
          <a:ln w="22225">
            <a:solidFill>
              <a:srgbClr val="EC7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66292" y="3006969"/>
            <a:ext cx="8792" cy="219807"/>
          </a:xfrm>
          <a:prstGeom prst="line">
            <a:avLst/>
          </a:prstGeom>
          <a:ln w="22225">
            <a:solidFill>
              <a:srgbClr val="72A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46706" y="4850465"/>
            <a:ext cx="376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 of GCM predictions of annual ground temperature is shown at 2100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7865"/>
            <a:ext cx="7937680" cy="532226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862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7865"/>
            <a:ext cx="7937680" cy="532226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862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6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Extras…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" y="89388"/>
            <a:ext cx="3152775" cy="29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5755" y="6532685"/>
            <a:ext cx="3932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https://www.gaiagps.com/hike/6957/sunup-knob-via-appalachian-trail/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87" y="2452687"/>
            <a:ext cx="2714625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6977" y="4659923"/>
            <a:ext cx="3214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https://www.nps.gov/grsm/learn/nature/amphibians.htm</a:t>
            </a:r>
          </a:p>
        </p:txBody>
      </p:sp>
    </p:spTree>
    <p:extLst>
      <p:ext uri="{BB962C8B-B14F-4D97-AF65-F5344CB8AC3E}">
        <p14:creationId xmlns:p14="http://schemas.microsoft.com/office/powerpoint/2010/main" val="10047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Talking about climate change can seem very distant and abstract</a:t>
            </a:r>
          </a:p>
          <a:p>
            <a:pPr lvl="1"/>
            <a:r>
              <a:rPr lang="en-US" dirty="0" smtClean="0"/>
              <a:t>Change in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pPr lvl="1"/>
            <a:r>
              <a:rPr lang="en-US" dirty="0" smtClean="0"/>
              <a:t>Change in </a:t>
            </a:r>
            <a:r>
              <a:rPr lang="en-US" dirty="0" smtClean="0">
                <a:solidFill>
                  <a:srgbClr val="FF0000"/>
                </a:solidFill>
              </a:rPr>
              <a:t>precipitation</a:t>
            </a:r>
          </a:p>
          <a:p>
            <a:pPr lvl="1"/>
            <a:r>
              <a:rPr lang="en-US" dirty="0" smtClean="0"/>
              <a:t>Rising sea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1" y="2372495"/>
            <a:ext cx="4198622" cy="2170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– Sunup Knob [5034 foot peak]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93" y="3533450"/>
            <a:ext cx="3158002" cy="29324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184073" y="3172691"/>
            <a:ext cx="3166296" cy="1302594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0" y="4591410"/>
            <a:ext cx="496058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Annual (today)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Precipitation = 1900 mm/</a:t>
            </a:r>
            <a:r>
              <a:rPr lang="en-US" sz="2400" dirty="0" err="1" smtClean="0">
                <a:solidFill>
                  <a:srgbClr val="FF0000"/>
                </a:solidFill>
              </a:rPr>
              <a:t>yr</a:t>
            </a:r>
            <a:r>
              <a:rPr lang="en-US" sz="2400" dirty="0" smtClean="0">
                <a:solidFill>
                  <a:srgbClr val="FF0000"/>
                </a:solidFill>
              </a:rPr>
              <a:t> (74.8”)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Ground temperature = 12.0 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Evaporation = 1330 mm/</a:t>
            </a:r>
            <a:r>
              <a:rPr lang="en-US" sz="2400" dirty="0" err="1" smtClean="0">
                <a:solidFill>
                  <a:srgbClr val="FF0000"/>
                </a:solidFill>
              </a:rPr>
              <a:t>yr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Soil M = 30 %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81242" cy="4351338"/>
          </a:xfrm>
        </p:spPr>
        <p:txBody>
          <a:bodyPr/>
          <a:lstStyle/>
          <a:p>
            <a:r>
              <a:rPr lang="en-US" dirty="0" smtClean="0"/>
              <a:t>Salamanders (amphibians) rely on moist soil (23-30%) to remain healthy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M [%] </a:t>
            </a:r>
            <a:r>
              <a:rPr lang="en-US" dirty="0"/>
              <a:t>= </a:t>
            </a:r>
            <a:r>
              <a:rPr lang="en-US" dirty="0" smtClean="0"/>
              <a:t>0.05263 [% </a:t>
            </a:r>
            <a:r>
              <a:rPr lang="en-US" dirty="0" err="1" smtClean="0"/>
              <a:t>yr</a:t>
            </a:r>
            <a:r>
              <a:rPr lang="en-US" dirty="0" smtClean="0"/>
              <a:t>/mm]*(1900 – </a:t>
            </a:r>
            <a:r>
              <a:rPr lang="en-US" dirty="0" err="1" smtClean="0"/>
              <a:t>Evap</a:t>
            </a:r>
            <a:r>
              <a:rPr lang="en-US" dirty="0" smtClean="0"/>
              <a:t>)[mm/</a:t>
            </a:r>
            <a:r>
              <a:rPr lang="en-US" dirty="0" err="1" smtClean="0"/>
              <a:t>yr</a:t>
            </a:r>
            <a:r>
              <a:rPr lang="en-US" dirty="0" smtClean="0"/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33" y="4685933"/>
            <a:ext cx="2714625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1846" y="4685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1854" y="4062955"/>
            <a:ext cx="17769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precipitation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1195" y="4062954"/>
            <a:ext cx="176631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temperature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5170335" y="3640015"/>
            <a:ext cx="456742" cy="422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6875585" y="3631223"/>
            <a:ext cx="558769" cy="4317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4817"/>
            <a:ext cx="7937680" cy="532836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8862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0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4817"/>
            <a:ext cx="7937680" cy="53283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862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4817"/>
            <a:ext cx="7937680" cy="53283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862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Talking about climate change can seem very distant and abstract</a:t>
            </a:r>
          </a:p>
          <a:p>
            <a:pPr lvl="1"/>
            <a:r>
              <a:rPr lang="en-US" dirty="0" smtClean="0"/>
              <a:t>Change in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pPr lvl="1"/>
            <a:r>
              <a:rPr lang="en-US" dirty="0" smtClean="0"/>
              <a:t>Change in </a:t>
            </a:r>
            <a:r>
              <a:rPr lang="en-US" dirty="0" smtClean="0">
                <a:solidFill>
                  <a:srgbClr val="FF0000"/>
                </a:solidFill>
              </a:rPr>
              <a:t>precipitation</a:t>
            </a:r>
          </a:p>
          <a:p>
            <a:pPr lvl="1"/>
            <a:r>
              <a:rPr lang="en-US" dirty="0" smtClean="0"/>
              <a:t>Rising sea levels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7061" y="4193931"/>
            <a:ext cx="516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impact will a changing climate have on something closer to home?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46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impact on something closer to home…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73" y="3022801"/>
            <a:ext cx="2719052" cy="1956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4829" y="6311899"/>
            <a:ext cx="3214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https://www.nps.gov/grsm/learn/nature/amphibians.htm</a:t>
            </a:r>
          </a:p>
        </p:txBody>
      </p:sp>
    </p:spTree>
    <p:extLst>
      <p:ext uri="{BB962C8B-B14F-4D97-AF65-F5344CB8AC3E}">
        <p14:creationId xmlns:p14="http://schemas.microsoft.com/office/powerpoint/2010/main" val="2020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change impact on something closer to home…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4" y="2655347"/>
            <a:ext cx="4695489" cy="3521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177" y="3244533"/>
            <a:ext cx="3158002" cy="2932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2934" y="6311899"/>
            <a:ext cx="3932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https://www.gaiagps.com/hike/6957/sunup-knob-via-appalachian-trail/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4203" y="2740265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35°44.7’N 83°10.2’W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81242" cy="4351338"/>
          </a:xfrm>
        </p:spPr>
        <p:txBody>
          <a:bodyPr/>
          <a:lstStyle/>
          <a:p>
            <a:r>
              <a:rPr lang="en-US" dirty="0" smtClean="0"/>
              <a:t>Salamanders (amphibians) rely on moist soil (23-30%) to remain healthy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M [%] = Const [% </a:t>
            </a:r>
            <a:r>
              <a:rPr lang="en-US" dirty="0" err="1" smtClean="0"/>
              <a:t>yr</a:t>
            </a:r>
            <a:r>
              <a:rPr lang="en-US" dirty="0" smtClean="0"/>
              <a:t>/mm]*(</a:t>
            </a:r>
            <a:r>
              <a:rPr lang="en-US" dirty="0" err="1" smtClean="0"/>
              <a:t>Precip</a:t>
            </a:r>
            <a:r>
              <a:rPr lang="en-US" dirty="0" smtClean="0"/>
              <a:t> – </a:t>
            </a:r>
            <a:r>
              <a:rPr lang="en-US" dirty="0" err="1" smtClean="0"/>
              <a:t>Evap</a:t>
            </a:r>
            <a:r>
              <a:rPr lang="en-US" dirty="0" smtClean="0"/>
              <a:t>)[mm/</a:t>
            </a:r>
            <a:r>
              <a:rPr lang="en-US" dirty="0" err="1" smtClean="0"/>
              <a:t>yr</a:t>
            </a:r>
            <a:r>
              <a:rPr lang="en-US" dirty="0" smtClean="0"/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33" y="4685933"/>
            <a:ext cx="2714625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1846" y="4685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1854" y="4062955"/>
            <a:ext cx="17769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precipitation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1195" y="4062954"/>
            <a:ext cx="176631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temperature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5170335" y="3640015"/>
            <a:ext cx="456742" cy="422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6875585" y="3631223"/>
            <a:ext cx="558769" cy="4317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– Sunup Knob [5034 foot peak]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93" y="3533450"/>
            <a:ext cx="3158002" cy="29324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650" y="4648560"/>
            <a:ext cx="496058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Annual mean (today)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Precipitation = 1900 mm/</a:t>
            </a:r>
            <a:r>
              <a:rPr lang="en-US" sz="2400" dirty="0" err="1" smtClean="0">
                <a:solidFill>
                  <a:srgbClr val="FF0000"/>
                </a:solidFill>
              </a:rPr>
              <a:t>yr</a:t>
            </a:r>
            <a:r>
              <a:rPr lang="en-US" sz="2400" dirty="0" smtClean="0">
                <a:solidFill>
                  <a:srgbClr val="FF0000"/>
                </a:solidFill>
              </a:rPr>
              <a:t> (74.8”)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Ground temperature = 12.0 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400" dirty="0" err="1" smtClean="0">
                <a:solidFill>
                  <a:srgbClr val="FF0000"/>
                </a:solidFill>
              </a:rPr>
              <a:t>C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	Evaporation = 1330 mm/</a:t>
            </a:r>
            <a:r>
              <a:rPr lang="en-US" sz="2400" dirty="0" err="1" smtClean="0">
                <a:solidFill>
                  <a:srgbClr val="FF0000"/>
                </a:solidFill>
              </a:rPr>
              <a:t>yr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Soil M = 27 %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089" y="2488959"/>
            <a:ext cx="4956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https://www.alltrails.com/explore/trail/us/north-carolina/big-creek?ref=sidebar-static-map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9" y="2229210"/>
            <a:ext cx="4868214" cy="24003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00475" y="4029075"/>
            <a:ext cx="3549894" cy="44621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3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81242" cy="4351338"/>
          </a:xfrm>
        </p:spPr>
        <p:txBody>
          <a:bodyPr/>
          <a:lstStyle/>
          <a:p>
            <a:r>
              <a:rPr lang="en-US" dirty="0" smtClean="0"/>
              <a:t>Salamanders (amphibians) rely on moist soil (23-30%) to remain healthy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M [%] </a:t>
            </a:r>
            <a:r>
              <a:rPr lang="en-US" dirty="0"/>
              <a:t>= </a:t>
            </a:r>
            <a:r>
              <a:rPr lang="en-US" dirty="0" smtClean="0"/>
              <a:t>0.04737 [% </a:t>
            </a:r>
            <a:r>
              <a:rPr lang="en-US" dirty="0" err="1" smtClean="0"/>
              <a:t>yr</a:t>
            </a:r>
            <a:r>
              <a:rPr lang="en-US" dirty="0" smtClean="0"/>
              <a:t>/mm]*(1900 – </a:t>
            </a:r>
            <a:r>
              <a:rPr lang="en-US" dirty="0" err="1" smtClean="0"/>
              <a:t>Evap</a:t>
            </a:r>
            <a:r>
              <a:rPr lang="en-US" dirty="0" smtClean="0"/>
              <a:t>)[mm/</a:t>
            </a:r>
            <a:r>
              <a:rPr lang="en-US" dirty="0" err="1" smtClean="0"/>
              <a:t>yr</a:t>
            </a:r>
            <a:r>
              <a:rPr lang="en-US" dirty="0" smtClean="0"/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33" y="4685933"/>
            <a:ext cx="2714625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1846" y="4685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1854" y="4062955"/>
            <a:ext cx="17769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precipitation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1195" y="4062954"/>
            <a:ext cx="176631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temperature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5170335" y="3640015"/>
            <a:ext cx="456742" cy="4229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H="1" flipV="1">
            <a:off x="6875585" y="3631223"/>
            <a:ext cx="558769" cy="4317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767865"/>
            <a:ext cx="7937680" cy="53222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03160" y="3481747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4888" y="3695686"/>
            <a:ext cx="6026240" cy="8792"/>
          </a:xfrm>
          <a:prstGeom prst="line">
            <a:avLst/>
          </a:prstGeom>
          <a:ln w="15875">
            <a:solidFill>
              <a:srgbClr val="61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6616" y="3962382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0756" y="2514578"/>
            <a:ext cx="6026240" cy="879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886203" y="1266092"/>
            <a:ext cx="17585" cy="40444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308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Motivation</vt:lpstr>
      <vt:lpstr>Motivation</vt:lpstr>
      <vt:lpstr>Motivation</vt:lpstr>
      <vt:lpstr>Motivation</vt:lpstr>
      <vt:lpstr>Our Model</vt:lpstr>
      <vt:lpstr>Our Model</vt:lpstr>
      <vt:lpstr>Our Model</vt:lpstr>
      <vt:lpstr>PowerPoint Presentation</vt:lpstr>
      <vt:lpstr>PowerPoint Presentation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Model</vt:lpstr>
      <vt:lpstr>Our Model</vt:lpstr>
      <vt:lpstr>PowerPoint Presentation</vt:lpstr>
      <vt:lpstr>PowerPoint Presentation</vt:lpstr>
      <vt:lpstr>PowerPoint Presentation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45</cp:revision>
  <dcterms:created xsi:type="dcterms:W3CDTF">2020-02-18T20:38:56Z</dcterms:created>
  <dcterms:modified xsi:type="dcterms:W3CDTF">2020-02-21T17:58:26Z</dcterms:modified>
</cp:coreProperties>
</file>