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258" r:id="rId4"/>
    <p:sldId id="317" r:id="rId5"/>
    <p:sldId id="336" r:id="rId6"/>
    <p:sldId id="319" r:id="rId7"/>
    <p:sldId id="318" r:id="rId8"/>
    <p:sldId id="327" r:id="rId9"/>
    <p:sldId id="328" r:id="rId10"/>
    <p:sldId id="332" r:id="rId11"/>
    <p:sldId id="329" r:id="rId12"/>
    <p:sldId id="330" r:id="rId13"/>
    <p:sldId id="331" r:id="rId14"/>
    <p:sldId id="273" r:id="rId15"/>
    <p:sldId id="333" r:id="rId16"/>
    <p:sldId id="334" r:id="rId17"/>
    <p:sldId id="277" r:id="rId18"/>
    <p:sldId id="323" r:id="rId19"/>
    <p:sldId id="335" r:id="rId20"/>
    <p:sldId id="270" r:id="rId21"/>
    <p:sldId id="322" r:id="rId22"/>
    <p:sldId id="321" r:id="rId23"/>
    <p:sldId id="324" r:id="rId24"/>
    <p:sldId id="281" r:id="rId25"/>
    <p:sldId id="320" r:id="rId26"/>
    <p:sldId id="282" r:id="rId27"/>
    <p:sldId id="283" r:id="rId28"/>
    <p:sldId id="284" r:id="rId29"/>
    <p:sldId id="285" r:id="rId30"/>
    <p:sldId id="325" r:id="rId31"/>
    <p:sldId id="262"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6" r:id="rId57"/>
    <p:sldId id="290" r:id="rId58"/>
    <p:sldId id="276" r:id="rId59"/>
    <p:sldId id="278" r:id="rId60"/>
    <p:sldId id="267" r:id="rId61"/>
    <p:sldId id="271"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7" autoAdjust="0"/>
  </p:normalViewPr>
  <p:slideViewPr>
    <p:cSldViewPr snapToGrid="0">
      <p:cViewPr varScale="1">
        <p:scale>
          <a:sx n="48" d="100"/>
          <a:sy n="48" d="100"/>
        </p:scale>
        <p:origin x="60" y="642"/>
      </p:cViewPr>
      <p:guideLst>
        <p:guide orient="horz" pos="2160"/>
        <p:guide pos="3840"/>
      </p:guideLst>
    </p:cSldViewPr>
  </p:slideViewPr>
  <p:outlineViewPr>
    <p:cViewPr>
      <p:scale>
        <a:sx n="33" d="100"/>
        <a:sy n="33" d="100"/>
      </p:scale>
      <p:origin x="0" y="51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image" Target="../media/image5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5DAA70-F6C3-4BAE-B6BA-63B4F03BFB37}" type="datetimeFigureOut">
              <a:rPr lang="en-US" smtClean="0"/>
              <a:t>9/30/2015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1BE2D-244D-47D8-A128-7E22F36F362C}" type="slidenum">
              <a:rPr lang="en-US" smtClean="0"/>
              <a:t>‹#›</a:t>
            </a:fld>
            <a:endParaRPr lang="en-US"/>
          </a:p>
        </p:txBody>
      </p:sp>
    </p:spTree>
    <p:extLst>
      <p:ext uri="{BB962C8B-B14F-4D97-AF65-F5344CB8AC3E}">
        <p14:creationId xmlns:p14="http://schemas.microsoft.com/office/powerpoint/2010/main" val="366061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F00361-BD27-4846-A9D6-AE4F25D24EA2}" type="slidenum">
              <a:rPr lang="en-US" altLang="en-US"/>
              <a:pPr/>
              <a:t>21</a:t>
            </a:fld>
            <a:endParaRPr lang="en-US" altLang="en-US"/>
          </a:p>
        </p:txBody>
      </p:sp>
      <p:sp>
        <p:nvSpPr>
          <p:cNvPr id="100354" name="Rectangle 2"/>
          <p:cNvSpPr>
            <a:spLocks noGrp="1" noRot="1" noChangeAspect="1" noChangeArrowheads="1" noTextEdit="1"/>
          </p:cNvSpPr>
          <p:nvPr>
            <p:ph type="sldImg"/>
          </p:nvPr>
        </p:nvSpPr>
        <p:spPr>
          <a:xfrm>
            <a:off x="381000" y="687388"/>
            <a:ext cx="6096000" cy="3429000"/>
          </a:xfrm>
          <a:ln/>
        </p:spPr>
      </p:sp>
      <p:sp>
        <p:nvSpPr>
          <p:cNvPr id="100355" name="Rectangle 3"/>
          <p:cNvSpPr>
            <a:spLocks noGrp="1" noChangeArrowheads="1"/>
          </p:cNvSpPr>
          <p:nvPr>
            <p:ph type="body" idx="1"/>
          </p:nvPr>
        </p:nvSpPr>
        <p:spPr>
          <a:xfrm>
            <a:off x="912813" y="4343400"/>
            <a:ext cx="5032375" cy="4113213"/>
          </a:xfrm>
        </p:spPr>
        <p:txBody>
          <a:bodyPr lIns="91426" tIns="45714" rIns="91426" bIns="45714"/>
          <a:lstStyle/>
          <a:p>
            <a:r>
              <a:rPr lang="en-US" altLang="en-US" b="1" noProof="1">
                <a:solidFill>
                  <a:srgbClr val="000000"/>
                </a:solidFill>
              </a:rPr>
              <a:t>Figure 7.31:</a:t>
            </a:r>
            <a:r>
              <a:rPr lang="en-US" altLang="en-US" noProof="1">
                <a:solidFill>
                  <a:srgbClr val="000000"/>
                </a:solidFill>
              </a:rPr>
              <a:t> Average position of the polar jet stream and the subtropical jet stream, with respect to a model of the general circulation in winter. Both jet streams are flowing from west to east.</a:t>
            </a:r>
          </a:p>
        </p:txBody>
      </p:sp>
    </p:spTree>
    <p:extLst>
      <p:ext uri="{BB962C8B-B14F-4D97-AF65-F5344CB8AC3E}">
        <p14:creationId xmlns:p14="http://schemas.microsoft.com/office/powerpoint/2010/main" val="870079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ACCC82-780F-462B-A291-7F95CA5AA1B3}" type="slidenum">
              <a:rPr lang="en-US" altLang="en-US"/>
              <a:pPr/>
              <a:t>22</a:t>
            </a:fld>
            <a:endParaRPr lang="en-US" altLang="en-US"/>
          </a:p>
        </p:txBody>
      </p:sp>
      <p:sp>
        <p:nvSpPr>
          <p:cNvPr id="102402" name="Rectangle 2"/>
          <p:cNvSpPr>
            <a:spLocks noGrp="1" noRot="1" noChangeAspect="1" noChangeArrowheads="1" noTextEdit="1"/>
          </p:cNvSpPr>
          <p:nvPr>
            <p:ph type="sldImg"/>
          </p:nvPr>
        </p:nvSpPr>
        <p:spPr>
          <a:xfrm>
            <a:off x="381000" y="687388"/>
            <a:ext cx="6096000" cy="3429000"/>
          </a:xfrm>
          <a:ln/>
        </p:spPr>
      </p:sp>
      <p:sp>
        <p:nvSpPr>
          <p:cNvPr id="102403" name="Rectangle 3"/>
          <p:cNvSpPr>
            <a:spLocks noGrp="1" noChangeArrowheads="1"/>
          </p:cNvSpPr>
          <p:nvPr>
            <p:ph type="body" idx="1"/>
          </p:nvPr>
        </p:nvSpPr>
        <p:spPr>
          <a:xfrm>
            <a:off x="912813" y="4343400"/>
            <a:ext cx="5032375" cy="4113213"/>
          </a:xfrm>
        </p:spPr>
        <p:txBody>
          <a:bodyPr lIns="91426" tIns="45714" rIns="91426" bIns="45714"/>
          <a:lstStyle/>
          <a:p>
            <a:r>
              <a:rPr lang="en-US" altLang="en-US" b="1" noProof="1">
                <a:solidFill>
                  <a:srgbClr val="000000"/>
                </a:solidFill>
              </a:rPr>
              <a:t>Figure 7.32:</a:t>
            </a:r>
            <a:r>
              <a:rPr lang="en-US" altLang="en-US" noProof="1">
                <a:solidFill>
                  <a:srgbClr val="000000"/>
                </a:solidFill>
              </a:rPr>
              <a:t> Jet streams are swiftly flowing currents of air that move in a wavy west-to-east direction. The figure shows the position of the polar jet stream and subtropical jet stream in winter. Although jet streams are shown as one continuous river of air, in reality they are discontinuous, with their position varying from one day to the next.</a:t>
            </a:r>
          </a:p>
        </p:txBody>
      </p:sp>
    </p:spTree>
    <p:extLst>
      <p:ext uri="{BB962C8B-B14F-4D97-AF65-F5344CB8AC3E}">
        <p14:creationId xmlns:p14="http://schemas.microsoft.com/office/powerpoint/2010/main" val="2674433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0CBCD6-3BFE-429C-B203-4063600CC507}" type="slidenum">
              <a:rPr lang="en-US" altLang="en-US"/>
              <a:pPr/>
              <a:t>23</a:t>
            </a:fld>
            <a:endParaRPr lang="en-US" altLang="en-US"/>
          </a:p>
        </p:txBody>
      </p:sp>
      <p:sp>
        <p:nvSpPr>
          <p:cNvPr id="104450" name="Rectangle 2"/>
          <p:cNvSpPr>
            <a:spLocks noGrp="1" noRot="1" noChangeAspect="1" noChangeArrowheads="1" noTextEdit="1"/>
          </p:cNvSpPr>
          <p:nvPr>
            <p:ph type="sldImg"/>
          </p:nvPr>
        </p:nvSpPr>
        <p:spPr>
          <a:xfrm>
            <a:off x="381000" y="687388"/>
            <a:ext cx="6096000" cy="3429000"/>
          </a:xfrm>
          <a:ln/>
        </p:spPr>
      </p:sp>
      <p:sp>
        <p:nvSpPr>
          <p:cNvPr id="104451" name="Rectangle 3"/>
          <p:cNvSpPr>
            <a:spLocks noGrp="1" noChangeArrowheads="1"/>
          </p:cNvSpPr>
          <p:nvPr>
            <p:ph type="body" idx="1"/>
          </p:nvPr>
        </p:nvSpPr>
        <p:spPr>
          <a:xfrm>
            <a:off x="912813" y="4343400"/>
            <a:ext cx="5032375" cy="4113213"/>
          </a:xfrm>
        </p:spPr>
        <p:txBody>
          <a:bodyPr lIns="91426" tIns="45714" rIns="91426" bIns="45714"/>
          <a:lstStyle/>
          <a:p>
            <a:r>
              <a:rPr lang="en-US" altLang="en-US" b="1" noProof="1">
                <a:solidFill>
                  <a:srgbClr val="000000"/>
                </a:solidFill>
              </a:rPr>
              <a:t>Figure 7.33:</a:t>
            </a:r>
            <a:r>
              <a:rPr lang="en-US" altLang="en-US" noProof="1">
                <a:solidFill>
                  <a:srgbClr val="000000"/>
                </a:solidFill>
              </a:rPr>
              <a:t> (a) Position of the polar jet stream (blue arrows) and the subtropical jet stream (orange arrows) at the 300-mb level (about 9 km or 30,000 ft above sea level) on March 9, 2005. Solid lines are lines of equal wind speed (isotachs) in knots. (b) Satellite image showing clouds and positions of the jet streams for the same day.</a:t>
            </a:r>
          </a:p>
        </p:txBody>
      </p:sp>
    </p:spTree>
    <p:extLst>
      <p:ext uri="{BB962C8B-B14F-4D97-AF65-F5344CB8AC3E}">
        <p14:creationId xmlns:p14="http://schemas.microsoft.com/office/powerpoint/2010/main" val="2056497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56CB7-36B3-4F5B-B5BD-E15F7129FF59}" type="slidenum">
              <a:rPr lang="en-US" altLang="en-US"/>
              <a:pPr/>
              <a:t>25</a:t>
            </a:fld>
            <a:endParaRPr lang="en-US" altLang="en-US"/>
          </a:p>
        </p:txBody>
      </p:sp>
      <p:sp>
        <p:nvSpPr>
          <p:cNvPr id="90114" name="Rectangle 2"/>
          <p:cNvSpPr>
            <a:spLocks noGrp="1" noRot="1" noChangeAspect="1" noChangeArrowheads="1" noTextEdit="1"/>
          </p:cNvSpPr>
          <p:nvPr>
            <p:ph type="sldImg"/>
          </p:nvPr>
        </p:nvSpPr>
        <p:spPr>
          <a:xfrm>
            <a:off x="381000" y="687388"/>
            <a:ext cx="6096000" cy="3429000"/>
          </a:xfrm>
          <a:ln/>
        </p:spPr>
      </p:sp>
      <p:sp>
        <p:nvSpPr>
          <p:cNvPr id="90115" name="Rectangle 3"/>
          <p:cNvSpPr>
            <a:spLocks noGrp="1" noChangeArrowheads="1"/>
          </p:cNvSpPr>
          <p:nvPr>
            <p:ph type="body" idx="1"/>
          </p:nvPr>
        </p:nvSpPr>
        <p:spPr>
          <a:xfrm>
            <a:off x="912813" y="4343400"/>
            <a:ext cx="5032375" cy="4113213"/>
          </a:xfrm>
        </p:spPr>
        <p:txBody>
          <a:bodyPr lIns="91426" tIns="45714" rIns="91426" bIns="45714"/>
          <a:lstStyle/>
          <a:p>
            <a:r>
              <a:rPr lang="en-US" altLang="en-US" b="1" noProof="1">
                <a:solidFill>
                  <a:srgbClr val="000000"/>
                </a:solidFill>
              </a:rPr>
              <a:t>Figure 7.27:</a:t>
            </a:r>
            <a:r>
              <a:rPr lang="en-US" altLang="en-US" noProof="1">
                <a:solidFill>
                  <a:srgbClr val="000000"/>
                </a:solidFill>
              </a:rPr>
              <a:t> Average sea-level pressure distribution and surface wind-flow patterns for January (a) and for July (b). The solid red line represents the position of the ITCZ.</a:t>
            </a:r>
          </a:p>
        </p:txBody>
      </p:sp>
    </p:spTree>
    <p:extLst>
      <p:ext uri="{BB962C8B-B14F-4D97-AF65-F5344CB8AC3E}">
        <p14:creationId xmlns:p14="http://schemas.microsoft.com/office/powerpoint/2010/main" val="3511813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62902D-842A-4126-96BB-9934E00703F9}"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861052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2902D-842A-4126-96BB-9934E00703F9}"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26788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2902D-842A-4126-96BB-9934E00703F9}"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2503112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smtClean="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5F7C079-6C16-4138-8BCA-35ECB5F1B80F}" type="slidenum">
              <a:rPr lang="en-US" altLang="en-US"/>
              <a:pPr/>
              <a:t>‹#›</a:t>
            </a:fld>
            <a:endParaRPr lang="en-US" altLang="en-US"/>
          </a:p>
        </p:txBody>
      </p:sp>
    </p:spTree>
    <p:extLst>
      <p:ext uri="{BB962C8B-B14F-4D97-AF65-F5344CB8AC3E}">
        <p14:creationId xmlns:p14="http://schemas.microsoft.com/office/powerpoint/2010/main" val="31817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D280FF7D-11E0-430E-B5BC-7BBF1C8C1591}" type="slidenum">
              <a:rPr lang="en-US" altLang="en-US"/>
              <a:pPr/>
              <a:t>‹#›</a:t>
            </a:fld>
            <a:endParaRPr lang="en-US" altLang="en-US"/>
          </a:p>
        </p:txBody>
      </p:sp>
    </p:spTree>
    <p:extLst>
      <p:ext uri="{BB962C8B-B14F-4D97-AF65-F5344CB8AC3E}">
        <p14:creationId xmlns:p14="http://schemas.microsoft.com/office/powerpoint/2010/main" val="1264271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089F4F89-2417-44B1-B1BD-16128AFBC201}" type="slidenum">
              <a:rPr lang="en-US"/>
              <a:pPr/>
              <a:t>‹#›</a:t>
            </a:fld>
            <a:endParaRPr lang="en-US"/>
          </a:p>
        </p:txBody>
      </p:sp>
    </p:spTree>
    <p:extLst>
      <p:ext uri="{BB962C8B-B14F-4D97-AF65-F5344CB8AC3E}">
        <p14:creationId xmlns:p14="http://schemas.microsoft.com/office/powerpoint/2010/main" val="2805401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1BD5083-185B-43F8-B318-B21625337529}" type="slidenum">
              <a:rPr lang="en-US" altLang="en-US"/>
              <a:pPr/>
              <a:t>‹#›</a:t>
            </a:fld>
            <a:endParaRPr lang="en-US" altLang="en-US"/>
          </a:p>
        </p:txBody>
      </p:sp>
    </p:spTree>
    <p:extLst>
      <p:ext uri="{BB962C8B-B14F-4D97-AF65-F5344CB8AC3E}">
        <p14:creationId xmlns:p14="http://schemas.microsoft.com/office/powerpoint/2010/main" val="3191690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2902D-842A-4126-96BB-9934E00703F9}"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236848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62902D-842A-4126-96BB-9934E00703F9}"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1355487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62902D-842A-4126-96BB-9934E00703F9}" type="datetimeFigureOut">
              <a:rPr lang="en-US" smtClean="0"/>
              <a:pPr/>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25563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62902D-842A-4126-96BB-9934E00703F9}" type="datetimeFigureOut">
              <a:rPr lang="en-US" smtClean="0"/>
              <a:pPr/>
              <a:t>9/30/2015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2597316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62902D-842A-4126-96BB-9934E00703F9}" type="datetimeFigureOut">
              <a:rPr lang="en-US" smtClean="0"/>
              <a:pPr/>
              <a:t>9/30/2015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41284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2902D-842A-4126-96BB-9934E00703F9}" type="datetimeFigureOut">
              <a:rPr lang="en-US" smtClean="0"/>
              <a:pPr/>
              <a:t>9/30/2015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81226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62902D-842A-4126-96BB-9934E00703F9}" type="datetimeFigureOut">
              <a:rPr lang="en-US" smtClean="0"/>
              <a:pPr/>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1518255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62902D-842A-4126-96BB-9934E00703F9}" type="datetimeFigureOut">
              <a:rPr lang="en-US" smtClean="0"/>
              <a:pPr/>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2420567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2902D-842A-4126-96BB-9934E00703F9}" type="datetimeFigureOut">
              <a:rPr lang="en-US" smtClean="0"/>
              <a:pPr/>
              <a:t>9/30/2015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63E14-0DCC-43B8-9436-7D034F1771D7}" type="slidenum">
              <a:rPr lang="en-US" smtClean="0"/>
              <a:pPr/>
              <a:t>‹#›</a:t>
            </a:fld>
            <a:endParaRPr lang="en-US"/>
          </a:p>
        </p:txBody>
      </p:sp>
    </p:spTree>
    <p:extLst>
      <p:ext uri="{BB962C8B-B14F-4D97-AF65-F5344CB8AC3E}">
        <p14:creationId xmlns:p14="http://schemas.microsoft.com/office/powerpoint/2010/main" val="268545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miller@unca.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xz524Cm4YRw"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hyperlink" Target="http://www.srh.noaa.gov/srh/ssd/mapping/"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52.png"/><Relationship Id="rId5" Type="http://schemas.openxmlformats.org/officeDocument/2006/relationships/oleObject" Target="../embeddings/oleObject3.bin"/><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video" Target="file:///C:\Documents%20and%20Settings\dmiller\My%20Documents\Downloads\dkm_presentation_gscoll_mar2012\kmrx_fflood_sl39.avi"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Weather-related Professional Learning Experience</a:t>
            </a:r>
            <a:endParaRPr lang="en-US" dirty="0"/>
          </a:p>
        </p:txBody>
      </p:sp>
      <p:sp>
        <p:nvSpPr>
          <p:cNvPr id="3" name="Subtitle 2"/>
          <p:cNvSpPr>
            <a:spLocks noGrp="1"/>
          </p:cNvSpPr>
          <p:nvPr>
            <p:ph type="subTitle" idx="1"/>
          </p:nvPr>
        </p:nvSpPr>
        <p:spPr>
          <a:xfrm>
            <a:off x="1524000" y="3602038"/>
            <a:ext cx="9144000" cy="2814260"/>
          </a:xfrm>
        </p:spPr>
        <p:txBody>
          <a:bodyPr>
            <a:normAutofit/>
          </a:bodyPr>
          <a:lstStyle/>
          <a:p>
            <a:r>
              <a:rPr lang="en-US" u="sng" dirty="0" smtClean="0">
                <a:solidFill>
                  <a:srgbClr val="FF0000"/>
                </a:solidFill>
              </a:rPr>
              <a:t>Session 2</a:t>
            </a:r>
          </a:p>
          <a:p>
            <a:r>
              <a:rPr lang="en-US" dirty="0" smtClean="0"/>
              <a:t>Douglas K. Miller</a:t>
            </a:r>
          </a:p>
          <a:p>
            <a:r>
              <a:rPr lang="en-US" dirty="0" smtClean="0"/>
              <a:t>Professor, Atmospheric Sciences Department</a:t>
            </a:r>
          </a:p>
          <a:p>
            <a:r>
              <a:rPr lang="en-US" dirty="0" smtClean="0"/>
              <a:t>UNC Asheville</a:t>
            </a:r>
          </a:p>
          <a:p>
            <a:r>
              <a:rPr lang="en-US" dirty="0" smtClean="0">
                <a:hlinkClick r:id="rId2"/>
              </a:rPr>
              <a:t>dmiller@unca.edu</a:t>
            </a:r>
            <a:endParaRPr lang="en-US" dirty="0" smtClean="0"/>
          </a:p>
          <a:p>
            <a:endParaRPr lang="en-US" dirty="0"/>
          </a:p>
        </p:txBody>
      </p:sp>
    </p:spTree>
    <p:extLst>
      <p:ext uri="{BB962C8B-B14F-4D97-AF65-F5344CB8AC3E}">
        <p14:creationId xmlns:p14="http://schemas.microsoft.com/office/powerpoint/2010/main" val="4271686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9" name="Object 5"/>
          <p:cNvGraphicFramePr>
            <a:graphicFrameLocks noChangeAspect="1"/>
          </p:cNvGraphicFramePr>
          <p:nvPr>
            <p:extLst>
              <p:ext uri="{D42A27DB-BD31-4B8C-83A1-F6EECF244321}">
                <p14:modId xmlns:p14="http://schemas.microsoft.com/office/powerpoint/2010/main" val="2165303951"/>
              </p:ext>
            </p:extLst>
          </p:nvPr>
        </p:nvGraphicFramePr>
        <p:xfrm>
          <a:off x="1792872" y="1444488"/>
          <a:ext cx="8255589" cy="4966253"/>
        </p:xfrm>
        <a:graphic>
          <a:graphicData uri="http://schemas.openxmlformats.org/presentationml/2006/ole">
            <mc:AlternateContent xmlns:mc="http://schemas.openxmlformats.org/markup-compatibility/2006">
              <mc:Choice xmlns:v="urn:schemas-microsoft-com:vml" Requires="v">
                <p:oleObj spid="_x0000_s14365" name="Photo Editor Photo" r:id="rId3" imgW="11666667" imgH="7020905" progId="MSPhotoEd.3">
                  <p:embed/>
                </p:oleObj>
              </mc:Choice>
              <mc:Fallback>
                <p:oleObj name="Photo Editor Photo" r:id="rId3" imgW="11666667" imgH="702090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872" y="1444488"/>
                        <a:ext cx="8255589" cy="4966253"/>
                      </a:xfrm>
                      <a:prstGeom prst="rect">
                        <a:avLst/>
                      </a:prstGeom>
                      <a:noFill/>
                      <a:ln>
                        <a:noFill/>
                      </a:ln>
                      <a:effectLst/>
                    </p:spPr>
                  </p:pic>
                </p:oleObj>
              </mc:Fallback>
            </mc:AlternateContent>
          </a:graphicData>
        </a:graphic>
      </p:graphicFrame>
      <p:sp>
        <p:nvSpPr>
          <p:cNvPr id="77826" name="Rectangle 2"/>
          <p:cNvSpPr>
            <a:spLocks noGrp="1" noChangeArrowheads="1"/>
          </p:cNvSpPr>
          <p:nvPr>
            <p:ph type="title"/>
          </p:nvPr>
        </p:nvSpPr>
        <p:spPr/>
        <p:txBody>
          <a:bodyPr/>
          <a:lstStyle/>
          <a:p>
            <a:r>
              <a:rPr lang="en-US" dirty="0"/>
              <a:t>Fronts</a:t>
            </a:r>
            <a:endParaRPr lang="en-US" altLang="en-US" dirty="0"/>
          </a:p>
        </p:txBody>
      </p:sp>
      <p:sp>
        <p:nvSpPr>
          <p:cNvPr id="2" name="TextBox 1"/>
          <p:cNvSpPr txBox="1"/>
          <p:nvPr/>
        </p:nvSpPr>
        <p:spPr>
          <a:xfrm>
            <a:off x="8362122" y="4240695"/>
            <a:ext cx="1295291" cy="461665"/>
          </a:xfrm>
          <a:prstGeom prst="rect">
            <a:avLst/>
          </a:prstGeom>
          <a:noFill/>
        </p:spPr>
        <p:txBody>
          <a:bodyPr wrap="none" rtlCol="0">
            <a:spAutoFit/>
          </a:bodyPr>
          <a:lstStyle/>
          <a:p>
            <a:r>
              <a:rPr lang="en-US" sz="2400" dirty="0" smtClean="0">
                <a:solidFill>
                  <a:srgbClr val="FF0000"/>
                </a:solidFill>
              </a:rPr>
              <a:t>warm air</a:t>
            </a:r>
            <a:endParaRPr lang="en-US" sz="2400" dirty="0">
              <a:solidFill>
                <a:srgbClr val="FF0000"/>
              </a:solidFill>
            </a:endParaRPr>
          </a:p>
        </p:txBody>
      </p:sp>
      <p:sp>
        <p:nvSpPr>
          <p:cNvPr id="7" name="TextBox 6"/>
          <p:cNvSpPr txBox="1"/>
          <p:nvPr/>
        </p:nvSpPr>
        <p:spPr>
          <a:xfrm>
            <a:off x="2696818" y="4240694"/>
            <a:ext cx="1100622" cy="461665"/>
          </a:xfrm>
          <a:prstGeom prst="rect">
            <a:avLst/>
          </a:prstGeom>
          <a:noFill/>
        </p:spPr>
        <p:txBody>
          <a:bodyPr wrap="none" rtlCol="0">
            <a:spAutoFit/>
          </a:bodyPr>
          <a:lstStyle/>
          <a:p>
            <a:r>
              <a:rPr lang="en-US" sz="2400" dirty="0" smtClean="0">
                <a:solidFill>
                  <a:srgbClr val="0070C0"/>
                </a:solidFill>
              </a:rPr>
              <a:t>cold air</a:t>
            </a:r>
            <a:endParaRPr lang="en-US" sz="2400" dirty="0">
              <a:solidFill>
                <a:srgbClr val="0070C0"/>
              </a:solidFill>
            </a:endParaRPr>
          </a:p>
        </p:txBody>
      </p:sp>
      <p:sp>
        <p:nvSpPr>
          <p:cNvPr id="3" name="TextBox 2"/>
          <p:cNvSpPr txBox="1"/>
          <p:nvPr/>
        </p:nvSpPr>
        <p:spPr>
          <a:xfrm>
            <a:off x="3797440" y="1671846"/>
            <a:ext cx="1930272" cy="369332"/>
          </a:xfrm>
          <a:prstGeom prst="rect">
            <a:avLst/>
          </a:prstGeom>
          <a:noFill/>
        </p:spPr>
        <p:txBody>
          <a:bodyPr wrap="none" rtlCol="0">
            <a:spAutoFit/>
          </a:bodyPr>
          <a:lstStyle/>
          <a:p>
            <a:r>
              <a:rPr lang="en-US" dirty="0" smtClean="0"/>
              <a:t>[ aka frontal zone ]</a:t>
            </a:r>
            <a:endParaRPr lang="en-US" dirty="0"/>
          </a:p>
        </p:txBody>
      </p:sp>
      <p:sp>
        <p:nvSpPr>
          <p:cNvPr id="4" name="TextBox 3"/>
          <p:cNvSpPr txBox="1"/>
          <p:nvPr/>
        </p:nvSpPr>
        <p:spPr>
          <a:xfrm>
            <a:off x="3733800" y="5825965"/>
            <a:ext cx="4724400" cy="584775"/>
          </a:xfrm>
          <a:prstGeom prst="rect">
            <a:avLst/>
          </a:prstGeom>
          <a:solidFill>
            <a:schemeClr val="bg1"/>
          </a:solidFill>
        </p:spPr>
        <p:txBody>
          <a:bodyPr wrap="square" rtlCol="0">
            <a:spAutoFit/>
          </a:bodyPr>
          <a:lstStyle/>
          <a:p>
            <a:r>
              <a:rPr lang="en-US" sz="3200" dirty="0" smtClean="0"/>
              <a:t>T</a:t>
            </a:r>
            <a:r>
              <a:rPr lang="en-US" sz="3200" baseline="-25000" dirty="0" smtClean="0"/>
              <a:t>7 </a:t>
            </a:r>
            <a:r>
              <a:rPr lang="en-US" sz="3200" dirty="0" smtClean="0"/>
              <a:t>&lt; T</a:t>
            </a:r>
            <a:r>
              <a:rPr lang="en-US" sz="3200" baseline="-25000" dirty="0" smtClean="0"/>
              <a:t>6 </a:t>
            </a:r>
            <a:r>
              <a:rPr lang="en-US" sz="3200" dirty="0" smtClean="0"/>
              <a:t>&lt; T</a:t>
            </a:r>
            <a:r>
              <a:rPr lang="en-US" sz="3200" baseline="-25000" dirty="0" smtClean="0"/>
              <a:t>5 </a:t>
            </a:r>
            <a:r>
              <a:rPr lang="en-US" sz="3200" dirty="0" smtClean="0"/>
              <a:t>&lt; T</a:t>
            </a:r>
            <a:r>
              <a:rPr lang="en-US" sz="3200" baseline="-25000" dirty="0" smtClean="0"/>
              <a:t>4 </a:t>
            </a:r>
            <a:r>
              <a:rPr lang="en-US" sz="3200" dirty="0" smtClean="0"/>
              <a:t>&lt; T</a:t>
            </a:r>
            <a:r>
              <a:rPr lang="en-US" sz="3200" baseline="-25000" dirty="0" smtClean="0"/>
              <a:t>3 </a:t>
            </a:r>
            <a:r>
              <a:rPr lang="en-US" sz="3200" dirty="0" smtClean="0"/>
              <a:t>&lt; T</a:t>
            </a:r>
            <a:r>
              <a:rPr lang="en-US" sz="3200" baseline="-25000" dirty="0" smtClean="0"/>
              <a:t>2 </a:t>
            </a:r>
            <a:r>
              <a:rPr lang="en-US" sz="3200" dirty="0" smtClean="0"/>
              <a:t>&lt; T</a:t>
            </a:r>
            <a:r>
              <a:rPr lang="en-US" sz="3200" baseline="-25000" dirty="0" smtClean="0"/>
              <a:t>1</a:t>
            </a:r>
            <a:endParaRPr lang="en-US" sz="3200" dirty="0"/>
          </a:p>
        </p:txBody>
      </p:sp>
      <p:sp>
        <p:nvSpPr>
          <p:cNvPr id="5" name="TextBox 4"/>
          <p:cNvSpPr txBox="1"/>
          <p:nvPr/>
        </p:nvSpPr>
        <p:spPr>
          <a:xfrm>
            <a:off x="9386304" y="5949075"/>
            <a:ext cx="2603085" cy="461665"/>
          </a:xfrm>
          <a:prstGeom prst="rect">
            <a:avLst/>
          </a:prstGeom>
          <a:noFill/>
        </p:spPr>
        <p:txBody>
          <a:bodyPr wrap="none" rtlCol="0">
            <a:spAutoFit/>
          </a:bodyPr>
          <a:lstStyle/>
          <a:p>
            <a:r>
              <a:rPr lang="en-US" sz="2400" dirty="0" smtClean="0"/>
              <a:t>T = air temperature</a:t>
            </a:r>
            <a:endParaRPr lang="en-US" sz="2400" dirty="0"/>
          </a:p>
        </p:txBody>
      </p:sp>
    </p:spTree>
    <p:extLst>
      <p:ext uri="{BB962C8B-B14F-4D97-AF65-F5344CB8AC3E}">
        <p14:creationId xmlns:p14="http://schemas.microsoft.com/office/powerpoint/2010/main" val="2313704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12-1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57200"/>
            <a:ext cx="8305800" cy="4953000"/>
          </a:xfrm>
          <a:prstGeom prst="rect">
            <a:avLst/>
          </a:prstGeom>
          <a:noFill/>
          <a:extLst>
            <a:ext uri="{909E8E84-426E-40DD-AFC4-6F175D3DCCD1}">
              <a14:hiddenFill xmlns:a14="http://schemas.microsoft.com/office/drawing/2010/main">
                <a:solidFill>
                  <a:srgbClr val="FFFFFF"/>
                </a:solidFill>
              </a14:hiddenFill>
            </a:ext>
          </a:extLst>
        </p:spPr>
      </p:pic>
      <p:sp>
        <p:nvSpPr>
          <p:cNvPr id="15366" name="Rectangle 6"/>
          <p:cNvSpPr>
            <a:spLocks noChangeArrowheads="1"/>
          </p:cNvSpPr>
          <p:nvPr/>
        </p:nvSpPr>
        <p:spPr bwMode="auto">
          <a:xfrm>
            <a:off x="2367170" y="5643891"/>
            <a:ext cx="73814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en-US" sz="2800" dirty="0"/>
              <a:t>A vertical view of the weather across </a:t>
            </a:r>
            <a:r>
              <a:rPr lang="en-US" altLang="en-US" sz="2800" dirty="0" smtClean="0"/>
              <a:t>a </a:t>
            </a:r>
            <a:r>
              <a:rPr lang="en-US" altLang="en-US" sz="2800" dirty="0">
                <a:solidFill>
                  <a:srgbClr val="0070C0"/>
                </a:solidFill>
              </a:rPr>
              <a:t>cold</a:t>
            </a:r>
            <a:r>
              <a:rPr lang="en-US" altLang="en-US" sz="2800" dirty="0"/>
              <a:t> </a:t>
            </a:r>
            <a:r>
              <a:rPr lang="en-US" altLang="en-US" sz="2800" dirty="0" smtClean="0"/>
              <a:t>front</a:t>
            </a:r>
            <a:endParaRPr lang="en-US" altLang="en-US" sz="2800" dirty="0"/>
          </a:p>
        </p:txBody>
      </p:sp>
      <p:sp>
        <p:nvSpPr>
          <p:cNvPr id="4" name="TextBox 3"/>
          <p:cNvSpPr txBox="1"/>
          <p:nvPr/>
        </p:nvSpPr>
        <p:spPr>
          <a:xfrm>
            <a:off x="4937160" y="6400802"/>
            <a:ext cx="1835182" cy="369332"/>
          </a:xfrm>
          <a:prstGeom prst="rect">
            <a:avLst/>
          </a:prstGeom>
          <a:noFill/>
        </p:spPr>
        <p:txBody>
          <a:bodyPr wrap="none" rtlCol="0">
            <a:spAutoFit/>
          </a:bodyPr>
          <a:lstStyle/>
          <a:p>
            <a:r>
              <a:rPr lang="en-US" dirty="0" smtClean="0"/>
              <a:t>Lecture Packet #8</a:t>
            </a:r>
            <a:endParaRPr lang="en-US" dirty="0"/>
          </a:p>
        </p:txBody>
      </p:sp>
    </p:spTree>
    <p:extLst>
      <p:ext uri="{BB962C8B-B14F-4D97-AF65-F5344CB8AC3E}">
        <p14:creationId xmlns:p14="http://schemas.microsoft.com/office/powerpoint/2010/main" val="3242343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1" name="Picture 9" descr="12-18aB"/>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0" y="381000"/>
            <a:ext cx="91440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4937160" y="6400802"/>
            <a:ext cx="1835182" cy="369332"/>
          </a:xfrm>
          <a:prstGeom prst="rect">
            <a:avLst/>
          </a:prstGeom>
          <a:noFill/>
        </p:spPr>
        <p:txBody>
          <a:bodyPr wrap="none" rtlCol="0">
            <a:spAutoFit/>
          </a:bodyPr>
          <a:lstStyle/>
          <a:p>
            <a:r>
              <a:rPr lang="en-US" dirty="0" smtClean="0"/>
              <a:t>Lecture Packet #8</a:t>
            </a:r>
            <a:endParaRPr lang="en-US" dirty="0"/>
          </a:p>
        </p:txBody>
      </p:sp>
      <p:sp>
        <p:nvSpPr>
          <p:cNvPr id="6" name="Rectangle 6"/>
          <p:cNvSpPr>
            <a:spLocks noChangeArrowheads="1"/>
          </p:cNvSpPr>
          <p:nvPr/>
        </p:nvSpPr>
        <p:spPr bwMode="auto">
          <a:xfrm>
            <a:off x="2335696" y="5600821"/>
            <a:ext cx="75206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en-US" sz="2800" dirty="0"/>
              <a:t>A vertical view of the weather across </a:t>
            </a:r>
            <a:r>
              <a:rPr lang="en-US" altLang="en-US" sz="2800" dirty="0" smtClean="0"/>
              <a:t>a </a:t>
            </a:r>
            <a:r>
              <a:rPr lang="en-US" altLang="en-US" sz="2800" dirty="0" smtClean="0">
                <a:solidFill>
                  <a:srgbClr val="FF0000"/>
                </a:solidFill>
              </a:rPr>
              <a:t>warm</a:t>
            </a:r>
            <a:r>
              <a:rPr lang="en-US" altLang="en-US" sz="2800" dirty="0" smtClean="0"/>
              <a:t> front</a:t>
            </a:r>
            <a:endParaRPr lang="en-US" altLang="en-US" sz="2800" dirty="0"/>
          </a:p>
        </p:txBody>
      </p:sp>
    </p:spTree>
    <p:extLst>
      <p:ext uri="{BB962C8B-B14F-4D97-AF65-F5344CB8AC3E}">
        <p14:creationId xmlns:p14="http://schemas.microsoft.com/office/powerpoint/2010/main" val="2201524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a:t>Fronts</a:t>
            </a:r>
            <a:endParaRPr lang="en-US" altLang="en-US" dirty="0" smtClean="0"/>
          </a:p>
        </p:txBody>
      </p:sp>
      <p:sp>
        <p:nvSpPr>
          <p:cNvPr id="53251" name="Rectangle 3"/>
          <p:cNvSpPr>
            <a:spLocks noGrp="1" noChangeArrowheads="1"/>
          </p:cNvSpPr>
          <p:nvPr>
            <p:ph type="body" idx="1"/>
          </p:nvPr>
        </p:nvSpPr>
        <p:spPr>
          <a:xfrm>
            <a:off x="1676400" y="1981200"/>
            <a:ext cx="8763000" cy="4724400"/>
          </a:xfrm>
          <a:extLst>
            <a:ext uri="{909E8E84-426E-40DD-AFC4-6F175D3DCCD1}">
              <a14:hiddenFill xmlns:a14="http://schemas.microsoft.com/office/drawing/2010/main">
                <a:solidFill>
                  <a:schemeClr val="bg1"/>
                </a:solidFill>
              </a14:hiddenFill>
            </a:ext>
          </a:extLst>
        </p:spPr>
        <p:txBody>
          <a:bodyPr/>
          <a:lstStyle/>
          <a:p>
            <a:pPr eaLnBrk="1" hangingPunct="1"/>
            <a:r>
              <a:rPr lang="en-US" altLang="en-US" dirty="0" smtClean="0"/>
              <a:t>Observed Structure of Fronts</a:t>
            </a:r>
          </a:p>
          <a:p>
            <a:pPr lvl="1" eaLnBrk="1" hangingPunct="1"/>
            <a:r>
              <a:rPr lang="en-US" altLang="en-US" dirty="0" smtClean="0"/>
              <a:t>Associated cloud structure</a:t>
            </a:r>
          </a:p>
          <a:p>
            <a:pPr lvl="2" eaLnBrk="1" hangingPunct="1"/>
            <a:r>
              <a:rPr lang="en-US" altLang="en-US" dirty="0" smtClean="0"/>
              <a:t>Norwegian school (</a:t>
            </a:r>
            <a:r>
              <a:rPr lang="en-US" altLang="en-US" dirty="0" err="1" smtClean="0"/>
              <a:t>Bjerknes</a:t>
            </a:r>
            <a:r>
              <a:rPr lang="en-US" altLang="en-US" dirty="0" smtClean="0"/>
              <a:t> and Solberg 1922)</a:t>
            </a:r>
          </a:p>
        </p:txBody>
      </p:sp>
      <p:pic>
        <p:nvPicPr>
          <p:cNvPr id="532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15" y="3326296"/>
            <a:ext cx="12047369" cy="2756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081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13-01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33400"/>
            <a:ext cx="2363788" cy="2514600"/>
          </a:xfrm>
          <a:prstGeom prst="rect">
            <a:avLst/>
          </a:prstGeom>
          <a:noFill/>
          <a:extLst>
            <a:ext uri="{909E8E84-426E-40DD-AFC4-6F175D3DCCD1}">
              <a14:hiddenFill xmlns:a14="http://schemas.microsoft.com/office/drawing/2010/main">
                <a:solidFill>
                  <a:srgbClr val="FFFFFF"/>
                </a:solidFill>
              </a14:hiddenFill>
            </a:ext>
          </a:extLst>
        </p:spPr>
      </p:pic>
      <p:sp>
        <p:nvSpPr>
          <p:cNvPr id="27654" name="Rectangle 6"/>
          <p:cNvSpPr>
            <a:spLocks noChangeArrowheads="1"/>
          </p:cNvSpPr>
          <p:nvPr/>
        </p:nvSpPr>
        <p:spPr bwMode="auto">
          <a:xfrm>
            <a:off x="8077200" y="3187701"/>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ltLang="en-US"/>
          </a:p>
        </p:txBody>
      </p:sp>
      <p:pic>
        <p:nvPicPr>
          <p:cNvPr id="27655" name="Picture 7" descr="13-01b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838200"/>
            <a:ext cx="31242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13-01c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685801"/>
            <a:ext cx="2667000" cy="2270125"/>
          </a:xfrm>
          <a:prstGeom prst="rect">
            <a:avLst/>
          </a:prstGeom>
          <a:noFill/>
          <a:extLst>
            <a:ext uri="{909E8E84-426E-40DD-AFC4-6F175D3DCCD1}">
              <a14:hiddenFill xmlns:a14="http://schemas.microsoft.com/office/drawing/2010/main">
                <a:solidFill>
                  <a:srgbClr val="FFFFFF"/>
                </a:solidFill>
              </a14:hiddenFill>
            </a:ext>
          </a:extLst>
        </p:spPr>
      </p:pic>
      <p:pic>
        <p:nvPicPr>
          <p:cNvPr id="27657" name="Picture 9" descr="13-01d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3657601"/>
            <a:ext cx="243840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27658" name="Picture 10" descr="13-01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3733800"/>
            <a:ext cx="2141538" cy="2324100"/>
          </a:xfrm>
          <a:prstGeom prst="rect">
            <a:avLst/>
          </a:prstGeom>
          <a:noFill/>
          <a:extLst>
            <a:ext uri="{909E8E84-426E-40DD-AFC4-6F175D3DCCD1}">
              <a14:hiddenFill xmlns:a14="http://schemas.microsoft.com/office/drawing/2010/main">
                <a:solidFill>
                  <a:srgbClr val="FFFFFF"/>
                </a:solidFill>
              </a14:hiddenFill>
            </a:ext>
          </a:extLst>
        </p:spPr>
      </p:pic>
      <p:pic>
        <p:nvPicPr>
          <p:cNvPr id="27659" name="Picture 11" descr="13-01f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1" y="3505200"/>
            <a:ext cx="2055813" cy="2590800"/>
          </a:xfrm>
          <a:prstGeom prst="rect">
            <a:avLst/>
          </a:prstGeom>
          <a:noFill/>
          <a:extLst>
            <a:ext uri="{909E8E84-426E-40DD-AFC4-6F175D3DCCD1}">
              <a14:hiddenFill xmlns:a14="http://schemas.microsoft.com/office/drawing/2010/main">
                <a:solidFill>
                  <a:srgbClr val="FFFFFF"/>
                </a:solidFill>
              </a14:hiddenFill>
            </a:ext>
          </a:extLst>
        </p:spPr>
      </p:pic>
      <p:sp>
        <p:nvSpPr>
          <p:cNvPr id="27660" name="Text Box 12"/>
          <p:cNvSpPr txBox="1">
            <a:spLocks noChangeArrowheads="1"/>
          </p:cNvSpPr>
          <p:nvPr/>
        </p:nvSpPr>
        <p:spPr bwMode="auto">
          <a:xfrm>
            <a:off x="2879725" y="3008313"/>
            <a:ext cx="4363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a:t>
            </a:r>
          </a:p>
        </p:txBody>
      </p:sp>
      <p:sp>
        <p:nvSpPr>
          <p:cNvPr id="27661" name="Text Box 13"/>
          <p:cNvSpPr txBox="1">
            <a:spLocks noChangeArrowheads="1"/>
          </p:cNvSpPr>
          <p:nvPr/>
        </p:nvSpPr>
        <p:spPr bwMode="auto">
          <a:xfrm>
            <a:off x="5715000" y="2895601"/>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a:t>
            </a:r>
          </a:p>
        </p:txBody>
      </p:sp>
      <p:sp>
        <p:nvSpPr>
          <p:cNvPr id="27662" name="Text Box 14"/>
          <p:cNvSpPr txBox="1">
            <a:spLocks noChangeArrowheads="1"/>
          </p:cNvSpPr>
          <p:nvPr/>
        </p:nvSpPr>
        <p:spPr bwMode="auto">
          <a:xfrm>
            <a:off x="8915400" y="2971800"/>
            <a:ext cx="4235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a:t>
            </a:r>
          </a:p>
        </p:txBody>
      </p:sp>
      <p:sp>
        <p:nvSpPr>
          <p:cNvPr id="27663" name="Text Box 15"/>
          <p:cNvSpPr txBox="1">
            <a:spLocks noChangeArrowheads="1"/>
          </p:cNvSpPr>
          <p:nvPr/>
        </p:nvSpPr>
        <p:spPr bwMode="auto">
          <a:xfrm>
            <a:off x="2819400" y="6096001"/>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(d)</a:t>
            </a:r>
          </a:p>
        </p:txBody>
      </p:sp>
      <p:sp>
        <p:nvSpPr>
          <p:cNvPr id="27664" name="Text Box 16"/>
          <p:cNvSpPr txBox="1">
            <a:spLocks noChangeArrowheads="1"/>
          </p:cNvSpPr>
          <p:nvPr/>
        </p:nvSpPr>
        <p:spPr bwMode="auto">
          <a:xfrm>
            <a:off x="6096000" y="6172200"/>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a:t>
            </a:r>
          </a:p>
        </p:txBody>
      </p:sp>
      <p:sp>
        <p:nvSpPr>
          <p:cNvPr id="27665" name="Text Box 17"/>
          <p:cNvSpPr txBox="1">
            <a:spLocks noChangeArrowheads="1"/>
          </p:cNvSpPr>
          <p:nvPr/>
        </p:nvSpPr>
        <p:spPr bwMode="auto">
          <a:xfrm>
            <a:off x="8991600" y="6172201"/>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a:t>
            </a:r>
          </a:p>
        </p:txBody>
      </p:sp>
      <p:sp>
        <p:nvSpPr>
          <p:cNvPr id="15" name="TextBox 14"/>
          <p:cNvSpPr txBox="1"/>
          <p:nvPr/>
        </p:nvSpPr>
        <p:spPr>
          <a:xfrm>
            <a:off x="5331425" y="6400802"/>
            <a:ext cx="1835182" cy="369332"/>
          </a:xfrm>
          <a:prstGeom prst="rect">
            <a:avLst/>
          </a:prstGeom>
          <a:noFill/>
        </p:spPr>
        <p:txBody>
          <a:bodyPr wrap="none" rtlCol="0">
            <a:spAutoFit/>
          </a:bodyPr>
          <a:lstStyle/>
          <a:p>
            <a:r>
              <a:rPr lang="en-US" dirty="0" smtClean="0"/>
              <a:t>Lecture Packet #8</a:t>
            </a:r>
            <a:endParaRPr lang="en-US" dirty="0"/>
          </a:p>
        </p:txBody>
      </p:sp>
      <p:sp>
        <p:nvSpPr>
          <p:cNvPr id="2" name="TextBox 1"/>
          <p:cNvSpPr txBox="1"/>
          <p:nvPr/>
        </p:nvSpPr>
        <p:spPr>
          <a:xfrm>
            <a:off x="3797341" y="162441"/>
            <a:ext cx="1347164" cy="523220"/>
          </a:xfrm>
          <a:prstGeom prst="rect">
            <a:avLst/>
          </a:prstGeom>
          <a:solidFill>
            <a:schemeClr val="bg1"/>
          </a:solidFill>
          <a:ln>
            <a:solidFill>
              <a:srgbClr val="FF0000"/>
            </a:solidFill>
          </a:ln>
        </p:spPr>
        <p:txBody>
          <a:bodyPr wrap="none" rtlCol="0">
            <a:spAutoFit/>
          </a:bodyPr>
          <a:lstStyle/>
          <a:p>
            <a:r>
              <a:rPr lang="en-US" sz="2800" dirty="0" smtClean="0"/>
              <a:t>‘trigger’</a:t>
            </a:r>
            <a:endParaRPr lang="en-US" sz="2800" dirty="0"/>
          </a:p>
        </p:txBody>
      </p:sp>
      <p:sp>
        <p:nvSpPr>
          <p:cNvPr id="3" name="Bent Arrow 2"/>
          <p:cNvSpPr/>
          <p:nvPr/>
        </p:nvSpPr>
        <p:spPr>
          <a:xfrm>
            <a:off x="3124199" y="203755"/>
            <a:ext cx="673141" cy="63444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Bent Arrow 17"/>
          <p:cNvSpPr/>
          <p:nvPr/>
        </p:nvSpPr>
        <p:spPr>
          <a:xfrm rot="5400000">
            <a:off x="5175696" y="228116"/>
            <a:ext cx="546412" cy="60879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8166848" y="131679"/>
            <a:ext cx="2510559" cy="646331"/>
          </a:xfrm>
          <a:prstGeom prst="rect">
            <a:avLst/>
          </a:prstGeom>
          <a:noFill/>
        </p:spPr>
        <p:txBody>
          <a:bodyPr wrap="none" rtlCol="0">
            <a:spAutoFit/>
          </a:bodyPr>
          <a:lstStyle/>
          <a:p>
            <a:r>
              <a:rPr lang="en-US" sz="3600" dirty="0" err="1" smtClean="0"/>
              <a:t>cyclogenesis</a:t>
            </a:r>
            <a:endParaRPr lang="en-US" sz="3600" dirty="0"/>
          </a:p>
        </p:txBody>
      </p:sp>
      <p:sp>
        <p:nvSpPr>
          <p:cNvPr id="20" name="TextBox 19"/>
          <p:cNvSpPr txBox="1"/>
          <p:nvPr/>
        </p:nvSpPr>
        <p:spPr>
          <a:xfrm>
            <a:off x="10677407" y="5592188"/>
            <a:ext cx="914033" cy="584775"/>
          </a:xfrm>
          <a:prstGeom prst="rect">
            <a:avLst/>
          </a:prstGeom>
          <a:noFill/>
        </p:spPr>
        <p:txBody>
          <a:bodyPr wrap="none" rtlCol="0">
            <a:spAutoFit/>
          </a:bodyPr>
          <a:lstStyle/>
          <a:p>
            <a:r>
              <a:rPr lang="en-US" sz="3200" dirty="0" smtClean="0"/>
              <a:t>N.H.</a:t>
            </a:r>
            <a:endParaRPr lang="en-US" sz="3200" dirty="0"/>
          </a:p>
        </p:txBody>
      </p:sp>
    </p:spTree>
    <p:extLst>
      <p:ext uri="{BB962C8B-B14F-4D97-AF65-F5344CB8AC3E}">
        <p14:creationId xmlns:p14="http://schemas.microsoft.com/office/powerpoint/2010/main" val="3322322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Rectangle 7"/>
          <p:cNvSpPr>
            <a:spLocks noGrp="1" noChangeArrowheads="1"/>
          </p:cNvSpPr>
          <p:nvPr>
            <p:ph type="title"/>
          </p:nvPr>
        </p:nvSpPr>
        <p:spPr/>
        <p:txBody>
          <a:bodyPr/>
          <a:lstStyle/>
          <a:p>
            <a:r>
              <a:rPr lang="en-US" sz="4000" dirty="0" smtClean="0"/>
              <a:t>Fronts</a:t>
            </a:r>
            <a:endParaRPr lang="en-US" altLang="en-US" sz="4000" dirty="0"/>
          </a:p>
        </p:txBody>
      </p:sp>
      <p:pic>
        <p:nvPicPr>
          <p:cNvPr id="23558" name="Picture 6" descr="12-20a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752600"/>
            <a:ext cx="82296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4937160" y="6400802"/>
            <a:ext cx="1835182" cy="369332"/>
          </a:xfrm>
          <a:prstGeom prst="rect">
            <a:avLst/>
          </a:prstGeom>
          <a:noFill/>
        </p:spPr>
        <p:txBody>
          <a:bodyPr wrap="none" rtlCol="0">
            <a:spAutoFit/>
          </a:bodyPr>
          <a:lstStyle/>
          <a:p>
            <a:r>
              <a:rPr lang="en-US" dirty="0" smtClean="0"/>
              <a:t>Lecture Packet #8</a:t>
            </a:r>
            <a:endParaRPr lang="en-US" dirty="0"/>
          </a:p>
        </p:txBody>
      </p:sp>
    </p:spTree>
    <p:extLst>
      <p:ext uri="{BB962C8B-B14F-4D97-AF65-F5344CB8AC3E}">
        <p14:creationId xmlns:p14="http://schemas.microsoft.com/office/powerpoint/2010/main" val="563820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Rectangle 7"/>
          <p:cNvSpPr>
            <a:spLocks noGrp="1" noChangeArrowheads="1"/>
          </p:cNvSpPr>
          <p:nvPr>
            <p:ph type="title"/>
          </p:nvPr>
        </p:nvSpPr>
        <p:spPr/>
        <p:txBody>
          <a:bodyPr/>
          <a:lstStyle/>
          <a:p>
            <a:r>
              <a:rPr lang="en-US" dirty="0"/>
              <a:t>Fronts</a:t>
            </a:r>
            <a:endParaRPr lang="en-US" altLang="en-US" dirty="0"/>
          </a:p>
        </p:txBody>
      </p:sp>
      <p:pic>
        <p:nvPicPr>
          <p:cNvPr id="24582" name="Picture 6" descr="12-20b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600200"/>
            <a:ext cx="8229600"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4937160" y="6400802"/>
            <a:ext cx="1835182" cy="369332"/>
          </a:xfrm>
          <a:prstGeom prst="rect">
            <a:avLst/>
          </a:prstGeom>
          <a:noFill/>
        </p:spPr>
        <p:txBody>
          <a:bodyPr wrap="none" rtlCol="0">
            <a:spAutoFit/>
          </a:bodyPr>
          <a:lstStyle/>
          <a:p>
            <a:r>
              <a:rPr lang="en-US" dirty="0" smtClean="0"/>
              <a:t>Lecture Packet #8</a:t>
            </a:r>
            <a:endParaRPr lang="en-US" dirty="0"/>
          </a:p>
        </p:txBody>
      </p:sp>
    </p:spTree>
    <p:extLst>
      <p:ext uri="{BB962C8B-B14F-4D97-AF65-F5344CB8AC3E}">
        <p14:creationId xmlns:p14="http://schemas.microsoft.com/office/powerpoint/2010/main" val="3694063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Jet streams</a:t>
            </a:r>
          </a:p>
        </p:txBody>
      </p:sp>
      <p:pic>
        <p:nvPicPr>
          <p:cNvPr id="6" name="Content Placeholder 5" descr="09-12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66503" y="1825625"/>
            <a:ext cx="4858994"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178408" y="6385482"/>
            <a:ext cx="1835182" cy="369332"/>
          </a:xfrm>
          <a:prstGeom prst="rect">
            <a:avLst/>
          </a:prstGeom>
          <a:noFill/>
        </p:spPr>
        <p:txBody>
          <a:bodyPr wrap="none" rtlCol="0">
            <a:spAutoFit/>
          </a:bodyPr>
          <a:lstStyle/>
          <a:p>
            <a:r>
              <a:rPr lang="en-US" dirty="0" smtClean="0"/>
              <a:t>Lecture Packet </a:t>
            </a:r>
            <a:r>
              <a:rPr lang="en-US" dirty="0" smtClean="0"/>
              <a:t>#6</a:t>
            </a:r>
            <a:endParaRPr lang="en-US" dirty="0"/>
          </a:p>
        </p:txBody>
      </p:sp>
    </p:spTree>
    <p:extLst>
      <p:ext uri="{BB962C8B-B14F-4D97-AF65-F5344CB8AC3E}">
        <p14:creationId xmlns:p14="http://schemas.microsoft.com/office/powerpoint/2010/main" val="1155141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Jet streams</a:t>
            </a:r>
          </a:p>
        </p:txBody>
      </p:sp>
      <p:pic>
        <p:nvPicPr>
          <p:cNvPr id="3074" name="Picture 2" descr="data/gfs/00/gfs_namer_300_300_wnd_ht.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5396" y="73943"/>
            <a:ext cx="8821208" cy="66159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05473" y="6611779"/>
            <a:ext cx="3381054" cy="246221"/>
          </a:xfrm>
          <a:prstGeom prst="rect">
            <a:avLst/>
          </a:prstGeom>
          <a:noFill/>
        </p:spPr>
        <p:txBody>
          <a:bodyPr wrap="none" rtlCol="0">
            <a:spAutoFit/>
          </a:bodyPr>
          <a:lstStyle/>
          <a:p>
            <a:r>
              <a:rPr lang="en-US" sz="1000"/>
              <a:t>http://mag.ncep.noaa.gov/model-guidance-model-area.php#</a:t>
            </a:r>
            <a:endParaRPr lang="en-US" sz="1000" dirty="0"/>
          </a:p>
        </p:txBody>
      </p:sp>
      <p:sp>
        <p:nvSpPr>
          <p:cNvPr id="2" name="TextBox 1"/>
          <p:cNvSpPr txBox="1"/>
          <p:nvPr/>
        </p:nvSpPr>
        <p:spPr>
          <a:xfrm>
            <a:off x="511444" y="4525509"/>
            <a:ext cx="1016625" cy="369332"/>
          </a:xfrm>
          <a:prstGeom prst="rect">
            <a:avLst/>
          </a:prstGeom>
          <a:noFill/>
        </p:spPr>
        <p:txBody>
          <a:bodyPr wrap="none" rtlCol="0">
            <a:spAutoFit/>
          </a:bodyPr>
          <a:lstStyle/>
          <a:p>
            <a:r>
              <a:rPr lang="en-US" dirty="0" smtClean="0"/>
              <a:t>127 mph</a:t>
            </a:r>
            <a:endParaRPr lang="en-US" dirty="0"/>
          </a:p>
        </p:txBody>
      </p:sp>
      <p:cxnSp>
        <p:nvCxnSpPr>
          <p:cNvPr id="5" name="Straight Connector 4"/>
          <p:cNvCxnSpPr>
            <a:stCxn id="2" idx="3"/>
          </p:cNvCxnSpPr>
          <p:nvPr/>
        </p:nvCxnSpPr>
        <p:spPr>
          <a:xfrm>
            <a:off x="1528069" y="4710175"/>
            <a:ext cx="157327" cy="131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627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5" descr="13-10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1000"/>
            <a:ext cx="7620000" cy="4476750"/>
          </a:xfrm>
          <a:prstGeom prst="rect">
            <a:avLst/>
          </a:prstGeom>
          <a:noFill/>
          <a:extLst>
            <a:ext uri="{909E8E84-426E-40DD-AFC4-6F175D3DCCD1}">
              <a14:hiddenFill xmlns:a14="http://schemas.microsoft.com/office/drawing/2010/main">
                <a:solidFill>
                  <a:srgbClr val="FFFFFF"/>
                </a:solidFill>
              </a14:hiddenFill>
            </a:ext>
          </a:extLst>
        </p:spPr>
      </p:pic>
      <p:sp>
        <p:nvSpPr>
          <p:cNvPr id="58374" name="Rectangle 6"/>
          <p:cNvSpPr>
            <a:spLocks noChangeArrowheads="1"/>
          </p:cNvSpPr>
          <p:nvPr/>
        </p:nvSpPr>
        <p:spPr bwMode="auto">
          <a:xfrm>
            <a:off x="2209800" y="4889719"/>
            <a:ext cx="7924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dirty="0"/>
              <a:t>As the polar jet stream and its area of maximum winds (the jet streak, or MAX). Swings over a developing mid-latitude cyclone, an area of divergence (</a:t>
            </a:r>
            <a:r>
              <a:rPr lang="en-US" altLang="en-US" i="1" dirty="0"/>
              <a:t>D</a:t>
            </a:r>
            <a:r>
              <a:rPr lang="en-US" altLang="en-US" dirty="0"/>
              <a:t>) draws warm surface air upward, and an area of convergence (</a:t>
            </a:r>
            <a:r>
              <a:rPr lang="en-US" altLang="en-US" i="1" dirty="0"/>
              <a:t>C</a:t>
            </a:r>
            <a:r>
              <a:rPr lang="en-US" altLang="en-US" dirty="0"/>
              <a:t>) allows cold air to sink. The jet stream removes air above the surface storm, which causes surface pressures to drop and the storm to intensify. </a:t>
            </a:r>
          </a:p>
        </p:txBody>
      </p:sp>
      <p:sp>
        <p:nvSpPr>
          <p:cNvPr id="5" name="TextBox 4"/>
          <p:cNvSpPr txBox="1"/>
          <p:nvPr/>
        </p:nvSpPr>
        <p:spPr>
          <a:xfrm>
            <a:off x="5178408" y="6385482"/>
            <a:ext cx="1835182" cy="369332"/>
          </a:xfrm>
          <a:prstGeom prst="rect">
            <a:avLst/>
          </a:prstGeom>
          <a:noFill/>
        </p:spPr>
        <p:txBody>
          <a:bodyPr wrap="none" rtlCol="0">
            <a:spAutoFit/>
          </a:bodyPr>
          <a:lstStyle/>
          <a:p>
            <a:r>
              <a:rPr lang="en-US" dirty="0" smtClean="0"/>
              <a:t>Lecture Packet </a:t>
            </a:r>
            <a:r>
              <a:rPr lang="en-US" dirty="0" smtClean="0"/>
              <a:t>#8</a:t>
            </a:r>
            <a:endParaRPr lang="en-US" dirty="0"/>
          </a:p>
        </p:txBody>
      </p:sp>
    </p:spTree>
    <p:extLst>
      <p:ext uri="{BB962C8B-B14F-4D97-AF65-F5344CB8AC3E}">
        <p14:creationId xmlns:p14="http://schemas.microsoft.com/office/powerpoint/2010/main" val="3712589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A tale of two cities (air pressure continued)</a:t>
            </a:r>
          </a:p>
          <a:p>
            <a:r>
              <a:rPr lang="en-US" dirty="0" smtClean="0"/>
              <a:t>Fronts</a:t>
            </a:r>
          </a:p>
          <a:p>
            <a:r>
              <a:rPr lang="en-US" dirty="0" smtClean="0"/>
              <a:t>Jet streams</a:t>
            </a:r>
          </a:p>
          <a:p>
            <a:r>
              <a:rPr lang="en-US" dirty="0" smtClean="0"/>
              <a:t>El </a:t>
            </a:r>
            <a:r>
              <a:rPr lang="en-US" dirty="0"/>
              <a:t>Niño/La </a:t>
            </a:r>
            <a:r>
              <a:rPr lang="en-US" dirty="0" smtClean="0"/>
              <a:t>Niña</a:t>
            </a:r>
          </a:p>
          <a:p>
            <a:r>
              <a:rPr lang="en-US" dirty="0" smtClean="0"/>
              <a:t>Activities (outside and KH, Rooms 036 and 037)</a:t>
            </a:r>
            <a:endParaRPr lang="en-US" dirty="0"/>
          </a:p>
        </p:txBody>
      </p:sp>
      <p:sp>
        <p:nvSpPr>
          <p:cNvPr id="4" name="TextBox 3"/>
          <p:cNvSpPr txBox="1"/>
          <p:nvPr/>
        </p:nvSpPr>
        <p:spPr>
          <a:xfrm>
            <a:off x="9546955" y="2334301"/>
            <a:ext cx="2349285" cy="954107"/>
          </a:xfrm>
          <a:prstGeom prst="rect">
            <a:avLst/>
          </a:prstGeom>
          <a:noFill/>
        </p:spPr>
        <p:txBody>
          <a:bodyPr wrap="square" rtlCol="0">
            <a:spAutoFit/>
          </a:bodyPr>
          <a:lstStyle/>
          <a:p>
            <a:r>
              <a:rPr lang="en-US" sz="2800" dirty="0" smtClean="0"/>
              <a:t>(</a:t>
            </a:r>
            <a:r>
              <a:rPr lang="en-US" sz="2800" dirty="0" err="1" smtClean="0"/>
              <a:t>Karpen</a:t>
            </a:r>
            <a:r>
              <a:rPr lang="en-US" sz="2800" dirty="0" smtClean="0"/>
              <a:t> Hall, Room 038)</a:t>
            </a:r>
            <a:endParaRPr lang="en-US" sz="2800" dirty="0"/>
          </a:p>
        </p:txBody>
      </p:sp>
      <p:sp>
        <p:nvSpPr>
          <p:cNvPr id="5" name="Right Brace 4"/>
          <p:cNvSpPr/>
          <p:nvPr/>
        </p:nvSpPr>
        <p:spPr>
          <a:xfrm>
            <a:off x="8477573" y="1825625"/>
            <a:ext cx="526942" cy="1971460"/>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40137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a:t>
            </a:r>
            <a:r>
              <a:rPr lang="en-US" dirty="0"/>
              <a:t>systems</a:t>
            </a:r>
            <a:r>
              <a:rPr lang="en-US" dirty="0" smtClean="0"/>
              <a:t/>
            </a:r>
            <a:br>
              <a:rPr lang="en-US" dirty="0" smtClean="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1779" y="657225"/>
            <a:ext cx="3848100" cy="5543550"/>
          </a:xfrm>
          <a:prstGeom prst="rect">
            <a:avLst/>
          </a:prstGeom>
        </p:spPr>
      </p:pic>
      <p:sp>
        <p:nvSpPr>
          <p:cNvPr id="5" name="TextBox 4"/>
          <p:cNvSpPr txBox="1"/>
          <p:nvPr/>
        </p:nvSpPr>
        <p:spPr>
          <a:xfrm>
            <a:off x="9453603" y="5982350"/>
            <a:ext cx="1808508" cy="369332"/>
          </a:xfrm>
          <a:prstGeom prst="rect">
            <a:avLst/>
          </a:prstGeom>
          <a:noFill/>
        </p:spPr>
        <p:txBody>
          <a:bodyPr wrap="none" rtlCol="0">
            <a:spAutoFit/>
          </a:bodyPr>
          <a:lstStyle/>
          <a:p>
            <a:r>
              <a:rPr lang="en-US" dirty="0" err="1" smtClean="0"/>
              <a:t>Vilhelm</a:t>
            </a:r>
            <a:r>
              <a:rPr lang="en-US" dirty="0" smtClean="0"/>
              <a:t>  </a:t>
            </a:r>
            <a:r>
              <a:rPr lang="en-US" dirty="0" err="1" smtClean="0"/>
              <a:t>Bjerknes</a:t>
            </a:r>
            <a:endParaRPr lang="en-US" dirty="0"/>
          </a:p>
        </p:txBody>
      </p:sp>
      <p:pic>
        <p:nvPicPr>
          <p:cNvPr id="6" name="Picture 5" descr="09-3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62" y="2627812"/>
            <a:ext cx="76200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2632497"/>
            <a:ext cx="7759970" cy="2377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85139" y="6400802"/>
            <a:ext cx="1835182" cy="369332"/>
          </a:xfrm>
          <a:prstGeom prst="rect">
            <a:avLst/>
          </a:prstGeom>
          <a:noFill/>
        </p:spPr>
        <p:txBody>
          <a:bodyPr wrap="none" rtlCol="0">
            <a:spAutoFit/>
          </a:bodyPr>
          <a:lstStyle/>
          <a:p>
            <a:r>
              <a:rPr lang="en-US" dirty="0" smtClean="0"/>
              <a:t>Lecture Packet #6</a:t>
            </a:r>
            <a:endParaRPr lang="en-US" dirty="0"/>
          </a:p>
        </p:txBody>
      </p:sp>
      <p:sp>
        <p:nvSpPr>
          <p:cNvPr id="3" name="Content Placeholder 2"/>
          <p:cNvSpPr>
            <a:spLocks noGrp="1"/>
          </p:cNvSpPr>
          <p:nvPr>
            <p:ph idx="1"/>
          </p:nvPr>
        </p:nvSpPr>
        <p:spPr>
          <a:xfrm>
            <a:off x="838200" y="1825625"/>
            <a:ext cx="5766984" cy="4351338"/>
          </a:xfrm>
        </p:spPr>
        <p:txBody>
          <a:bodyPr/>
          <a:lstStyle/>
          <a:p>
            <a:r>
              <a:rPr lang="en-US" dirty="0" smtClean="0"/>
              <a:t>Some challenges (1908)…</a:t>
            </a:r>
          </a:p>
          <a:p>
            <a:pPr lvl="1"/>
            <a:r>
              <a:rPr lang="en-US" dirty="0" smtClean="0">
                <a:solidFill>
                  <a:schemeClr val="bg1">
                    <a:lumMod val="85000"/>
                  </a:schemeClr>
                </a:solidFill>
              </a:rPr>
              <a:t>‘</a:t>
            </a:r>
            <a:r>
              <a:rPr lang="en-US" dirty="0" err="1" smtClean="0">
                <a:solidFill>
                  <a:schemeClr val="bg1">
                    <a:lumMod val="85000"/>
                  </a:schemeClr>
                </a:solidFill>
              </a:rPr>
              <a:t>Strassburg</a:t>
            </a:r>
            <a:r>
              <a:rPr lang="en-US" dirty="0" smtClean="0">
                <a:solidFill>
                  <a:schemeClr val="bg1">
                    <a:lumMod val="85000"/>
                  </a:schemeClr>
                </a:solidFill>
              </a:rPr>
              <a:t> Low’</a:t>
            </a:r>
          </a:p>
          <a:p>
            <a:pPr marL="457200" lvl="1" indent="0">
              <a:buNone/>
            </a:pPr>
            <a:endParaRPr lang="en-US" dirty="0" smtClean="0"/>
          </a:p>
          <a:p>
            <a:pPr lvl="1"/>
            <a:r>
              <a:rPr lang="en-US" dirty="0" smtClean="0">
                <a:solidFill>
                  <a:srgbClr val="FF0000"/>
                </a:solidFill>
              </a:rPr>
              <a:t>Surface convergence over the center of an intensifying cyclone</a:t>
            </a:r>
            <a:r>
              <a:rPr lang="en-US" dirty="0" smtClean="0"/>
              <a:t> </a:t>
            </a:r>
            <a:endParaRPr lang="en-US" dirty="0"/>
          </a:p>
        </p:txBody>
      </p:sp>
    </p:spTree>
    <p:extLst>
      <p:ext uri="{BB962C8B-B14F-4D97-AF65-F5344CB8AC3E}">
        <p14:creationId xmlns:p14="http://schemas.microsoft.com/office/powerpoint/2010/main" val="211790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2" name="Picture 4" descr="07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766764"/>
            <a:ext cx="8991600" cy="532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30" name="Rectangle 2" hidden="1"/>
          <p:cNvSpPr>
            <a:spLocks noGrp="1" noChangeArrowheads="1"/>
          </p:cNvSpPr>
          <p:nvPr>
            <p:ph type="title"/>
          </p:nvPr>
        </p:nvSpPr>
        <p:spPr/>
        <p:txBody>
          <a:bodyPr/>
          <a:lstStyle/>
          <a:p>
            <a:endParaRPr lang="en-US" altLang="en-US"/>
          </a:p>
        </p:txBody>
      </p:sp>
      <p:sp>
        <p:nvSpPr>
          <p:cNvPr id="6" name="TextBox 5"/>
          <p:cNvSpPr txBox="1"/>
          <p:nvPr/>
        </p:nvSpPr>
        <p:spPr>
          <a:xfrm>
            <a:off x="5178408" y="6385482"/>
            <a:ext cx="1835182" cy="369332"/>
          </a:xfrm>
          <a:prstGeom prst="rect">
            <a:avLst/>
          </a:prstGeom>
          <a:noFill/>
        </p:spPr>
        <p:txBody>
          <a:bodyPr wrap="none" rtlCol="0">
            <a:spAutoFit/>
          </a:bodyPr>
          <a:lstStyle/>
          <a:p>
            <a:r>
              <a:rPr lang="en-US" dirty="0" smtClean="0"/>
              <a:t>Lecture Packet #7</a:t>
            </a:r>
            <a:endParaRPr lang="en-US" dirty="0"/>
          </a:p>
        </p:txBody>
      </p:sp>
    </p:spTree>
    <p:extLst>
      <p:ext uri="{BB962C8B-B14F-4D97-AF65-F5344CB8AC3E}">
        <p14:creationId xmlns:p14="http://schemas.microsoft.com/office/powerpoint/2010/main" val="3788992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0" name="Picture 4" descr="073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675" y="76200"/>
            <a:ext cx="6978650" cy="650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78" name="Rectangle 2" hidden="1"/>
          <p:cNvSpPr>
            <a:spLocks noGrp="1" noChangeArrowheads="1"/>
          </p:cNvSpPr>
          <p:nvPr>
            <p:ph type="title"/>
          </p:nvPr>
        </p:nvSpPr>
        <p:spPr/>
        <p:txBody>
          <a:bodyPr/>
          <a:lstStyle/>
          <a:p>
            <a:endParaRPr lang="en-US" altLang="en-US"/>
          </a:p>
        </p:txBody>
      </p:sp>
      <p:sp>
        <p:nvSpPr>
          <p:cNvPr id="5" name="TextBox 4"/>
          <p:cNvSpPr txBox="1"/>
          <p:nvPr/>
        </p:nvSpPr>
        <p:spPr>
          <a:xfrm>
            <a:off x="9841669" y="6210856"/>
            <a:ext cx="1835182" cy="369332"/>
          </a:xfrm>
          <a:prstGeom prst="rect">
            <a:avLst/>
          </a:prstGeom>
          <a:noFill/>
        </p:spPr>
        <p:txBody>
          <a:bodyPr wrap="none" rtlCol="0">
            <a:spAutoFit/>
          </a:bodyPr>
          <a:lstStyle/>
          <a:p>
            <a:r>
              <a:rPr lang="en-US" dirty="0" smtClean="0"/>
              <a:t>Lecture Packet #7</a:t>
            </a:r>
            <a:endParaRPr lang="en-US" dirty="0"/>
          </a:p>
        </p:txBody>
      </p:sp>
    </p:spTree>
    <p:extLst>
      <p:ext uri="{BB962C8B-B14F-4D97-AF65-F5344CB8AC3E}">
        <p14:creationId xmlns:p14="http://schemas.microsoft.com/office/powerpoint/2010/main" val="317727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descr="07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20850"/>
            <a:ext cx="89916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26" name="Rectangle 2" hidden="1"/>
          <p:cNvSpPr>
            <a:spLocks noGrp="1" noChangeArrowheads="1"/>
          </p:cNvSpPr>
          <p:nvPr>
            <p:ph type="title"/>
          </p:nvPr>
        </p:nvSpPr>
        <p:spPr/>
        <p:txBody>
          <a:bodyPr/>
          <a:lstStyle/>
          <a:p>
            <a:endParaRPr lang="en-US" altLang="en-US"/>
          </a:p>
        </p:txBody>
      </p:sp>
      <p:sp>
        <p:nvSpPr>
          <p:cNvPr id="6" name="TextBox 5"/>
          <p:cNvSpPr txBox="1"/>
          <p:nvPr/>
        </p:nvSpPr>
        <p:spPr>
          <a:xfrm>
            <a:off x="5178408" y="6385482"/>
            <a:ext cx="1835182" cy="369332"/>
          </a:xfrm>
          <a:prstGeom prst="rect">
            <a:avLst/>
          </a:prstGeom>
          <a:noFill/>
        </p:spPr>
        <p:txBody>
          <a:bodyPr wrap="none" rtlCol="0">
            <a:spAutoFit/>
          </a:bodyPr>
          <a:lstStyle/>
          <a:p>
            <a:r>
              <a:rPr lang="en-US" dirty="0" smtClean="0"/>
              <a:t>Lecture Packet #7</a:t>
            </a:r>
            <a:endParaRPr lang="en-US" dirty="0"/>
          </a:p>
        </p:txBody>
      </p:sp>
    </p:spTree>
    <p:extLst>
      <p:ext uri="{BB962C8B-B14F-4D97-AF65-F5344CB8AC3E}">
        <p14:creationId xmlns:p14="http://schemas.microsoft.com/office/powerpoint/2010/main" val="3303277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9" name="Rectangle 7"/>
          <p:cNvSpPr>
            <a:spLocks noGrp="1" noChangeArrowheads="1"/>
          </p:cNvSpPr>
          <p:nvPr>
            <p:ph type="title"/>
          </p:nvPr>
        </p:nvSpPr>
        <p:spPr/>
        <p:txBody>
          <a:bodyPr/>
          <a:lstStyle/>
          <a:p>
            <a:r>
              <a:rPr lang="en-US" dirty="0"/>
              <a:t>El Niño/La Niña</a:t>
            </a:r>
            <a:endParaRPr lang="en-US" altLang="en-US" dirty="0"/>
          </a:p>
        </p:txBody>
      </p:sp>
      <p:sp>
        <p:nvSpPr>
          <p:cNvPr id="84997" name="Rectangle 5"/>
          <p:cNvSpPr>
            <a:spLocks noGrp="1" noChangeArrowheads="1"/>
          </p:cNvSpPr>
          <p:nvPr>
            <p:ph type="body" sz="half" idx="2"/>
          </p:nvPr>
        </p:nvSpPr>
        <p:spPr/>
        <p:txBody>
          <a:bodyPr/>
          <a:lstStyle/>
          <a:p>
            <a:pPr>
              <a:lnSpc>
                <a:spcPct val="90000"/>
              </a:lnSpc>
            </a:pPr>
            <a:r>
              <a:rPr lang="en-US" altLang="en-US" sz="2000" b="1">
                <a:solidFill>
                  <a:schemeClr val="accent2"/>
                </a:solidFill>
              </a:rPr>
              <a:t>Trade winds</a:t>
            </a:r>
            <a:r>
              <a:rPr lang="en-US" altLang="en-US" sz="2000"/>
              <a:t> – blow from northeast in N. Hemi and southeast in S. Hemi</a:t>
            </a:r>
          </a:p>
          <a:p>
            <a:pPr>
              <a:lnSpc>
                <a:spcPct val="90000"/>
              </a:lnSpc>
            </a:pPr>
            <a:r>
              <a:rPr lang="en-US" altLang="en-US" sz="2000" b="1">
                <a:solidFill>
                  <a:schemeClr val="accent2"/>
                </a:solidFill>
              </a:rPr>
              <a:t>Intertropical Convergence Zone</a:t>
            </a:r>
            <a:r>
              <a:rPr lang="en-US" altLang="en-US" sz="2000"/>
              <a:t> – Surface region of convergence between trades</a:t>
            </a:r>
          </a:p>
          <a:p>
            <a:pPr>
              <a:lnSpc>
                <a:spcPct val="90000"/>
              </a:lnSpc>
            </a:pPr>
            <a:r>
              <a:rPr lang="en-US" altLang="en-US" sz="2000" b="1">
                <a:solidFill>
                  <a:schemeClr val="accent2"/>
                </a:solidFill>
              </a:rPr>
              <a:t>Subtropical Highs</a:t>
            </a:r>
            <a:r>
              <a:rPr lang="en-US" altLang="en-US" sz="2000"/>
              <a:t> – semipermanent high in the subtropical high pressure belt centered near 30</a:t>
            </a:r>
            <a:r>
              <a:rPr lang="en-US" altLang="en-US" sz="2000">
                <a:cs typeface="Arial" panose="020B0604020202020204" pitchFamily="34" charset="0"/>
              </a:rPr>
              <a:t>° latitude.  Bermuda high, Pacific Ridge.</a:t>
            </a:r>
          </a:p>
          <a:p>
            <a:pPr>
              <a:lnSpc>
                <a:spcPct val="90000"/>
              </a:lnSpc>
            </a:pPr>
            <a:r>
              <a:rPr lang="en-US" altLang="en-US" sz="2000" b="1">
                <a:solidFill>
                  <a:schemeClr val="accent2"/>
                </a:solidFill>
                <a:cs typeface="Arial" panose="020B0604020202020204" pitchFamily="34" charset="0"/>
              </a:rPr>
              <a:t>Westerlies</a:t>
            </a:r>
            <a:r>
              <a:rPr lang="en-US" altLang="en-US" sz="2000">
                <a:cs typeface="Arial" panose="020B0604020202020204" pitchFamily="34" charset="0"/>
              </a:rPr>
              <a:t> – prevailing westerly flow</a:t>
            </a:r>
          </a:p>
          <a:p>
            <a:pPr>
              <a:lnSpc>
                <a:spcPct val="90000"/>
              </a:lnSpc>
            </a:pPr>
            <a:endParaRPr lang="en-US" altLang="en-US" sz="2000"/>
          </a:p>
        </p:txBody>
      </p:sp>
      <p:pic>
        <p:nvPicPr>
          <p:cNvPr id="85001" name="Picture 9" descr="11-02aB"/>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2070101"/>
            <a:ext cx="4038600" cy="35845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5178408" y="6385482"/>
            <a:ext cx="1835182" cy="369332"/>
          </a:xfrm>
          <a:prstGeom prst="rect">
            <a:avLst/>
          </a:prstGeom>
          <a:noFill/>
        </p:spPr>
        <p:txBody>
          <a:bodyPr wrap="none" rtlCol="0">
            <a:spAutoFit/>
          </a:bodyPr>
          <a:lstStyle/>
          <a:p>
            <a:r>
              <a:rPr lang="en-US" dirty="0" smtClean="0"/>
              <a:t>Lecture Packet #7</a:t>
            </a:r>
            <a:endParaRPr lang="en-US" dirty="0"/>
          </a:p>
        </p:txBody>
      </p:sp>
    </p:spTree>
    <p:extLst>
      <p:ext uri="{BB962C8B-B14F-4D97-AF65-F5344CB8AC3E}">
        <p14:creationId xmlns:p14="http://schemas.microsoft.com/office/powerpoint/2010/main" val="3083157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descr="072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60389"/>
            <a:ext cx="8991600" cy="573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0" name="Rectangle 2" hidden="1"/>
          <p:cNvSpPr>
            <a:spLocks noGrp="1" noChangeArrowheads="1"/>
          </p:cNvSpPr>
          <p:nvPr>
            <p:ph type="title"/>
          </p:nvPr>
        </p:nvSpPr>
        <p:spPr/>
        <p:txBody>
          <a:bodyPr/>
          <a:lstStyle/>
          <a:p>
            <a:endParaRPr lang="en-US" altLang="en-US"/>
          </a:p>
        </p:txBody>
      </p:sp>
      <p:sp>
        <p:nvSpPr>
          <p:cNvPr id="5" name="TextBox 4"/>
          <p:cNvSpPr txBox="1"/>
          <p:nvPr/>
        </p:nvSpPr>
        <p:spPr>
          <a:xfrm>
            <a:off x="5178408" y="6385482"/>
            <a:ext cx="1835182" cy="369332"/>
          </a:xfrm>
          <a:prstGeom prst="rect">
            <a:avLst/>
          </a:prstGeom>
          <a:noFill/>
        </p:spPr>
        <p:txBody>
          <a:bodyPr wrap="none" rtlCol="0">
            <a:spAutoFit/>
          </a:bodyPr>
          <a:lstStyle/>
          <a:p>
            <a:r>
              <a:rPr lang="en-US" dirty="0" smtClean="0"/>
              <a:t>Lecture Packet #7</a:t>
            </a:r>
            <a:endParaRPr lang="en-US" dirty="0"/>
          </a:p>
        </p:txBody>
      </p:sp>
      <p:sp>
        <p:nvSpPr>
          <p:cNvPr id="2" name="TextBox 1"/>
          <p:cNvSpPr txBox="1"/>
          <p:nvPr/>
        </p:nvSpPr>
        <p:spPr>
          <a:xfrm>
            <a:off x="5359067" y="164813"/>
            <a:ext cx="1473865" cy="584775"/>
          </a:xfrm>
          <a:prstGeom prst="rect">
            <a:avLst/>
          </a:prstGeom>
          <a:solidFill>
            <a:schemeClr val="bg1"/>
          </a:solidFill>
        </p:spPr>
        <p:txBody>
          <a:bodyPr wrap="none" rtlCol="0">
            <a:spAutoFit/>
          </a:bodyPr>
          <a:lstStyle/>
          <a:p>
            <a:r>
              <a:rPr lang="en-US" sz="3200" dirty="0" smtClean="0"/>
              <a:t>January</a:t>
            </a:r>
            <a:endParaRPr lang="en-US" sz="3200" dirty="0"/>
          </a:p>
        </p:txBody>
      </p:sp>
    </p:spTree>
    <p:extLst>
      <p:ext uri="{BB962C8B-B14F-4D97-AF65-F5344CB8AC3E}">
        <p14:creationId xmlns:p14="http://schemas.microsoft.com/office/powerpoint/2010/main" val="3293662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r>
              <a:rPr lang="en-US" altLang="en-US"/>
              <a:t>Upwelling</a:t>
            </a:r>
          </a:p>
        </p:txBody>
      </p:sp>
      <p:sp>
        <p:nvSpPr>
          <p:cNvPr id="39942" name="Rectangle 6"/>
          <p:cNvSpPr>
            <a:spLocks noGrp="1" noChangeArrowheads="1"/>
          </p:cNvSpPr>
          <p:nvPr>
            <p:ph type="body" sz="half" idx="2"/>
          </p:nvPr>
        </p:nvSpPr>
        <p:spPr>
          <a:xfrm>
            <a:off x="609600" y="4939059"/>
            <a:ext cx="10972800" cy="1343416"/>
          </a:xfrm>
        </p:spPr>
        <p:txBody>
          <a:bodyPr/>
          <a:lstStyle/>
          <a:p>
            <a:r>
              <a:rPr lang="en-US" altLang="en-US" dirty="0"/>
              <a:t>As winds blow parallel to the west coast of North America, surface water is transported to the right (out to sea). Cold water moves up from below (upwells) to replace the surface water. </a:t>
            </a:r>
          </a:p>
        </p:txBody>
      </p:sp>
      <p:pic>
        <p:nvPicPr>
          <p:cNvPr id="39945" name="Picture 9" descr="11-19B"/>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98157" y="1202166"/>
            <a:ext cx="9022822" cy="35417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4937160" y="6400802"/>
            <a:ext cx="1835182" cy="369332"/>
          </a:xfrm>
          <a:prstGeom prst="rect">
            <a:avLst/>
          </a:prstGeom>
          <a:noFill/>
        </p:spPr>
        <p:txBody>
          <a:bodyPr wrap="none" rtlCol="0">
            <a:spAutoFit/>
          </a:bodyPr>
          <a:lstStyle/>
          <a:p>
            <a:r>
              <a:rPr lang="en-US" dirty="0" smtClean="0"/>
              <a:t>Lecture Packet #7</a:t>
            </a:r>
            <a:endParaRPr lang="en-US" dirty="0"/>
          </a:p>
        </p:txBody>
      </p:sp>
    </p:spTree>
    <p:extLst>
      <p:ext uri="{BB962C8B-B14F-4D97-AF65-F5344CB8AC3E}">
        <p14:creationId xmlns:p14="http://schemas.microsoft.com/office/powerpoint/2010/main" val="1249362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11-20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209" y="415062"/>
            <a:ext cx="8193930" cy="3974056"/>
          </a:xfrm>
          <a:prstGeom prst="rect">
            <a:avLst/>
          </a:prstGeom>
          <a:noFill/>
          <a:extLst>
            <a:ext uri="{909E8E84-426E-40DD-AFC4-6F175D3DCCD1}">
              <a14:hiddenFill xmlns:a14="http://schemas.microsoft.com/office/drawing/2010/main">
                <a:solidFill>
                  <a:srgbClr val="FFFFFF"/>
                </a:solidFill>
              </a14:hiddenFill>
            </a:ext>
          </a:extLst>
        </p:spPr>
      </p:pic>
      <p:sp>
        <p:nvSpPr>
          <p:cNvPr id="40966" name="Rectangle 6"/>
          <p:cNvSpPr>
            <a:spLocks noChangeArrowheads="1"/>
          </p:cNvSpPr>
          <p:nvPr/>
        </p:nvSpPr>
        <p:spPr bwMode="auto">
          <a:xfrm>
            <a:off x="1752600" y="4762321"/>
            <a:ext cx="84582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dirty="0"/>
              <a:t>Under ordinary conditions, higher pressure over the southeastern Pacific and lower pressure near Indonesia produce easterly trade winds along the equator. These winds promote upwelling and cooler ocean water in the eastern Pacific, while warmer water prevails in the western Pacific. When the trades are exceptionally strong, water along the equator in the eastern Pacific becomes quite cool. This cool event is called La Niña. </a:t>
            </a:r>
          </a:p>
        </p:txBody>
      </p:sp>
      <p:sp>
        <p:nvSpPr>
          <p:cNvPr id="4" name="TextBox 3"/>
          <p:cNvSpPr txBox="1"/>
          <p:nvPr/>
        </p:nvSpPr>
        <p:spPr>
          <a:xfrm>
            <a:off x="4937160" y="6400802"/>
            <a:ext cx="1835182" cy="369332"/>
          </a:xfrm>
          <a:prstGeom prst="rect">
            <a:avLst/>
          </a:prstGeom>
          <a:noFill/>
        </p:spPr>
        <p:txBody>
          <a:bodyPr wrap="none" rtlCol="0">
            <a:spAutoFit/>
          </a:bodyPr>
          <a:lstStyle/>
          <a:p>
            <a:r>
              <a:rPr lang="en-US" dirty="0" smtClean="0"/>
              <a:t>Lecture Packet #7</a:t>
            </a:r>
            <a:endParaRPr lang="en-US" dirty="0"/>
          </a:p>
        </p:txBody>
      </p:sp>
      <p:sp>
        <p:nvSpPr>
          <p:cNvPr id="2" name="Oval 1"/>
          <p:cNvSpPr/>
          <p:nvPr/>
        </p:nvSpPr>
        <p:spPr>
          <a:xfrm>
            <a:off x="2650210" y="3998563"/>
            <a:ext cx="2286950" cy="3905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13604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descr="11-20b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8601"/>
            <a:ext cx="7620000" cy="4181475"/>
          </a:xfrm>
          <a:prstGeom prst="rect">
            <a:avLst/>
          </a:prstGeom>
          <a:noFill/>
          <a:extLst>
            <a:ext uri="{909E8E84-426E-40DD-AFC4-6F175D3DCCD1}">
              <a14:hiddenFill xmlns:a14="http://schemas.microsoft.com/office/drawing/2010/main">
                <a:solidFill>
                  <a:srgbClr val="FFFFFF"/>
                </a:solidFill>
              </a14:hiddenFill>
            </a:ext>
          </a:extLst>
        </p:spPr>
      </p:pic>
      <p:sp>
        <p:nvSpPr>
          <p:cNvPr id="41990" name="Rectangle 6"/>
          <p:cNvSpPr>
            <a:spLocks noChangeArrowheads="1"/>
          </p:cNvSpPr>
          <p:nvPr/>
        </p:nvSpPr>
        <p:spPr bwMode="auto">
          <a:xfrm>
            <a:off x="1752600" y="4609118"/>
            <a:ext cx="85344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dirty="0"/>
              <a:t>During El Niño conditions, atmospheric pressure decreases over the eastern Pacific and rises over the western Pacific. This change in pressure causes the trades to weaken or reverse direction. This situation enhances the countercurrent that carries warm water from the west over a vast region of the eastern tropical Pacific. The thermocline, which separates the warm water of the upper ocean from the cold water below, changes as the ocean conditions change from non-El Niño to El Niño. </a:t>
            </a:r>
          </a:p>
        </p:txBody>
      </p:sp>
      <p:sp>
        <p:nvSpPr>
          <p:cNvPr id="4" name="TextBox 3"/>
          <p:cNvSpPr txBox="1"/>
          <p:nvPr/>
        </p:nvSpPr>
        <p:spPr>
          <a:xfrm>
            <a:off x="4937160" y="6400802"/>
            <a:ext cx="1835182" cy="369332"/>
          </a:xfrm>
          <a:prstGeom prst="rect">
            <a:avLst/>
          </a:prstGeom>
          <a:noFill/>
        </p:spPr>
        <p:txBody>
          <a:bodyPr wrap="none" rtlCol="0">
            <a:spAutoFit/>
          </a:bodyPr>
          <a:lstStyle/>
          <a:p>
            <a:r>
              <a:rPr lang="en-US" dirty="0" smtClean="0"/>
              <a:t>Lecture Packet #7</a:t>
            </a:r>
            <a:endParaRPr lang="en-US" dirty="0"/>
          </a:p>
        </p:txBody>
      </p:sp>
      <p:sp>
        <p:nvSpPr>
          <p:cNvPr id="5" name="Oval 4"/>
          <p:cNvSpPr/>
          <p:nvPr/>
        </p:nvSpPr>
        <p:spPr>
          <a:xfrm>
            <a:off x="2464234" y="3998563"/>
            <a:ext cx="2286950" cy="3905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6631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Picture 5" descr="11-22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4800"/>
            <a:ext cx="7620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66566" name="Rectangle 6"/>
          <p:cNvSpPr>
            <a:spLocks noChangeArrowheads="1"/>
          </p:cNvSpPr>
          <p:nvPr/>
        </p:nvSpPr>
        <p:spPr bwMode="auto">
          <a:xfrm>
            <a:off x="1828800" y="5008086"/>
            <a:ext cx="84582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dirty="0"/>
              <a:t>Average sea surface temperature departures from normal as measured by satellite.</a:t>
            </a:r>
            <a:br>
              <a:rPr lang="en-US" altLang="en-US" dirty="0"/>
            </a:br>
            <a:r>
              <a:rPr lang="en-US" altLang="en-US" dirty="0"/>
              <a:t/>
            </a:r>
            <a:br>
              <a:rPr lang="en-US" altLang="en-US" dirty="0"/>
            </a:br>
            <a:r>
              <a:rPr lang="en-US" altLang="en-US" dirty="0"/>
              <a:t>(a) During </a:t>
            </a:r>
            <a:r>
              <a:rPr lang="en-US" altLang="en-US" dirty="0">
                <a:solidFill>
                  <a:srgbClr val="FF0000"/>
                </a:solidFill>
              </a:rPr>
              <a:t>El Niño </a:t>
            </a:r>
            <a:r>
              <a:rPr lang="en-US" altLang="en-US" dirty="0"/>
              <a:t>conditions, upwelling is greatly diminished and warmer than normal water (deep red color), extends from the coast of South America westward, across the Pacific. </a:t>
            </a:r>
          </a:p>
        </p:txBody>
      </p:sp>
      <p:sp>
        <p:nvSpPr>
          <p:cNvPr id="4" name="TextBox 3"/>
          <p:cNvSpPr txBox="1"/>
          <p:nvPr/>
        </p:nvSpPr>
        <p:spPr>
          <a:xfrm>
            <a:off x="4937160" y="6400802"/>
            <a:ext cx="1835182" cy="369332"/>
          </a:xfrm>
          <a:prstGeom prst="rect">
            <a:avLst/>
          </a:prstGeom>
          <a:noFill/>
        </p:spPr>
        <p:txBody>
          <a:bodyPr wrap="none" rtlCol="0">
            <a:spAutoFit/>
          </a:bodyPr>
          <a:lstStyle/>
          <a:p>
            <a:r>
              <a:rPr lang="en-US" dirty="0" smtClean="0"/>
              <a:t>Lecture Packet #7</a:t>
            </a:r>
            <a:endParaRPr lang="en-US" dirty="0"/>
          </a:p>
        </p:txBody>
      </p:sp>
    </p:spTree>
    <p:extLst>
      <p:ext uri="{BB962C8B-B14F-4D97-AF65-F5344CB8AC3E}">
        <p14:creationId xmlns:p14="http://schemas.microsoft.com/office/powerpoint/2010/main" val="1002729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tale of two cities</a:t>
            </a:r>
            <a:br>
              <a:rPr lang="en-US" dirty="0" smtClean="0"/>
            </a:br>
            <a:endParaRPr lang="en-US" dirty="0"/>
          </a:p>
        </p:txBody>
      </p:sp>
      <p:sp>
        <p:nvSpPr>
          <p:cNvPr id="3" name="Content Placeholder 2"/>
          <p:cNvSpPr>
            <a:spLocks noGrp="1"/>
          </p:cNvSpPr>
          <p:nvPr>
            <p:ph idx="1"/>
          </p:nvPr>
        </p:nvSpPr>
        <p:spPr/>
        <p:txBody>
          <a:bodyPr/>
          <a:lstStyle/>
          <a:p>
            <a:r>
              <a:rPr lang="en-US" dirty="0" smtClean="0"/>
              <a:t>First, a closer look at air pressure…</a:t>
            </a:r>
          </a:p>
          <a:p>
            <a:pPr lvl="1"/>
            <a:r>
              <a:rPr lang="en-US" dirty="0" smtClean="0">
                <a:solidFill>
                  <a:srgbClr val="0070C0"/>
                </a:solidFill>
                <a:hlinkClick r:id="rId2"/>
              </a:rPr>
              <a:t>I go swimming</a:t>
            </a:r>
            <a:endParaRPr lang="en-US" dirty="0" smtClean="0">
              <a:solidFill>
                <a:srgbClr val="0070C0"/>
              </a:solidFill>
            </a:endParaRPr>
          </a:p>
        </p:txBody>
      </p:sp>
      <p:pic>
        <p:nvPicPr>
          <p:cNvPr id="4" name="Picture 4" descr="06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2345" y="152400"/>
            <a:ext cx="3425825"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37160" y="6400802"/>
            <a:ext cx="1835182" cy="369332"/>
          </a:xfrm>
          <a:prstGeom prst="rect">
            <a:avLst/>
          </a:prstGeom>
          <a:noFill/>
        </p:spPr>
        <p:txBody>
          <a:bodyPr wrap="none" rtlCol="0">
            <a:spAutoFit/>
          </a:bodyPr>
          <a:lstStyle/>
          <a:p>
            <a:r>
              <a:rPr lang="en-US" dirty="0" smtClean="0"/>
              <a:t>Lecture Packet #6</a:t>
            </a:r>
            <a:endParaRPr lang="en-US" dirty="0"/>
          </a:p>
        </p:txBody>
      </p:sp>
    </p:spTree>
    <p:extLst>
      <p:ext uri="{BB962C8B-B14F-4D97-AF65-F5344CB8AC3E}">
        <p14:creationId xmlns:p14="http://schemas.microsoft.com/office/powerpoint/2010/main" val="448832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9" name="Picture 5" descr="11-22b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1"/>
            <a:ext cx="7620000" cy="5229225"/>
          </a:xfrm>
          <a:prstGeom prst="rect">
            <a:avLst/>
          </a:prstGeom>
          <a:noFill/>
          <a:extLst>
            <a:ext uri="{909E8E84-426E-40DD-AFC4-6F175D3DCCD1}">
              <a14:hiddenFill xmlns:a14="http://schemas.microsoft.com/office/drawing/2010/main">
                <a:solidFill>
                  <a:srgbClr val="FFFFFF"/>
                </a:solidFill>
              </a14:hiddenFill>
            </a:ext>
          </a:extLst>
        </p:spPr>
      </p:pic>
      <p:sp>
        <p:nvSpPr>
          <p:cNvPr id="67623" name="Rectangle 39"/>
          <p:cNvSpPr>
            <a:spLocks noChangeArrowheads="1"/>
          </p:cNvSpPr>
          <p:nvPr/>
        </p:nvSpPr>
        <p:spPr bwMode="auto">
          <a:xfrm>
            <a:off x="2057400" y="5562600"/>
            <a:ext cx="7543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dirty="0"/>
              <a:t>During </a:t>
            </a:r>
            <a:r>
              <a:rPr lang="en-US" altLang="en-US" dirty="0">
                <a:solidFill>
                  <a:srgbClr val="0070C0"/>
                </a:solidFill>
              </a:rPr>
              <a:t>La Niña </a:t>
            </a:r>
            <a:r>
              <a:rPr lang="en-US" altLang="en-US" dirty="0"/>
              <a:t>conditions, </a:t>
            </a:r>
            <a:r>
              <a:rPr lang="en-US" altLang="en-US" b="1" u="sng" dirty="0"/>
              <a:t>strong trade winds</a:t>
            </a:r>
            <a:r>
              <a:rPr lang="en-US" altLang="en-US" dirty="0"/>
              <a:t> promote upwelling, and cooler than normal water (dark blue color) extends over the eastern and central Pacific. </a:t>
            </a:r>
          </a:p>
        </p:txBody>
      </p:sp>
    </p:spTree>
    <p:extLst>
      <p:ext uri="{BB962C8B-B14F-4D97-AF65-F5344CB8AC3E}">
        <p14:creationId xmlns:p14="http://schemas.microsoft.com/office/powerpoint/2010/main" val="1933248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Outdoor activity {weather permitting}</a:t>
            </a:r>
            <a:br>
              <a:rPr lang="en-US" dirty="0" smtClean="0"/>
            </a:br>
            <a:endParaRPr lang="en-US" dirty="0"/>
          </a:p>
        </p:txBody>
      </p:sp>
      <p:sp>
        <p:nvSpPr>
          <p:cNvPr id="4" name="Content Placeholder 3"/>
          <p:cNvSpPr>
            <a:spLocks noGrp="1"/>
          </p:cNvSpPr>
          <p:nvPr>
            <p:ph idx="1"/>
          </p:nvPr>
        </p:nvSpPr>
        <p:spPr/>
        <p:txBody>
          <a:bodyPr/>
          <a:lstStyle/>
          <a:p>
            <a:r>
              <a:rPr lang="en-US" dirty="0" smtClean="0"/>
              <a:t>Using our senses to </a:t>
            </a:r>
            <a:r>
              <a:rPr lang="en-US" dirty="0" err="1" smtClean="0"/>
              <a:t>nowcast</a:t>
            </a:r>
            <a:r>
              <a:rPr lang="en-US" dirty="0" smtClean="0"/>
              <a:t> the weather (0-6 hours into the future)</a:t>
            </a:r>
            <a:endParaRPr lang="en-US" dirty="0"/>
          </a:p>
        </p:txBody>
      </p:sp>
      <p:pic>
        <p:nvPicPr>
          <p:cNvPr id="1026" name="Picture 2" descr="Mid-morning peak in light rainfall appears as clouds and fog at Purchase Knob in the Great Smoky Mountains National P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5" y="2331189"/>
            <a:ext cx="5846989" cy="43896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856612" y="6365968"/>
            <a:ext cx="3219151" cy="246221"/>
          </a:xfrm>
          <a:prstGeom prst="rect">
            <a:avLst/>
          </a:prstGeom>
          <a:noFill/>
        </p:spPr>
        <p:txBody>
          <a:bodyPr wrap="none" rtlCol="0">
            <a:spAutoFit/>
          </a:bodyPr>
          <a:lstStyle/>
          <a:p>
            <a:r>
              <a:rPr lang="en-US" sz="1000"/>
              <a:t>http://www.nasa.gov/topics/earth/features/smokies.html</a:t>
            </a:r>
            <a:endParaRPr lang="en-US" sz="1000" dirty="0"/>
          </a:p>
        </p:txBody>
      </p:sp>
    </p:spTree>
    <p:extLst>
      <p:ext uri="{BB962C8B-B14F-4D97-AF65-F5344CB8AC3E}">
        <p14:creationId xmlns:p14="http://schemas.microsoft.com/office/powerpoint/2010/main" val="27974138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Weather-related safety issues</a:t>
            </a:r>
          </a:p>
        </p:txBody>
      </p:sp>
      <p:sp>
        <p:nvSpPr>
          <p:cNvPr id="3" name="Content Placeholder 2"/>
          <p:cNvSpPr>
            <a:spLocks noGrp="1"/>
          </p:cNvSpPr>
          <p:nvPr>
            <p:ph sz="half" idx="1"/>
          </p:nvPr>
        </p:nvSpPr>
        <p:spPr>
          <a:xfrm>
            <a:off x="1981200" y="1600200"/>
            <a:ext cx="4038600" cy="5105400"/>
          </a:xfrm>
        </p:spPr>
        <p:txBody>
          <a:bodyPr>
            <a:normAutofit/>
          </a:bodyPr>
          <a:lstStyle/>
          <a:p>
            <a:r>
              <a:rPr lang="en-US" dirty="0" smtClean="0"/>
              <a:t>Hypothermia</a:t>
            </a:r>
          </a:p>
          <a:p>
            <a:pPr lvl="1"/>
            <a:r>
              <a:rPr lang="en-US" dirty="0" smtClean="0"/>
              <a:t>strong winds, cold air, damp clothing</a:t>
            </a:r>
            <a:endParaRPr lang="en-US" dirty="0"/>
          </a:p>
          <a:p>
            <a:r>
              <a:rPr lang="en-US" dirty="0" smtClean="0"/>
              <a:t>Electrocution</a:t>
            </a:r>
          </a:p>
          <a:p>
            <a:pPr lvl="1"/>
            <a:r>
              <a:rPr lang="en-US" dirty="0" smtClean="0"/>
              <a:t>thunderstorms</a:t>
            </a:r>
          </a:p>
          <a:p>
            <a:r>
              <a:rPr lang="en-US" dirty="0" smtClean="0"/>
              <a:t>Drowning</a:t>
            </a:r>
          </a:p>
          <a:p>
            <a:pPr lvl="1"/>
            <a:r>
              <a:rPr lang="en-US" dirty="0" smtClean="0"/>
              <a:t>persistent or sudden intense rainfall</a:t>
            </a:r>
          </a:p>
          <a:p>
            <a:r>
              <a:rPr lang="en-US" dirty="0" smtClean="0"/>
              <a:t>Blunt force trauma</a:t>
            </a:r>
          </a:p>
          <a:p>
            <a:pPr lvl="1"/>
            <a:r>
              <a:rPr lang="en-US" dirty="0" smtClean="0"/>
              <a:t>wind-throw, slipping and falling, rock slides/ debris flows</a:t>
            </a:r>
          </a:p>
        </p:txBody>
      </p:sp>
      <p:sp>
        <p:nvSpPr>
          <p:cNvPr id="5" name="Content Placeholder 4"/>
          <p:cNvSpPr>
            <a:spLocks noGrp="1"/>
          </p:cNvSpPr>
          <p:nvPr>
            <p:ph sz="half" idx="2"/>
          </p:nvPr>
        </p:nvSpPr>
        <p:spPr/>
        <p:txBody>
          <a:bodyPr>
            <a:normAutofit/>
          </a:bodyPr>
          <a:lstStyle/>
          <a:p>
            <a:endParaRPr lang="en-US" dirty="0"/>
          </a:p>
        </p:txBody>
      </p:sp>
      <p:pic>
        <p:nvPicPr>
          <p:cNvPr id="41986" name="Picture 2" descr="http://sphotos-b.xx.fbcdn.net/hphotos-snc7/294980_10150991042689714_879789721_n.jpg"/>
          <p:cNvPicPr>
            <a:picLocks noChangeAspect="1" noChangeArrowheads="1"/>
          </p:cNvPicPr>
          <p:nvPr/>
        </p:nvPicPr>
        <p:blipFill>
          <a:blip r:embed="rId2" cstate="print"/>
          <a:srcRect/>
          <a:stretch>
            <a:fillRect/>
          </a:stretch>
        </p:blipFill>
        <p:spPr bwMode="auto">
          <a:xfrm>
            <a:off x="6060440" y="1447800"/>
            <a:ext cx="4470400" cy="3352800"/>
          </a:xfrm>
          <a:prstGeom prst="rect">
            <a:avLst/>
          </a:prstGeom>
          <a:noFill/>
        </p:spPr>
      </p:pic>
      <p:sp>
        <p:nvSpPr>
          <p:cNvPr id="7" name="TextBox 6"/>
          <p:cNvSpPr txBox="1"/>
          <p:nvPr/>
        </p:nvSpPr>
        <p:spPr>
          <a:xfrm>
            <a:off x="7162800" y="4888468"/>
            <a:ext cx="2415790" cy="369332"/>
          </a:xfrm>
          <a:prstGeom prst="rect">
            <a:avLst/>
          </a:prstGeom>
          <a:noFill/>
        </p:spPr>
        <p:txBody>
          <a:bodyPr wrap="none" rtlCol="0">
            <a:spAutoFit/>
          </a:bodyPr>
          <a:lstStyle/>
          <a:p>
            <a:r>
              <a:rPr lang="en-US" dirty="0"/>
              <a:t>Courtesy: Daniel Martin</a:t>
            </a:r>
          </a:p>
        </p:txBody>
      </p:sp>
    </p:spTree>
    <p:extLst>
      <p:ext uri="{BB962C8B-B14F-4D97-AF65-F5344CB8AC3E}">
        <p14:creationId xmlns:p14="http://schemas.microsoft.com/office/powerpoint/2010/main" val="22811214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Weather-related safety issues</a:t>
            </a:r>
          </a:p>
        </p:txBody>
      </p:sp>
      <p:sp>
        <p:nvSpPr>
          <p:cNvPr id="3" name="Content Placeholder 2"/>
          <p:cNvSpPr>
            <a:spLocks noGrp="1"/>
          </p:cNvSpPr>
          <p:nvPr>
            <p:ph sz="half" idx="1"/>
          </p:nvPr>
        </p:nvSpPr>
        <p:spPr>
          <a:xfrm>
            <a:off x="1981200" y="1600200"/>
            <a:ext cx="4038600" cy="5105400"/>
          </a:xfrm>
        </p:spPr>
        <p:txBody>
          <a:bodyPr>
            <a:normAutofit/>
          </a:bodyPr>
          <a:lstStyle/>
          <a:p>
            <a:r>
              <a:rPr lang="en-US" dirty="0" err="1" smtClean="0"/>
              <a:t>Nowcasting</a:t>
            </a:r>
            <a:r>
              <a:rPr lang="en-US" dirty="0" smtClean="0"/>
              <a:t> (0 – 6 h weather forecast) to avoid or anticipate weather hazards</a:t>
            </a:r>
            <a:endParaRPr lang="en-US" dirty="0"/>
          </a:p>
          <a:p>
            <a:pPr lvl="1"/>
            <a:r>
              <a:rPr lang="en-US" dirty="0" smtClean="0"/>
              <a:t>Sights</a:t>
            </a:r>
          </a:p>
          <a:p>
            <a:pPr lvl="1"/>
            <a:r>
              <a:rPr lang="en-US" dirty="0" smtClean="0"/>
              <a:t>Sounds</a:t>
            </a:r>
          </a:p>
          <a:p>
            <a:pPr lvl="1"/>
            <a:r>
              <a:rPr lang="en-US" dirty="0" smtClean="0"/>
              <a:t>Smells</a:t>
            </a:r>
          </a:p>
          <a:p>
            <a:pPr lvl="1"/>
            <a:r>
              <a:rPr lang="en-US" dirty="0" smtClean="0"/>
              <a:t>Sensations</a:t>
            </a:r>
          </a:p>
        </p:txBody>
      </p:sp>
      <p:sp>
        <p:nvSpPr>
          <p:cNvPr id="5" name="Content Placeholder 4"/>
          <p:cNvSpPr>
            <a:spLocks noGrp="1"/>
          </p:cNvSpPr>
          <p:nvPr>
            <p:ph sz="half" idx="2"/>
          </p:nvPr>
        </p:nvSpPr>
        <p:spPr/>
        <p:txBody>
          <a:bodyPr/>
          <a:lstStyle/>
          <a:p>
            <a:endParaRPr lang="en-US"/>
          </a:p>
        </p:txBody>
      </p:sp>
      <p:pic>
        <p:nvPicPr>
          <p:cNvPr id="40962" name="Picture 2" descr="http://sphotos-a.xx.fbcdn.net/hphotos-ash3/543012_10150991048184714_1095666737_n.jpg"/>
          <p:cNvPicPr>
            <a:picLocks noChangeAspect="1" noChangeArrowheads="1"/>
          </p:cNvPicPr>
          <p:nvPr/>
        </p:nvPicPr>
        <p:blipFill>
          <a:blip r:embed="rId2" cstate="print"/>
          <a:srcRect/>
          <a:stretch>
            <a:fillRect/>
          </a:stretch>
        </p:blipFill>
        <p:spPr bwMode="auto">
          <a:xfrm>
            <a:off x="6400800" y="1295400"/>
            <a:ext cx="3657600" cy="4876800"/>
          </a:xfrm>
          <a:prstGeom prst="rect">
            <a:avLst/>
          </a:prstGeom>
          <a:noFill/>
        </p:spPr>
      </p:pic>
      <p:sp>
        <p:nvSpPr>
          <p:cNvPr id="7" name="TextBox 6"/>
          <p:cNvSpPr txBox="1"/>
          <p:nvPr/>
        </p:nvSpPr>
        <p:spPr>
          <a:xfrm>
            <a:off x="7086600" y="6336268"/>
            <a:ext cx="2415790" cy="369332"/>
          </a:xfrm>
          <a:prstGeom prst="rect">
            <a:avLst/>
          </a:prstGeom>
          <a:noFill/>
        </p:spPr>
        <p:txBody>
          <a:bodyPr wrap="none" rtlCol="0">
            <a:spAutoFit/>
          </a:bodyPr>
          <a:lstStyle/>
          <a:p>
            <a:r>
              <a:rPr lang="en-US" dirty="0"/>
              <a:t>Courtesy: Daniel Martin</a:t>
            </a:r>
          </a:p>
        </p:txBody>
      </p:sp>
    </p:spTree>
    <p:extLst>
      <p:ext uri="{BB962C8B-B14F-4D97-AF65-F5344CB8AC3E}">
        <p14:creationId xmlns:p14="http://schemas.microsoft.com/office/powerpoint/2010/main" val="24932091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5" name="Picture 9" descr="15-34B"/>
          <p:cNvPicPr>
            <a:picLocks noGrp="1" noChangeAspect="1" noChangeArrowheads="1"/>
          </p:cNvPicPr>
          <p:nvPr>
            <p:ph sz="half" idx="4294967295"/>
          </p:nvPr>
        </p:nvPicPr>
        <p:blipFill>
          <a:blip r:embed="rId2" cstate="print"/>
          <a:srcRect/>
          <a:stretch>
            <a:fillRect/>
          </a:stretch>
        </p:blipFill>
        <p:spPr>
          <a:xfrm>
            <a:off x="1524000" y="0"/>
            <a:ext cx="5029200" cy="6858000"/>
          </a:xfrm>
          <a:noFill/>
          <a:ln/>
        </p:spPr>
      </p:pic>
      <p:sp>
        <p:nvSpPr>
          <p:cNvPr id="34828" name="Text Box 12"/>
          <p:cNvSpPr txBox="1">
            <a:spLocks noChangeArrowheads="1"/>
          </p:cNvSpPr>
          <p:nvPr/>
        </p:nvSpPr>
        <p:spPr bwMode="auto">
          <a:xfrm>
            <a:off x="6705600" y="932795"/>
            <a:ext cx="3714750" cy="1631216"/>
          </a:xfrm>
          <a:prstGeom prst="rect">
            <a:avLst/>
          </a:prstGeom>
          <a:noFill/>
          <a:ln w="9525">
            <a:noFill/>
            <a:miter lim="800000"/>
            <a:headEnd/>
            <a:tailEnd/>
          </a:ln>
          <a:effectLst/>
        </p:spPr>
        <p:txBody>
          <a:bodyPr wrap="square">
            <a:spAutoFit/>
          </a:bodyPr>
          <a:lstStyle/>
          <a:p>
            <a:r>
              <a:rPr lang="en-US" sz="2000" dirty="0"/>
              <a:t>Mid-latitude </a:t>
            </a:r>
            <a:r>
              <a:rPr lang="en-US" sz="2000" dirty="0">
                <a:solidFill>
                  <a:srgbClr val="0070C0"/>
                </a:solidFill>
              </a:rPr>
              <a:t>cool season</a:t>
            </a:r>
            <a:r>
              <a:rPr lang="en-US" sz="2000" dirty="0"/>
              <a:t> storm</a:t>
            </a:r>
          </a:p>
          <a:p>
            <a:endParaRPr lang="en-US" sz="2000" dirty="0"/>
          </a:p>
          <a:p>
            <a:r>
              <a:rPr lang="en-US" sz="2000" dirty="0"/>
              <a:t>Note:  LLJ at 850 </a:t>
            </a:r>
            <a:r>
              <a:rPr lang="en-US" sz="2000" dirty="0" err="1"/>
              <a:t>mb</a:t>
            </a:r>
            <a:r>
              <a:rPr lang="en-US" sz="2000" dirty="0"/>
              <a:t>, cold air at</a:t>
            </a:r>
          </a:p>
          <a:p>
            <a:r>
              <a:rPr lang="en-US" sz="2000" dirty="0"/>
              <a:t>700 </a:t>
            </a:r>
            <a:r>
              <a:rPr lang="en-US" sz="2000" dirty="0" err="1"/>
              <a:t>mb</a:t>
            </a:r>
            <a:r>
              <a:rPr lang="en-US" sz="2000" dirty="0"/>
              <a:t>, trough at 500 </a:t>
            </a:r>
            <a:r>
              <a:rPr lang="en-US" sz="2000" dirty="0" err="1"/>
              <a:t>mb</a:t>
            </a:r>
            <a:r>
              <a:rPr lang="en-US" sz="2000" dirty="0"/>
              <a:t>, PFJ at </a:t>
            </a:r>
          </a:p>
          <a:p>
            <a:r>
              <a:rPr lang="en-US" sz="2000" dirty="0"/>
              <a:t>300 </a:t>
            </a:r>
            <a:r>
              <a:rPr lang="en-US" sz="2000" dirty="0" err="1"/>
              <a:t>mb</a:t>
            </a:r>
            <a:r>
              <a:rPr lang="en-US" sz="2000" dirty="0"/>
              <a:t>. </a:t>
            </a:r>
          </a:p>
        </p:txBody>
      </p:sp>
      <p:cxnSp>
        <p:nvCxnSpPr>
          <p:cNvPr id="3" name="Straight Connector 2"/>
          <p:cNvCxnSpPr/>
          <p:nvPr/>
        </p:nvCxnSpPr>
        <p:spPr>
          <a:xfrm flipH="1" flipV="1">
            <a:off x="3429000" y="228600"/>
            <a:ext cx="762000" cy="54864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72200" y="5798404"/>
            <a:ext cx="1907958" cy="830997"/>
          </a:xfrm>
          <a:prstGeom prst="rect">
            <a:avLst/>
          </a:prstGeom>
          <a:noFill/>
          <a:ln>
            <a:solidFill>
              <a:srgbClr val="FF0000"/>
            </a:solidFill>
          </a:ln>
        </p:spPr>
        <p:txBody>
          <a:bodyPr wrap="none" rtlCol="0">
            <a:spAutoFit/>
          </a:bodyPr>
          <a:lstStyle/>
          <a:p>
            <a:r>
              <a:rPr lang="en-US" sz="2400" dirty="0"/>
              <a:t>At the ground</a:t>
            </a:r>
          </a:p>
          <a:p>
            <a:r>
              <a:rPr lang="en-US" sz="2400" dirty="0"/>
              <a:t>(sea level)</a:t>
            </a:r>
          </a:p>
        </p:txBody>
      </p:sp>
    </p:spTree>
    <p:extLst>
      <p:ext uri="{BB962C8B-B14F-4D97-AF65-F5344CB8AC3E}">
        <p14:creationId xmlns:p14="http://schemas.microsoft.com/office/powerpoint/2010/main" val="23714854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1905000" y="5483932"/>
            <a:ext cx="8534400" cy="1200329"/>
          </a:xfrm>
          <a:prstGeom prst="rect">
            <a:avLst/>
          </a:prstGeom>
          <a:noFill/>
          <a:ln w="9525">
            <a:noFill/>
            <a:miter lim="800000"/>
            <a:headEnd/>
            <a:tailEnd/>
          </a:ln>
          <a:effectLst/>
        </p:spPr>
        <p:txBody>
          <a:bodyPr anchor="ctr">
            <a:spAutoFit/>
          </a:bodyPr>
          <a:lstStyle/>
          <a:p>
            <a:r>
              <a:rPr lang="en-US" dirty="0"/>
              <a:t>Open wave stage of the cyclone. Arrows represent general wind direction, concentric circles are isopleths of mean sea level pressure, and the green shaded region represents the precipitation region. The cold and warm fronts are indicated by the blue and red “arms”, respectively, extending from the cyclone center (designated by the red “L”).</a:t>
            </a:r>
          </a:p>
        </p:txBody>
      </p:sp>
      <p:sp>
        <p:nvSpPr>
          <p:cNvPr id="5" name="Rectangle 4"/>
          <p:cNvSpPr txBox="1">
            <a:spLocks noChangeArrowheads="1"/>
          </p:cNvSpPr>
          <p:nvPr/>
        </p:nvSpPr>
        <p:spPr>
          <a:xfrm>
            <a:off x="1981200" y="274638"/>
            <a:ext cx="8229600" cy="1143000"/>
          </a:xfrm>
          <a:prstGeom prst="rect">
            <a:avLst/>
          </a:prstGeom>
          <a:noFill/>
        </p:spPr>
        <p:txBody>
          <a:bodyPr>
            <a:normAutofit/>
          </a:bodyPr>
          <a:lstStyle/>
          <a:p>
            <a:pPr algn="ctr">
              <a:spcBef>
                <a:spcPct val="0"/>
              </a:spcBef>
              <a:defRPr/>
            </a:pPr>
            <a:r>
              <a:rPr lang="en-US" sz="4000" dirty="0">
                <a:latin typeface="+mj-lt"/>
                <a:ea typeface="+mj-ea"/>
                <a:cs typeface="+mj-cs"/>
              </a:rPr>
              <a:t>Synoptic-scale cyclone</a:t>
            </a:r>
          </a:p>
        </p:txBody>
      </p:sp>
      <p:pic>
        <p:nvPicPr>
          <p:cNvPr id="30727" name="Picture 7" descr="13-01cB"/>
          <p:cNvPicPr>
            <a:picLocks noChangeAspect="1" noChangeArrowheads="1"/>
          </p:cNvPicPr>
          <p:nvPr/>
        </p:nvPicPr>
        <p:blipFill>
          <a:blip r:embed="rId2" cstate="print"/>
          <a:srcRect/>
          <a:stretch>
            <a:fillRect/>
          </a:stretch>
        </p:blipFill>
        <p:spPr bwMode="auto">
          <a:xfrm>
            <a:off x="3810000" y="1219201"/>
            <a:ext cx="4724400" cy="4022725"/>
          </a:xfrm>
          <a:prstGeom prst="rect">
            <a:avLst/>
          </a:prstGeom>
          <a:noFill/>
        </p:spPr>
      </p:pic>
      <p:cxnSp>
        <p:nvCxnSpPr>
          <p:cNvPr id="7" name="Straight Arrow Connector 6"/>
          <p:cNvCxnSpPr/>
          <p:nvPr/>
        </p:nvCxnSpPr>
        <p:spPr>
          <a:xfrm>
            <a:off x="3810000" y="5334000"/>
            <a:ext cx="47244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86400" y="5181600"/>
            <a:ext cx="1314784" cy="400110"/>
          </a:xfrm>
          <a:prstGeom prst="rect">
            <a:avLst/>
          </a:prstGeom>
          <a:solidFill>
            <a:schemeClr val="bg1"/>
          </a:solidFill>
        </p:spPr>
        <p:txBody>
          <a:bodyPr wrap="none" rtlCol="0">
            <a:spAutoFit/>
          </a:bodyPr>
          <a:lstStyle/>
          <a:p>
            <a:r>
              <a:rPr lang="en-US" sz="2000" dirty="0"/>
              <a:t>1243 miles</a:t>
            </a:r>
          </a:p>
        </p:txBody>
      </p:sp>
      <p:cxnSp>
        <p:nvCxnSpPr>
          <p:cNvPr id="10" name="Straight Arrow Connector 9"/>
          <p:cNvCxnSpPr/>
          <p:nvPr/>
        </p:nvCxnSpPr>
        <p:spPr>
          <a:xfrm flipV="1">
            <a:off x="2514600" y="3200400"/>
            <a:ext cx="0" cy="7620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61104" y="2743200"/>
            <a:ext cx="734496" cy="369332"/>
          </a:xfrm>
          <a:prstGeom prst="rect">
            <a:avLst/>
          </a:prstGeom>
          <a:noFill/>
        </p:spPr>
        <p:txBody>
          <a:bodyPr wrap="none" rtlCol="0">
            <a:spAutoFit/>
          </a:bodyPr>
          <a:lstStyle/>
          <a:p>
            <a:r>
              <a:rPr lang="en-US" dirty="0"/>
              <a:t>North</a:t>
            </a:r>
          </a:p>
        </p:txBody>
      </p:sp>
      <p:sp>
        <p:nvSpPr>
          <p:cNvPr id="2" name="TextBox 1"/>
          <p:cNvSpPr txBox="1"/>
          <p:nvPr/>
        </p:nvSpPr>
        <p:spPr>
          <a:xfrm>
            <a:off x="8610600" y="4191001"/>
            <a:ext cx="1907958" cy="830997"/>
          </a:xfrm>
          <a:prstGeom prst="rect">
            <a:avLst/>
          </a:prstGeom>
          <a:noFill/>
          <a:ln>
            <a:solidFill>
              <a:srgbClr val="FF0000"/>
            </a:solidFill>
          </a:ln>
        </p:spPr>
        <p:txBody>
          <a:bodyPr wrap="none" rtlCol="0">
            <a:spAutoFit/>
          </a:bodyPr>
          <a:lstStyle/>
          <a:p>
            <a:r>
              <a:rPr lang="en-US" sz="2400" dirty="0"/>
              <a:t>At the ground</a:t>
            </a:r>
          </a:p>
          <a:p>
            <a:r>
              <a:rPr lang="en-US" sz="2400" dirty="0"/>
              <a:t>(sea level)</a:t>
            </a:r>
          </a:p>
        </p:txBody>
      </p:sp>
    </p:spTree>
    <p:extLst>
      <p:ext uri="{BB962C8B-B14F-4D97-AF65-F5344CB8AC3E}">
        <p14:creationId xmlns:p14="http://schemas.microsoft.com/office/powerpoint/2010/main" val="7545374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Grp="1" noChangeArrowheads="1"/>
          </p:cNvSpPr>
          <p:nvPr>
            <p:ph type="body" sz="half" idx="2"/>
          </p:nvPr>
        </p:nvSpPr>
        <p:spPr>
          <a:xfrm>
            <a:off x="2057400" y="5562601"/>
            <a:ext cx="8229600" cy="944563"/>
          </a:xfrm>
        </p:spPr>
        <p:txBody>
          <a:bodyPr/>
          <a:lstStyle/>
          <a:p>
            <a:pPr>
              <a:lnSpc>
                <a:spcPct val="90000"/>
              </a:lnSpc>
              <a:buNone/>
            </a:pPr>
            <a:r>
              <a:rPr lang="en-US" sz="2000" dirty="0"/>
              <a:t>Approaching warm front</a:t>
            </a:r>
          </a:p>
        </p:txBody>
      </p:sp>
      <p:pic>
        <p:nvPicPr>
          <p:cNvPr id="18441" name="Picture 9" descr="12-18aB"/>
          <p:cNvPicPr>
            <a:picLocks noGrp="1" noChangeAspect="1" noChangeArrowheads="1"/>
          </p:cNvPicPr>
          <p:nvPr>
            <p:ph sz="half" idx="1"/>
          </p:nvPr>
        </p:nvPicPr>
        <p:blipFill>
          <a:blip r:embed="rId2" cstate="print"/>
          <a:srcRect/>
          <a:stretch>
            <a:fillRect/>
          </a:stretch>
        </p:blipFill>
        <p:spPr>
          <a:xfrm>
            <a:off x="1524000" y="381000"/>
            <a:ext cx="9144000" cy="4495800"/>
          </a:xfrm>
          <a:noFill/>
          <a:ln/>
        </p:spPr>
      </p:pic>
      <p:sp>
        <p:nvSpPr>
          <p:cNvPr id="4" name="TextBox 3"/>
          <p:cNvSpPr txBox="1"/>
          <p:nvPr/>
        </p:nvSpPr>
        <p:spPr>
          <a:xfrm>
            <a:off x="8915400" y="152401"/>
            <a:ext cx="1407758" cy="461665"/>
          </a:xfrm>
          <a:prstGeom prst="rect">
            <a:avLst/>
          </a:prstGeom>
          <a:noFill/>
        </p:spPr>
        <p:txBody>
          <a:bodyPr wrap="none" rtlCol="0">
            <a:spAutoFit/>
          </a:bodyPr>
          <a:lstStyle/>
          <a:p>
            <a:r>
              <a:rPr lang="en-US" sz="2400" dirty="0" err="1"/>
              <a:t>Ci</a:t>
            </a:r>
            <a:r>
              <a:rPr lang="en-US" sz="2400" dirty="0"/>
              <a:t> = cirrus</a:t>
            </a:r>
          </a:p>
        </p:txBody>
      </p:sp>
    </p:spTree>
    <p:extLst>
      <p:ext uri="{BB962C8B-B14F-4D97-AF65-F5344CB8AC3E}">
        <p14:creationId xmlns:p14="http://schemas.microsoft.com/office/powerpoint/2010/main" val="40100764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12-14B"/>
          <p:cNvPicPr>
            <a:picLocks noChangeAspect="1" noChangeArrowheads="1"/>
          </p:cNvPicPr>
          <p:nvPr/>
        </p:nvPicPr>
        <p:blipFill>
          <a:blip r:embed="rId2" cstate="print"/>
          <a:srcRect/>
          <a:stretch>
            <a:fillRect/>
          </a:stretch>
        </p:blipFill>
        <p:spPr bwMode="auto">
          <a:xfrm>
            <a:off x="1905000" y="457200"/>
            <a:ext cx="8305800" cy="4953000"/>
          </a:xfrm>
          <a:prstGeom prst="rect">
            <a:avLst/>
          </a:prstGeom>
          <a:noFill/>
        </p:spPr>
      </p:pic>
      <p:sp>
        <p:nvSpPr>
          <p:cNvPr id="4" name="Rectangle 6"/>
          <p:cNvSpPr txBox="1">
            <a:spLocks noChangeArrowheads="1"/>
          </p:cNvSpPr>
          <p:nvPr/>
        </p:nvSpPr>
        <p:spPr>
          <a:xfrm>
            <a:off x="2057400" y="5562601"/>
            <a:ext cx="8229600" cy="944563"/>
          </a:xfrm>
          <a:prstGeom prst="rect">
            <a:avLst/>
          </a:prstGeom>
        </p:spPr>
        <p:txBody>
          <a:bodyPr/>
          <a:lstStyle/>
          <a:p>
            <a:pPr marL="342900" indent="-342900">
              <a:lnSpc>
                <a:spcPct val="90000"/>
              </a:lnSpc>
              <a:spcBef>
                <a:spcPct val="20000"/>
              </a:spcBef>
              <a:defRPr/>
            </a:pPr>
            <a:r>
              <a:rPr lang="en-US" sz="2000" dirty="0"/>
              <a:t>Approaching cold front</a:t>
            </a:r>
          </a:p>
        </p:txBody>
      </p:sp>
      <p:sp>
        <p:nvSpPr>
          <p:cNvPr id="5" name="TextBox 4"/>
          <p:cNvSpPr txBox="1"/>
          <p:nvPr/>
        </p:nvSpPr>
        <p:spPr>
          <a:xfrm>
            <a:off x="4876801" y="76201"/>
            <a:ext cx="2688557" cy="461665"/>
          </a:xfrm>
          <a:prstGeom prst="rect">
            <a:avLst/>
          </a:prstGeom>
          <a:noFill/>
        </p:spPr>
        <p:txBody>
          <a:bodyPr wrap="none" rtlCol="0">
            <a:spAutoFit/>
          </a:bodyPr>
          <a:lstStyle/>
          <a:p>
            <a:r>
              <a:rPr lang="en-US" sz="2400" dirty="0" err="1"/>
              <a:t>Cb</a:t>
            </a:r>
            <a:r>
              <a:rPr lang="en-US" sz="2400" dirty="0"/>
              <a:t> = Cumulonimbus</a:t>
            </a:r>
          </a:p>
        </p:txBody>
      </p:sp>
    </p:spTree>
    <p:extLst>
      <p:ext uri="{BB962C8B-B14F-4D97-AF65-F5344CB8AC3E}">
        <p14:creationId xmlns:p14="http://schemas.microsoft.com/office/powerpoint/2010/main" val="16617295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Weather-related safety issues</a:t>
            </a:r>
          </a:p>
        </p:txBody>
      </p:sp>
      <p:sp>
        <p:nvSpPr>
          <p:cNvPr id="3" name="Content Placeholder 2"/>
          <p:cNvSpPr>
            <a:spLocks noGrp="1"/>
          </p:cNvSpPr>
          <p:nvPr>
            <p:ph sz="half" idx="1"/>
          </p:nvPr>
        </p:nvSpPr>
        <p:spPr>
          <a:xfrm>
            <a:off x="1981200" y="1600200"/>
            <a:ext cx="4038600" cy="5105400"/>
          </a:xfrm>
        </p:spPr>
        <p:txBody>
          <a:bodyPr>
            <a:normAutofit/>
          </a:bodyPr>
          <a:lstStyle/>
          <a:p>
            <a:r>
              <a:rPr lang="en-US" dirty="0" err="1" smtClean="0"/>
              <a:t>Nowcasting</a:t>
            </a:r>
            <a:r>
              <a:rPr lang="en-US" dirty="0" smtClean="0"/>
              <a:t> to avoid or anticipate weather hazards; </a:t>
            </a:r>
            <a:r>
              <a:rPr lang="en-US" dirty="0" smtClean="0">
                <a:solidFill>
                  <a:srgbClr val="FF0000"/>
                </a:solidFill>
              </a:rPr>
              <a:t>sights</a:t>
            </a:r>
            <a:endParaRPr lang="en-US" dirty="0">
              <a:solidFill>
                <a:srgbClr val="FF0000"/>
              </a:solidFill>
            </a:endParaRPr>
          </a:p>
          <a:p>
            <a:pPr lvl="1"/>
            <a:r>
              <a:rPr lang="en-US" dirty="0">
                <a:solidFill>
                  <a:srgbClr val="0070C0"/>
                </a:solidFill>
              </a:rPr>
              <a:t>Cool</a:t>
            </a:r>
            <a:r>
              <a:rPr lang="en-US" dirty="0"/>
              <a:t> </a:t>
            </a:r>
            <a:r>
              <a:rPr lang="en-US" dirty="0" smtClean="0"/>
              <a:t>season</a:t>
            </a:r>
          </a:p>
          <a:p>
            <a:pPr lvl="2"/>
            <a:r>
              <a:rPr lang="en-US" dirty="0" smtClean="0"/>
              <a:t>Clouds thickening (can’t see sun) </a:t>
            </a:r>
            <a:r>
              <a:rPr lang="en-US" dirty="0" smtClean="0">
                <a:sym typeface="Wingdings" pitchFamily="2" charset="2"/>
              </a:rPr>
              <a:t> storm approaching</a:t>
            </a:r>
          </a:p>
          <a:p>
            <a:pPr lvl="2"/>
            <a:r>
              <a:rPr lang="en-US" dirty="0" smtClean="0">
                <a:sym typeface="Wingdings" pitchFamily="2" charset="2"/>
              </a:rPr>
              <a:t>Winds and/or clouds moving toward </a:t>
            </a:r>
            <a:r>
              <a:rPr lang="en-US" b="1" i="1" dirty="0" smtClean="0">
                <a:sym typeface="Wingdings" pitchFamily="2" charset="2"/>
              </a:rPr>
              <a:t>north</a:t>
            </a:r>
            <a:r>
              <a:rPr lang="en-US" dirty="0" smtClean="0">
                <a:sym typeface="Wingdings" pitchFamily="2" charset="2"/>
              </a:rPr>
              <a:t>  storm approaching</a:t>
            </a:r>
          </a:p>
          <a:p>
            <a:pPr lvl="2"/>
            <a:r>
              <a:rPr lang="en-US" dirty="0" smtClean="0">
                <a:sym typeface="Wingdings" pitchFamily="2" charset="2"/>
              </a:rPr>
              <a:t>Winds and/or clouds </a:t>
            </a:r>
            <a:r>
              <a:rPr lang="en-US" u="sng" dirty="0" smtClean="0">
                <a:sym typeface="Wingdings" pitchFamily="2" charset="2"/>
              </a:rPr>
              <a:t>shift</a:t>
            </a:r>
            <a:r>
              <a:rPr lang="en-US" dirty="0" smtClean="0">
                <a:sym typeface="Wingdings" pitchFamily="2" charset="2"/>
              </a:rPr>
              <a:t> to moving toward </a:t>
            </a:r>
            <a:r>
              <a:rPr lang="en-US" b="1" i="1" dirty="0" smtClean="0">
                <a:sym typeface="Wingdings" pitchFamily="2" charset="2"/>
              </a:rPr>
              <a:t>east or south</a:t>
            </a:r>
            <a:r>
              <a:rPr lang="en-US" dirty="0" smtClean="0">
                <a:sym typeface="Wingdings" pitchFamily="2" charset="2"/>
              </a:rPr>
              <a:t>  clearing and cool weather approaching</a:t>
            </a:r>
            <a:endParaRPr lang="en-US" dirty="0"/>
          </a:p>
        </p:txBody>
      </p:sp>
      <p:sp>
        <p:nvSpPr>
          <p:cNvPr id="5" name="Content Placeholder 4"/>
          <p:cNvSpPr>
            <a:spLocks noGrp="1"/>
          </p:cNvSpPr>
          <p:nvPr>
            <p:ph sz="half" idx="2"/>
          </p:nvPr>
        </p:nvSpPr>
        <p:spPr/>
        <p:txBody>
          <a:bodyPr/>
          <a:lstStyle/>
          <a:p>
            <a:endParaRPr lang="en-US"/>
          </a:p>
        </p:txBody>
      </p:sp>
      <p:pic>
        <p:nvPicPr>
          <p:cNvPr id="35842" name="Picture 2" descr="http://sphotos-b.xx.fbcdn.net/hphotos-ash3/578189_10150991050739714_952686256_n.jpg"/>
          <p:cNvPicPr>
            <a:picLocks noChangeAspect="1" noChangeArrowheads="1"/>
          </p:cNvPicPr>
          <p:nvPr/>
        </p:nvPicPr>
        <p:blipFill>
          <a:blip r:embed="rId2" cstate="print"/>
          <a:srcRect/>
          <a:stretch>
            <a:fillRect/>
          </a:stretch>
        </p:blipFill>
        <p:spPr bwMode="auto">
          <a:xfrm>
            <a:off x="6324600" y="1295400"/>
            <a:ext cx="4057650" cy="5410200"/>
          </a:xfrm>
          <a:prstGeom prst="rect">
            <a:avLst/>
          </a:prstGeom>
          <a:noFill/>
        </p:spPr>
      </p:pic>
      <p:sp>
        <p:nvSpPr>
          <p:cNvPr id="7" name="TextBox 6"/>
          <p:cNvSpPr txBox="1"/>
          <p:nvPr/>
        </p:nvSpPr>
        <p:spPr>
          <a:xfrm>
            <a:off x="7086600" y="6336268"/>
            <a:ext cx="2415790" cy="369332"/>
          </a:xfrm>
          <a:prstGeom prst="rect">
            <a:avLst/>
          </a:prstGeom>
          <a:noFill/>
        </p:spPr>
        <p:txBody>
          <a:bodyPr wrap="none" rtlCol="0">
            <a:spAutoFit/>
          </a:bodyPr>
          <a:lstStyle/>
          <a:p>
            <a:r>
              <a:rPr lang="en-US" dirty="0">
                <a:solidFill>
                  <a:schemeClr val="bg1"/>
                </a:solidFill>
              </a:rPr>
              <a:t>Courtesy: Daniel Martin</a:t>
            </a:r>
          </a:p>
        </p:txBody>
      </p:sp>
    </p:spTree>
    <p:extLst>
      <p:ext uri="{BB962C8B-B14F-4D97-AF65-F5344CB8AC3E}">
        <p14:creationId xmlns:p14="http://schemas.microsoft.com/office/powerpoint/2010/main" val="1669535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Weather-related safety issues</a:t>
            </a:r>
          </a:p>
        </p:txBody>
      </p:sp>
      <p:sp>
        <p:nvSpPr>
          <p:cNvPr id="3" name="Content Placeholder 2"/>
          <p:cNvSpPr>
            <a:spLocks noGrp="1"/>
          </p:cNvSpPr>
          <p:nvPr>
            <p:ph sz="half" idx="1"/>
          </p:nvPr>
        </p:nvSpPr>
        <p:spPr>
          <a:xfrm>
            <a:off x="1981200" y="1600200"/>
            <a:ext cx="4038600" cy="5105400"/>
          </a:xfrm>
        </p:spPr>
        <p:txBody>
          <a:bodyPr>
            <a:normAutofit/>
          </a:bodyPr>
          <a:lstStyle/>
          <a:p>
            <a:r>
              <a:rPr lang="en-US" dirty="0" err="1" smtClean="0"/>
              <a:t>Nowcasting</a:t>
            </a:r>
            <a:r>
              <a:rPr lang="en-US" dirty="0" smtClean="0"/>
              <a:t> to avoid or anticipate weather hazards; </a:t>
            </a:r>
            <a:r>
              <a:rPr lang="en-US" dirty="0" smtClean="0">
                <a:solidFill>
                  <a:srgbClr val="FF0000"/>
                </a:solidFill>
              </a:rPr>
              <a:t>sights</a:t>
            </a:r>
            <a:endParaRPr lang="en-US" dirty="0">
              <a:solidFill>
                <a:srgbClr val="FF0000"/>
              </a:solidFill>
            </a:endParaRPr>
          </a:p>
          <a:p>
            <a:pPr lvl="1"/>
            <a:r>
              <a:rPr lang="en-US" dirty="0">
                <a:solidFill>
                  <a:srgbClr val="0070C0"/>
                </a:solidFill>
              </a:rPr>
              <a:t>Cool</a:t>
            </a:r>
            <a:r>
              <a:rPr lang="en-US" dirty="0"/>
              <a:t> </a:t>
            </a:r>
            <a:r>
              <a:rPr lang="en-US" dirty="0" smtClean="0"/>
              <a:t>season</a:t>
            </a:r>
          </a:p>
          <a:p>
            <a:pPr lvl="2"/>
            <a:r>
              <a:rPr lang="en-US" dirty="0" smtClean="0"/>
              <a:t>Calm winds with…</a:t>
            </a:r>
          </a:p>
          <a:p>
            <a:pPr lvl="3"/>
            <a:r>
              <a:rPr lang="en-US" u="sng" dirty="0" smtClean="0"/>
              <a:t>clouds and precipitation</a:t>
            </a:r>
            <a:r>
              <a:rPr lang="en-US" dirty="0" smtClean="0"/>
              <a:t>; in middle of storm (low pressure center)</a:t>
            </a:r>
          </a:p>
          <a:p>
            <a:pPr lvl="3"/>
            <a:r>
              <a:rPr lang="en-US" u="sng" dirty="0" smtClean="0"/>
              <a:t>clear sky</a:t>
            </a:r>
            <a:r>
              <a:rPr lang="en-US" dirty="0" smtClean="0"/>
              <a:t>; in the middle of high pressure, winds may shift to blowing from the south (warming on the horizon)</a:t>
            </a:r>
            <a:endParaRPr lang="en-US" dirty="0"/>
          </a:p>
          <a:p>
            <a:pPr marL="457200" lvl="1" indent="0">
              <a:buNone/>
            </a:pPr>
            <a:endParaRPr lang="en-US" dirty="0"/>
          </a:p>
        </p:txBody>
      </p:sp>
      <p:pic>
        <p:nvPicPr>
          <p:cNvPr id="34818" name="Picture 2" descr="http://sphotos-a.xx.fbcdn.net/hphotos-ash3/557901_10150813090669714_927358728_n.jpg"/>
          <p:cNvPicPr>
            <a:picLocks noChangeAspect="1" noChangeArrowheads="1"/>
          </p:cNvPicPr>
          <p:nvPr/>
        </p:nvPicPr>
        <p:blipFill>
          <a:blip r:embed="rId2" cstate="print"/>
          <a:srcRect/>
          <a:stretch>
            <a:fillRect/>
          </a:stretch>
        </p:blipFill>
        <p:spPr bwMode="auto">
          <a:xfrm>
            <a:off x="6172200" y="1295400"/>
            <a:ext cx="4343400" cy="3257550"/>
          </a:xfrm>
          <a:prstGeom prst="rect">
            <a:avLst/>
          </a:prstGeom>
          <a:noFill/>
        </p:spPr>
      </p:pic>
      <p:sp>
        <p:nvSpPr>
          <p:cNvPr id="6" name="Content Placeholder 5"/>
          <p:cNvSpPr>
            <a:spLocks noGrp="1"/>
          </p:cNvSpPr>
          <p:nvPr>
            <p:ph sz="half" idx="2"/>
          </p:nvPr>
        </p:nvSpPr>
        <p:spPr/>
        <p:txBody>
          <a:bodyPr/>
          <a:lstStyle/>
          <a:p>
            <a:endParaRPr lang="en-US"/>
          </a:p>
        </p:txBody>
      </p:sp>
      <p:sp>
        <p:nvSpPr>
          <p:cNvPr id="7" name="TextBox 6"/>
          <p:cNvSpPr txBox="1"/>
          <p:nvPr/>
        </p:nvSpPr>
        <p:spPr>
          <a:xfrm>
            <a:off x="7086600" y="4583668"/>
            <a:ext cx="2415790" cy="369332"/>
          </a:xfrm>
          <a:prstGeom prst="rect">
            <a:avLst/>
          </a:prstGeom>
          <a:noFill/>
        </p:spPr>
        <p:txBody>
          <a:bodyPr wrap="none" rtlCol="0">
            <a:spAutoFit/>
          </a:bodyPr>
          <a:lstStyle/>
          <a:p>
            <a:r>
              <a:rPr lang="en-US" dirty="0"/>
              <a:t>Courtesy: Daniel Martin</a:t>
            </a:r>
          </a:p>
        </p:txBody>
      </p:sp>
    </p:spTree>
    <p:extLst>
      <p:ext uri="{BB962C8B-B14F-4D97-AF65-F5344CB8AC3E}">
        <p14:creationId xmlns:p14="http://schemas.microsoft.com/office/powerpoint/2010/main" val="1625573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tale of two cities</a:t>
            </a:r>
            <a:br>
              <a:rPr lang="en-US" dirty="0" smtClean="0"/>
            </a:br>
            <a:endParaRPr lang="en-US" dirty="0"/>
          </a:p>
        </p:txBody>
      </p:sp>
      <p:pic>
        <p:nvPicPr>
          <p:cNvPr id="4" name="Picture 4" descr="06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0848" y="1690688"/>
            <a:ext cx="2538225" cy="496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06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2128" y="1690688"/>
            <a:ext cx="2538225" cy="496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55617" y="1543029"/>
            <a:ext cx="3628686" cy="584775"/>
          </a:xfrm>
          <a:prstGeom prst="rect">
            <a:avLst/>
          </a:prstGeom>
          <a:solidFill>
            <a:schemeClr val="bg1"/>
          </a:solidFill>
        </p:spPr>
        <p:txBody>
          <a:bodyPr wrap="none" rtlCol="0">
            <a:spAutoFit/>
          </a:bodyPr>
          <a:lstStyle/>
          <a:p>
            <a:r>
              <a:rPr lang="en-US" sz="3200" dirty="0" smtClean="0">
                <a:solidFill>
                  <a:srgbClr val="FF0000"/>
                </a:solidFill>
              </a:rPr>
              <a:t>Warm</a:t>
            </a:r>
            <a:r>
              <a:rPr lang="en-US" sz="3200" dirty="0" smtClean="0"/>
              <a:t> air over City A</a:t>
            </a:r>
            <a:endParaRPr lang="en-US" sz="3200" dirty="0"/>
          </a:p>
        </p:txBody>
      </p:sp>
      <p:sp>
        <p:nvSpPr>
          <p:cNvPr id="8" name="TextBox 7"/>
          <p:cNvSpPr txBox="1"/>
          <p:nvPr/>
        </p:nvSpPr>
        <p:spPr>
          <a:xfrm>
            <a:off x="7584684" y="1543029"/>
            <a:ext cx="3355983" cy="584775"/>
          </a:xfrm>
          <a:prstGeom prst="rect">
            <a:avLst/>
          </a:prstGeom>
          <a:solidFill>
            <a:schemeClr val="bg1"/>
          </a:solidFill>
        </p:spPr>
        <p:txBody>
          <a:bodyPr wrap="none" rtlCol="0">
            <a:spAutoFit/>
          </a:bodyPr>
          <a:lstStyle/>
          <a:p>
            <a:r>
              <a:rPr lang="en-US" sz="3200" dirty="0" smtClean="0">
                <a:solidFill>
                  <a:srgbClr val="0070C0"/>
                </a:solidFill>
              </a:rPr>
              <a:t>Cool</a:t>
            </a:r>
            <a:r>
              <a:rPr lang="en-US" sz="3200" dirty="0" smtClean="0"/>
              <a:t> air over City B</a:t>
            </a:r>
            <a:endParaRPr lang="en-US" sz="3200" dirty="0"/>
          </a:p>
        </p:txBody>
      </p:sp>
      <p:sp>
        <p:nvSpPr>
          <p:cNvPr id="9" name="Rectangle 5"/>
          <p:cNvSpPr txBox="1">
            <a:spLocks noChangeArrowheads="1"/>
          </p:cNvSpPr>
          <p:nvPr/>
        </p:nvSpPr>
        <p:spPr>
          <a:xfrm>
            <a:off x="4341091" y="2459182"/>
            <a:ext cx="4136425" cy="407092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smtClean="0"/>
              <a:t>Two columns of air, initially equal temperature and height</a:t>
            </a:r>
          </a:p>
          <a:p>
            <a:r>
              <a:rPr lang="en-US" altLang="en-US" dirty="0" smtClean="0"/>
              <a:t>Same air pressure </a:t>
            </a:r>
          </a:p>
          <a:p>
            <a:endParaRPr lang="en-US" altLang="en-US" dirty="0" smtClean="0"/>
          </a:p>
          <a:p>
            <a:r>
              <a:rPr lang="en-US" altLang="en-US" dirty="0" smtClean="0"/>
              <a:t>p </a:t>
            </a:r>
            <a:r>
              <a:rPr lang="en-US" altLang="en-US" dirty="0" smtClean="0">
                <a:cs typeface="Arial" panose="020B0604020202020204" pitchFamily="34" charset="0"/>
              </a:rPr>
              <a:t>~ T </a:t>
            </a:r>
            <a:r>
              <a:rPr lang="en-US" altLang="en-US" smtClean="0">
                <a:cs typeface="Arial" panose="020B0604020202020204" pitchFamily="34" charset="0"/>
              </a:rPr>
              <a:t>x </a:t>
            </a:r>
            <a:r>
              <a:rPr lang="en-US" altLang="en-US" i="1">
                <a:latin typeface="Symbol" panose="05050102010706020507" pitchFamily="18" charset="2"/>
                <a:cs typeface="Arial" panose="020B0604020202020204" pitchFamily="34" charset="0"/>
              </a:rPr>
              <a:t>r</a:t>
            </a:r>
            <a:endParaRPr lang="en-US" altLang="en-US" i="1" dirty="0" smtClean="0">
              <a:cs typeface="Arial" panose="020B0604020202020204" pitchFamily="34" charset="0"/>
            </a:endParaRPr>
          </a:p>
          <a:p>
            <a:pPr>
              <a:buFontTx/>
              <a:buNone/>
            </a:pPr>
            <a:r>
              <a:rPr lang="en-US" altLang="en-US" dirty="0" smtClean="0">
                <a:cs typeface="Arial" panose="020B0604020202020204" pitchFamily="34" charset="0"/>
              </a:rPr>
              <a:t>p is pressure</a:t>
            </a:r>
          </a:p>
          <a:p>
            <a:pPr>
              <a:buFontTx/>
              <a:buNone/>
            </a:pPr>
            <a:r>
              <a:rPr lang="en-US" altLang="en-US" dirty="0" smtClean="0">
                <a:cs typeface="Arial" panose="020B0604020202020204" pitchFamily="34" charset="0"/>
              </a:rPr>
              <a:t>T is temperature</a:t>
            </a:r>
          </a:p>
          <a:p>
            <a:pPr>
              <a:buFontTx/>
              <a:buNone/>
            </a:pPr>
            <a:r>
              <a:rPr lang="en-US" altLang="en-US" i="1" dirty="0" smtClean="0">
                <a:latin typeface="Symbol" panose="05050102010706020507" pitchFamily="18" charset="2"/>
                <a:cs typeface="Arial" panose="020B0604020202020204" pitchFamily="34" charset="0"/>
              </a:rPr>
              <a:t>r</a:t>
            </a:r>
            <a:r>
              <a:rPr lang="en-US" altLang="en-US" dirty="0" smtClean="0">
                <a:cs typeface="Arial" panose="020B0604020202020204" pitchFamily="34" charset="0"/>
              </a:rPr>
              <a:t> (rho) is density</a:t>
            </a:r>
            <a:endParaRPr lang="el-GR" altLang="en-US" dirty="0" smtClean="0">
              <a:cs typeface="Arial" panose="020B0604020202020204" pitchFamily="34" charset="0"/>
            </a:endParaRPr>
          </a:p>
        </p:txBody>
      </p:sp>
      <p:sp>
        <p:nvSpPr>
          <p:cNvPr id="10" name="TextBox 9"/>
          <p:cNvSpPr txBox="1"/>
          <p:nvPr/>
        </p:nvSpPr>
        <p:spPr>
          <a:xfrm>
            <a:off x="10300206" y="6437255"/>
            <a:ext cx="1835182" cy="369332"/>
          </a:xfrm>
          <a:prstGeom prst="rect">
            <a:avLst/>
          </a:prstGeom>
          <a:noFill/>
        </p:spPr>
        <p:txBody>
          <a:bodyPr wrap="none" rtlCol="0">
            <a:spAutoFit/>
          </a:bodyPr>
          <a:lstStyle/>
          <a:p>
            <a:r>
              <a:rPr lang="en-US" dirty="0" smtClean="0"/>
              <a:t>Lecture Packet #6</a:t>
            </a:r>
            <a:endParaRPr lang="en-US" dirty="0"/>
          </a:p>
        </p:txBody>
      </p:sp>
    </p:spTree>
    <p:extLst>
      <p:ext uri="{BB962C8B-B14F-4D97-AF65-F5344CB8AC3E}">
        <p14:creationId xmlns:p14="http://schemas.microsoft.com/office/powerpoint/2010/main" val="49689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solidFill>
            <a:srgbClr val="FFFF00"/>
          </a:solidFill>
        </p:spPr>
        <p:txBody>
          <a:bodyPr>
            <a:normAutofit/>
          </a:bodyPr>
          <a:lstStyle/>
          <a:p>
            <a:r>
              <a:rPr lang="en-US" sz="4000" dirty="0"/>
              <a:t>Ordinary Thunderstorm Mature Stage</a:t>
            </a:r>
          </a:p>
        </p:txBody>
      </p:sp>
      <p:sp>
        <p:nvSpPr>
          <p:cNvPr id="4101" name="Rectangle 5"/>
          <p:cNvSpPr>
            <a:spLocks noGrp="1" noChangeArrowheads="1"/>
          </p:cNvSpPr>
          <p:nvPr>
            <p:ph type="body" sz="half" idx="1"/>
          </p:nvPr>
        </p:nvSpPr>
        <p:spPr>
          <a:xfrm>
            <a:off x="1981200" y="1600200"/>
            <a:ext cx="4038600" cy="4876800"/>
          </a:xfrm>
        </p:spPr>
        <p:txBody>
          <a:bodyPr>
            <a:noAutofit/>
          </a:bodyPr>
          <a:lstStyle/>
          <a:p>
            <a:pPr>
              <a:lnSpc>
                <a:spcPct val="80000"/>
              </a:lnSpc>
            </a:pPr>
            <a:r>
              <a:rPr lang="en-US" sz="2400" dirty="0"/>
              <a:t>The downdraft and updraft within the mature thunderstorm constitute a cell</a:t>
            </a:r>
          </a:p>
          <a:p>
            <a:pPr>
              <a:lnSpc>
                <a:spcPct val="80000"/>
              </a:lnSpc>
            </a:pPr>
            <a:r>
              <a:rPr lang="en-US" sz="2400" dirty="0"/>
              <a:t>This is the </a:t>
            </a:r>
            <a:r>
              <a:rPr lang="en-US" sz="2400" u="sng" dirty="0"/>
              <a:t>most intense stage</a:t>
            </a:r>
            <a:r>
              <a:rPr lang="en-US" sz="2400" dirty="0"/>
              <a:t> of an ordinary thunderstorm</a:t>
            </a:r>
          </a:p>
          <a:p>
            <a:pPr>
              <a:lnSpc>
                <a:spcPct val="80000"/>
              </a:lnSpc>
            </a:pPr>
            <a:r>
              <a:rPr lang="en-US" sz="2400" u="sng" dirty="0"/>
              <a:t>Lightning  &amp; thunder, hail, heavy rain possible</a:t>
            </a:r>
          </a:p>
          <a:p>
            <a:pPr>
              <a:lnSpc>
                <a:spcPct val="80000"/>
              </a:lnSpc>
            </a:pPr>
            <a:r>
              <a:rPr lang="en-US" sz="2400" dirty="0"/>
              <a:t>Often a </a:t>
            </a:r>
            <a:r>
              <a:rPr lang="en-US" sz="2400" u="sng" dirty="0"/>
              <a:t>cold </a:t>
            </a:r>
            <a:r>
              <a:rPr lang="en-US" sz="2400" u="sng" dirty="0" err="1"/>
              <a:t>downrush</a:t>
            </a:r>
            <a:r>
              <a:rPr lang="en-US" sz="2400" u="sng" dirty="0"/>
              <a:t> of air</a:t>
            </a:r>
            <a:r>
              <a:rPr lang="en-US" sz="2400" dirty="0"/>
              <a:t> associated with the onset of precipitation – gust front</a:t>
            </a:r>
          </a:p>
        </p:txBody>
      </p:sp>
      <p:pic>
        <p:nvPicPr>
          <p:cNvPr id="4107" name="Picture 11" descr="15-01bB"/>
          <p:cNvPicPr>
            <a:picLocks noGrp="1" noChangeAspect="1" noChangeArrowheads="1"/>
          </p:cNvPicPr>
          <p:nvPr>
            <p:ph sz="half" idx="2"/>
          </p:nvPr>
        </p:nvPicPr>
        <p:blipFill>
          <a:blip r:embed="rId2" cstate="print"/>
          <a:srcRect/>
          <a:stretch>
            <a:fillRect/>
          </a:stretch>
        </p:blipFill>
        <p:spPr>
          <a:xfrm>
            <a:off x="6500814" y="1600201"/>
            <a:ext cx="3379787" cy="4525963"/>
          </a:xfrm>
          <a:noFill/>
          <a:ln/>
        </p:spPr>
      </p:pic>
    </p:spTree>
    <p:extLst>
      <p:ext uri="{BB962C8B-B14F-4D97-AF65-F5344CB8AC3E}">
        <p14:creationId xmlns:p14="http://schemas.microsoft.com/office/powerpoint/2010/main" val="22970565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15-05B"/>
          <p:cNvPicPr>
            <a:picLocks noChangeAspect="1" noChangeArrowheads="1"/>
          </p:cNvPicPr>
          <p:nvPr/>
        </p:nvPicPr>
        <p:blipFill>
          <a:blip r:embed="rId2" cstate="print"/>
          <a:srcRect/>
          <a:stretch>
            <a:fillRect/>
          </a:stretch>
        </p:blipFill>
        <p:spPr bwMode="auto">
          <a:xfrm>
            <a:off x="2286000" y="457200"/>
            <a:ext cx="7620000" cy="5219700"/>
          </a:xfrm>
          <a:prstGeom prst="rect">
            <a:avLst/>
          </a:prstGeom>
          <a:noFill/>
        </p:spPr>
      </p:pic>
      <p:sp>
        <p:nvSpPr>
          <p:cNvPr id="9222" name="Rectangle 6"/>
          <p:cNvSpPr>
            <a:spLocks noChangeArrowheads="1"/>
          </p:cNvSpPr>
          <p:nvPr/>
        </p:nvSpPr>
        <p:spPr bwMode="auto">
          <a:xfrm>
            <a:off x="2435454" y="6079302"/>
            <a:ext cx="7546746" cy="400110"/>
          </a:xfrm>
          <a:prstGeom prst="rect">
            <a:avLst/>
          </a:prstGeom>
          <a:noFill/>
          <a:ln w="9525">
            <a:noFill/>
            <a:miter lim="800000"/>
            <a:headEnd/>
            <a:tailEnd/>
          </a:ln>
          <a:effectLst/>
        </p:spPr>
        <p:txBody>
          <a:bodyPr wrap="none" anchor="ctr">
            <a:spAutoFit/>
          </a:bodyPr>
          <a:lstStyle/>
          <a:p>
            <a:r>
              <a:rPr lang="en-US" sz="2000" dirty="0"/>
              <a:t>A </a:t>
            </a:r>
            <a:r>
              <a:rPr lang="en-US" sz="2000" dirty="0" err="1"/>
              <a:t>Supercell</a:t>
            </a:r>
            <a:r>
              <a:rPr lang="en-US" sz="2000" dirty="0"/>
              <a:t> T-storm with a tornado extending downward from its base. </a:t>
            </a:r>
          </a:p>
        </p:txBody>
      </p:sp>
    </p:spTree>
    <p:extLst>
      <p:ext uri="{BB962C8B-B14F-4D97-AF65-F5344CB8AC3E}">
        <p14:creationId xmlns:p14="http://schemas.microsoft.com/office/powerpoint/2010/main" val="42880621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osted Image"/>
          <p:cNvPicPr>
            <a:picLocks noChangeAspect="1" noChangeArrowheads="1"/>
          </p:cNvPicPr>
          <p:nvPr/>
        </p:nvPicPr>
        <p:blipFill>
          <a:blip r:embed="rId2" cstate="print"/>
          <a:srcRect/>
          <a:stretch>
            <a:fillRect/>
          </a:stretch>
        </p:blipFill>
        <p:spPr bwMode="auto">
          <a:xfrm>
            <a:off x="1679575" y="1676400"/>
            <a:ext cx="8850218" cy="4572000"/>
          </a:xfrm>
          <a:prstGeom prst="rect">
            <a:avLst/>
          </a:prstGeom>
          <a:noFill/>
        </p:spPr>
      </p:pic>
      <p:sp>
        <p:nvSpPr>
          <p:cNvPr id="6" name="TextBox 5"/>
          <p:cNvSpPr txBox="1"/>
          <p:nvPr/>
        </p:nvSpPr>
        <p:spPr>
          <a:xfrm>
            <a:off x="2746480" y="6400801"/>
            <a:ext cx="6397521" cy="276999"/>
          </a:xfrm>
          <a:prstGeom prst="rect">
            <a:avLst/>
          </a:prstGeom>
          <a:noFill/>
        </p:spPr>
        <p:txBody>
          <a:bodyPr wrap="none" rtlCol="0">
            <a:spAutoFit/>
          </a:bodyPr>
          <a:lstStyle/>
          <a:p>
            <a:r>
              <a:rPr lang="en-US" sz="1200" dirty="0"/>
              <a:t>http://www.talkweather.com/forums/index.php?/topic/56530-supercell-tracks-from-april-27-2011/</a:t>
            </a:r>
          </a:p>
        </p:txBody>
      </p:sp>
      <p:sp>
        <p:nvSpPr>
          <p:cNvPr id="7" name="Rectangle 4"/>
          <p:cNvSpPr txBox="1">
            <a:spLocks noChangeArrowheads="1"/>
          </p:cNvSpPr>
          <p:nvPr/>
        </p:nvSpPr>
        <p:spPr>
          <a:xfrm>
            <a:off x="1981200" y="274638"/>
            <a:ext cx="8229600" cy="1143000"/>
          </a:xfrm>
          <a:prstGeom prst="rect">
            <a:avLst/>
          </a:prstGeom>
          <a:noFill/>
        </p:spPr>
        <p:txBody>
          <a:bodyPr>
            <a:normAutofit/>
          </a:bodyPr>
          <a:lstStyle/>
          <a:p>
            <a:pPr algn="ctr">
              <a:spcBef>
                <a:spcPct val="0"/>
              </a:spcBef>
              <a:defRPr/>
            </a:pPr>
            <a:r>
              <a:rPr lang="en-US" sz="4000" dirty="0" err="1">
                <a:latin typeface="+mj-lt"/>
                <a:ea typeface="+mj-ea"/>
                <a:cs typeface="+mj-cs"/>
              </a:rPr>
              <a:t>Supercell</a:t>
            </a:r>
            <a:r>
              <a:rPr lang="en-US" sz="4000" dirty="0">
                <a:latin typeface="+mj-lt"/>
                <a:ea typeface="+mj-ea"/>
                <a:cs typeface="+mj-cs"/>
              </a:rPr>
              <a:t> Tracks – 27 April 2011</a:t>
            </a:r>
          </a:p>
        </p:txBody>
      </p:sp>
    </p:spTree>
    <p:extLst>
      <p:ext uri="{BB962C8B-B14F-4D97-AF65-F5344CB8AC3E}">
        <p14:creationId xmlns:p14="http://schemas.microsoft.com/office/powerpoint/2010/main" val="22318548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7"/>
          <p:cNvSpPr>
            <a:spLocks noChangeArrowheads="1"/>
          </p:cNvSpPr>
          <p:nvPr/>
        </p:nvSpPr>
        <p:spPr bwMode="auto">
          <a:xfrm>
            <a:off x="3733800" y="457200"/>
            <a:ext cx="4991100" cy="1143000"/>
          </a:xfrm>
          <a:prstGeom prst="rect">
            <a:avLst/>
          </a:prstGeom>
          <a:solidFill>
            <a:schemeClr val="bg1"/>
          </a:solidFill>
          <a:ln w="12700">
            <a:noFill/>
            <a:miter lim="800000"/>
            <a:headEnd/>
            <a:tailEnd/>
          </a:ln>
        </p:spPr>
        <p:txBody>
          <a:bodyPr lIns="90488" tIns="44450" rIns="90488" bIns="44450" anchor="ctr"/>
          <a:lstStyle/>
          <a:p>
            <a:pPr eaLnBrk="0" hangingPunct="0"/>
            <a:r>
              <a:rPr lang="en-US" sz="4400">
                <a:latin typeface="Wingdings" pitchFamily="2" charset="2"/>
                <a:cs typeface="Times New Roman" pitchFamily="18" charset="0"/>
              </a:rPr>
              <a:t> </a:t>
            </a:r>
            <a:r>
              <a:rPr lang="en-US" sz="4400" b="1">
                <a:solidFill>
                  <a:srgbClr val="FF0000"/>
                </a:solidFill>
                <a:latin typeface="FrizQuadrata BT"/>
                <a:cs typeface="Times New Roman" pitchFamily="18" charset="0"/>
              </a:rPr>
              <a:t>April 27, 2011</a:t>
            </a:r>
            <a:endParaRPr lang="en-US" sz="4400">
              <a:solidFill>
                <a:schemeClr val="tx2"/>
              </a:solidFill>
            </a:endParaRPr>
          </a:p>
        </p:txBody>
      </p:sp>
      <p:sp>
        <p:nvSpPr>
          <p:cNvPr id="101380" name="Text Box 4"/>
          <p:cNvSpPr txBox="1">
            <a:spLocks noChangeArrowheads="1"/>
          </p:cNvSpPr>
          <p:nvPr/>
        </p:nvSpPr>
        <p:spPr bwMode="auto">
          <a:xfrm>
            <a:off x="3260726" y="6459539"/>
            <a:ext cx="2570163" cy="244475"/>
          </a:xfrm>
          <a:prstGeom prst="rect">
            <a:avLst/>
          </a:prstGeom>
          <a:noFill/>
          <a:ln w="9525">
            <a:noFill/>
            <a:miter lim="800000"/>
            <a:headEnd/>
            <a:tailEnd/>
          </a:ln>
          <a:effectLst/>
        </p:spPr>
        <p:txBody>
          <a:bodyPr wrap="none">
            <a:spAutoFit/>
          </a:bodyPr>
          <a:lstStyle/>
          <a:p>
            <a:r>
              <a:rPr lang="en-US" sz="1000">
                <a:solidFill>
                  <a:schemeClr val="bg1"/>
                </a:solidFill>
                <a:hlinkClick r:id="rId2"/>
              </a:rPr>
              <a:t>http://www.srh.noaa.gov/srh/ssd/mapping/</a:t>
            </a:r>
            <a:r>
              <a:rPr lang="en-US" sz="1000">
                <a:solidFill>
                  <a:schemeClr val="bg1"/>
                </a:solidFill>
              </a:rPr>
              <a:t> </a:t>
            </a:r>
          </a:p>
        </p:txBody>
      </p:sp>
      <p:pic>
        <p:nvPicPr>
          <p:cNvPr id="101381" name="Picture 5"/>
          <p:cNvPicPr>
            <a:picLocks noChangeAspect="1" noChangeArrowheads="1"/>
          </p:cNvPicPr>
          <p:nvPr/>
        </p:nvPicPr>
        <p:blipFill>
          <a:blip r:embed="rId3" cstate="print"/>
          <a:srcRect/>
          <a:stretch>
            <a:fillRect/>
          </a:stretch>
        </p:blipFill>
        <p:spPr bwMode="auto">
          <a:xfrm>
            <a:off x="1624014" y="7939"/>
            <a:ext cx="8943975" cy="6840537"/>
          </a:xfrm>
          <a:prstGeom prst="rect">
            <a:avLst/>
          </a:prstGeom>
          <a:noFill/>
          <a:ln w="9525">
            <a:noFill/>
            <a:miter lim="800000"/>
            <a:headEnd/>
            <a:tailEnd/>
          </a:ln>
          <a:effectLst/>
        </p:spPr>
      </p:pic>
    </p:spTree>
    <p:extLst>
      <p:ext uri="{BB962C8B-B14F-4D97-AF65-F5344CB8AC3E}">
        <p14:creationId xmlns:p14="http://schemas.microsoft.com/office/powerpoint/2010/main" val="37724310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solidFill>
            <a:srgbClr val="FFFF00"/>
          </a:solidFill>
        </p:spPr>
        <p:txBody>
          <a:bodyPr>
            <a:normAutofit/>
          </a:bodyPr>
          <a:lstStyle/>
          <a:p>
            <a:r>
              <a:rPr lang="en-US" sz="4000" dirty="0"/>
              <a:t>Squall Line Thunderstorm</a:t>
            </a:r>
          </a:p>
        </p:txBody>
      </p:sp>
      <p:sp>
        <p:nvSpPr>
          <p:cNvPr id="4101" name="Rectangle 5"/>
          <p:cNvSpPr>
            <a:spLocks noGrp="1" noChangeArrowheads="1"/>
          </p:cNvSpPr>
          <p:nvPr>
            <p:ph type="body" sz="half" idx="1"/>
          </p:nvPr>
        </p:nvSpPr>
        <p:spPr>
          <a:xfrm>
            <a:off x="1981200" y="1600200"/>
            <a:ext cx="4038600" cy="4876800"/>
          </a:xfrm>
        </p:spPr>
        <p:txBody>
          <a:bodyPr>
            <a:noAutofit/>
          </a:bodyPr>
          <a:lstStyle/>
          <a:p>
            <a:pPr>
              <a:lnSpc>
                <a:spcPct val="80000"/>
              </a:lnSpc>
            </a:pPr>
            <a:r>
              <a:rPr lang="en-US" sz="2400" dirty="0"/>
              <a:t>A line of thunderstorms that often form along or ahead of a cold front associated with a synoptic-scale cyclone (2000 km or 1243 mile horizontal scale)</a:t>
            </a:r>
          </a:p>
          <a:p>
            <a:pPr>
              <a:lnSpc>
                <a:spcPct val="80000"/>
              </a:lnSpc>
            </a:pPr>
            <a:r>
              <a:rPr lang="en-US" sz="2400" dirty="0"/>
              <a:t>Most persistent and damaging squall lines occur in the spring</a:t>
            </a:r>
          </a:p>
          <a:p>
            <a:pPr>
              <a:lnSpc>
                <a:spcPct val="80000"/>
              </a:lnSpc>
            </a:pPr>
            <a:r>
              <a:rPr lang="en-US" sz="2400" dirty="0"/>
              <a:t>Can also have a </a:t>
            </a:r>
            <a:r>
              <a:rPr lang="en-US" sz="2400"/>
              <a:t>long lifespan (~6 hours)</a:t>
            </a:r>
            <a:endParaRPr lang="en-US" sz="2400" dirty="0"/>
          </a:p>
          <a:p>
            <a:pPr>
              <a:lnSpc>
                <a:spcPct val="80000"/>
              </a:lnSpc>
            </a:pPr>
            <a:r>
              <a:rPr lang="en-US" sz="2400" dirty="0"/>
              <a:t>Recent studies suggest that most nighttime tornadoes are produced by squall lines</a:t>
            </a:r>
          </a:p>
        </p:txBody>
      </p:sp>
      <p:sp>
        <p:nvSpPr>
          <p:cNvPr id="5" name="Content Placeholder 4"/>
          <p:cNvSpPr>
            <a:spLocks noGrp="1"/>
          </p:cNvSpPr>
          <p:nvPr>
            <p:ph sz="half" idx="2"/>
          </p:nvPr>
        </p:nvSpPr>
        <p:spPr/>
        <p:txBody>
          <a:bodyPr/>
          <a:lstStyle/>
          <a:p>
            <a:pPr>
              <a:buNone/>
            </a:pPr>
            <a:endParaRPr lang="en-US" dirty="0"/>
          </a:p>
        </p:txBody>
      </p:sp>
      <p:pic>
        <p:nvPicPr>
          <p:cNvPr id="26626" name="Picture 2" descr="http://www.geography.hunter.cuny.edu/%7Etbw/wc.notes/10.thunderstorms.tornadoes/squall.lines.tornadoes.jpg"/>
          <p:cNvPicPr>
            <a:picLocks noChangeAspect="1" noChangeArrowheads="1"/>
          </p:cNvPicPr>
          <p:nvPr/>
        </p:nvPicPr>
        <p:blipFill>
          <a:blip r:embed="rId2" cstate="print"/>
          <a:srcRect/>
          <a:stretch>
            <a:fillRect/>
          </a:stretch>
        </p:blipFill>
        <p:spPr bwMode="auto">
          <a:xfrm>
            <a:off x="6096000" y="1578992"/>
            <a:ext cx="4191000" cy="4974209"/>
          </a:xfrm>
          <a:prstGeom prst="rect">
            <a:avLst/>
          </a:prstGeom>
          <a:noFill/>
        </p:spPr>
      </p:pic>
      <p:sp>
        <p:nvSpPr>
          <p:cNvPr id="6" name="TextBox 5"/>
          <p:cNvSpPr txBox="1"/>
          <p:nvPr/>
        </p:nvSpPr>
        <p:spPr>
          <a:xfrm>
            <a:off x="2460990" y="6553201"/>
            <a:ext cx="6987810" cy="276999"/>
          </a:xfrm>
          <a:prstGeom prst="rect">
            <a:avLst/>
          </a:prstGeom>
          <a:noFill/>
        </p:spPr>
        <p:txBody>
          <a:bodyPr wrap="none" rtlCol="0">
            <a:spAutoFit/>
          </a:bodyPr>
          <a:lstStyle/>
          <a:p>
            <a:r>
              <a:rPr lang="en-US" sz="1200" dirty="0"/>
              <a:t>http://www.geography.hunter.cuny.edu/~tbw/wc.notes/10.thunderstorms.tornadoes/squalls_tornadoes.htm</a:t>
            </a:r>
          </a:p>
        </p:txBody>
      </p:sp>
    </p:spTree>
    <p:extLst>
      <p:ext uri="{BB962C8B-B14F-4D97-AF65-F5344CB8AC3E}">
        <p14:creationId xmlns:p14="http://schemas.microsoft.com/office/powerpoint/2010/main" val="23127126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noFill/>
        </p:spPr>
        <p:txBody>
          <a:bodyPr>
            <a:normAutofit/>
          </a:bodyPr>
          <a:lstStyle/>
          <a:p>
            <a:r>
              <a:rPr lang="en-US" sz="4000" dirty="0"/>
              <a:t>Squall Line Thunderstorm</a:t>
            </a:r>
          </a:p>
        </p:txBody>
      </p:sp>
      <p:sp>
        <p:nvSpPr>
          <p:cNvPr id="4101" name="Rectangle 5"/>
          <p:cNvSpPr>
            <a:spLocks noGrp="1" noChangeArrowheads="1"/>
          </p:cNvSpPr>
          <p:nvPr>
            <p:ph type="body" sz="half" idx="1"/>
          </p:nvPr>
        </p:nvSpPr>
        <p:spPr>
          <a:xfrm>
            <a:off x="1981200" y="1600200"/>
            <a:ext cx="4038600" cy="4876800"/>
          </a:xfrm>
        </p:spPr>
        <p:txBody>
          <a:bodyPr>
            <a:noAutofit/>
          </a:bodyPr>
          <a:lstStyle/>
          <a:p>
            <a:pPr>
              <a:lnSpc>
                <a:spcPct val="80000"/>
              </a:lnSpc>
            </a:pPr>
            <a:r>
              <a:rPr lang="en-US" sz="2400" dirty="0"/>
              <a:t>Tornadoes can form at the far northern and southern ends of a “bowing” squall line</a:t>
            </a:r>
          </a:p>
        </p:txBody>
      </p:sp>
      <p:sp>
        <p:nvSpPr>
          <p:cNvPr id="5" name="Content Placeholder 4"/>
          <p:cNvSpPr>
            <a:spLocks noGrp="1"/>
          </p:cNvSpPr>
          <p:nvPr>
            <p:ph sz="half" idx="2"/>
          </p:nvPr>
        </p:nvSpPr>
        <p:spPr/>
        <p:txBody>
          <a:bodyPr/>
          <a:lstStyle/>
          <a:p>
            <a:pPr>
              <a:buNone/>
            </a:pPr>
            <a:endParaRPr lang="en-US" dirty="0"/>
          </a:p>
        </p:txBody>
      </p:sp>
      <p:pic>
        <p:nvPicPr>
          <p:cNvPr id="35844" name="Picture 4" descr="http://www.srh.noaa.gov/images/bmx/significant_events/2006/03_09/Images/ref.jpg"/>
          <p:cNvPicPr>
            <a:picLocks noChangeAspect="1" noChangeArrowheads="1"/>
          </p:cNvPicPr>
          <p:nvPr/>
        </p:nvPicPr>
        <p:blipFill>
          <a:blip r:embed="rId2" cstate="print"/>
          <a:srcRect/>
          <a:stretch>
            <a:fillRect/>
          </a:stretch>
        </p:blipFill>
        <p:spPr bwMode="auto">
          <a:xfrm>
            <a:off x="6019800" y="1888574"/>
            <a:ext cx="4572000" cy="4359827"/>
          </a:xfrm>
          <a:prstGeom prst="rect">
            <a:avLst/>
          </a:prstGeom>
          <a:noFill/>
        </p:spPr>
      </p:pic>
      <p:sp>
        <p:nvSpPr>
          <p:cNvPr id="8" name="TextBox 7"/>
          <p:cNvSpPr txBox="1"/>
          <p:nvPr/>
        </p:nvSpPr>
        <p:spPr>
          <a:xfrm>
            <a:off x="7186950" y="1459468"/>
            <a:ext cx="2414251" cy="369332"/>
          </a:xfrm>
          <a:prstGeom prst="rect">
            <a:avLst/>
          </a:prstGeom>
          <a:noFill/>
        </p:spPr>
        <p:txBody>
          <a:bodyPr wrap="none" rtlCol="0">
            <a:spAutoFit/>
          </a:bodyPr>
          <a:lstStyle/>
          <a:p>
            <a:r>
              <a:rPr lang="en-US" dirty="0"/>
              <a:t>Alabama, 9 March 2006</a:t>
            </a:r>
          </a:p>
        </p:txBody>
      </p:sp>
      <p:sp>
        <p:nvSpPr>
          <p:cNvPr id="9" name="TextBox 8"/>
          <p:cNvSpPr txBox="1"/>
          <p:nvPr/>
        </p:nvSpPr>
        <p:spPr>
          <a:xfrm>
            <a:off x="6694044" y="6400801"/>
            <a:ext cx="3440557" cy="276999"/>
          </a:xfrm>
          <a:prstGeom prst="rect">
            <a:avLst/>
          </a:prstGeom>
          <a:noFill/>
        </p:spPr>
        <p:txBody>
          <a:bodyPr wrap="none" rtlCol="0">
            <a:spAutoFit/>
          </a:bodyPr>
          <a:lstStyle/>
          <a:p>
            <a:r>
              <a:rPr lang="en-US" sz="1200" dirty="0"/>
              <a:t>http://www.srh.noaa.gov/bmx/?n=event_03092006</a:t>
            </a:r>
          </a:p>
        </p:txBody>
      </p:sp>
    </p:spTree>
    <p:extLst>
      <p:ext uri="{BB962C8B-B14F-4D97-AF65-F5344CB8AC3E}">
        <p14:creationId xmlns:p14="http://schemas.microsoft.com/office/powerpoint/2010/main" val="25162961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Weather-related safety issues</a:t>
            </a:r>
          </a:p>
        </p:txBody>
      </p:sp>
      <p:sp>
        <p:nvSpPr>
          <p:cNvPr id="3" name="Content Placeholder 2"/>
          <p:cNvSpPr>
            <a:spLocks noGrp="1"/>
          </p:cNvSpPr>
          <p:nvPr>
            <p:ph sz="half" idx="1"/>
          </p:nvPr>
        </p:nvSpPr>
        <p:spPr>
          <a:xfrm>
            <a:off x="1981200" y="1600200"/>
            <a:ext cx="4038600" cy="5105400"/>
          </a:xfrm>
        </p:spPr>
        <p:txBody>
          <a:bodyPr>
            <a:normAutofit/>
          </a:bodyPr>
          <a:lstStyle/>
          <a:p>
            <a:r>
              <a:rPr lang="en-US" dirty="0" err="1" smtClean="0"/>
              <a:t>Nowcasting</a:t>
            </a:r>
            <a:r>
              <a:rPr lang="en-US" dirty="0" smtClean="0"/>
              <a:t> to avoid or anticipate weather hazards; </a:t>
            </a:r>
            <a:r>
              <a:rPr lang="en-US" dirty="0" smtClean="0">
                <a:solidFill>
                  <a:srgbClr val="FF0000"/>
                </a:solidFill>
              </a:rPr>
              <a:t>sights</a:t>
            </a:r>
            <a:endParaRPr lang="en-US" dirty="0">
              <a:solidFill>
                <a:srgbClr val="FF0000"/>
              </a:solidFill>
            </a:endParaRPr>
          </a:p>
          <a:p>
            <a:pPr lvl="1"/>
            <a:r>
              <a:rPr lang="en-US" dirty="0" smtClean="0">
                <a:solidFill>
                  <a:srgbClr val="FF0000"/>
                </a:solidFill>
              </a:rPr>
              <a:t>Warm</a:t>
            </a:r>
            <a:r>
              <a:rPr lang="en-US" dirty="0" smtClean="0"/>
              <a:t> season</a:t>
            </a:r>
          </a:p>
          <a:p>
            <a:pPr lvl="2"/>
            <a:r>
              <a:rPr lang="en-US" dirty="0" smtClean="0"/>
              <a:t>Clouds thickening (can’t see sun) </a:t>
            </a:r>
            <a:r>
              <a:rPr lang="en-US" dirty="0" smtClean="0">
                <a:sym typeface="Wingdings" pitchFamily="2" charset="2"/>
              </a:rPr>
              <a:t> storm approaching</a:t>
            </a:r>
          </a:p>
          <a:p>
            <a:pPr lvl="2"/>
            <a:r>
              <a:rPr lang="en-US" dirty="0" smtClean="0">
                <a:sym typeface="Wingdings" pitchFamily="2" charset="2"/>
              </a:rPr>
              <a:t>Wind speeds pick up (approaching gust front)</a:t>
            </a:r>
          </a:p>
          <a:p>
            <a:pPr lvl="2"/>
            <a:r>
              <a:rPr lang="en-US" dirty="0" smtClean="0">
                <a:sym typeface="Wingdings" pitchFamily="2" charset="2"/>
              </a:rPr>
              <a:t>Wind direction can indicate T-storm center location, but mountains &amp; valleys complicate its interpretation</a:t>
            </a:r>
          </a:p>
        </p:txBody>
      </p:sp>
      <p:sp>
        <p:nvSpPr>
          <p:cNvPr id="5" name="Content Placeholder 4"/>
          <p:cNvSpPr>
            <a:spLocks noGrp="1"/>
          </p:cNvSpPr>
          <p:nvPr>
            <p:ph sz="half" idx="2"/>
          </p:nvPr>
        </p:nvSpPr>
        <p:spPr/>
        <p:txBody>
          <a:bodyPr/>
          <a:lstStyle/>
          <a:p>
            <a:endParaRPr lang="en-US"/>
          </a:p>
        </p:txBody>
      </p:sp>
      <p:pic>
        <p:nvPicPr>
          <p:cNvPr id="25602" name="Picture 2" descr="http://sphotos-a.xx.fbcdn.net/hphotos-snc6/228914_10150333200294714_4403391_n.jpg"/>
          <p:cNvPicPr>
            <a:picLocks noChangeAspect="1" noChangeArrowheads="1"/>
          </p:cNvPicPr>
          <p:nvPr/>
        </p:nvPicPr>
        <p:blipFill>
          <a:blip r:embed="rId2" cstate="print"/>
          <a:srcRect/>
          <a:stretch>
            <a:fillRect/>
          </a:stretch>
        </p:blipFill>
        <p:spPr bwMode="auto">
          <a:xfrm>
            <a:off x="6019800" y="1447801"/>
            <a:ext cx="4457700" cy="3343275"/>
          </a:xfrm>
          <a:prstGeom prst="rect">
            <a:avLst/>
          </a:prstGeom>
          <a:noFill/>
        </p:spPr>
      </p:pic>
      <p:sp>
        <p:nvSpPr>
          <p:cNvPr id="7" name="TextBox 6"/>
          <p:cNvSpPr txBox="1"/>
          <p:nvPr/>
        </p:nvSpPr>
        <p:spPr>
          <a:xfrm>
            <a:off x="7086600" y="4419600"/>
            <a:ext cx="2415790" cy="369332"/>
          </a:xfrm>
          <a:prstGeom prst="rect">
            <a:avLst/>
          </a:prstGeom>
          <a:noFill/>
        </p:spPr>
        <p:txBody>
          <a:bodyPr wrap="none" rtlCol="0">
            <a:spAutoFit/>
          </a:bodyPr>
          <a:lstStyle/>
          <a:p>
            <a:r>
              <a:rPr lang="en-US" dirty="0">
                <a:solidFill>
                  <a:schemeClr val="bg1"/>
                </a:solidFill>
              </a:rPr>
              <a:t>Courtesy: Daniel Martin</a:t>
            </a:r>
          </a:p>
        </p:txBody>
      </p:sp>
    </p:spTree>
    <p:extLst>
      <p:ext uri="{BB962C8B-B14F-4D97-AF65-F5344CB8AC3E}">
        <p14:creationId xmlns:p14="http://schemas.microsoft.com/office/powerpoint/2010/main" val="36918211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Weather-related safety issues</a:t>
            </a:r>
          </a:p>
        </p:txBody>
      </p:sp>
      <p:sp>
        <p:nvSpPr>
          <p:cNvPr id="3" name="Content Placeholder 2"/>
          <p:cNvSpPr>
            <a:spLocks noGrp="1"/>
          </p:cNvSpPr>
          <p:nvPr>
            <p:ph sz="half" idx="1"/>
          </p:nvPr>
        </p:nvSpPr>
        <p:spPr>
          <a:xfrm>
            <a:off x="1981200" y="1600200"/>
            <a:ext cx="4038600" cy="5105400"/>
          </a:xfrm>
        </p:spPr>
        <p:txBody>
          <a:bodyPr>
            <a:normAutofit/>
          </a:bodyPr>
          <a:lstStyle/>
          <a:p>
            <a:r>
              <a:rPr lang="en-US" dirty="0" err="1" smtClean="0"/>
              <a:t>Nowcasting</a:t>
            </a:r>
            <a:r>
              <a:rPr lang="en-US" dirty="0" smtClean="0"/>
              <a:t> to avoid or anticipate weather hazards; </a:t>
            </a:r>
            <a:r>
              <a:rPr lang="en-US" dirty="0" smtClean="0">
                <a:solidFill>
                  <a:srgbClr val="FF0000"/>
                </a:solidFill>
              </a:rPr>
              <a:t>sounds</a:t>
            </a:r>
            <a:endParaRPr lang="en-US" dirty="0">
              <a:solidFill>
                <a:srgbClr val="FF0000"/>
              </a:solidFill>
            </a:endParaRPr>
          </a:p>
          <a:p>
            <a:pPr lvl="1"/>
            <a:r>
              <a:rPr lang="en-US" dirty="0">
                <a:solidFill>
                  <a:srgbClr val="0070C0"/>
                </a:solidFill>
              </a:rPr>
              <a:t>Cool</a:t>
            </a:r>
            <a:r>
              <a:rPr lang="en-US" dirty="0"/>
              <a:t> </a:t>
            </a:r>
            <a:r>
              <a:rPr lang="en-US" dirty="0" smtClean="0"/>
              <a:t>season &amp; </a:t>
            </a:r>
            <a:r>
              <a:rPr lang="en-US" dirty="0">
                <a:solidFill>
                  <a:srgbClr val="FF0000"/>
                </a:solidFill>
              </a:rPr>
              <a:t>Warm</a:t>
            </a:r>
            <a:r>
              <a:rPr lang="en-US" dirty="0"/>
              <a:t> </a:t>
            </a:r>
            <a:r>
              <a:rPr lang="en-US" dirty="0" smtClean="0"/>
              <a:t>season</a:t>
            </a:r>
          </a:p>
          <a:p>
            <a:pPr lvl="2"/>
            <a:r>
              <a:rPr lang="en-US" dirty="0" smtClean="0"/>
              <a:t>Gusts (indicated by tree movement) can warn of potential wind-throw</a:t>
            </a:r>
          </a:p>
          <a:p>
            <a:pPr lvl="2"/>
            <a:r>
              <a:rPr lang="en-US" dirty="0" smtClean="0"/>
              <a:t>“Roar” warns of sustained windy period and strong gusts</a:t>
            </a:r>
            <a:endParaRPr lang="en-US" dirty="0"/>
          </a:p>
        </p:txBody>
      </p:sp>
      <p:pic>
        <p:nvPicPr>
          <p:cNvPr id="8" name="Content Placeholder 7" descr="snow_guyot.JPG"/>
          <p:cNvPicPr>
            <a:picLocks noGrp="1" noChangeAspect="1"/>
          </p:cNvPicPr>
          <p:nvPr>
            <p:ph sz="half" idx="2"/>
          </p:nvPr>
        </p:nvPicPr>
        <p:blipFill>
          <a:blip r:embed="rId2" cstate="print"/>
          <a:stretch>
            <a:fillRect/>
          </a:stretch>
        </p:blipFill>
        <p:spPr>
          <a:xfrm>
            <a:off x="5988703" y="1752601"/>
            <a:ext cx="4526660" cy="3397633"/>
          </a:xfrm>
        </p:spPr>
      </p:pic>
    </p:spTree>
    <p:extLst>
      <p:ext uri="{BB962C8B-B14F-4D97-AF65-F5344CB8AC3E}">
        <p14:creationId xmlns:p14="http://schemas.microsoft.com/office/powerpoint/2010/main" val="17186009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Weather-related safety issues</a:t>
            </a:r>
          </a:p>
        </p:txBody>
      </p:sp>
      <p:sp>
        <p:nvSpPr>
          <p:cNvPr id="3" name="Content Placeholder 2"/>
          <p:cNvSpPr>
            <a:spLocks noGrp="1"/>
          </p:cNvSpPr>
          <p:nvPr>
            <p:ph sz="half" idx="1"/>
          </p:nvPr>
        </p:nvSpPr>
        <p:spPr>
          <a:xfrm>
            <a:off x="1981200" y="1600200"/>
            <a:ext cx="4038600" cy="5105400"/>
          </a:xfrm>
        </p:spPr>
        <p:txBody>
          <a:bodyPr>
            <a:normAutofit/>
          </a:bodyPr>
          <a:lstStyle/>
          <a:p>
            <a:r>
              <a:rPr lang="en-US" dirty="0" err="1" smtClean="0"/>
              <a:t>Nowcasting</a:t>
            </a:r>
            <a:r>
              <a:rPr lang="en-US" dirty="0" smtClean="0"/>
              <a:t> to avoid or anticipate weather hazards; </a:t>
            </a:r>
            <a:r>
              <a:rPr lang="en-US" dirty="0" smtClean="0">
                <a:solidFill>
                  <a:srgbClr val="FF0000"/>
                </a:solidFill>
              </a:rPr>
              <a:t>sounds</a:t>
            </a:r>
            <a:endParaRPr lang="en-US" dirty="0">
              <a:solidFill>
                <a:srgbClr val="FF0000"/>
              </a:solidFill>
            </a:endParaRPr>
          </a:p>
          <a:p>
            <a:pPr lvl="1"/>
            <a:r>
              <a:rPr lang="en-US" dirty="0" smtClean="0">
                <a:solidFill>
                  <a:srgbClr val="FF0000"/>
                </a:solidFill>
              </a:rPr>
              <a:t>Warm</a:t>
            </a:r>
            <a:r>
              <a:rPr lang="en-US" dirty="0" smtClean="0"/>
              <a:t> season</a:t>
            </a:r>
          </a:p>
          <a:p>
            <a:pPr lvl="2"/>
            <a:r>
              <a:rPr lang="en-US" dirty="0" smtClean="0"/>
              <a:t>Thunder – indicates proximity of lightning-generating T-storm cell</a:t>
            </a:r>
            <a:endParaRPr lang="en-US" dirty="0"/>
          </a:p>
        </p:txBody>
      </p:sp>
      <p:sp>
        <p:nvSpPr>
          <p:cNvPr id="5" name="Content Placeholder 4"/>
          <p:cNvSpPr>
            <a:spLocks noGrp="1"/>
          </p:cNvSpPr>
          <p:nvPr>
            <p:ph sz="half" idx="2"/>
          </p:nvPr>
        </p:nvSpPr>
        <p:spPr/>
        <p:txBody>
          <a:bodyPr/>
          <a:lstStyle/>
          <a:p>
            <a:endParaRPr lang="en-US"/>
          </a:p>
        </p:txBody>
      </p:sp>
      <p:pic>
        <p:nvPicPr>
          <p:cNvPr id="23554" name="Picture 2" descr="http://sphotos-a.xx.fbcdn.net/hphotos-snc6/262489_10150333202979714_7832306_n.jpg"/>
          <p:cNvPicPr>
            <a:picLocks noChangeAspect="1" noChangeArrowheads="1"/>
          </p:cNvPicPr>
          <p:nvPr/>
        </p:nvPicPr>
        <p:blipFill>
          <a:blip r:embed="rId2" cstate="print"/>
          <a:srcRect/>
          <a:stretch>
            <a:fillRect/>
          </a:stretch>
        </p:blipFill>
        <p:spPr bwMode="auto">
          <a:xfrm>
            <a:off x="6115052" y="533400"/>
            <a:ext cx="4400549" cy="5867400"/>
          </a:xfrm>
          <a:prstGeom prst="rect">
            <a:avLst/>
          </a:prstGeom>
          <a:noFill/>
        </p:spPr>
      </p:pic>
      <p:sp>
        <p:nvSpPr>
          <p:cNvPr id="7" name="TextBox 6"/>
          <p:cNvSpPr txBox="1"/>
          <p:nvPr/>
        </p:nvSpPr>
        <p:spPr>
          <a:xfrm>
            <a:off x="7086600" y="6412468"/>
            <a:ext cx="2415790" cy="369332"/>
          </a:xfrm>
          <a:prstGeom prst="rect">
            <a:avLst/>
          </a:prstGeom>
          <a:noFill/>
        </p:spPr>
        <p:txBody>
          <a:bodyPr wrap="none" rtlCol="0">
            <a:spAutoFit/>
          </a:bodyPr>
          <a:lstStyle/>
          <a:p>
            <a:r>
              <a:rPr lang="en-US" dirty="0"/>
              <a:t>Courtesy: Daniel Martin</a:t>
            </a:r>
          </a:p>
        </p:txBody>
      </p:sp>
    </p:spTree>
    <p:extLst>
      <p:ext uri="{BB962C8B-B14F-4D97-AF65-F5344CB8AC3E}">
        <p14:creationId xmlns:p14="http://schemas.microsoft.com/office/powerpoint/2010/main" val="6671136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normAutofit/>
          </a:bodyPr>
          <a:lstStyle/>
          <a:p>
            <a:r>
              <a:rPr lang="en-US" sz="4000" dirty="0"/>
              <a:t>T-storm Warning Signs</a:t>
            </a:r>
          </a:p>
        </p:txBody>
      </p:sp>
      <p:sp>
        <p:nvSpPr>
          <p:cNvPr id="4101" name="Rectangle 5"/>
          <p:cNvSpPr>
            <a:spLocks noGrp="1" noChangeArrowheads="1"/>
          </p:cNvSpPr>
          <p:nvPr>
            <p:ph type="body" sz="half" idx="1"/>
          </p:nvPr>
        </p:nvSpPr>
        <p:spPr>
          <a:xfrm>
            <a:off x="1981200" y="1600200"/>
            <a:ext cx="4038600" cy="4800600"/>
          </a:xfrm>
        </p:spPr>
        <p:txBody>
          <a:bodyPr>
            <a:noAutofit/>
          </a:bodyPr>
          <a:lstStyle/>
          <a:p>
            <a:pPr>
              <a:lnSpc>
                <a:spcPct val="80000"/>
              </a:lnSpc>
            </a:pPr>
            <a:r>
              <a:rPr lang="en-US" dirty="0"/>
              <a:t>Watch &amp; Listen for</a:t>
            </a:r>
          </a:p>
          <a:p>
            <a:pPr lvl="1">
              <a:lnSpc>
                <a:spcPct val="80000"/>
              </a:lnSpc>
            </a:pPr>
            <a:r>
              <a:rPr lang="en-US" dirty="0"/>
              <a:t>Time between </a:t>
            </a:r>
          </a:p>
          <a:p>
            <a:pPr lvl="2">
              <a:lnSpc>
                <a:spcPct val="80000"/>
              </a:lnSpc>
            </a:pPr>
            <a:r>
              <a:rPr lang="en-US" dirty="0"/>
              <a:t>seeing </a:t>
            </a:r>
            <a:r>
              <a:rPr lang="en-US" u="sng" dirty="0"/>
              <a:t>lightning flash</a:t>
            </a:r>
          </a:p>
          <a:p>
            <a:pPr lvl="2">
              <a:lnSpc>
                <a:spcPct val="80000"/>
              </a:lnSpc>
            </a:pPr>
            <a:r>
              <a:rPr lang="en-US" dirty="0"/>
              <a:t>hearing </a:t>
            </a:r>
            <a:r>
              <a:rPr lang="en-US" u="sng" dirty="0"/>
              <a:t>thunder</a:t>
            </a:r>
          </a:p>
          <a:p>
            <a:pPr lvl="1">
              <a:lnSpc>
                <a:spcPct val="80000"/>
              </a:lnSpc>
              <a:buNone/>
            </a:pPr>
            <a:r>
              <a:rPr lang="en-US" dirty="0"/>
              <a:t>[time (sec) / five = distance of T-storm in miles]</a:t>
            </a:r>
          </a:p>
        </p:txBody>
      </p:sp>
      <p:sp>
        <p:nvSpPr>
          <p:cNvPr id="5" name="Content Placeholder 4"/>
          <p:cNvSpPr>
            <a:spLocks noGrp="1"/>
          </p:cNvSpPr>
          <p:nvPr>
            <p:ph sz="half" idx="2"/>
          </p:nvPr>
        </p:nvSpPr>
        <p:spPr/>
        <p:txBody>
          <a:bodyPr/>
          <a:lstStyle/>
          <a:p>
            <a:endParaRPr lang="en-US" dirty="0"/>
          </a:p>
        </p:txBody>
      </p:sp>
      <p:pic>
        <p:nvPicPr>
          <p:cNvPr id="1028" name="Picture 4" descr="http://www.hse.gov.uk/workplacetransport/images/warning-general-2.gif"/>
          <p:cNvPicPr>
            <a:picLocks noChangeAspect="1" noChangeArrowheads="1"/>
          </p:cNvPicPr>
          <p:nvPr/>
        </p:nvPicPr>
        <p:blipFill>
          <a:blip r:embed="rId2" cstate="print"/>
          <a:srcRect/>
          <a:stretch>
            <a:fillRect/>
          </a:stretch>
        </p:blipFill>
        <p:spPr bwMode="auto">
          <a:xfrm>
            <a:off x="6324600" y="1676401"/>
            <a:ext cx="3619500" cy="3238501"/>
          </a:xfrm>
          <a:prstGeom prst="rect">
            <a:avLst/>
          </a:prstGeom>
          <a:noFill/>
        </p:spPr>
      </p:pic>
    </p:spTree>
    <p:extLst>
      <p:ext uri="{BB962C8B-B14F-4D97-AF65-F5344CB8AC3E}">
        <p14:creationId xmlns:p14="http://schemas.microsoft.com/office/powerpoint/2010/main" val="1566116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2128" y="1468409"/>
            <a:ext cx="2600325" cy="5143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848" y="1516034"/>
            <a:ext cx="2952750" cy="5095875"/>
          </a:xfrm>
          <a:prstGeom prst="rect">
            <a:avLst/>
          </a:prstGeom>
        </p:spPr>
      </p:pic>
      <p:sp>
        <p:nvSpPr>
          <p:cNvPr id="2" name="Title 1"/>
          <p:cNvSpPr>
            <a:spLocks noGrp="1"/>
          </p:cNvSpPr>
          <p:nvPr>
            <p:ph type="title"/>
          </p:nvPr>
        </p:nvSpPr>
        <p:spPr/>
        <p:txBody>
          <a:bodyPr>
            <a:normAutofit/>
          </a:bodyPr>
          <a:lstStyle/>
          <a:p>
            <a:r>
              <a:rPr lang="en-US" dirty="0" smtClean="0"/>
              <a:t>A tale of two cities</a:t>
            </a:r>
            <a:br>
              <a:rPr lang="en-US" dirty="0" smtClean="0"/>
            </a:br>
            <a:endParaRPr lang="en-US" dirty="0"/>
          </a:p>
        </p:txBody>
      </p:sp>
      <p:sp>
        <p:nvSpPr>
          <p:cNvPr id="7" name="TextBox 6"/>
          <p:cNvSpPr txBox="1"/>
          <p:nvPr/>
        </p:nvSpPr>
        <p:spPr>
          <a:xfrm>
            <a:off x="1155617" y="938596"/>
            <a:ext cx="3628686" cy="584775"/>
          </a:xfrm>
          <a:prstGeom prst="rect">
            <a:avLst/>
          </a:prstGeom>
          <a:solidFill>
            <a:schemeClr val="bg1"/>
          </a:solidFill>
        </p:spPr>
        <p:txBody>
          <a:bodyPr wrap="none" rtlCol="0">
            <a:spAutoFit/>
          </a:bodyPr>
          <a:lstStyle/>
          <a:p>
            <a:r>
              <a:rPr lang="en-US" sz="3200" dirty="0" smtClean="0">
                <a:solidFill>
                  <a:srgbClr val="FF0000"/>
                </a:solidFill>
              </a:rPr>
              <a:t>Warm</a:t>
            </a:r>
            <a:r>
              <a:rPr lang="en-US" sz="3200" dirty="0" smtClean="0"/>
              <a:t> air over City A</a:t>
            </a:r>
            <a:endParaRPr lang="en-US" sz="3200" dirty="0"/>
          </a:p>
        </p:txBody>
      </p:sp>
      <p:sp>
        <p:nvSpPr>
          <p:cNvPr id="8" name="TextBox 7"/>
          <p:cNvSpPr txBox="1"/>
          <p:nvPr/>
        </p:nvSpPr>
        <p:spPr>
          <a:xfrm>
            <a:off x="7584684" y="3650793"/>
            <a:ext cx="3355983" cy="584775"/>
          </a:xfrm>
          <a:prstGeom prst="rect">
            <a:avLst/>
          </a:prstGeom>
          <a:solidFill>
            <a:schemeClr val="bg1"/>
          </a:solidFill>
        </p:spPr>
        <p:txBody>
          <a:bodyPr wrap="none" rtlCol="0">
            <a:spAutoFit/>
          </a:bodyPr>
          <a:lstStyle/>
          <a:p>
            <a:r>
              <a:rPr lang="en-US" sz="3200" dirty="0" smtClean="0">
                <a:solidFill>
                  <a:srgbClr val="0070C0"/>
                </a:solidFill>
              </a:rPr>
              <a:t>Cool</a:t>
            </a:r>
            <a:r>
              <a:rPr lang="en-US" sz="3200" dirty="0" smtClean="0"/>
              <a:t> air over City B</a:t>
            </a:r>
            <a:endParaRPr lang="en-US" sz="3200" dirty="0"/>
          </a:p>
        </p:txBody>
      </p:sp>
      <p:sp>
        <p:nvSpPr>
          <p:cNvPr id="10" name="TextBox 9"/>
          <p:cNvSpPr txBox="1"/>
          <p:nvPr/>
        </p:nvSpPr>
        <p:spPr>
          <a:xfrm>
            <a:off x="5475272" y="6427243"/>
            <a:ext cx="1835182" cy="369332"/>
          </a:xfrm>
          <a:prstGeom prst="rect">
            <a:avLst/>
          </a:prstGeom>
          <a:noFill/>
        </p:spPr>
        <p:txBody>
          <a:bodyPr wrap="none" rtlCol="0">
            <a:spAutoFit/>
          </a:bodyPr>
          <a:lstStyle/>
          <a:p>
            <a:r>
              <a:rPr lang="en-US" dirty="0" smtClean="0"/>
              <a:t>Lecture Packet #6</a:t>
            </a:r>
            <a:endParaRPr lang="en-US" dirty="0"/>
          </a:p>
        </p:txBody>
      </p:sp>
      <p:cxnSp>
        <p:nvCxnSpPr>
          <p:cNvPr id="12" name="Straight Connector 11"/>
          <p:cNvCxnSpPr/>
          <p:nvPr/>
        </p:nvCxnSpPr>
        <p:spPr>
          <a:xfrm flipH="1">
            <a:off x="2324746" y="4695986"/>
            <a:ext cx="8105613" cy="3099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90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normAutofit/>
          </a:bodyPr>
          <a:lstStyle/>
          <a:p>
            <a:r>
              <a:rPr lang="en-US" sz="4000" dirty="0"/>
              <a:t>Lightning Safety, in the Mountains</a:t>
            </a:r>
          </a:p>
        </p:txBody>
      </p:sp>
      <p:sp>
        <p:nvSpPr>
          <p:cNvPr id="6" name="Rectangle 3"/>
          <p:cNvSpPr>
            <a:spLocks noGrp="1" noChangeArrowheads="1"/>
          </p:cNvSpPr>
          <p:nvPr>
            <p:ph type="body" sz="half" idx="1"/>
          </p:nvPr>
        </p:nvSpPr>
        <p:spPr>
          <a:xfrm>
            <a:off x="1981200" y="2209800"/>
            <a:ext cx="4038600" cy="4419600"/>
          </a:xfrm>
        </p:spPr>
        <p:txBody>
          <a:bodyPr>
            <a:normAutofit/>
          </a:bodyPr>
          <a:lstStyle/>
          <a:p>
            <a:pPr>
              <a:lnSpc>
                <a:spcPct val="90000"/>
              </a:lnSpc>
              <a:buNone/>
            </a:pPr>
            <a:r>
              <a:rPr lang="en-US" sz="2400" dirty="0"/>
              <a:t>Lightning safety, when caught outdoors</a:t>
            </a:r>
          </a:p>
          <a:p>
            <a:pPr lvl="2">
              <a:lnSpc>
                <a:spcPct val="90000"/>
              </a:lnSpc>
            </a:pPr>
            <a:r>
              <a:rPr lang="en-US" dirty="0"/>
              <a:t>Avoid peaks and ridges</a:t>
            </a:r>
          </a:p>
          <a:p>
            <a:pPr lvl="2">
              <a:lnSpc>
                <a:spcPct val="90000"/>
              </a:lnSpc>
            </a:pPr>
            <a:r>
              <a:rPr lang="en-US" u="sng" dirty="0"/>
              <a:t>Do</a:t>
            </a:r>
            <a:r>
              <a:rPr lang="en-US" dirty="0"/>
              <a:t> squat on an insulating material</a:t>
            </a:r>
          </a:p>
          <a:p>
            <a:pPr lvl="2">
              <a:lnSpc>
                <a:spcPct val="90000"/>
              </a:lnSpc>
            </a:pPr>
            <a:r>
              <a:rPr lang="en-US" u="sng" dirty="0"/>
              <a:t>Do not</a:t>
            </a:r>
            <a:r>
              <a:rPr lang="en-US" dirty="0"/>
              <a:t> lean back against rock walls</a:t>
            </a:r>
          </a:p>
          <a:p>
            <a:pPr lvl="2">
              <a:lnSpc>
                <a:spcPct val="90000"/>
              </a:lnSpc>
            </a:pPr>
            <a:r>
              <a:rPr lang="en-US" u="sng" dirty="0"/>
              <a:t>Do not</a:t>
            </a:r>
            <a:r>
              <a:rPr lang="en-US" dirty="0"/>
              <a:t> take shelter under tall isolated trees</a:t>
            </a:r>
          </a:p>
          <a:p>
            <a:pPr lvl="2">
              <a:lnSpc>
                <a:spcPct val="90000"/>
              </a:lnSpc>
            </a:pPr>
            <a:r>
              <a:rPr lang="en-US" u="sng" dirty="0"/>
              <a:t>Do not</a:t>
            </a:r>
            <a:r>
              <a:rPr lang="en-US" dirty="0"/>
              <a:t> take shelter in caves, shallow depressions, under large boulders, or under overhangs</a:t>
            </a:r>
          </a:p>
          <a:p>
            <a:pPr lvl="2">
              <a:lnSpc>
                <a:spcPct val="90000"/>
              </a:lnSpc>
            </a:pPr>
            <a:endParaRPr lang="en-US" dirty="0"/>
          </a:p>
        </p:txBody>
      </p:sp>
      <p:graphicFrame>
        <p:nvGraphicFramePr>
          <p:cNvPr id="21506" name="Object 2"/>
          <p:cNvGraphicFramePr>
            <a:graphicFrameLocks noGrp="1" noChangeAspect="1"/>
          </p:cNvGraphicFramePr>
          <p:nvPr>
            <p:ph sz="half" idx="2"/>
          </p:nvPr>
        </p:nvGraphicFramePr>
        <p:xfrm>
          <a:off x="6096000" y="1382598"/>
          <a:ext cx="4367922" cy="5170602"/>
        </p:xfrm>
        <a:graphic>
          <a:graphicData uri="http://schemas.openxmlformats.org/presentationml/2006/ole">
            <mc:AlternateContent xmlns:mc="http://schemas.openxmlformats.org/markup-compatibility/2006">
              <mc:Choice xmlns:v="urn:schemas-microsoft-com:vml" Requires="v">
                <p:oleObj spid="_x0000_s2142" name="Photo Editor Photo" r:id="rId3" imgW="6219048" imgH="7361905" progId="">
                  <p:embed/>
                </p:oleObj>
              </mc:Choice>
              <mc:Fallback>
                <p:oleObj name="Photo Editor Photo" r:id="rId3" imgW="6219048" imgH="7361905"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382598"/>
                        <a:ext cx="4367922" cy="517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7" name="Object 3"/>
          <p:cNvGraphicFramePr>
            <a:graphicFrameLocks noChangeAspect="1"/>
          </p:cNvGraphicFramePr>
          <p:nvPr/>
        </p:nvGraphicFramePr>
        <p:xfrm>
          <a:off x="1593850" y="76201"/>
          <a:ext cx="2368550" cy="1954213"/>
        </p:xfrm>
        <a:graphic>
          <a:graphicData uri="http://schemas.openxmlformats.org/presentationml/2006/ole">
            <mc:AlternateContent xmlns:mc="http://schemas.openxmlformats.org/markup-compatibility/2006">
              <mc:Choice xmlns:v="urn:schemas-microsoft-com:vml" Requires="v">
                <p:oleObj spid="_x0000_s2143" name="Photo Editor Photo" r:id="rId5" imgW="3057143" imgH="2523810" progId="">
                  <p:embed/>
                </p:oleObj>
              </mc:Choice>
              <mc:Fallback>
                <p:oleObj name="Photo Editor Photo" r:id="rId5" imgW="3057143" imgH="252381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3850" y="76201"/>
                        <a:ext cx="2368550" cy="195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5394288" y="6553201"/>
            <a:ext cx="5197513" cy="276999"/>
          </a:xfrm>
          <a:prstGeom prst="rect">
            <a:avLst/>
          </a:prstGeom>
          <a:noFill/>
        </p:spPr>
        <p:txBody>
          <a:bodyPr wrap="none" rtlCol="0">
            <a:spAutoFit/>
          </a:bodyPr>
          <a:lstStyle/>
          <a:p>
            <a:r>
              <a:rPr lang="en-US" sz="1200" dirty="0"/>
              <a:t>“Mountain Meteorology, Fundamentals and Applications” by C. David Whiteman</a:t>
            </a:r>
          </a:p>
        </p:txBody>
      </p:sp>
    </p:spTree>
    <p:extLst>
      <p:ext uri="{BB962C8B-B14F-4D97-AF65-F5344CB8AC3E}">
        <p14:creationId xmlns:p14="http://schemas.microsoft.com/office/powerpoint/2010/main" val="177077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ppt_x"/>
                                          </p:val>
                                        </p:tav>
                                        <p:tav tm="100000">
                                          <p:val>
                                            <p:strVal val="#ppt_x"/>
                                          </p:val>
                                        </p:tav>
                                      </p:tavLst>
                                    </p:anim>
                                    <p:anim calcmode="lin" valueType="num">
                                      <p:cBhvr additive="base">
                                        <p:cTn id="8"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Weather-related safety issues</a:t>
            </a:r>
          </a:p>
        </p:txBody>
      </p:sp>
      <p:sp>
        <p:nvSpPr>
          <p:cNvPr id="3" name="Content Placeholder 2"/>
          <p:cNvSpPr>
            <a:spLocks noGrp="1"/>
          </p:cNvSpPr>
          <p:nvPr>
            <p:ph sz="half" idx="1"/>
          </p:nvPr>
        </p:nvSpPr>
        <p:spPr>
          <a:xfrm>
            <a:off x="1981200" y="1600200"/>
            <a:ext cx="4038600" cy="5105400"/>
          </a:xfrm>
        </p:spPr>
        <p:txBody>
          <a:bodyPr>
            <a:normAutofit/>
          </a:bodyPr>
          <a:lstStyle/>
          <a:p>
            <a:r>
              <a:rPr lang="en-US" dirty="0" err="1" smtClean="0"/>
              <a:t>Nowcasting</a:t>
            </a:r>
            <a:r>
              <a:rPr lang="en-US" dirty="0" smtClean="0"/>
              <a:t> to avoid or anticipate weather hazards; </a:t>
            </a:r>
            <a:r>
              <a:rPr lang="en-US" dirty="0" smtClean="0">
                <a:solidFill>
                  <a:srgbClr val="FF0000"/>
                </a:solidFill>
              </a:rPr>
              <a:t>smells</a:t>
            </a:r>
            <a:endParaRPr lang="en-US" dirty="0">
              <a:solidFill>
                <a:srgbClr val="FF0000"/>
              </a:solidFill>
            </a:endParaRPr>
          </a:p>
          <a:p>
            <a:pPr lvl="1"/>
            <a:r>
              <a:rPr lang="en-US" dirty="0" smtClean="0">
                <a:solidFill>
                  <a:srgbClr val="0070C0"/>
                </a:solidFill>
              </a:rPr>
              <a:t>Cool</a:t>
            </a:r>
            <a:r>
              <a:rPr lang="en-US" dirty="0" smtClean="0"/>
              <a:t> season and </a:t>
            </a:r>
            <a:r>
              <a:rPr lang="en-US" dirty="0" smtClean="0">
                <a:solidFill>
                  <a:srgbClr val="FF0000"/>
                </a:solidFill>
              </a:rPr>
              <a:t>Warm</a:t>
            </a:r>
            <a:r>
              <a:rPr lang="en-US" dirty="0" smtClean="0"/>
              <a:t> season</a:t>
            </a:r>
          </a:p>
          <a:p>
            <a:pPr lvl="2"/>
            <a:r>
              <a:rPr lang="en-US" dirty="0" smtClean="0"/>
              <a:t>Air pockets in the soil collect gases from decaying matter</a:t>
            </a:r>
          </a:p>
          <a:p>
            <a:pPr lvl="2"/>
            <a:r>
              <a:rPr lang="en-US" dirty="0" smtClean="0"/>
              <a:t>Rain fills the air pockets, expelling the gases which are then carried by the winds of the storm</a:t>
            </a:r>
          </a:p>
        </p:txBody>
      </p:sp>
      <p:sp>
        <p:nvSpPr>
          <p:cNvPr id="5" name="Content Placeholder 4"/>
          <p:cNvSpPr>
            <a:spLocks noGrp="1"/>
          </p:cNvSpPr>
          <p:nvPr>
            <p:ph sz="half" idx="2"/>
          </p:nvPr>
        </p:nvSpPr>
        <p:spPr/>
        <p:txBody>
          <a:bodyPr/>
          <a:lstStyle/>
          <a:p>
            <a:endParaRPr lang="en-US"/>
          </a:p>
        </p:txBody>
      </p:sp>
      <p:pic>
        <p:nvPicPr>
          <p:cNvPr id="71682" name="Picture 2" descr="http://sphotos-b.xx.fbcdn.net/hphotos-snc6/223839_10150333219014714_6403602_n.jpg"/>
          <p:cNvPicPr>
            <a:picLocks noChangeAspect="1" noChangeArrowheads="1"/>
          </p:cNvPicPr>
          <p:nvPr/>
        </p:nvPicPr>
        <p:blipFill>
          <a:blip r:embed="rId2" cstate="print"/>
          <a:srcRect/>
          <a:stretch>
            <a:fillRect/>
          </a:stretch>
        </p:blipFill>
        <p:spPr bwMode="auto">
          <a:xfrm>
            <a:off x="6858001" y="1219200"/>
            <a:ext cx="3611165" cy="4814888"/>
          </a:xfrm>
          <a:prstGeom prst="rect">
            <a:avLst/>
          </a:prstGeom>
          <a:noFill/>
        </p:spPr>
      </p:pic>
      <p:sp>
        <p:nvSpPr>
          <p:cNvPr id="7" name="TextBox 6"/>
          <p:cNvSpPr txBox="1"/>
          <p:nvPr/>
        </p:nvSpPr>
        <p:spPr>
          <a:xfrm>
            <a:off x="7414010" y="5726668"/>
            <a:ext cx="2415790" cy="369332"/>
          </a:xfrm>
          <a:prstGeom prst="rect">
            <a:avLst/>
          </a:prstGeom>
          <a:noFill/>
        </p:spPr>
        <p:txBody>
          <a:bodyPr wrap="none" rtlCol="0">
            <a:spAutoFit/>
          </a:bodyPr>
          <a:lstStyle/>
          <a:p>
            <a:r>
              <a:rPr lang="en-US" dirty="0">
                <a:solidFill>
                  <a:schemeClr val="bg1"/>
                </a:solidFill>
              </a:rPr>
              <a:t>Courtesy: Daniel Martin</a:t>
            </a:r>
          </a:p>
        </p:txBody>
      </p:sp>
    </p:spTree>
    <p:extLst>
      <p:ext uri="{BB962C8B-B14F-4D97-AF65-F5344CB8AC3E}">
        <p14:creationId xmlns:p14="http://schemas.microsoft.com/office/powerpoint/2010/main" val="10835645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Weather-related safety issues</a:t>
            </a:r>
          </a:p>
        </p:txBody>
      </p:sp>
      <p:sp>
        <p:nvSpPr>
          <p:cNvPr id="3" name="Content Placeholder 2"/>
          <p:cNvSpPr>
            <a:spLocks noGrp="1"/>
          </p:cNvSpPr>
          <p:nvPr>
            <p:ph sz="half" idx="1"/>
          </p:nvPr>
        </p:nvSpPr>
        <p:spPr>
          <a:xfrm>
            <a:off x="1981200" y="1600200"/>
            <a:ext cx="4038600" cy="5105400"/>
          </a:xfrm>
        </p:spPr>
        <p:txBody>
          <a:bodyPr>
            <a:normAutofit/>
          </a:bodyPr>
          <a:lstStyle/>
          <a:p>
            <a:r>
              <a:rPr lang="en-US" dirty="0" err="1" smtClean="0"/>
              <a:t>Nowcasting</a:t>
            </a:r>
            <a:r>
              <a:rPr lang="en-US" dirty="0" smtClean="0"/>
              <a:t> to avoid or anticipate weather hazards; </a:t>
            </a:r>
            <a:r>
              <a:rPr lang="en-US" dirty="0" smtClean="0">
                <a:solidFill>
                  <a:srgbClr val="FF0000"/>
                </a:solidFill>
              </a:rPr>
              <a:t>sensations</a:t>
            </a:r>
            <a:endParaRPr lang="en-US" dirty="0">
              <a:solidFill>
                <a:srgbClr val="FF0000"/>
              </a:solidFill>
            </a:endParaRPr>
          </a:p>
          <a:p>
            <a:pPr lvl="1"/>
            <a:r>
              <a:rPr lang="en-US" dirty="0" smtClean="0">
                <a:solidFill>
                  <a:srgbClr val="0070C0"/>
                </a:solidFill>
              </a:rPr>
              <a:t>Cool</a:t>
            </a:r>
            <a:r>
              <a:rPr lang="en-US" dirty="0" smtClean="0"/>
              <a:t> season and </a:t>
            </a:r>
            <a:r>
              <a:rPr lang="en-US" dirty="0" smtClean="0">
                <a:solidFill>
                  <a:srgbClr val="FF0000"/>
                </a:solidFill>
              </a:rPr>
              <a:t>Warm</a:t>
            </a:r>
            <a:r>
              <a:rPr lang="en-US" dirty="0" smtClean="0"/>
              <a:t> season</a:t>
            </a:r>
          </a:p>
          <a:p>
            <a:pPr lvl="2"/>
            <a:r>
              <a:rPr lang="en-US" dirty="0" smtClean="0"/>
              <a:t>Creaky knee?</a:t>
            </a:r>
          </a:p>
          <a:p>
            <a:pPr lvl="2"/>
            <a:r>
              <a:rPr lang="en-US" dirty="0" smtClean="0"/>
              <a:t>Achy </a:t>
            </a:r>
            <a:r>
              <a:rPr lang="en-US" dirty="0" err="1" smtClean="0"/>
              <a:t>breaky</a:t>
            </a:r>
            <a:r>
              <a:rPr lang="en-US" dirty="0" smtClean="0"/>
              <a:t> elbow?</a:t>
            </a:r>
          </a:p>
          <a:p>
            <a:pPr marL="914400" lvl="2" indent="0">
              <a:buNone/>
            </a:pPr>
            <a:r>
              <a:rPr lang="en-US" dirty="0" smtClean="0"/>
              <a:t>might be indicating a significant change in atmospheric pressure that can forewarn the approach of a storm</a:t>
            </a:r>
          </a:p>
        </p:txBody>
      </p:sp>
      <p:pic>
        <p:nvPicPr>
          <p:cNvPr id="8" name="Content Placeholder 7" descr="snow_guyot.JPG"/>
          <p:cNvPicPr>
            <a:picLocks noGrp="1" noChangeAspect="1"/>
          </p:cNvPicPr>
          <p:nvPr>
            <p:ph sz="half" idx="2"/>
          </p:nvPr>
        </p:nvPicPr>
        <p:blipFill>
          <a:blip r:embed="rId2" cstate="print"/>
          <a:stretch>
            <a:fillRect/>
          </a:stretch>
        </p:blipFill>
        <p:spPr>
          <a:xfrm>
            <a:off x="5988703" y="1752601"/>
            <a:ext cx="4526660" cy="3397633"/>
          </a:xfrm>
        </p:spPr>
      </p:pic>
    </p:spTree>
    <p:extLst>
      <p:ext uri="{BB962C8B-B14F-4D97-AF65-F5344CB8AC3E}">
        <p14:creationId xmlns:p14="http://schemas.microsoft.com/office/powerpoint/2010/main" val="25546486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Weather-related safety issues</a:t>
            </a:r>
          </a:p>
        </p:txBody>
      </p:sp>
      <p:sp>
        <p:nvSpPr>
          <p:cNvPr id="3" name="Content Placeholder 2"/>
          <p:cNvSpPr>
            <a:spLocks noGrp="1"/>
          </p:cNvSpPr>
          <p:nvPr>
            <p:ph sz="half" idx="1"/>
          </p:nvPr>
        </p:nvSpPr>
        <p:spPr>
          <a:xfrm>
            <a:off x="1981200" y="1600200"/>
            <a:ext cx="4038600" cy="5105400"/>
          </a:xfrm>
        </p:spPr>
        <p:txBody>
          <a:bodyPr>
            <a:normAutofit/>
          </a:bodyPr>
          <a:lstStyle/>
          <a:p>
            <a:r>
              <a:rPr lang="en-US" dirty="0" err="1" smtClean="0"/>
              <a:t>Nowcasting</a:t>
            </a:r>
            <a:r>
              <a:rPr lang="en-US" dirty="0" smtClean="0"/>
              <a:t> to avoid or anticipate weather hazards; </a:t>
            </a:r>
            <a:r>
              <a:rPr lang="en-US" u="sng" dirty="0" smtClean="0">
                <a:solidFill>
                  <a:srgbClr val="FF0000"/>
                </a:solidFill>
              </a:rPr>
              <a:t>undetected hazard</a:t>
            </a:r>
            <a:endParaRPr lang="en-US" u="sng" dirty="0">
              <a:solidFill>
                <a:srgbClr val="FF0000"/>
              </a:solidFill>
            </a:endParaRPr>
          </a:p>
        </p:txBody>
      </p:sp>
      <p:pic>
        <p:nvPicPr>
          <p:cNvPr id="6" name="Picture 4" descr="http://www.hse.gov.uk/workplacetransport/images/warning-general-2.gif"/>
          <p:cNvPicPr>
            <a:picLocks noGrp="1" noChangeAspect="1" noChangeArrowheads="1"/>
          </p:cNvPicPr>
          <p:nvPr>
            <p:ph sz="half" idx="2"/>
          </p:nvPr>
        </p:nvPicPr>
        <p:blipFill>
          <a:blip r:embed="rId2" cstate="print"/>
          <a:srcRect/>
          <a:stretch>
            <a:fillRect/>
          </a:stretch>
        </p:blipFill>
        <p:spPr bwMode="auto">
          <a:xfrm>
            <a:off x="6381750" y="2243931"/>
            <a:ext cx="3619500" cy="3238500"/>
          </a:xfrm>
          <a:prstGeom prst="rect">
            <a:avLst/>
          </a:prstGeom>
          <a:noFill/>
        </p:spPr>
      </p:pic>
    </p:spTree>
    <p:extLst>
      <p:ext uri="{BB962C8B-B14F-4D97-AF65-F5344CB8AC3E}">
        <p14:creationId xmlns:p14="http://schemas.microsoft.com/office/powerpoint/2010/main" val="24480535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mrx_fflood_sl39.avi">
            <a:hlinkClick r:id="" action="ppaction://media"/>
          </p:cNvPr>
          <p:cNvPicPr>
            <a:picLocks noGrp="1" noRot="1" noChangeAspect="1"/>
          </p:cNvPicPr>
          <p:nvPr>
            <p:ph idx="1"/>
            <a:videoFile r:link="rId1"/>
          </p:nvPr>
        </p:nvPicPr>
        <p:blipFill>
          <a:blip r:embed="rId3" cstate="print"/>
          <a:stretch>
            <a:fillRect/>
          </a:stretch>
        </p:blipFill>
        <p:spPr>
          <a:xfrm>
            <a:off x="1943100" y="1330325"/>
            <a:ext cx="8305800" cy="5067300"/>
          </a:xfrm>
          <a:prstGeom prst="rect">
            <a:avLst/>
          </a:prstGeom>
        </p:spPr>
      </p:pic>
      <p:sp>
        <p:nvSpPr>
          <p:cNvPr id="4" name="Title 3"/>
          <p:cNvSpPr>
            <a:spLocks noGrp="1"/>
          </p:cNvSpPr>
          <p:nvPr>
            <p:ph type="title"/>
          </p:nvPr>
        </p:nvSpPr>
        <p:spPr/>
        <p:txBody>
          <a:bodyPr>
            <a:normAutofit/>
          </a:bodyPr>
          <a:lstStyle/>
          <a:p>
            <a:r>
              <a:rPr lang="en-US" sz="4800" dirty="0"/>
              <a:t>Gunter Fork Debris Flow</a:t>
            </a:r>
          </a:p>
        </p:txBody>
      </p:sp>
      <p:sp>
        <p:nvSpPr>
          <p:cNvPr id="6" name="TextBox 5"/>
          <p:cNvSpPr txBox="1"/>
          <p:nvPr/>
        </p:nvSpPr>
        <p:spPr>
          <a:xfrm>
            <a:off x="1981200" y="6396336"/>
            <a:ext cx="8229600" cy="461665"/>
          </a:xfrm>
          <a:prstGeom prst="rect">
            <a:avLst/>
          </a:prstGeom>
          <a:noFill/>
        </p:spPr>
        <p:txBody>
          <a:bodyPr wrap="square" rtlCol="0">
            <a:spAutoFit/>
          </a:bodyPr>
          <a:lstStyle/>
          <a:p>
            <a:pPr marL="0" lvl="1"/>
            <a:r>
              <a:rPr lang="en-US" sz="2400" dirty="0">
                <a:solidFill>
                  <a:srgbClr val="FF0000"/>
                </a:solidFill>
                <a:latin typeface="Times New Roman" pitchFamily="18" charset="0"/>
              </a:rPr>
              <a:t>Loop period; 7:17 pm EDT 14 July – 12:03 am EDT 15 July 2011</a:t>
            </a:r>
            <a:endParaRPr lang="en-US" sz="2400" dirty="0"/>
          </a:p>
        </p:txBody>
      </p:sp>
      <p:sp>
        <p:nvSpPr>
          <p:cNvPr id="7" name="TextBox 6"/>
          <p:cNvSpPr txBox="1"/>
          <p:nvPr/>
        </p:nvSpPr>
        <p:spPr>
          <a:xfrm>
            <a:off x="9220201" y="2662536"/>
            <a:ext cx="934871" cy="461665"/>
          </a:xfrm>
          <a:prstGeom prst="rect">
            <a:avLst/>
          </a:prstGeom>
          <a:noFill/>
        </p:spPr>
        <p:txBody>
          <a:bodyPr wrap="none" rtlCol="0">
            <a:spAutoFit/>
          </a:bodyPr>
          <a:lstStyle/>
          <a:p>
            <a:r>
              <a:rPr lang="en-US" sz="2400" dirty="0"/>
              <a:t>KMRX</a:t>
            </a:r>
          </a:p>
        </p:txBody>
      </p:sp>
    </p:spTree>
    <p:extLst>
      <p:ext uri="{BB962C8B-B14F-4D97-AF65-F5344CB8AC3E}">
        <p14:creationId xmlns:p14="http://schemas.microsoft.com/office/powerpoint/2010/main" val="10690519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Weather-related safety issues</a:t>
            </a:r>
          </a:p>
        </p:txBody>
      </p:sp>
      <p:sp>
        <p:nvSpPr>
          <p:cNvPr id="3" name="Content Placeholder 2"/>
          <p:cNvSpPr>
            <a:spLocks noGrp="1"/>
          </p:cNvSpPr>
          <p:nvPr>
            <p:ph sz="half" idx="1"/>
          </p:nvPr>
        </p:nvSpPr>
        <p:spPr>
          <a:xfrm>
            <a:off x="1981200" y="1600200"/>
            <a:ext cx="4038600" cy="5105400"/>
          </a:xfrm>
        </p:spPr>
        <p:txBody>
          <a:bodyPr>
            <a:normAutofit/>
          </a:bodyPr>
          <a:lstStyle/>
          <a:p>
            <a:r>
              <a:rPr lang="en-US" dirty="0" err="1" smtClean="0"/>
              <a:t>Nowcasting</a:t>
            </a:r>
            <a:r>
              <a:rPr lang="en-US" dirty="0" smtClean="0"/>
              <a:t> to avoid or anticipate weather hazards; </a:t>
            </a:r>
            <a:r>
              <a:rPr lang="en-US" u="sng" dirty="0" smtClean="0">
                <a:solidFill>
                  <a:srgbClr val="FF0000"/>
                </a:solidFill>
              </a:rPr>
              <a:t>undetected hazard</a:t>
            </a:r>
            <a:endParaRPr lang="en-US" u="sng" dirty="0">
              <a:solidFill>
                <a:srgbClr val="FF0000"/>
              </a:solidFill>
            </a:endParaRPr>
          </a:p>
          <a:p>
            <a:pPr lvl="1"/>
            <a:r>
              <a:rPr lang="en-US" dirty="0" smtClean="0"/>
              <a:t>Gunter Fork example</a:t>
            </a:r>
          </a:p>
        </p:txBody>
      </p:sp>
      <p:pic>
        <p:nvPicPr>
          <p:cNvPr id="60418" name="Picture 2"/>
          <p:cNvPicPr>
            <a:picLocks noGrp="1" noChangeAspect="1" noChangeArrowheads="1"/>
          </p:cNvPicPr>
          <p:nvPr>
            <p:ph sz="half" idx="2"/>
          </p:nvPr>
        </p:nvPicPr>
        <p:blipFill>
          <a:blip r:embed="rId2" cstate="print"/>
          <a:srcRect/>
          <a:stretch>
            <a:fillRect/>
          </a:stretch>
        </p:blipFill>
        <p:spPr bwMode="auto">
          <a:xfrm>
            <a:off x="5715001" y="3035516"/>
            <a:ext cx="4834073" cy="3746285"/>
          </a:xfrm>
          <a:prstGeom prst="rect">
            <a:avLst/>
          </a:prstGeom>
          <a:noFill/>
          <a:ln w="9525">
            <a:noFill/>
            <a:miter lim="800000"/>
            <a:headEnd/>
            <a:tailEnd/>
          </a:ln>
          <a:effectLst/>
        </p:spPr>
      </p:pic>
      <p:sp>
        <p:nvSpPr>
          <p:cNvPr id="7" name="TextBox 6"/>
          <p:cNvSpPr txBox="1"/>
          <p:nvPr/>
        </p:nvSpPr>
        <p:spPr>
          <a:xfrm>
            <a:off x="7162801" y="2678668"/>
            <a:ext cx="2310633" cy="369332"/>
          </a:xfrm>
          <a:prstGeom prst="rect">
            <a:avLst/>
          </a:prstGeom>
          <a:noFill/>
        </p:spPr>
        <p:txBody>
          <a:bodyPr wrap="none" rtlCol="0">
            <a:spAutoFit/>
          </a:bodyPr>
          <a:lstStyle/>
          <a:p>
            <a:r>
              <a:rPr lang="en-US" dirty="0"/>
              <a:t>Courtesy: Rick Wooten</a:t>
            </a:r>
          </a:p>
        </p:txBody>
      </p:sp>
    </p:spTree>
    <p:extLst>
      <p:ext uri="{BB962C8B-B14F-4D97-AF65-F5344CB8AC3E}">
        <p14:creationId xmlns:p14="http://schemas.microsoft.com/office/powerpoint/2010/main" val="268087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Spotter field </a:t>
            </a:r>
            <a:r>
              <a:rPr lang="en-US" sz="4800" dirty="0" smtClean="0"/>
              <a:t>activity</a:t>
            </a:r>
            <a:endParaRPr lang="en-US" sz="2700" dirty="0"/>
          </a:p>
        </p:txBody>
      </p:sp>
      <p:sp>
        <p:nvSpPr>
          <p:cNvPr id="3" name="Content Placeholder 2"/>
          <p:cNvSpPr>
            <a:spLocks noGrp="1"/>
          </p:cNvSpPr>
          <p:nvPr>
            <p:ph sz="half" idx="1"/>
          </p:nvPr>
        </p:nvSpPr>
        <p:spPr>
          <a:xfrm>
            <a:off x="1981200" y="1600200"/>
            <a:ext cx="4038600" cy="5105400"/>
          </a:xfrm>
        </p:spPr>
        <p:txBody>
          <a:bodyPr>
            <a:normAutofit/>
          </a:bodyPr>
          <a:lstStyle/>
          <a:p>
            <a:r>
              <a:rPr lang="en-US" dirty="0" smtClean="0"/>
              <a:t>Cloud thickness trend</a:t>
            </a:r>
          </a:p>
          <a:p>
            <a:r>
              <a:rPr lang="en-US" dirty="0" smtClean="0"/>
              <a:t>Cloud movement</a:t>
            </a:r>
          </a:p>
          <a:p>
            <a:r>
              <a:rPr lang="en-US" dirty="0" smtClean="0"/>
              <a:t>Wind speed/ direction</a:t>
            </a:r>
          </a:p>
          <a:p>
            <a:r>
              <a:rPr lang="en-US" dirty="0" smtClean="0"/>
              <a:t>Weather-related sounds?</a:t>
            </a:r>
          </a:p>
          <a:p>
            <a:r>
              <a:rPr lang="en-US" dirty="0" smtClean="0"/>
              <a:t>Weather-related smells?</a:t>
            </a:r>
          </a:p>
          <a:p>
            <a:r>
              <a:rPr lang="en-US" dirty="0" smtClean="0"/>
              <a:t>Weather-related aches and pains?</a:t>
            </a:r>
          </a:p>
        </p:txBody>
      </p:sp>
      <p:pic>
        <p:nvPicPr>
          <p:cNvPr id="68609" name="Picture 1"/>
          <p:cNvPicPr>
            <a:picLocks noChangeAspect="1" noChangeArrowheads="1"/>
          </p:cNvPicPr>
          <p:nvPr/>
        </p:nvPicPr>
        <p:blipFill>
          <a:blip r:embed="rId2" cstate="print"/>
          <a:srcRect/>
          <a:stretch>
            <a:fillRect/>
          </a:stretch>
        </p:blipFill>
        <p:spPr bwMode="auto">
          <a:xfrm>
            <a:off x="6248400" y="1600200"/>
            <a:ext cx="4267200" cy="3197938"/>
          </a:xfrm>
          <a:prstGeom prst="rect">
            <a:avLst/>
          </a:prstGeom>
          <a:noFill/>
          <a:ln w="9525">
            <a:noFill/>
            <a:miter lim="800000"/>
            <a:headEnd/>
            <a:tailEnd/>
          </a:ln>
          <a:effectLst/>
        </p:spPr>
      </p:pic>
      <p:sp>
        <p:nvSpPr>
          <p:cNvPr id="6" name="Content Placeholder 5"/>
          <p:cNvSpPr>
            <a:spLocks noGrp="1"/>
          </p:cNvSpPr>
          <p:nvPr>
            <p:ph sz="half" idx="2"/>
          </p:nvPr>
        </p:nvSpPr>
        <p:spPr/>
        <p:txBody>
          <a:bodyPr/>
          <a:lstStyle/>
          <a:p>
            <a:endParaRPr lang="en-US"/>
          </a:p>
        </p:txBody>
      </p:sp>
    </p:spTree>
    <p:extLst>
      <p:ext uri="{BB962C8B-B14F-4D97-AF65-F5344CB8AC3E}">
        <p14:creationId xmlns:p14="http://schemas.microsoft.com/office/powerpoint/2010/main" val="36678462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(Outside, KH Rooms 036 and 037)</a:t>
            </a:r>
            <a:br>
              <a:rPr lang="en-US" dirty="0" smtClean="0"/>
            </a:br>
            <a:endParaRPr lang="en-US" dirty="0"/>
          </a:p>
        </p:txBody>
      </p:sp>
      <p:sp>
        <p:nvSpPr>
          <p:cNvPr id="3" name="Content Placeholder 2"/>
          <p:cNvSpPr>
            <a:spLocks noGrp="1"/>
          </p:cNvSpPr>
          <p:nvPr>
            <p:ph idx="1"/>
          </p:nvPr>
        </p:nvSpPr>
        <p:spPr/>
        <p:txBody>
          <a:bodyPr/>
          <a:lstStyle/>
          <a:p>
            <a:r>
              <a:rPr lang="en-US" dirty="0" smtClean="0"/>
              <a:t>Observe (using the five senses)</a:t>
            </a:r>
          </a:p>
          <a:p>
            <a:r>
              <a:rPr lang="en-US" dirty="0" smtClean="0"/>
              <a:t>Hypothesize where we might be (in Asheville) relative to low pressure and high pressure systems in the United States</a:t>
            </a:r>
          </a:p>
          <a:p>
            <a:r>
              <a:rPr lang="en-US" dirty="0" smtClean="0"/>
              <a:t>Confirm your hypothesis by returning to look at the weather maps in </a:t>
            </a:r>
            <a:r>
              <a:rPr lang="en-US" dirty="0" err="1" smtClean="0"/>
              <a:t>Karpen</a:t>
            </a:r>
            <a:r>
              <a:rPr lang="en-US" dirty="0" smtClean="0"/>
              <a:t> Hall, Rooms 036 and 037</a:t>
            </a:r>
          </a:p>
        </p:txBody>
      </p:sp>
    </p:spTree>
    <p:extLst>
      <p:ext uri="{BB962C8B-B14F-4D97-AF65-F5344CB8AC3E}">
        <p14:creationId xmlns:p14="http://schemas.microsoft.com/office/powerpoint/2010/main" val="33988630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extra slides…</a:t>
            </a:r>
            <a:br>
              <a:rPr lang="en-US" dirty="0" smtClean="0"/>
            </a:br>
            <a:endParaRPr lang="en-US" dirty="0"/>
          </a:p>
        </p:txBody>
      </p:sp>
      <p:pic>
        <p:nvPicPr>
          <p:cNvPr id="4" name="Picture 5" descr="13-08b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62877" y="1825625"/>
            <a:ext cx="4866246"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37160" y="6400802"/>
            <a:ext cx="1835182" cy="369332"/>
          </a:xfrm>
          <a:prstGeom prst="rect">
            <a:avLst/>
          </a:prstGeom>
          <a:noFill/>
        </p:spPr>
        <p:txBody>
          <a:bodyPr wrap="none" rtlCol="0">
            <a:spAutoFit/>
          </a:bodyPr>
          <a:lstStyle/>
          <a:p>
            <a:r>
              <a:rPr lang="en-US" dirty="0" smtClean="0"/>
              <a:t>Lecture Packet #8</a:t>
            </a:r>
            <a:endParaRPr lang="en-US" dirty="0"/>
          </a:p>
        </p:txBody>
      </p:sp>
      <p:sp>
        <p:nvSpPr>
          <p:cNvPr id="6" name="TextBox 5"/>
          <p:cNvSpPr txBox="1"/>
          <p:nvPr/>
        </p:nvSpPr>
        <p:spPr>
          <a:xfrm>
            <a:off x="10677407" y="5592188"/>
            <a:ext cx="914033" cy="584775"/>
          </a:xfrm>
          <a:prstGeom prst="rect">
            <a:avLst/>
          </a:prstGeom>
          <a:noFill/>
        </p:spPr>
        <p:txBody>
          <a:bodyPr wrap="none" rtlCol="0">
            <a:spAutoFit/>
          </a:bodyPr>
          <a:lstStyle/>
          <a:p>
            <a:r>
              <a:rPr lang="en-US" sz="3200" dirty="0" smtClean="0"/>
              <a:t>N.H.</a:t>
            </a:r>
            <a:endParaRPr lang="en-US" sz="3200" dirty="0"/>
          </a:p>
        </p:txBody>
      </p:sp>
    </p:spTree>
    <p:extLst>
      <p:ext uri="{BB962C8B-B14F-4D97-AF65-F5344CB8AC3E}">
        <p14:creationId xmlns:p14="http://schemas.microsoft.com/office/powerpoint/2010/main" val="7194449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extra slides…</a:t>
            </a:r>
            <a:br>
              <a:rPr lang="en-US" dirty="0" smtClean="0"/>
            </a:br>
            <a:endParaRPr lang="en-US" dirty="0"/>
          </a:p>
        </p:txBody>
      </p:sp>
      <p:sp>
        <p:nvSpPr>
          <p:cNvPr id="5" name="TextBox 4"/>
          <p:cNvSpPr txBox="1"/>
          <p:nvPr/>
        </p:nvSpPr>
        <p:spPr>
          <a:xfrm>
            <a:off x="4937160" y="6400802"/>
            <a:ext cx="1835182" cy="369332"/>
          </a:xfrm>
          <a:prstGeom prst="rect">
            <a:avLst/>
          </a:prstGeom>
          <a:noFill/>
        </p:spPr>
        <p:txBody>
          <a:bodyPr wrap="none" rtlCol="0">
            <a:spAutoFit/>
          </a:bodyPr>
          <a:lstStyle/>
          <a:p>
            <a:r>
              <a:rPr lang="en-US" dirty="0" smtClean="0"/>
              <a:t>Lecture Packet #6</a:t>
            </a:r>
            <a:endParaRPr lang="en-US" dirty="0"/>
          </a:p>
        </p:txBody>
      </p:sp>
      <p:pic>
        <p:nvPicPr>
          <p:cNvPr id="7" name="Picture 8" descr="09-23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7389" y="1825625"/>
            <a:ext cx="7617221" cy="4351338"/>
          </a:xfrm>
        </p:spPr>
      </p:pic>
      <p:sp>
        <p:nvSpPr>
          <p:cNvPr id="8" name="TextBox 7"/>
          <p:cNvSpPr txBox="1"/>
          <p:nvPr/>
        </p:nvSpPr>
        <p:spPr>
          <a:xfrm>
            <a:off x="10677407" y="5592188"/>
            <a:ext cx="914033" cy="584775"/>
          </a:xfrm>
          <a:prstGeom prst="rect">
            <a:avLst/>
          </a:prstGeom>
          <a:noFill/>
        </p:spPr>
        <p:txBody>
          <a:bodyPr wrap="none" rtlCol="0">
            <a:spAutoFit/>
          </a:bodyPr>
          <a:lstStyle/>
          <a:p>
            <a:r>
              <a:rPr lang="en-US" sz="3200" dirty="0" smtClean="0"/>
              <a:t>N.H.</a:t>
            </a:r>
            <a:endParaRPr lang="en-US" sz="3200" dirty="0"/>
          </a:p>
        </p:txBody>
      </p:sp>
    </p:spTree>
    <p:extLst>
      <p:ext uri="{BB962C8B-B14F-4D97-AF65-F5344CB8AC3E}">
        <p14:creationId xmlns:p14="http://schemas.microsoft.com/office/powerpoint/2010/main" val="2961013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p:cNvSpPr>
            <a:spLocks noGrp="1" noChangeArrowheads="1"/>
          </p:cNvSpPr>
          <p:nvPr>
            <p:ph type="title"/>
          </p:nvPr>
        </p:nvSpPr>
        <p:spPr/>
        <p:txBody>
          <a:bodyPr/>
          <a:lstStyle/>
          <a:p>
            <a:r>
              <a:rPr lang="en-US" dirty="0"/>
              <a:t>A tale of two cities</a:t>
            </a:r>
            <a:endParaRPr lang="en-US" altLang="en-US" dirty="0" smtClean="0"/>
          </a:p>
        </p:txBody>
      </p:sp>
      <p:sp>
        <p:nvSpPr>
          <p:cNvPr id="27651" name="Rectangle 6"/>
          <p:cNvSpPr>
            <a:spLocks noGrp="1" noChangeArrowheads="1"/>
          </p:cNvSpPr>
          <p:nvPr>
            <p:ph type="body" sz="half" idx="1"/>
          </p:nvPr>
        </p:nvSpPr>
        <p:spPr/>
        <p:txBody>
          <a:bodyPr/>
          <a:lstStyle/>
          <a:p>
            <a:pPr eaLnBrk="1" hangingPunct="1"/>
            <a:r>
              <a:rPr lang="en-US" altLang="en-US" sz="2400"/>
              <a:t>The higher water level creates higher fluid pressure at the bottom of tank A and a net force directed toward the lower fluid pressure at the bottom of tank B. This net force causes water to move from higher pressure toward lower pressure. </a:t>
            </a:r>
          </a:p>
        </p:txBody>
      </p:sp>
      <p:pic>
        <p:nvPicPr>
          <p:cNvPr id="27652" name="Picture 8" descr="09-16B"/>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172200" y="2220913"/>
            <a:ext cx="4038600" cy="3282950"/>
          </a:xfrm>
        </p:spPr>
      </p:pic>
      <p:sp>
        <p:nvSpPr>
          <p:cNvPr id="27653" name="Text Box 10"/>
          <p:cNvSpPr txBox="1">
            <a:spLocks noChangeArrowheads="1"/>
          </p:cNvSpPr>
          <p:nvPr/>
        </p:nvSpPr>
        <p:spPr bwMode="auto">
          <a:xfrm>
            <a:off x="2819400" y="5943601"/>
            <a:ext cx="659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Since it is easier to visualize a tank of water than a tank of air…</a:t>
            </a:r>
          </a:p>
        </p:txBody>
      </p:sp>
      <p:sp>
        <p:nvSpPr>
          <p:cNvPr id="6" name="TextBox 5"/>
          <p:cNvSpPr txBox="1"/>
          <p:nvPr/>
        </p:nvSpPr>
        <p:spPr>
          <a:xfrm>
            <a:off x="4937160" y="6400802"/>
            <a:ext cx="1835182" cy="369332"/>
          </a:xfrm>
          <a:prstGeom prst="rect">
            <a:avLst/>
          </a:prstGeom>
          <a:noFill/>
        </p:spPr>
        <p:txBody>
          <a:bodyPr wrap="none" rtlCol="0">
            <a:spAutoFit/>
          </a:bodyPr>
          <a:lstStyle/>
          <a:p>
            <a:r>
              <a:rPr lang="en-US" dirty="0" smtClean="0"/>
              <a:t>Lecture Packet #6</a:t>
            </a:r>
            <a:endParaRPr lang="en-US" dirty="0"/>
          </a:p>
        </p:txBody>
      </p:sp>
    </p:spTree>
    <p:extLst>
      <p:ext uri="{BB962C8B-B14F-4D97-AF65-F5344CB8AC3E}">
        <p14:creationId xmlns:p14="http://schemas.microsoft.com/office/powerpoint/2010/main" val="21851979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balance</a:t>
            </a:r>
            <a:br>
              <a:rPr lang="en-US" dirty="0" smtClean="0"/>
            </a:br>
            <a:endParaRPr lang="en-US" dirty="0"/>
          </a:p>
        </p:txBody>
      </p:sp>
      <p:sp>
        <p:nvSpPr>
          <p:cNvPr id="3" name="Content Placeholder 2"/>
          <p:cNvSpPr>
            <a:spLocks noGrp="1"/>
          </p:cNvSpPr>
          <p:nvPr>
            <p:ph idx="1"/>
          </p:nvPr>
        </p:nvSpPr>
        <p:spPr/>
        <p:txBody>
          <a:bodyPr/>
          <a:lstStyle/>
          <a:p>
            <a:r>
              <a:rPr lang="en-US" dirty="0" smtClean="0"/>
              <a:t>Example</a:t>
            </a:r>
            <a:endParaRPr lang="en-US" dirty="0"/>
          </a:p>
        </p:txBody>
      </p:sp>
      <p:cxnSp>
        <p:nvCxnSpPr>
          <p:cNvPr id="5" name="Straight Arrow Connector 4"/>
          <p:cNvCxnSpPr/>
          <p:nvPr/>
        </p:nvCxnSpPr>
        <p:spPr>
          <a:xfrm flipV="1">
            <a:off x="591251" y="4114289"/>
            <a:ext cx="11450932" cy="8261"/>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6972" y="4432515"/>
            <a:ext cx="1182503" cy="369332"/>
          </a:xfrm>
          <a:prstGeom prst="rect">
            <a:avLst/>
          </a:prstGeom>
          <a:noFill/>
        </p:spPr>
        <p:txBody>
          <a:bodyPr wrap="none" rtlCol="0">
            <a:spAutoFit/>
          </a:bodyPr>
          <a:lstStyle/>
          <a:p>
            <a:r>
              <a:rPr lang="en-US" dirty="0" err="1" smtClean="0"/>
              <a:t>microscale</a:t>
            </a:r>
            <a:endParaRPr lang="en-US" dirty="0"/>
          </a:p>
        </p:txBody>
      </p:sp>
      <p:sp>
        <p:nvSpPr>
          <p:cNvPr id="8" name="TextBox 7"/>
          <p:cNvSpPr txBox="1"/>
          <p:nvPr/>
        </p:nvSpPr>
        <p:spPr>
          <a:xfrm>
            <a:off x="10237922" y="4432515"/>
            <a:ext cx="1341714" cy="369332"/>
          </a:xfrm>
          <a:prstGeom prst="rect">
            <a:avLst/>
          </a:prstGeom>
          <a:solidFill>
            <a:srgbClr val="FFFF00"/>
          </a:solidFill>
        </p:spPr>
        <p:txBody>
          <a:bodyPr wrap="none" rtlCol="0">
            <a:spAutoFit/>
          </a:bodyPr>
          <a:lstStyle/>
          <a:p>
            <a:r>
              <a:rPr lang="en-US" dirty="0" smtClean="0"/>
              <a:t>annual scale</a:t>
            </a:r>
            <a:endParaRPr lang="en-US" dirty="0"/>
          </a:p>
        </p:txBody>
      </p:sp>
      <p:sp>
        <p:nvSpPr>
          <p:cNvPr id="9" name="TextBox 8"/>
          <p:cNvSpPr txBox="1"/>
          <p:nvPr/>
        </p:nvSpPr>
        <p:spPr>
          <a:xfrm>
            <a:off x="7108556" y="4432515"/>
            <a:ext cx="1501373" cy="369332"/>
          </a:xfrm>
          <a:prstGeom prst="rect">
            <a:avLst/>
          </a:prstGeom>
          <a:noFill/>
        </p:spPr>
        <p:txBody>
          <a:bodyPr wrap="none" rtlCol="0">
            <a:spAutoFit/>
          </a:bodyPr>
          <a:lstStyle/>
          <a:p>
            <a:r>
              <a:rPr lang="en-US" dirty="0" smtClean="0"/>
              <a:t>synoptic scale</a:t>
            </a:r>
            <a:endParaRPr lang="en-US" dirty="0"/>
          </a:p>
        </p:txBody>
      </p:sp>
      <p:sp>
        <p:nvSpPr>
          <p:cNvPr id="10" name="TextBox 9"/>
          <p:cNvSpPr txBox="1"/>
          <p:nvPr/>
        </p:nvSpPr>
        <p:spPr>
          <a:xfrm>
            <a:off x="3432875" y="4432515"/>
            <a:ext cx="1160574" cy="369332"/>
          </a:xfrm>
          <a:prstGeom prst="rect">
            <a:avLst/>
          </a:prstGeom>
          <a:noFill/>
        </p:spPr>
        <p:txBody>
          <a:bodyPr wrap="none" rtlCol="0">
            <a:spAutoFit/>
          </a:bodyPr>
          <a:lstStyle/>
          <a:p>
            <a:r>
              <a:rPr lang="en-US" dirty="0" smtClean="0"/>
              <a:t>mesoscale</a:t>
            </a:r>
            <a:endParaRPr lang="en-US" dirty="0"/>
          </a:p>
        </p:txBody>
      </p:sp>
      <p:sp>
        <p:nvSpPr>
          <p:cNvPr id="11" name="TextBox 10"/>
          <p:cNvSpPr txBox="1"/>
          <p:nvPr/>
        </p:nvSpPr>
        <p:spPr>
          <a:xfrm>
            <a:off x="337741" y="5120073"/>
            <a:ext cx="940963" cy="369332"/>
          </a:xfrm>
          <a:prstGeom prst="rect">
            <a:avLst/>
          </a:prstGeom>
          <a:noFill/>
        </p:spPr>
        <p:txBody>
          <a:bodyPr wrap="none" rtlCol="0">
            <a:spAutoFit/>
          </a:bodyPr>
          <a:lstStyle/>
          <a:p>
            <a:r>
              <a:rPr lang="en-US" dirty="0" smtClean="0"/>
              <a:t>seconds</a:t>
            </a:r>
            <a:endParaRPr lang="en-US" dirty="0"/>
          </a:p>
        </p:txBody>
      </p:sp>
      <p:sp>
        <p:nvSpPr>
          <p:cNvPr id="12" name="TextBox 11"/>
          <p:cNvSpPr txBox="1"/>
          <p:nvPr/>
        </p:nvSpPr>
        <p:spPr>
          <a:xfrm>
            <a:off x="3542680" y="5120073"/>
            <a:ext cx="716093" cy="369332"/>
          </a:xfrm>
          <a:prstGeom prst="rect">
            <a:avLst/>
          </a:prstGeom>
          <a:noFill/>
        </p:spPr>
        <p:txBody>
          <a:bodyPr wrap="none" rtlCol="0">
            <a:spAutoFit/>
          </a:bodyPr>
          <a:lstStyle/>
          <a:p>
            <a:r>
              <a:rPr lang="en-US" dirty="0" smtClean="0"/>
              <a:t>hours</a:t>
            </a:r>
            <a:endParaRPr lang="en-US" dirty="0"/>
          </a:p>
        </p:txBody>
      </p:sp>
      <p:sp>
        <p:nvSpPr>
          <p:cNvPr id="13" name="TextBox 12"/>
          <p:cNvSpPr txBox="1"/>
          <p:nvPr/>
        </p:nvSpPr>
        <p:spPr>
          <a:xfrm>
            <a:off x="7501195" y="5120073"/>
            <a:ext cx="604653" cy="369332"/>
          </a:xfrm>
          <a:prstGeom prst="rect">
            <a:avLst/>
          </a:prstGeom>
          <a:noFill/>
        </p:spPr>
        <p:txBody>
          <a:bodyPr wrap="none" rtlCol="0">
            <a:spAutoFit/>
          </a:bodyPr>
          <a:lstStyle/>
          <a:p>
            <a:r>
              <a:rPr lang="en-US" dirty="0" smtClean="0"/>
              <a:t>days</a:t>
            </a:r>
            <a:endParaRPr lang="en-US" dirty="0"/>
          </a:p>
        </p:txBody>
      </p:sp>
      <p:sp>
        <p:nvSpPr>
          <p:cNvPr id="15" name="TextBox 14"/>
          <p:cNvSpPr txBox="1"/>
          <p:nvPr/>
        </p:nvSpPr>
        <p:spPr>
          <a:xfrm>
            <a:off x="10391458" y="5120073"/>
            <a:ext cx="1034642" cy="369332"/>
          </a:xfrm>
          <a:prstGeom prst="rect">
            <a:avLst/>
          </a:prstGeom>
          <a:solidFill>
            <a:srgbClr val="FFFF00"/>
          </a:solidFill>
        </p:spPr>
        <p:txBody>
          <a:bodyPr wrap="none" rtlCol="0">
            <a:spAutoFit/>
          </a:bodyPr>
          <a:lstStyle/>
          <a:p>
            <a:r>
              <a:rPr lang="en-US" dirty="0" smtClean="0"/>
              <a:t>one year</a:t>
            </a:r>
            <a:endParaRPr lang="en-US" dirty="0"/>
          </a:p>
        </p:txBody>
      </p:sp>
      <p:sp>
        <p:nvSpPr>
          <p:cNvPr id="7" name="Rectangle 6"/>
          <p:cNvSpPr/>
          <p:nvPr/>
        </p:nvSpPr>
        <p:spPr>
          <a:xfrm>
            <a:off x="11353800" y="3952068"/>
            <a:ext cx="225836" cy="309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03-0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943768"/>
            <a:ext cx="8153400" cy="497046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548394" y="6400802"/>
            <a:ext cx="1835182" cy="369332"/>
          </a:xfrm>
          <a:prstGeom prst="rect">
            <a:avLst/>
          </a:prstGeom>
          <a:noFill/>
        </p:spPr>
        <p:txBody>
          <a:bodyPr wrap="none" rtlCol="0">
            <a:spAutoFit/>
          </a:bodyPr>
          <a:lstStyle/>
          <a:p>
            <a:r>
              <a:rPr lang="en-US" dirty="0" smtClean="0"/>
              <a:t>Lecture Packet #2</a:t>
            </a:r>
            <a:endParaRPr lang="en-US" dirty="0"/>
          </a:p>
        </p:txBody>
      </p:sp>
    </p:spTree>
    <p:extLst>
      <p:ext uri="{BB962C8B-B14F-4D97-AF65-F5344CB8AC3E}">
        <p14:creationId xmlns:p14="http://schemas.microsoft.com/office/powerpoint/2010/main" val="698204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systems</a:t>
            </a:r>
            <a:br>
              <a:rPr lang="en-US" dirty="0" smtClean="0"/>
            </a:br>
            <a:endParaRPr lang="en-US" dirty="0"/>
          </a:p>
        </p:txBody>
      </p:sp>
      <p:sp>
        <p:nvSpPr>
          <p:cNvPr id="3" name="Content Placeholder 2"/>
          <p:cNvSpPr>
            <a:spLocks noGrp="1"/>
          </p:cNvSpPr>
          <p:nvPr>
            <p:ph idx="1"/>
          </p:nvPr>
        </p:nvSpPr>
        <p:spPr>
          <a:xfrm>
            <a:off x="838200" y="1825625"/>
            <a:ext cx="5766984" cy="4351338"/>
          </a:xfrm>
        </p:spPr>
        <p:txBody>
          <a:bodyPr/>
          <a:lstStyle/>
          <a:p>
            <a:r>
              <a:rPr lang="en-US" dirty="0" smtClean="0"/>
              <a:t>Some challenges (1908)…</a:t>
            </a:r>
          </a:p>
          <a:p>
            <a:pPr lvl="1"/>
            <a:r>
              <a:rPr lang="en-US" dirty="0" smtClean="0">
                <a:solidFill>
                  <a:schemeClr val="bg1">
                    <a:lumMod val="85000"/>
                  </a:schemeClr>
                </a:solidFill>
              </a:rPr>
              <a:t>‘</a:t>
            </a:r>
            <a:r>
              <a:rPr lang="en-US" dirty="0" err="1" smtClean="0">
                <a:solidFill>
                  <a:schemeClr val="bg1">
                    <a:lumMod val="85000"/>
                  </a:schemeClr>
                </a:solidFill>
              </a:rPr>
              <a:t>Strassburg</a:t>
            </a:r>
            <a:r>
              <a:rPr lang="en-US" dirty="0" smtClean="0">
                <a:solidFill>
                  <a:schemeClr val="bg1">
                    <a:lumMod val="85000"/>
                  </a:schemeClr>
                </a:solidFill>
              </a:rPr>
              <a:t> Low’</a:t>
            </a:r>
          </a:p>
          <a:p>
            <a:pPr marL="457200" lvl="1" indent="0">
              <a:buNone/>
            </a:pPr>
            <a:endParaRPr lang="en-US" dirty="0" smtClean="0"/>
          </a:p>
          <a:p>
            <a:pPr lvl="1"/>
            <a:r>
              <a:rPr lang="en-US" dirty="0" smtClean="0">
                <a:solidFill>
                  <a:srgbClr val="FF0000"/>
                </a:solidFill>
              </a:rPr>
              <a:t>Surface convergence over the center of an intensifying cyclone</a:t>
            </a:r>
            <a:r>
              <a:rPr lang="en-US" dirty="0" smtClean="0"/>
              <a:t> </a:t>
            </a:r>
            <a:endParaRPr lang="en-US" dirty="0"/>
          </a:p>
        </p:txBody>
      </p:sp>
      <p:pic>
        <p:nvPicPr>
          <p:cNvPr id="6" name="Picture 5" descr="13-0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136" y="182994"/>
            <a:ext cx="4552304" cy="64419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586062" y="6400802"/>
            <a:ext cx="1835182" cy="369332"/>
          </a:xfrm>
          <a:prstGeom prst="rect">
            <a:avLst/>
          </a:prstGeom>
          <a:noFill/>
        </p:spPr>
        <p:txBody>
          <a:bodyPr wrap="none" rtlCol="0">
            <a:spAutoFit/>
          </a:bodyPr>
          <a:lstStyle/>
          <a:p>
            <a:r>
              <a:rPr lang="en-US" dirty="0" smtClean="0"/>
              <a:t>Lecture Packet #8</a:t>
            </a:r>
            <a:endParaRPr lang="en-US" dirty="0"/>
          </a:p>
        </p:txBody>
      </p:sp>
      <p:sp>
        <p:nvSpPr>
          <p:cNvPr id="4" name="TextBox 3"/>
          <p:cNvSpPr txBox="1"/>
          <p:nvPr/>
        </p:nvSpPr>
        <p:spPr>
          <a:xfrm>
            <a:off x="10677407" y="5592188"/>
            <a:ext cx="914033" cy="584775"/>
          </a:xfrm>
          <a:prstGeom prst="rect">
            <a:avLst/>
          </a:prstGeom>
          <a:noFill/>
        </p:spPr>
        <p:txBody>
          <a:bodyPr wrap="none" rtlCol="0">
            <a:spAutoFit/>
          </a:bodyPr>
          <a:lstStyle/>
          <a:p>
            <a:r>
              <a:rPr lang="en-US" sz="3200" dirty="0" smtClean="0"/>
              <a:t>N.H.</a:t>
            </a:r>
            <a:endParaRPr lang="en-US" sz="3200" dirty="0"/>
          </a:p>
        </p:txBody>
      </p:sp>
    </p:spTree>
    <p:extLst>
      <p:ext uri="{BB962C8B-B14F-4D97-AF65-F5344CB8AC3E}">
        <p14:creationId xmlns:p14="http://schemas.microsoft.com/office/powerpoint/2010/main" val="1741254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Fronts</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dirty="0" smtClean="0"/>
              <a:t>Air masses</a:t>
            </a:r>
          </a:p>
          <a:p>
            <a:pPr>
              <a:lnSpc>
                <a:spcPct val="80000"/>
              </a:lnSpc>
            </a:pPr>
            <a:r>
              <a:rPr lang="en-US" altLang="en-US" b="1" dirty="0">
                <a:solidFill>
                  <a:schemeClr val="accent2"/>
                </a:solidFill>
              </a:rPr>
              <a:t>Source Regions</a:t>
            </a:r>
            <a:r>
              <a:rPr lang="en-US" altLang="en-US" dirty="0"/>
              <a:t> – are regions where air masses originate.  In order for a huge air mass to develop uniform characteristics, its source region should be generally flat and of uniform composition with light surface winds.</a:t>
            </a:r>
          </a:p>
          <a:p>
            <a:pPr lvl="1">
              <a:lnSpc>
                <a:spcPct val="80000"/>
              </a:lnSpc>
            </a:pPr>
            <a:r>
              <a:rPr lang="en-US" altLang="en-US" dirty="0"/>
              <a:t>The longer air remains stagnant over its source region, the more likely it will acquire properties of the surface below.</a:t>
            </a:r>
          </a:p>
          <a:p>
            <a:pPr lvl="1">
              <a:lnSpc>
                <a:spcPct val="80000"/>
              </a:lnSpc>
            </a:pPr>
            <a:r>
              <a:rPr lang="en-US" altLang="en-US" dirty="0"/>
              <a:t>Best source regions are usually dominated by High Pressure [e.g.  ice and snow covered arctic plains and subtropical oceans and desert regions.]</a:t>
            </a:r>
          </a:p>
          <a:p>
            <a:pPr lvl="1"/>
            <a:endParaRPr lang="en-US" dirty="0"/>
          </a:p>
        </p:txBody>
      </p:sp>
      <p:sp>
        <p:nvSpPr>
          <p:cNvPr id="14" name="TextBox 13"/>
          <p:cNvSpPr txBox="1"/>
          <p:nvPr/>
        </p:nvSpPr>
        <p:spPr>
          <a:xfrm>
            <a:off x="4937160" y="6400802"/>
            <a:ext cx="1835182" cy="369332"/>
          </a:xfrm>
          <a:prstGeom prst="rect">
            <a:avLst/>
          </a:prstGeom>
          <a:noFill/>
        </p:spPr>
        <p:txBody>
          <a:bodyPr wrap="none" rtlCol="0">
            <a:spAutoFit/>
          </a:bodyPr>
          <a:lstStyle/>
          <a:p>
            <a:r>
              <a:rPr lang="en-US" dirty="0" smtClean="0"/>
              <a:t>Lecture Packet #8</a:t>
            </a:r>
            <a:endParaRPr lang="en-US" dirty="0"/>
          </a:p>
        </p:txBody>
      </p:sp>
    </p:spTree>
    <p:extLst>
      <p:ext uri="{BB962C8B-B14F-4D97-AF65-F5344CB8AC3E}">
        <p14:creationId xmlns:p14="http://schemas.microsoft.com/office/powerpoint/2010/main" val="1169684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12-0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264" y="571500"/>
            <a:ext cx="6467475" cy="5715000"/>
          </a:xfrm>
          <a:prstGeom prst="rect">
            <a:avLst/>
          </a:prstGeom>
          <a:noFill/>
          <a:extLst>
            <a:ext uri="{909E8E84-426E-40DD-AFC4-6F175D3DCCD1}">
              <a14:hiddenFill xmlns:a14="http://schemas.microsoft.com/office/drawing/2010/main">
                <a:solidFill>
                  <a:srgbClr val="FFFFFF"/>
                </a:solidFill>
              </a14:hiddenFill>
            </a:ext>
          </a:extLst>
        </p:spPr>
      </p:pic>
      <p:sp>
        <p:nvSpPr>
          <p:cNvPr id="4102" name="Rectangle 6"/>
          <p:cNvSpPr>
            <a:spLocks noChangeArrowheads="1"/>
          </p:cNvSpPr>
          <p:nvPr/>
        </p:nvSpPr>
        <p:spPr bwMode="auto">
          <a:xfrm>
            <a:off x="3886201" y="151091"/>
            <a:ext cx="39848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t>Air mass source regions and their paths. </a:t>
            </a:r>
          </a:p>
        </p:txBody>
      </p:sp>
      <p:sp>
        <p:nvSpPr>
          <p:cNvPr id="4" name="TextBox 3"/>
          <p:cNvSpPr txBox="1"/>
          <p:nvPr/>
        </p:nvSpPr>
        <p:spPr>
          <a:xfrm>
            <a:off x="4937160" y="6400802"/>
            <a:ext cx="1835182" cy="369332"/>
          </a:xfrm>
          <a:prstGeom prst="rect">
            <a:avLst/>
          </a:prstGeom>
          <a:noFill/>
        </p:spPr>
        <p:txBody>
          <a:bodyPr wrap="none" rtlCol="0">
            <a:spAutoFit/>
          </a:bodyPr>
          <a:lstStyle/>
          <a:p>
            <a:r>
              <a:rPr lang="en-US" dirty="0" smtClean="0"/>
              <a:t>Lecture Packet #8</a:t>
            </a:r>
            <a:endParaRPr lang="en-US" dirty="0"/>
          </a:p>
        </p:txBody>
      </p:sp>
    </p:spTree>
    <p:extLst>
      <p:ext uri="{BB962C8B-B14F-4D97-AF65-F5344CB8AC3E}">
        <p14:creationId xmlns:p14="http://schemas.microsoft.com/office/powerpoint/2010/main" val="1645552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12-1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1000"/>
            <a:ext cx="7620000" cy="4953000"/>
          </a:xfrm>
          <a:prstGeom prst="rect">
            <a:avLst/>
          </a:prstGeom>
          <a:noFill/>
          <a:extLst>
            <a:ext uri="{909E8E84-426E-40DD-AFC4-6F175D3DCCD1}">
              <a14:hiddenFill xmlns:a14="http://schemas.microsoft.com/office/drawing/2010/main">
                <a:solidFill>
                  <a:srgbClr val="FFFFFF"/>
                </a:solidFill>
              </a14:hiddenFill>
            </a:ext>
          </a:extLst>
        </p:spPr>
      </p:pic>
      <p:sp>
        <p:nvSpPr>
          <p:cNvPr id="13318" name="Rectangle 6"/>
          <p:cNvSpPr>
            <a:spLocks noChangeArrowheads="1"/>
          </p:cNvSpPr>
          <p:nvPr/>
        </p:nvSpPr>
        <p:spPr bwMode="auto">
          <a:xfrm>
            <a:off x="2133600" y="5562600"/>
            <a:ext cx="8001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t>A weather map showing surface-pressure systems, air masses, fronts, and isobars (in millibars) as solid gray lines. Large arrows in color show air flow. (Green-shaded area represents precipitation.) </a:t>
            </a:r>
          </a:p>
        </p:txBody>
      </p:sp>
      <p:sp>
        <p:nvSpPr>
          <p:cNvPr id="4" name="TextBox 3"/>
          <p:cNvSpPr txBox="1"/>
          <p:nvPr/>
        </p:nvSpPr>
        <p:spPr>
          <a:xfrm>
            <a:off x="4937160" y="6400802"/>
            <a:ext cx="1835182" cy="369332"/>
          </a:xfrm>
          <a:prstGeom prst="rect">
            <a:avLst/>
          </a:prstGeom>
          <a:noFill/>
        </p:spPr>
        <p:txBody>
          <a:bodyPr wrap="none" rtlCol="0">
            <a:spAutoFit/>
          </a:bodyPr>
          <a:lstStyle/>
          <a:p>
            <a:r>
              <a:rPr lang="en-US" dirty="0" smtClean="0"/>
              <a:t>Lecture Packet #8</a:t>
            </a:r>
            <a:endParaRPr lang="en-US" dirty="0"/>
          </a:p>
        </p:txBody>
      </p:sp>
    </p:spTree>
    <p:extLst>
      <p:ext uri="{BB962C8B-B14F-4D97-AF65-F5344CB8AC3E}">
        <p14:creationId xmlns:p14="http://schemas.microsoft.com/office/powerpoint/2010/main" val="1104407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964</TotalTime>
  <Words>2140</Words>
  <Application>Microsoft Office PowerPoint</Application>
  <PresentationFormat>Widescreen</PresentationFormat>
  <Paragraphs>275</Paragraphs>
  <Slides>61</Slides>
  <Notes>4</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0" baseType="lpstr">
      <vt:lpstr>Arial</vt:lpstr>
      <vt:lpstr>Calibri</vt:lpstr>
      <vt:lpstr>Calibri Light</vt:lpstr>
      <vt:lpstr>FrizQuadrata BT</vt:lpstr>
      <vt:lpstr>Symbol</vt:lpstr>
      <vt:lpstr>Times New Roman</vt:lpstr>
      <vt:lpstr>Wingdings</vt:lpstr>
      <vt:lpstr>Office Theme</vt:lpstr>
      <vt:lpstr>Photo Editor Photo</vt:lpstr>
      <vt:lpstr>Weather-related Professional Learning Experience</vt:lpstr>
      <vt:lpstr>Outline</vt:lpstr>
      <vt:lpstr>A tale of two cities </vt:lpstr>
      <vt:lpstr>A tale of two cities </vt:lpstr>
      <vt:lpstr>A tale of two cities </vt:lpstr>
      <vt:lpstr>A tale of two cities</vt:lpstr>
      <vt:lpstr>Fronts </vt:lpstr>
      <vt:lpstr>PowerPoint Presentation</vt:lpstr>
      <vt:lpstr>PowerPoint Presentation</vt:lpstr>
      <vt:lpstr>Fronts</vt:lpstr>
      <vt:lpstr>PowerPoint Presentation</vt:lpstr>
      <vt:lpstr>PowerPoint Presentation</vt:lpstr>
      <vt:lpstr>Fronts</vt:lpstr>
      <vt:lpstr>PowerPoint Presentation</vt:lpstr>
      <vt:lpstr>Fronts</vt:lpstr>
      <vt:lpstr>Fronts</vt:lpstr>
      <vt:lpstr>Jet streams</vt:lpstr>
      <vt:lpstr>Jet streams</vt:lpstr>
      <vt:lpstr>PowerPoint Presentation</vt:lpstr>
      <vt:lpstr>Pressure systems </vt:lpstr>
      <vt:lpstr>PowerPoint Presentation</vt:lpstr>
      <vt:lpstr>PowerPoint Presentation</vt:lpstr>
      <vt:lpstr>PowerPoint Presentation</vt:lpstr>
      <vt:lpstr>El Niño/La Niña</vt:lpstr>
      <vt:lpstr>PowerPoint Presentation</vt:lpstr>
      <vt:lpstr>Upwelling</vt:lpstr>
      <vt:lpstr>PowerPoint Presentation</vt:lpstr>
      <vt:lpstr>PowerPoint Presentation</vt:lpstr>
      <vt:lpstr>PowerPoint Presentation</vt:lpstr>
      <vt:lpstr>PowerPoint Presentation</vt:lpstr>
      <vt:lpstr>Outdoor activity {weather permitting} </vt:lpstr>
      <vt:lpstr>Weather-related safety issues</vt:lpstr>
      <vt:lpstr>Weather-related safety issues</vt:lpstr>
      <vt:lpstr>PowerPoint Presentation</vt:lpstr>
      <vt:lpstr>PowerPoint Presentation</vt:lpstr>
      <vt:lpstr>PowerPoint Presentation</vt:lpstr>
      <vt:lpstr>PowerPoint Presentation</vt:lpstr>
      <vt:lpstr>Weather-related safety issues</vt:lpstr>
      <vt:lpstr>Weather-related safety issues</vt:lpstr>
      <vt:lpstr>Ordinary Thunderstorm Mature Stage</vt:lpstr>
      <vt:lpstr>PowerPoint Presentation</vt:lpstr>
      <vt:lpstr>PowerPoint Presentation</vt:lpstr>
      <vt:lpstr>PowerPoint Presentation</vt:lpstr>
      <vt:lpstr>Squall Line Thunderstorm</vt:lpstr>
      <vt:lpstr>Squall Line Thunderstorm</vt:lpstr>
      <vt:lpstr>Weather-related safety issues</vt:lpstr>
      <vt:lpstr>Weather-related safety issues</vt:lpstr>
      <vt:lpstr>Weather-related safety issues</vt:lpstr>
      <vt:lpstr>T-storm Warning Signs</vt:lpstr>
      <vt:lpstr>Lightning Safety, in the Mountains</vt:lpstr>
      <vt:lpstr>Weather-related safety issues</vt:lpstr>
      <vt:lpstr>Weather-related safety issues</vt:lpstr>
      <vt:lpstr>Weather-related safety issues</vt:lpstr>
      <vt:lpstr>Gunter Fork Debris Flow</vt:lpstr>
      <vt:lpstr>Weather-related safety issues</vt:lpstr>
      <vt:lpstr>Spotter field activity</vt:lpstr>
      <vt:lpstr>Activities (Outside, KH Rooms 036 and 037) </vt:lpstr>
      <vt:lpstr>Useful, extra slides… </vt:lpstr>
      <vt:lpstr>Useful, extra slides… </vt:lpstr>
      <vt:lpstr>It’s all about balance </vt:lpstr>
      <vt:lpstr>Pressure systems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Weather-related Professional Learning Experience</dc:title>
  <dc:creator>RH238 Student</dc:creator>
  <cp:lastModifiedBy>RH239 Classroom</cp:lastModifiedBy>
  <cp:revision>142</cp:revision>
  <dcterms:created xsi:type="dcterms:W3CDTF">2015-09-15T19:17:06Z</dcterms:created>
  <dcterms:modified xsi:type="dcterms:W3CDTF">2015-09-30T18:58:23Z</dcterms:modified>
</cp:coreProperties>
</file>