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7" r:id="rId9"/>
    <p:sldId id="287" r:id="rId10"/>
    <p:sldId id="288" r:id="rId11"/>
    <p:sldId id="260" r:id="rId12"/>
    <p:sldId id="290" r:id="rId13"/>
    <p:sldId id="269" r:id="rId14"/>
    <p:sldId id="268" r:id="rId15"/>
    <p:sldId id="286" r:id="rId16"/>
    <p:sldId id="291" r:id="rId17"/>
    <p:sldId id="292" r:id="rId18"/>
    <p:sldId id="293" r:id="rId19"/>
    <p:sldId id="270" r:id="rId20"/>
    <p:sldId id="271" r:id="rId21"/>
    <p:sldId id="272" r:id="rId22"/>
    <p:sldId id="274" r:id="rId23"/>
    <p:sldId id="261" r:id="rId24"/>
    <p:sldId id="273" r:id="rId25"/>
    <p:sldId id="275" r:id="rId26"/>
    <p:sldId id="262" r:id="rId27"/>
    <p:sldId id="276" r:id="rId28"/>
    <p:sldId id="289" r:id="rId29"/>
    <p:sldId id="277" r:id="rId30"/>
    <p:sldId id="278" r:id="rId31"/>
    <p:sldId id="281" r:id="rId32"/>
    <p:sldId id="282" r:id="rId33"/>
    <p:sldId id="283"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snapToGrid="0">
      <p:cViewPr varScale="1">
        <p:scale>
          <a:sx n="110" d="100"/>
          <a:sy n="110" d="100"/>
        </p:scale>
        <p:origin x="594" y="108"/>
      </p:cViewPr>
      <p:guideLst>
        <p:guide orient="horz" pos="2160"/>
        <p:guide pos="3840"/>
      </p:guideLst>
    </p:cSldViewPr>
  </p:slideViewPr>
  <p:outlineViewPr>
    <p:cViewPr>
      <p:scale>
        <a:sx n="33" d="100"/>
        <a:sy n="33" d="100"/>
      </p:scale>
      <p:origin x="0" y="5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86105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6788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0311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F7C079-6C16-4138-8BCA-35ECB5F1B80F}" type="slidenum">
              <a:rPr lang="en-US" altLang="en-US"/>
              <a:pPr/>
              <a:t>‹#›</a:t>
            </a:fld>
            <a:endParaRPr lang="en-US" altLang="en-US"/>
          </a:p>
        </p:txBody>
      </p:sp>
    </p:spTree>
    <p:extLst>
      <p:ext uri="{BB962C8B-B14F-4D97-AF65-F5344CB8AC3E}">
        <p14:creationId xmlns:p14="http://schemas.microsoft.com/office/powerpoint/2010/main" val="3181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280FF7D-11E0-430E-B5BC-7BBF1C8C1591}" type="slidenum">
              <a:rPr lang="en-US" altLang="en-US"/>
              <a:pPr/>
              <a:t>‹#›</a:t>
            </a:fld>
            <a:endParaRPr lang="en-US" altLang="en-US"/>
          </a:p>
        </p:txBody>
      </p:sp>
    </p:spTree>
    <p:extLst>
      <p:ext uri="{BB962C8B-B14F-4D97-AF65-F5344CB8AC3E}">
        <p14:creationId xmlns:p14="http://schemas.microsoft.com/office/powerpoint/2010/main" val="126427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06096D-5877-405B-B1E0-9A3BF6AC52B7}" type="slidenum">
              <a:rPr lang="en-US" altLang="en-US"/>
              <a:pPr/>
              <a:t>‹#›</a:t>
            </a:fld>
            <a:endParaRPr lang="en-US" altLang="en-US"/>
          </a:p>
        </p:txBody>
      </p:sp>
    </p:spTree>
    <p:extLst>
      <p:ext uri="{BB962C8B-B14F-4D97-AF65-F5344CB8AC3E}">
        <p14:creationId xmlns:p14="http://schemas.microsoft.com/office/powerpoint/2010/main" val="19123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36848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902D-842A-4126-96BB-9934E00703F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135548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2902D-842A-4126-96BB-9934E00703F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56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2902D-842A-4126-96BB-9934E00703F9}"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9731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2902D-842A-4126-96BB-9934E00703F9}"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4128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2902D-842A-4126-96BB-9934E00703F9}"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81226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902D-842A-4126-96BB-9934E00703F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151825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902D-842A-4126-96BB-9934E00703F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4205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2902D-842A-4126-96BB-9934E00703F9}" type="datetimeFigureOut">
              <a:rPr lang="en-US" smtClean="0"/>
              <a:pPr/>
              <a:t>9/18/2015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63E14-0DCC-43B8-9436-7D034F1771D7}" type="slidenum">
              <a:rPr lang="en-US" smtClean="0"/>
              <a:pPr/>
              <a:t>‹#›</a:t>
            </a:fld>
            <a:endParaRPr lang="en-US"/>
          </a:p>
        </p:txBody>
      </p:sp>
    </p:spTree>
    <p:extLst>
      <p:ext uri="{BB962C8B-B14F-4D97-AF65-F5344CB8AC3E}">
        <p14:creationId xmlns:p14="http://schemas.microsoft.com/office/powerpoint/2010/main" val="26854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miller@unc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Weather-related Professional Learning Experience</a:t>
            </a:r>
            <a:endParaRPr lang="en-US" dirty="0"/>
          </a:p>
        </p:txBody>
      </p:sp>
      <p:sp>
        <p:nvSpPr>
          <p:cNvPr id="3" name="Subtitle 2"/>
          <p:cNvSpPr>
            <a:spLocks noGrp="1"/>
          </p:cNvSpPr>
          <p:nvPr>
            <p:ph type="subTitle" idx="1"/>
          </p:nvPr>
        </p:nvSpPr>
        <p:spPr>
          <a:xfrm>
            <a:off x="1524000" y="3602038"/>
            <a:ext cx="9144000" cy="2814260"/>
          </a:xfrm>
        </p:spPr>
        <p:txBody>
          <a:bodyPr>
            <a:normAutofit/>
          </a:bodyPr>
          <a:lstStyle/>
          <a:p>
            <a:r>
              <a:rPr lang="en-US" u="sng" dirty="0" smtClean="0">
                <a:solidFill>
                  <a:srgbClr val="FF0000"/>
                </a:solidFill>
              </a:rPr>
              <a:t>Session 1</a:t>
            </a:r>
          </a:p>
          <a:p>
            <a:r>
              <a:rPr lang="en-US" dirty="0" smtClean="0"/>
              <a:t>Douglas K. Miller</a:t>
            </a:r>
          </a:p>
          <a:p>
            <a:r>
              <a:rPr lang="en-US" dirty="0" smtClean="0"/>
              <a:t>Professor, Atmospheric Sciences Department</a:t>
            </a:r>
          </a:p>
          <a:p>
            <a:r>
              <a:rPr lang="en-US" dirty="0" smtClean="0"/>
              <a:t>UNC Asheville</a:t>
            </a:r>
          </a:p>
          <a:p>
            <a:r>
              <a:rPr lang="en-US" dirty="0" smtClean="0">
                <a:hlinkClick r:id="rId2"/>
              </a:rPr>
              <a:t>dmiller@unca.edu</a:t>
            </a:r>
            <a:endParaRPr lang="en-US" dirty="0" smtClean="0"/>
          </a:p>
          <a:p>
            <a:endParaRPr lang="en-US" dirty="0"/>
          </a:p>
        </p:txBody>
      </p:sp>
    </p:spTree>
    <p:extLst>
      <p:ext uri="{BB962C8B-B14F-4D97-AF65-F5344CB8AC3E}">
        <p14:creationId xmlns:p14="http://schemas.microsoft.com/office/powerpoint/2010/main" val="427168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Weather tools</a:t>
            </a:r>
            <a:br>
              <a:rPr lang="en-US" smtClean="0"/>
            </a:br>
            <a:endParaRPr lang="en-US" dirty="0"/>
          </a:p>
        </p:txBody>
      </p:sp>
      <p:sp>
        <p:nvSpPr>
          <p:cNvPr id="3" name="Right Arrow 2"/>
          <p:cNvSpPr/>
          <p:nvPr/>
        </p:nvSpPr>
        <p:spPr>
          <a:xfrm>
            <a:off x="1724297" y="1942011"/>
            <a:ext cx="2704828" cy="1680755"/>
          </a:xfrm>
          <a:prstGeom prst="rightArrow">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analysis</a:t>
            </a:r>
            <a:endParaRPr lang="en-US" dirty="0"/>
          </a:p>
        </p:txBody>
      </p:sp>
      <p:sp>
        <p:nvSpPr>
          <p:cNvPr id="4" name="TextBox 3"/>
          <p:cNvSpPr txBox="1"/>
          <p:nvPr/>
        </p:nvSpPr>
        <p:spPr>
          <a:xfrm>
            <a:off x="4450078" y="1219199"/>
            <a:ext cx="7576457" cy="4832092"/>
          </a:xfrm>
          <a:prstGeom prst="rect">
            <a:avLst/>
          </a:prstGeom>
          <a:noFill/>
        </p:spPr>
        <p:txBody>
          <a:bodyPr wrap="square" rtlCol="0">
            <a:spAutoFit/>
          </a:bodyPr>
          <a:lstStyle/>
          <a:p>
            <a:r>
              <a:rPr lang="en-US" sz="2800" dirty="0" smtClean="0"/>
              <a:t>Weather sensors</a:t>
            </a:r>
          </a:p>
          <a:p>
            <a:r>
              <a:rPr lang="en-US" sz="2800" dirty="0" smtClean="0"/>
              <a:t>	in situ</a:t>
            </a:r>
          </a:p>
          <a:p>
            <a:r>
              <a:rPr lang="en-US" sz="2800" dirty="0"/>
              <a:t>	</a:t>
            </a:r>
            <a:r>
              <a:rPr lang="en-US" sz="2800" dirty="0" smtClean="0"/>
              <a:t>	thermometer</a:t>
            </a:r>
          </a:p>
          <a:p>
            <a:r>
              <a:rPr lang="en-US" sz="2800" dirty="0"/>
              <a:t>	</a:t>
            </a:r>
            <a:r>
              <a:rPr lang="en-US" sz="2800" dirty="0" smtClean="0"/>
              <a:t>	barometer</a:t>
            </a:r>
          </a:p>
          <a:p>
            <a:r>
              <a:rPr lang="en-US" sz="2800" dirty="0"/>
              <a:t>	</a:t>
            </a:r>
            <a:r>
              <a:rPr lang="en-US" sz="2800" dirty="0" smtClean="0"/>
              <a:t>	hygrometer</a:t>
            </a:r>
          </a:p>
          <a:p>
            <a:r>
              <a:rPr lang="en-US" sz="2800" dirty="0"/>
              <a:t>	</a:t>
            </a:r>
            <a:r>
              <a:rPr lang="en-US" sz="2800" dirty="0" smtClean="0"/>
              <a:t>	wind vane and anemometer</a:t>
            </a:r>
          </a:p>
          <a:p>
            <a:r>
              <a:rPr lang="en-US" sz="2800" dirty="0"/>
              <a:t>	</a:t>
            </a:r>
            <a:r>
              <a:rPr lang="en-US" sz="2800" dirty="0" smtClean="0"/>
              <a:t>	rain gauge</a:t>
            </a:r>
          </a:p>
          <a:p>
            <a:r>
              <a:rPr lang="en-US" sz="2800" dirty="0"/>
              <a:t>	</a:t>
            </a:r>
            <a:r>
              <a:rPr lang="en-US" sz="2800" dirty="0" smtClean="0"/>
              <a:t>	</a:t>
            </a:r>
            <a:r>
              <a:rPr lang="en-US" sz="2800" dirty="0" err="1" smtClean="0"/>
              <a:t>rawinsonde</a:t>
            </a:r>
            <a:r>
              <a:rPr lang="en-US" sz="2800" dirty="0" smtClean="0"/>
              <a:t> (weather balloon)</a:t>
            </a:r>
          </a:p>
          <a:p>
            <a:r>
              <a:rPr lang="en-US" sz="2800" dirty="0"/>
              <a:t>	</a:t>
            </a:r>
            <a:r>
              <a:rPr lang="en-US" sz="2800" dirty="0" smtClean="0"/>
              <a:t>remote</a:t>
            </a:r>
          </a:p>
          <a:p>
            <a:r>
              <a:rPr lang="en-US" sz="2800" dirty="0"/>
              <a:t>	</a:t>
            </a:r>
            <a:r>
              <a:rPr lang="en-US" sz="2800" dirty="0" smtClean="0"/>
              <a:t>	radar</a:t>
            </a:r>
          </a:p>
          <a:p>
            <a:r>
              <a:rPr lang="en-US" sz="2800" dirty="0"/>
              <a:t>	</a:t>
            </a:r>
            <a:r>
              <a:rPr lang="en-US" sz="2800" dirty="0" smtClean="0"/>
              <a:t>	satellites</a:t>
            </a:r>
            <a:endParaRPr lang="en-US" sz="2800" dirty="0"/>
          </a:p>
        </p:txBody>
      </p:sp>
      <p:sp>
        <p:nvSpPr>
          <p:cNvPr id="6" name="TextBox 5"/>
          <p:cNvSpPr txBox="1"/>
          <p:nvPr/>
        </p:nvSpPr>
        <p:spPr>
          <a:xfrm>
            <a:off x="87086" y="4241075"/>
            <a:ext cx="5177641" cy="2308324"/>
          </a:xfrm>
          <a:prstGeom prst="rect">
            <a:avLst/>
          </a:prstGeom>
          <a:noFill/>
          <a:ln w="22225">
            <a:solidFill>
              <a:srgbClr val="FF0000"/>
            </a:solidFill>
          </a:ln>
        </p:spPr>
        <p:txBody>
          <a:bodyPr wrap="square" rtlCol="0">
            <a:spAutoFit/>
          </a:bodyPr>
          <a:lstStyle/>
          <a:p>
            <a:r>
              <a:rPr lang="en-US" sz="2400" dirty="0" smtClean="0"/>
              <a:t>Many of today’s weather sensors have been designed for automation and are difficult for ‘hands-on’ demonstrations…</a:t>
            </a:r>
          </a:p>
          <a:p>
            <a:pPr indent="-457200"/>
            <a:r>
              <a:rPr lang="en-US" sz="2400" dirty="0"/>
              <a:t>	</a:t>
            </a:r>
            <a:r>
              <a:rPr lang="en-US" sz="2400" dirty="0" smtClean="0"/>
              <a:t>thermometers </a:t>
            </a:r>
            <a:r>
              <a:rPr lang="en-US" sz="2400" dirty="0" smtClean="0">
                <a:sym typeface="Wingdings" panose="05000000000000000000" pitchFamily="2" charset="2"/>
              </a:rPr>
              <a:t> electronic resistance is a function of air temperature</a:t>
            </a:r>
            <a:endParaRPr lang="en-US" sz="2400" dirty="0"/>
          </a:p>
        </p:txBody>
      </p:sp>
    </p:spTree>
    <p:extLst>
      <p:ext uri="{BB962C8B-B14F-4D97-AF65-F5344CB8AC3E}">
        <p14:creationId xmlns:p14="http://schemas.microsoft.com/office/powerpoint/2010/main" val="21405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tools</a:t>
            </a:r>
            <a:br>
              <a:rPr lang="en-US" dirty="0" smtClean="0"/>
            </a:br>
            <a:endParaRPr lang="en-US" dirty="0"/>
          </a:p>
        </p:txBody>
      </p:sp>
      <p:sp>
        <p:nvSpPr>
          <p:cNvPr id="3" name="Content Placeholder 2"/>
          <p:cNvSpPr>
            <a:spLocks noGrp="1"/>
          </p:cNvSpPr>
          <p:nvPr>
            <p:ph idx="1"/>
          </p:nvPr>
        </p:nvSpPr>
        <p:spPr>
          <a:xfrm>
            <a:off x="838200" y="1825625"/>
            <a:ext cx="3584575" cy="4351338"/>
          </a:xfrm>
        </p:spPr>
        <p:txBody>
          <a:bodyPr/>
          <a:lstStyle/>
          <a:p>
            <a:r>
              <a:rPr lang="en-US" dirty="0" smtClean="0"/>
              <a:t>Automated Surface Observing System (ASOS)</a:t>
            </a:r>
            <a:endParaRPr lang="en-US" dirty="0"/>
          </a:p>
        </p:txBody>
      </p:sp>
      <p:pic>
        <p:nvPicPr>
          <p:cNvPr id="1026" name="Picture 2" descr="http://www.geography.hunter.cuny.edu/tbw/wc.notes/12.weather.forecasting/auto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5" y="365125"/>
            <a:ext cx="7620000" cy="5915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1005" y="6482876"/>
            <a:ext cx="6478055" cy="246221"/>
          </a:xfrm>
          <a:prstGeom prst="rect">
            <a:avLst/>
          </a:prstGeom>
          <a:noFill/>
        </p:spPr>
        <p:txBody>
          <a:bodyPr wrap="none" rtlCol="0">
            <a:spAutoFit/>
          </a:bodyPr>
          <a:lstStyle/>
          <a:p>
            <a:r>
              <a:rPr lang="en-US" sz="1000"/>
              <a:t>http://www.geography.hunter.cuny.edu/tbw/wc.notes/12.weather.forecasting/automated_surface_observing_syst.htm</a:t>
            </a:r>
            <a:endParaRPr lang="en-US" sz="1000" dirty="0"/>
          </a:p>
        </p:txBody>
      </p:sp>
    </p:spTree>
    <p:extLst>
      <p:ext uri="{BB962C8B-B14F-4D97-AF65-F5344CB8AC3E}">
        <p14:creationId xmlns:p14="http://schemas.microsoft.com/office/powerpoint/2010/main" val="347674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tools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t>‘</a:t>
            </a:r>
            <a:r>
              <a:rPr lang="en-US" dirty="0" err="1" smtClean="0"/>
              <a:t>Strassburg</a:t>
            </a:r>
            <a:r>
              <a:rPr lang="en-US" dirty="0" smtClean="0"/>
              <a:t> Low’</a:t>
            </a:r>
          </a:p>
          <a:p>
            <a:pPr marL="457200" lvl="1" indent="0">
              <a:buNone/>
            </a:pPr>
            <a:endParaRPr lang="en-US" dirty="0" smtClean="0"/>
          </a:p>
          <a:p>
            <a:pPr lvl="1"/>
            <a:r>
              <a:rPr lang="en-US" dirty="0" smtClean="0"/>
              <a:t>Surface convergence over the center of an intensifying cyclone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60" y="657225"/>
            <a:ext cx="3848100" cy="5543550"/>
          </a:xfrm>
          <a:prstGeom prst="rect">
            <a:avLst/>
          </a:prstGeom>
        </p:spPr>
      </p:pic>
      <p:sp>
        <p:nvSpPr>
          <p:cNvPr id="5" name="TextBox 4"/>
          <p:cNvSpPr txBox="1"/>
          <p:nvPr/>
        </p:nvSpPr>
        <p:spPr>
          <a:xfrm>
            <a:off x="7764650"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spTree>
    <p:extLst>
      <p:ext uri="{BB962C8B-B14F-4D97-AF65-F5344CB8AC3E}">
        <p14:creationId xmlns:p14="http://schemas.microsoft.com/office/powerpoint/2010/main" val="3476743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tools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solidFill>
                  <a:srgbClr val="FF0000"/>
                </a:solidFill>
              </a:rPr>
              <a:t>‘</a:t>
            </a:r>
            <a:r>
              <a:rPr lang="en-US" dirty="0" err="1" smtClean="0">
                <a:solidFill>
                  <a:srgbClr val="FF0000"/>
                </a:solidFill>
              </a:rPr>
              <a:t>Strassburg</a:t>
            </a:r>
            <a:r>
              <a:rPr lang="en-US" dirty="0" smtClean="0">
                <a:solidFill>
                  <a:srgbClr val="FF0000"/>
                </a:solidFill>
              </a:rPr>
              <a:t> Low’</a:t>
            </a:r>
          </a:p>
          <a:p>
            <a:pPr marL="457200" lvl="1" indent="0">
              <a:buNone/>
            </a:pPr>
            <a:endParaRPr lang="en-US" dirty="0" smtClean="0"/>
          </a:p>
          <a:p>
            <a:pPr lvl="1"/>
            <a:r>
              <a:rPr lang="en-US" dirty="0" smtClean="0">
                <a:solidFill>
                  <a:schemeClr val="bg1">
                    <a:lumMod val="85000"/>
                  </a:schemeClr>
                </a:solidFill>
              </a:rPr>
              <a:t>Surface convergence over the center of an intensifying cyclone</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60" y="657225"/>
            <a:ext cx="3848100" cy="5543550"/>
          </a:xfrm>
          <a:prstGeom prst="rect">
            <a:avLst/>
          </a:prstGeom>
        </p:spPr>
      </p:pic>
      <p:sp>
        <p:nvSpPr>
          <p:cNvPr id="5" name="TextBox 4"/>
          <p:cNvSpPr txBox="1"/>
          <p:nvPr/>
        </p:nvSpPr>
        <p:spPr>
          <a:xfrm>
            <a:off x="7764650"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spTree>
    <p:extLst>
      <p:ext uri="{BB962C8B-B14F-4D97-AF65-F5344CB8AC3E}">
        <p14:creationId xmlns:p14="http://schemas.microsoft.com/office/powerpoint/2010/main" val="4165778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tools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t>‘</a:t>
            </a:r>
            <a:r>
              <a:rPr lang="en-US" dirty="0" err="1" smtClean="0"/>
              <a:t>Strassburg</a:t>
            </a:r>
            <a:r>
              <a:rPr lang="en-US" dirty="0" smtClean="0"/>
              <a:t> Low’</a:t>
            </a:r>
          </a:p>
          <a:p>
            <a:pPr marL="457200" lvl="1" indent="0">
              <a:buNone/>
            </a:pPr>
            <a:endParaRPr lang="en-US" dirty="0" smtClean="0"/>
          </a:p>
          <a:p>
            <a:pPr lvl="1"/>
            <a:r>
              <a:rPr lang="en-US" dirty="0" smtClean="0"/>
              <a:t>Surface convergence over the center of an intensifying cyclone </a:t>
            </a:r>
            <a:endParaRPr lang="en-US" dirty="0"/>
          </a:p>
        </p:txBody>
      </p:sp>
      <p:sp>
        <p:nvSpPr>
          <p:cNvPr id="5" name="TextBox 4"/>
          <p:cNvSpPr txBox="1"/>
          <p:nvPr/>
        </p:nvSpPr>
        <p:spPr>
          <a:xfrm>
            <a:off x="3781589" y="6230321"/>
            <a:ext cx="4264309" cy="246221"/>
          </a:xfrm>
          <a:prstGeom prst="rect">
            <a:avLst/>
          </a:prstGeom>
          <a:noFill/>
        </p:spPr>
        <p:txBody>
          <a:bodyPr wrap="none" rtlCol="0">
            <a:spAutoFit/>
          </a:bodyPr>
          <a:lstStyle/>
          <a:p>
            <a:r>
              <a:rPr lang="en-US" sz="1000" dirty="0" smtClean="0"/>
              <a:t>http://www-history.mcs.st-andrews.ac.uk/HistTopics/Weather_forecasts.html</a:t>
            </a:r>
            <a:endParaRPr lang="en-US" sz="1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40887"/>
            <a:ext cx="5943600" cy="48044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97" y="1339947"/>
            <a:ext cx="5844540" cy="4705350"/>
          </a:xfrm>
          <a:prstGeom prst="rect">
            <a:avLst/>
          </a:prstGeom>
        </p:spPr>
      </p:pic>
    </p:spTree>
    <p:extLst>
      <p:ext uri="{BB962C8B-B14F-4D97-AF65-F5344CB8AC3E}">
        <p14:creationId xmlns:p14="http://schemas.microsoft.com/office/powerpoint/2010/main" val="2734864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tools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solidFill>
                  <a:srgbClr val="FF0000"/>
                </a:solidFill>
              </a:rPr>
              <a:t>‘</a:t>
            </a:r>
            <a:r>
              <a:rPr lang="en-US" dirty="0" err="1" smtClean="0">
                <a:solidFill>
                  <a:srgbClr val="FF0000"/>
                </a:solidFill>
              </a:rPr>
              <a:t>Strassburg</a:t>
            </a:r>
            <a:r>
              <a:rPr lang="en-US" dirty="0" smtClean="0">
                <a:solidFill>
                  <a:srgbClr val="FF0000"/>
                </a:solidFill>
              </a:rPr>
              <a:t> Low’</a:t>
            </a:r>
            <a:r>
              <a:rPr lang="en-US" dirty="0"/>
              <a:t> </a:t>
            </a:r>
            <a:r>
              <a:rPr lang="en-US" dirty="0" smtClean="0"/>
              <a:t>– predicting storms was made difficult when bad data was included in the weather analysis alongside the good data</a:t>
            </a:r>
          </a:p>
          <a:p>
            <a:pPr lv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60" y="657225"/>
            <a:ext cx="3848100" cy="5543550"/>
          </a:xfrm>
          <a:prstGeom prst="rect">
            <a:avLst/>
          </a:prstGeom>
        </p:spPr>
      </p:pic>
      <p:sp>
        <p:nvSpPr>
          <p:cNvPr id="5" name="TextBox 4"/>
          <p:cNvSpPr txBox="1"/>
          <p:nvPr/>
        </p:nvSpPr>
        <p:spPr>
          <a:xfrm>
            <a:off x="7764650"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spTree>
    <p:extLst>
      <p:ext uri="{BB962C8B-B14F-4D97-AF65-F5344CB8AC3E}">
        <p14:creationId xmlns:p14="http://schemas.microsoft.com/office/powerpoint/2010/main" val="2905704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Weather tools</a:t>
            </a:r>
            <a:br>
              <a:rPr lang="en-US" smtClean="0"/>
            </a:br>
            <a:endParaRPr lang="en-US" dirty="0"/>
          </a:p>
        </p:txBody>
      </p:sp>
      <p:sp>
        <p:nvSpPr>
          <p:cNvPr id="3" name="Right Arrow 2"/>
          <p:cNvSpPr/>
          <p:nvPr/>
        </p:nvSpPr>
        <p:spPr>
          <a:xfrm>
            <a:off x="1724297" y="1942011"/>
            <a:ext cx="2704828" cy="1680755"/>
          </a:xfrm>
          <a:prstGeom prst="rightArrow">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analysis</a:t>
            </a:r>
            <a:endParaRPr lang="en-US" dirty="0"/>
          </a:p>
        </p:txBody>
      </p:sp>
      <p:sp>
        <p:nvSpPr>
          <p:cNvPr id="4" name="TextBox 3"/>
          <p:cNvSpPr txBox="1"/>
          <p:nvPr/>
        </p:nvSpPr>
        <p:spPr>
          <a:xfrm>
            <a:off x="4450078" y="1219199"/>
            <a:ext cx="7576457" cy="4832092"/>
          </a:xfrm>
          <a:prstGeom prst="rect">
            <a:avLst/>
          </a:prstGeom>
          <a:noFill/>
        </p:spPr>
        <p:txBody>
          <a:bodyPr wrap="square" rtlCol="0">
            <a:spAutoFit/>
          </a:bodyPr>
          <a:lstStyle/>
          <a:p>
            <a:r>
              <a:rPr lang="en-US" sz="2800" dirty="0" smtClean="0"/>
              <a:t>Weather sensors</a:t>
            </a:r>
          </a:p>
          <a:p>
            <a:r>
              <a:rPr lang="en-US" sz="2800" dirty="0" smtClean="0"/>
              <a:t>	in situ</a:t>
            </a:r>
          </a:p>
          <a:p>
            <a:r>
              <a:rPr lang="en-US" sz="2800" dirty="0"/>
              <a:t>	</a:t>
            </a:r>
            <a:r>
              <a:rPr lang="en-US" sz="2800" dirty="0" smtClean="0"/>
              <a:t>	thermometer</a:t>
            </a:r>
          </a:p>
          <a:p>
            <a:r>
              <a:rPr lang="en-US" sz="2800" dirty="0"/>
              <a:t>	</a:t>
            </a:r>
            <a:r>
              <a:rPr lang="en-US" sz="2800" dirty="0" smtClean="0"/>
              <a:t>	barometer</a:t>
            </a:r>
          </a:p>
          <a:p>
            <a:r>
              <a:rPr lang="en-US" sz="2800" dirty="0"/>
              <a:t>	</a:t>
            </a:r>
            <a:r>
              <a:rPr lang="en-US" sz="2800" dirty="0" smtClean="0"/>
              <a:t>	hygrometer</a:t>
            </a:r>
          </a:p>
          <a:p>
            <a:r>
              <a:rPr lang="en-US" sz="2800" dirty="0"/>
              <a:t>	</a:t>
            </a:r>
            <a:r>
              <a:rPr lang="en-US" sz="2800" dirty="0" smtClean="0"/>
              <a:t>	wind vane and anemometer</a:t>
            </a:r>
          </a:p>
          <a:p>
            <a:r>
              <a:rPr lang="en-US" sz="2800" dirty="0"/>
              <a:t>	</a:t>
            </a:r>
            <a:r>
              <a:rPr lang="en-US" sz="2800" dirty="0" smtClean="0"/>
              <a:t>	rain gauge</a:t>
            </a:r>
          </a:p>
          <a:p>
            <a:r>
              <a:rPr lang="en-US" sz="2800" dirty="0"/>
              <a:t>	</a:t>
            </a:r>
            <a:r>
              <a:rPr lang="en-US" sz="2800" dirty="0" smtClean="0"/>
              <a:t>	</a:t>
            </a:r>
            <a:r>
              <a:rPr lang="en-US" sz="2800" dirty="0" err="1" smtClean="0"/>
              <a:t>rawinsonde</a:t>
            </a:r>
            <a:r>
              <a:rPr lang="en-US" sz="2800" dirty="0" smtClean="0"/>
              <a:t> (weather balloon)</a:t>
            </a:r>
          </a:p>
          <a:p>
            <a:r>
              <a:rPr lang="en-US" sz="2800" dirty="0"/>
              <a:t>	</a:t>
            </a:r>
            <a:r>
              <a:rPr lang="en-US" sz="2800" dirty="0" smtClean="0"/>
              <a:t>remote</a:t>
            </a:r>
          </a:p>
          <a:p>
            <a:r>
              <a:rPr lang="en-US" sz="2800" dirty="0"/>
              <a:t>	</a:t>
            </a:r>
            <a:r>
              <a:rPr lang="en-US" sz="2800" dirty="0" smtClean="0"/>
              <a:t>	radar</a:t>
            </a:r>
          </a:p>
          <a:p>
            <a:r>
              <a:rPr lang="en-US" sz="2800" dirty="0"/>
              <a:t>	</a:t>
            </a:r>
            <a:r>
              <a:rPr lang="en-US" sz="2800" dirty="0" smtClean="0"/>
              <a:t>	satellites</a:t>
            </a:r>
            <a:endParaRPr lang="en-US" sz="2800" dirty="0"/>
          </a:p>
        </p:txBody>
      </p:sp>
      <p:sp>
        <p:nvSpPr>
          <p:cNvPr id="6" name="TextBox 5"/>
          <p:cNvSpPr txBox="1"/>
          <p:nvPr/>
        </p:nvSpPr>
        <p:spPr>
          <a:xfrm>
            <a:off x="87086" y="4241075"/>
            <a:ext cx="4342410" cy="1200329"/>
          </a:xfrm>
          <a:prstGeom prst="rect">
            <a:avLst/>
          </a:prstGeom>
          <a:noFill/>
          <a:ln w="22225">
            <a:solidFill>
              <a:srgbClr val="FF0000"/>
            </a:solidFill>
          </a:ln>
        </p:spPr>
        <p:txBody>
          <a:bodyPr wrap="square" rtlCol="0">
            <a:spAutoFit/>
          </a:bodyPr>
          <a:lstStyle/>
          <a:p>
            <a:r>
              <a:rPr lang="en-US" sz="2400" u="sng" dirty="0" smtClean="0"/>
              <a:t>Quality Control</a:t>
            </a:r>
            <a:r>
              <a:rPr lang="en-US" sz="2400" dirty="0" smtClean="0"/>
              <a:t> of observations is an essential part of the weather analysis step</a:t>
            </a:r>
            <a:endParaRPr lang="en-US" sz="2400" dirty="0"/>
          </a:p>
        </p:txBody>
      </p:sp>
    </p:spTree>
    <p:extLst>
      <p:ext uri="{BB962C8B-B14F-4D97-AF65-F5344CB8AC3E}">
        <p14:creationId xmlns:p14="http://schemas.microsoft.com/office/powerpoint/2010/main" val="21405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Weather tools</a:t>
            </a:r>
            <a:br>
              <a:rPr lang="en-US" smtClean="0"/>
            </a:br>
            <a:endParaRPr lang="en-US" dirty="0"/>
          </a:p>
        </p:txBody>
      </p:sp>
      <p:sp>
        <p:nvSpPr>
          <p:cNvPr id="3" name="Right Arrow 2"/>
          <p:cNvSpPr/>
          <p:nvPr/>
        </p:nvSpPr>
        <p:spPr>
          <a:xfrm>
            <a:off x="1724297" y="1942011"/>
            <a:ext cx="2704828" cy="168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analysis</a:t>
            </a:r>
            <a:endParaRPr lang="en-US" dirty="0"/>
          </a:p>
        </p:txBody>
      </p:sp>
      <p:sp>
        <p:nvSpPr>
          <p:cNvPr id="5" name="Right Arrow 4"/>
          <p:cNvSpPr/>
          <p:nvPr/>
        </p:nvSpPr>
        <p:spPr>
          <a:xfrm>
            <a:off x="7762875" y="1942010"/>
            <a:ext cx="2704828" cy="168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forecast</a:t>
            </a:r>
            <a:endParaRPr lang="en-US" dirty="0"/>
          </a:p>
        </p:txBody>
      </p:sp>
      <p:sp>
        <p:nvSpPr>
          <p:cNvPr id="6" name="TextBox 5"/>
          <p:cNvSpPr txBox="1"/>
          <p:nvPr/>
        </p:nvSpPr>
        <p:spPr>
          <a:xfrm>
            <a:off x="3461302" y="6448736"/>
            <a:ext cx="5269391" cy="246221"/>
          </a:xfrm>
          <a:prstGeom prst="rect">
            <a:avLst/>
          </a:prstGeom>
          <a:noFill/>
        </p:spPr>
        <p:txBody>
          <a:bodyPr wrap="none" rtlCol="0">
            <a:spAutoFit/>
          </a:bodyPr>
          <a:lstStyle/>
          <a:p>
            <a:r>
              <a:rPr lang="en-US" sz="1000" dirty="0"/>
              <a:t>http://cs.lbl.gov/news-media/news/2009/berkeley-lab-checkpoint-restart-improves-productivity/</a:t>
            </a:r>
          </a:p>
        </p:txBody>
      </p:sp>
      <p:sp>
        <p:nvSpPr>
          <p:cNvPr id="7" name="TextBox 6"/>
          <p:cNvSpPr txBox="1"/>
          <p:nvPr/>
        </p:nvSpPr>
        <p:spPr>
          <a:xfrm>
            <a:off x="1547749" y="4370856"/>
            <a:ext cx="9096499" cy="1938992"/>
          </a:xfrm>
          <a:prstGeom prst="rect">
            <a:avLst/>
          </a:prstGeom>
          <a:noFill/>
        </p:spPr>
        <p:txBody>
          <a:bodyPr wrap="square" rtlCol="0">
            <a:spAutoFit/>
          </a:bodyPr>
          <a:lstStyle/>
          <a:p>
            <a:r>
              <a:rPr lang="en-US" sz="2400" u="sng" dirty="0" smtClean="0"/>
              <a:t>Computer weather model</a:t>
            </a:r>
            <a:r>
              <a:rPr lang="en-US" sz="2400" dirty="0" smtClean="0"/>
              <a:t> – incorporates the governing equations that define the conservation of momentum, mass, heat, and moisture.</a:t>
            </a:r>
          </a:p>
          <a:p>
            <a:endParaRPr lang="en-US" sz="2400" dirty="0" smtClean="0"/>
          </a:p>
          <a:p>
            <a:r>
              <a:rPr lang="en-US" sz="2400" dirty="0" smtClean="0"/>
              <a:t>ALWAYS a compromise between </a:t>
            </a:r>
            <a:r>
              <a:rPr lang="en-US" sz="2400" u="sng" dirty="0" smtClean="0"/>
              <a:t>physical realism </a:t>
            </a:r>
            <a:r>
              <a:rPr lang="en-US" sz="2400" dirty="0" smtClean="0"/>
              <a:t>and </a:t>
            </a:r>
            <a:r>
              <a:rPr lang="en-US" sz="2400" u="sng" dirty="0" smtClean="0"/>
              <a:t>timeliness</a:t>
            </a:r>
            <a:r>
              <a:rPr lang="en-US" sz="2400" dirty="0" smtClean="0"/>
              <a:t> of the computer-generated weather prediction (limited by compute power).</a:t>
            </a:r>
            <a:endParaRPr lang="en-US" sz="2400" dirty="0"/>
          </a:p>
        </p:txBody>
      </p:sp>
      <p:pic>
        <p:nvPicPr>
          <p:cNvPr id="1026" name="Picture 2" descr=" FRANKLIN is NERSC's Cray XT4 massively parallel processing system with 38,128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690688"/>
            <a:ext cx="3333750" cy="2324101"/>
          </a:xfrm>
          <a:prstGeom prst="rect">
            <a:avLst/>
          </a:prstGeom>
          <a:noFill/>
          <a:ln w="508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26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Weather tools</a:t>
            </a:r>
            <a:br>
              <a:rPr lang="en-US" smtClean="0"/>
            </a:br>
            <a:endParaRPr lang="en-US" dirty="0"/>
          </a:p>
        </p:txBody>
      </p:sp>
      <p:sp>
        <p:nvSpPr>
          <p:cNvPr id="5" name="Right Arrow 4"/>
          <p:cNvSpPr/>
          <p:nvPr/>
        </p:nvSpPr>
        <p:spPr>
          <a:xfrm>
            <a:off x="7762875" y="1942010"/>
            <a:ext cx="2704828" cy="1680755"/>
          </a:xfrm>
          <a:prstGeom prst="rightArrow">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forecast</a:t>
            </a:r>
            <a:endParaRPr lang="en-US" dirty="0"/>
          </a:p>
        </p:txBody>
      </p:sp>
      <p:sp>
        <p:nvSpPr>
          <p:cNvPr id="7" name="TextBox 6"/>
          <p:cNvSpPr txBox="1"/>
          <p:nvPr/>
        </p:nvSpPr>
        <p:spPr>
          <a:xfrm>
            <a:off x="4681189" y="6480357"/>
            <a:ext cx="2829621" cy="246221"/>
          </a:xfrm>
          <a:prstGeom prst="rect">
            <a:avLst/>
          </a:prstGeom>
          <a:noFill/>
        </p:spPr>
        <p:txBody>
          <a:bodyPr wrap="none" rtlCol="0">
            <a:spAutoFit/>
          </a:bodyPr>
          <a:lstStyle/>
          <a:p>
            <a:r>
              <a:rPr lang="en-US" sz="1000" dirty="0"/>
              <a:t>http://www.iges.org/grads/gadoc/ensembles.html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4355"/>
            <a:ext cx="5849166" cy="24006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166" y="3974354"/>
            <a:ext cx="5839640" cy="2400635"/>
          </a:xfrm>
          <a:prstGeom prst="rect">
            <a:avLst/>
          </a:prstGeom>
        </p:spPr>
      </p:pic>
      <p:sp>
        <p:nvSpPr>
          <p:cNvPr id="8" name="TextBox 7"/>
          <p:cNvSpPr txBox="1"/>
          <p:nvPr/>
        </p:nvSpPr>
        <p:spPr>
          <a:xfrm>
            <a:off x="186953" y="1219199"/>
            <a:ext cx="7576457" cy="2677656"/>
          </a:xfrm>
          <a:prstGeom prst="rect">
            <a:avLst/>
          </a:prstGeom>
          <a:noFill/>
        </p:spPr>
        <p:txBody>
          <a:bodyPr wrap="square" rtlCol="0">
            <a:spAutoFit/>
          </a:bodyPr>
          <a:lstStyle/>
          <a:p>
            <a:r>
              <a:rPr lang="en-US" sz="2800" dirty="0" smtClean="0"/>
              <a:t>Weather is chaotic (forecast sensitive to initial conditions)</a:t>
            </a:r>
          </a:p>
          <a:p>
            <a:endParaRPr lang="en-US" sz="2800" dirty="0" smtClean="0"/>
          </a:p>
          <a:p>
            <a:r>
              <a:rPr lang="en-US" sz="2800" dirty="0" smtClean="0"/>
              <a:t>	Initialize computer weather model with multiple scenarios only differing slightly from each other in the prescribed initial conditions</a:t>
            </a:r>
            <a:r>
              <a:rPr lang="en-US" sz="2800" dirty="0"/>
              <a:t>.</a:t>
            </a:r>
            <a:endParaRPr lang="en-US" sz="2800" dirty="0" smtClean="0"/>
          </a:p>
        </p:txBody>
      </p:sp>
    </p:spTree>
    <p:extLst>
      <p:ext uri="{BB962C8B-B14F-4D97-AF65-F5344CB8AC3E}">
        <p14:creationId xmlns:p14="http://schemas.microsoft.com/office/powerpoint/2010/main" val="2184126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a:t>
            </a:r>
            <a:r>
              <a:rPr lang="en-US" dirty="0"/>
              <a:t>systems</a:t>
            </a: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779" y="657225"/>
            <a:ext cx="3848100" cy="5543550"/>
          </a:xfrm>
          <a:prstGeom prst="rect">
            <a:avLst/>
          </a:prstGeom>
        </p:spPr>
      </p:pic>
      <p:sp>
        <p:nvSpPr>
          <p:cNvPr id="5" name="TextBox 4"/>
          <p:cNvSpPr txBox="1"/>
          <p:nvPr/>
        </p:nvSpPr>
        <p:spPr>
          <a:xfrm>
            <a:off x="9453603"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pic>
        <p:nvPicPr>
          <p:cNvPr id="6" name="Picture 5" descr="09-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 y="2627812"/>
            <a:ext cx="7620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632497"/>
            <a:ext cx="7759970" cy="2377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85139" y="6400802"/>
            <a:ext cx="1835182" cy="369332"/>
          </a:xfrm>
          <a:prstGeom prst="rect">
            <a:avLst/>
          </a:prstGeom>
          <a:noFill/>
        </p:spPr>
        <p:txBody>
          <a:bodyPr wrap="none" rtlCol="0">
            <a:spAutoFit/>
          </a:bodyPr>
          <a:lstStyle/>
          <a:p>
            <a:r>
              <a:rPr lang="en-US" dirty="0" smtClean="0"/>
              <a:t>Lecture Packet #6</a:t>
            </a: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solidFill>
                  <a:schemeClr val="bg1">
                    <a:lumMod val="85000"/>
                  </a:schemeClr>
                </a:solidFill>
              </a:rPr>
              <a:t>‘</a:t>
            </a:r>
            <a:r>
              <a:rPr lang="en-US" dirty="0" err="1" smtClean="0">
                <a:solidFill>
                  <a:schemeClr val="bg1">
                    <a:lumMod val="85000"/>
                  </a:schemeClr>
                </a:solidFill>
              </a:rPr>
              <a:t>Strassburg</a:t>
            </a:r>
            <a:r>
              <a:rPr lang="en-US" dirty="0" smtClean="0">
                <a:solidFill>
                  <a:schemeClr val="bg1">
                    <a:lumMod val="85000"/>
                  </a:schemeClr>
                </a:solidFill>
              </a:rPr>
              <a:t> Low’</a:t>
            </a: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spTree>
    <p:extLst>
      <p:ext uri="{BB962C8B-B14F-4D97-AF65-F5344CB8AC3E}">
        <p14:creationId xmlns:p14="http://schemas.microsoft.com/office/powerpoint/2010/main" val="21179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Pre-session assessment review – selected questions</a:t>
            </a:r>
          </a:p>
          <a:p>
            <a:r>
              <a:rPr lang="en-US" dirty="0" smtClean="0"/>
              <a:t>It’s all about balance</a:t>
            </a:r>
          </a:p>
          <a:p>
            <a:r>
              <a:rPr lang="en-US" dirty="0" smtClean="0"/>
              <a:t>Weather tools</a:t>
            </a:r>
          </a:p>
          <a:p>
            <a:r>
              <a:rPr lang="en-US" dirty="0" smtClean="0"/>
              <a:t>Pressure systems</a:t>
            </a:r>
          </a:p>
          <a:p>
            <a:r>
              <a:rPr lang="en-US" dirty="0" smtClean="0"/>
              <a:t>Activities (</a:t>
            </a:r>
            <a:r>
              <a:rPr lang="en-US" dirty="0" err="1" smtClean="0"/>
              <a:t>Karpen</a:t>
            </a:r>
            <a:r>
              <a:rPr lang="en-US" dirty="0" smtClean="0"/>
              <a:t> Hall, Rooms 036 and 037)</a:t>
            </a:r>
            <a:endParaRPr lang="en-US" dirty="0"/>
          </a:p>
        </p:txBody>
      </p:sp>
      <p:sp>
        <p:nvSpPr>
          <p:cNvPr id="4" name="TextBox 3"/>
          <p:cNvSpPr txBox="1"/>
          <p:nvPr/>
        </p:nvSpPr>
        <p:spPr>
          <a:xfrm>
            <a:off x="9546955" y="2334301"/>
            <a:ext cx="2349285" cy="954107"/>
          </a:xfrm>
          <a:prstGeom prst="rect">
            <a:avLst/>
          </a:prstGeom>
          <a:noFill/>
        </p:spPr>
        <p:txBody>
          <a:bodyPr wrap="square" rtlCol="0">
            <a:spAutoFit/>
          </a:bodyPr>
          <a:lstStyle/>
          <a:p>
            <a:r>
              <a:rPr lang="en-US" sz="2800" dirty="0" smtClean="0"/>
              <a:t>(</a:t>
            </a:r>
            <a:r>
              <a:rPr lang="en-US" sz="2800" dirty="0" err="1" smtClean="0"/>
              <a:t>Karpen</a:t>
            </a:r>
            <a:r>
              <a:rPr lang="en-US" sz="2800" dirty="0" smtClean="0"/>
              <a:t> Hall, Room 038)</a:t>
            </a:r>
            <a:endParaRPr lang="en-US" sz="2800" dirty="0"/>
          </a:p>
        </p:txBody>
      </p:sp>
      <p:sp>
        <p:nvSpPr>
          <p:cNvPr id="5" name="Right Brace 4"/>
          <p:cNvSpPr/>
          <p:nvPr/>
        </p:nvSpPr>
        <p:spPr>
          <a:xfrm>
            <a:off x="8477573" y="1825625"/>
            <a:ext cx="526942" cy="19714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013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solidFill>
                  <a:schemeClr val="bg1">
                    <a:lumMod val="85000"/>
                  </a:schemeClr>
                </a:solidFill>
              </a:rPr>
              <a:t>‘</a:t>
            </a:r>
            <a:r>
              <a:rPr lang="en-US" dirty="0" err="1" smtClean="0">
                <a:solidFill>
                  <a:schemeClr val="bg1">
                    <a:lumMod val="85000"/>
                  </a:schemeClr>
                </a:solidFill>
              </a:rPr>
              <a:t>Strassburg</a:t>
            </a:r>
            <a:r>
              <a:rPr lang="en-US" dirty="0" smtClean="0">
                <a:solidFill>
                  <a:schemeClr val="bg1">
                    <a:lumMod val="85000"/>
                  </a:schemeClr>
                </a:solidFill>
              </a:rPr>
              <a:t> Low’</a:t>
            </a: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pic>
        <p:nvPicPr>
          <p:cNvPr id="6" name="Picture 5"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86062" y="6400802"/>
            <a:ext cx="1835182" cy="369332"/>
          </a:xfrm>
          <a:prstGeom prst="rect">
            <a:avLst/>
          </a:prstGeom>
          <a:noFill/>
        </p:spPr>
        <p:txBody>
          <a:bodyPr wrap="none" rtlCol="0">
            <a:spAutoFit/>
          </a:bodyPr>
          <a:lstStyle/>
          <a:p>
            <a:r>
              <a:rPr lang="en-US" dirty="0" smtClean="0"/>
              <a:t>Lecture Packet #8</a:t>
            </a:r>
            <a:endParaRPr lang="en-US" dirty="0"/>
          </a:p>
        </p:txBody>
      </p:sp>
      <p:sp>
        <p:nvSpPr>
          <p:cNvPr id="4" name="TextBox 3"/>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1741254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
        <p:nvSpPr>
          <p:cNvPr id="4" name="Down Arrow 3"/>
          <p:cNvSpPr/>
          <p:nvPr/>
        </p:nvSpPr>
        <p:spPr>
          <a:xfrm>
            <a:off x="7501195" y="2138766"/>
            <a:ext cx="604653"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767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p:txBody>
          <a:bodyPr/>
          <a:lstStyle/>
          <a:p>
            <a:r>
              <a:rPr lang="en-US" dirty="0" smtClean="0"/>
              <a:t>Uneven </a:t>
            </a:r>
            <a:r>
              <a:rPr lang="en-US" dirty="0" smtClean="0">
                <a:solidFill>
                  <a:srgbClr val="FF0000"/>
                </a:solidFill>
              </a:rPr>
              <a:t>heating</a:t>
            </a:r>
            <a:r>
              <a:rPr lang="en-US" dirty="0" smtClean="0"/>
              <a:t> and/or </a:t>
            </a:r>
            <a:r>
              <a:rPr lang="en-US" dirty="0" smtClean="0">
                <a:solidFill>
                  <a:srgbClr val="0070C0"/>
                </a:solidFill>
              </a:rPr>
              <a:t>cooling</a:t>
            </a:r>
            <a:r>
              <a:rPr lang="en-US" dirty="0" smtClean="0"/>
              <a:t> at the earth’s surface creates atmospheric environments having </a:t>
            </a:r>
            <a:r>
              <a:rPr lang="en-US" u="sng" dirty="0" smtClean="0"/>
              <a:t>potential energy</a:t>
            </a:r>
            <a:r>
              <a:rPr lang="en-US" dirty="0" smtClean="0"/>
              <a:t> that, in the presence of a ‘trigger’, releases the energy (instability) for conversion to </a:t>
            </a:r>
            <a:r>
              <a:rPr lang="en-US" u="sng" dirty="0" smtClean="0"/>
              <a:t>kinetic energy</a:t>
            </a:r>
            <a:r>
              <a:rPr lang="en-US" dirty="0" smtClean="0"/>
              <a:t> (energy of motion)</a:t>
            </a:r>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
        <p:nvSpPr>
          <p:cNvPr id="14" name="Down Arrow 13"/>
          <p:cNvSpPr/>
          <p:nvPr/>
        </p:nvSpPr>
        <p:spPr>
          <a:xfrm rot="10800000">
            <a:off x="7501194" y="5551396"/>
            <a:ext cx="604653" cy="895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60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1" y="1825625"/>
            <a:ext cx="6477000" cy="4351338"/>
          </a:xfrm>
        </p:spPr>
        <p:txBody>
          <a:bodyPr/>
          <a:lstStyle/>
          <a:p>
            <a:r>
              <a:rPr lang="en-US" dirty="0" smtClean="0"/>
              <a:t>Synoptic scale low pressure system (cyclone) ‘trigger’</a:t>
            </a:r>
            <a:endParaRPr lang="en-US" dirty="0"/>
          </a:p>
        </p:txBody>
      </p:sp>
      <p:pic>
        <p:nvPicPr>
          <p:cNvPr id="4" name="Picture 3"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713018" y="2475345"/>
            <a:ext cx="5275999" cy="130458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129308" y="3489335"/>
            <a:ext cx="371959" cy="604434"/>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156" y="4824406"/>
            <a:ext cx="3180196" cy="1571853"/>
          </a:xfrm>
          <a:prstGeom prst="rect">
            <a:avLst/>
          </a:prstGeom>
        </p:spPr>
      </p:pic>
      <p:sp>
        <p:nvSpPr>
          <p:cNvPr id="9" name="TextBox 8"/>
          <p:cNvSpPr txBox="1"/>
          <p:nvPr/>
        </p:nvSpPr>
        <p:spPr>
          <a:xfrm>
            <a:off x="11017044"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1663083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8077200" y="31877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685801"/>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657601"/>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1"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2879725" y="3008313"/>
            <a:ext cx="436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27661" name="Text Box 13"/>
          <p:cNvSpPr txBox="1">
            <a:spLocks noChangeArrowheads="1"/>
          </p:cNvSpPr>
          <p:nvPr/>
        </p:nvSpPr>
        <p:spPr bwMode="auto">
          <a:xfrm>
            <a:off x="5715000" y="28956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p>
        </p:txBody>
      </p:sp>
      <p:sp>
        <p:nvSpPr>
          <p:cNvPr id="27662" name="Text Box 14"/>
          <p:cNvSpPr txBox="1">
            <a:spLocks noChangeArrowheads="1"/>
          </p:cNvSpPr>
          <p:nvPr/>
        </p:nvSpPr>
        <p:spPr bwMode="auto">
          <a:xfrm>
            <a:off x="8915400" y="2971800"/>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t>
            </a:r>
          </a:p>
        </p:txBody>
      </p:sp>
      <p:sp>
        <p:nvSpPr>
          <p:cNvPr id="27663" name="Text Box 15"/>
          <p:cNvSpPr txBox="1">
            <a:spLocks noChangeArrowheads="1"/>
          </p:cNvSpPr>
          <p:nvPr/>
        </p:nvSpPr>
        <p:spPr bwMode="auto">
          <a:xfrm>
            <a:off x="2819400" y="60960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
            </a:r>
          </a:p>
        </p:txBody>
      </p:sp>
      <p:sp>
        <p:nvSpPr>
          <p:cNvPr id="27664" name="Text Box 16"/>
          <p:cNvSpPr txBox="1">
            <a:spLocks noChangeArrowheads="1"/>
          </p:cNvSpPr>
          <p:nvPr/>
        </p:nvSpPr>
        <p:spPr bwMode="auto">
          <a:xfrm>
            <a:off x="6096000" y="61722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27665" name="Text Box 17"/>
          <p:cNvSpPr txBox="1">
            <a:spLocks noChangeArrowheads="1"/>
          </p:cNvSpPr>
          <p:nvPr/>
        </p:nvSpPr>
        <p:spPr bwMode="auto">
          <a:xfrm>
            <a:off x="8991600" y="6172201"/>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sp>
        <p:nvSpPr>
          <p:cNvPr id="15" name="TextBox 14"/>
          <p:cNvSpPr txBox="1"/>
          <p:nvPr/>
        </p:nvSpPr>
        <p:spPr>
          <a:xfrm>
            <a:off x="5331425" y="6400802"/>
            <a:ext cx="1835182" cy="369332"/>
          </a:xfrm>
          <a:prstGeom prst="rect">
            <a:avLst/>
          </a:prstGeom>
          <a:noFill/>
        </p:spPr>
        <p:txBody>
          <a:bodyPr wrap="none" rtlCol="0">
            <a:spAutoFit/>
          </a:bodyPr>
          <a:lstStyle/>
          <a:p>
            <a:r>
              <a:rPr lang="en-US" dirty="0" smtClean="0"/>
              <a:t>Lecture Packet #8</a:t>
            </a:r>
            <a:endParaRPr lang="en-US" dirty="0"/>
          </a:p>
        </p:txBody>
      </p:sp>
      <p:sp>
        <p:nvSpPr>
          <p:cNvPr id="2" name="TextBox 1"/>
          <p:cNvSpPr txBox="1"/>
          <p:nvPr/>
        </p:nvSpPr>
        <p:spPr>
          <a:xfrm>
            <a:off x="3797341" y="162441"/>
            <a:ext cx="1347164" cy="523220"/>
          </a:xfrm>
          <a:prstGeom prst="rect">
            <a:avLst/>
          </a:prstGeom>
          <a:solidFill>
            <a:schemeClr val="bg1"/>
          </a:solidFill>
          <a:ln>
            <a:solidFill>
              <a:srgbClr val="FF0000"/>
            </a:solidFill>
          </a:ln>
        </p:spPr>
        <p:txBody>
          <a:bodyPr wrap="none" rtlCol="0">
            <a:spAutoFit/>
          </a:bodyPr>
          <a:lstStyle/>
          <a:p>
            <a:r>
              <a:rPr lang="en-US" sz="2800" dirty="0" smtClean="0"/>
              <a:t>‘trigger’</a:t>
            </a:r>
            <a:endParaRPr lang="en-US" sz="2800" dirty="0"/>
          </a:p>
        </p:txBody>
      </p:sp>
      <p:sp>
        <p:nvSpPr>
          <p:cNvPr id="3" name="Bent Arrow 2"/>
          <p:cNvSpPr/>
          <p:nvPr/>
        </p:nvSpPr>
        <p:spPr>
          <a:xfrm>
            <a:off x="3124199" y="203755"/>
            <a:ext cx="673141" cy="6344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5400000">
            <a:off x="5175696" y="228116"/>
            <a:ext cx="546412" cy="6087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8166848" y="131679"/>
            <a:ext cx="2510559" cy="646331"/>
          </a:xfrm>
          <a:prstGeom prst="rect">
            <a:avLst/>
          </a:prstGeom>
          <a:noFill/>
        </p:spPr>
        <p:txBody>
          <a:bodyPr wrap="none" rtlCol="0">
            <a:spAutoFit/>
          </a:bodyPr>
          <a:lstStyle/>
          <a:p>
            <a:r>
              <a:rPr lang="en-US" sz="3600" dirty="0" err="1" smtClean="0"/>
              <a:t>cyclogenesis</a:t>
            </a:r>
            <a:endParaRPr lang="en-US" sz="3600" dirty="0"/>
          </a:p>
        </p:txBody>
      </p:sp>
      <p:sp>
        <p:nvSpPr>
          <p:cNvPr id="20" name="TextBox 19"/>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3322322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1" y="1825625"/>
            <a:ext cx="6477000" cy="4351338"/>
          </a:xfrm>
        </p:spPr>
        <p:txBody>
          <a:bodyPr/>
          <a:lstStyle/>
          <a:p>
            <a:r>
              <a:rPr lang="en-US" dirty="0" smtClean="0"/>
              <a:t>Anticyclone (high pressure system)</a:t>
            </a:r>
            <a:endParaRPr lang="en-US" dirty="0"/>
          </a:p>
        </p:txBody>
      </p:sp>
      <p:pic>
        <p:nvPicPr>
          <p:cNvPr id="4" name="Picture 3"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38396" y="2250354"/>
            <a:ext cx="5877695" cy="28267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86062" y="6400802"/>
            <a:ext cx="1835182" cy="369332"/>
          </a:xfrm>
          <a:prstGeom prst="rect">
            <a:avLst/>
          </a:prstGeom>
          <a:noFill/>
        </p:spPr>
        <p:txBody>
          <a:bodyPr wrap="none" rtlCol="0">
            <a:spAutoFit/>
          </a:bodyPr>
          <a:lstStyle/>
          <a:p>
            <a:r>
              <a:rPr lang="en-US" dirty="0" smtClean="0"/>
              <a:t>Lecture Packet #8</a:t>
            </a:r>
            <a:endParaRPr lang="en-US" dirty="0"/>
          </a:p>
        </p:txBody>
      </p:sp>
      <p:sp>
        <p:nvSpPr>
          <p:cNvPr id="10" name="TextBox 9"/>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1141107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r>
              <a:rPr lang="en-US" dirty="0" err="1" smtClean="0"/>
              <a:t>Karpen</a:t>
            </a:r>
            <a:r>
              <a:rPr lang="en-US" dirty="0" smtClean="0"/>
              <a:t> Hall, Rooms 036 and 037)</a:t>
            </a:r>
            <a:br>
              <a:rPr lang="en-US" dirty="0" smtClean="0"/>
            </a:br>
            <a:endParaRPr lang="en-US" dirty="0"/>
          </a:p>
        </p:txBody>
      </p:sp>
      <p:sp>
        <p:nvSpPr>
          <p:cNvPr id="3" name="Content Placeholder 2"/>
          <p:cNvSpPr>
            <a:spLocks noGrp="1"/>
          </p:cNvSpPr>
          <p:nvPr>
            <p:ph idx="1"/>
          </p:nvPr>
        </p:nvSpPr>
        <p:spPr/>
        <p:txBody>
          <a:bodyPr/>
          <a:lstStyle/>
          <a:p>
            <a:r>
              <a:rPr lang="en-US" dirty="0" smtClean="0"/>
              <a:t>Work together to </a:t>
            </a:r>
          </a:p>
          <a:p>
            <a:pPr lvl="1"/>
            <a:r>
              <a:rPr lang="en-US" dirty="0" smtClean="0"/>
              <a:t>complete final responses the (**) questions on the pre-session assessment document</a:t>
            </a:r>
          </a:p>
          <a:p>
            <a:pPr lvl="2"/>
            <a:r>
              <a:rPr lang="en-US" dirty="0" smtClean="0"/>
              <a:t>We’ll go over your final responses at the beginning of Session #2</a:t>
            </a:r>
          </a:p>
          <a:p>
            <a:pPr lvl="1"/>
            <a:r>
              <a:rPr lang="en-US" dirty="0" smtClean="0"/>
              <a:t>complete the ‘Weather and Climate </a:t>
            </a:r>
            <a:r>
              <a:rPr lang="en-US" dirty="0"/>
              <a:t>T</a:t>
            </a:r>
            <a:r>
              <a:rPr lang="en-US" dirty="0" smtClean="0"/>
              <a:t>reasure Hunt’ activity to help familiarize yourself with where to find web-based resources for tracking current weather and making 24-72 h and seasonal weather forecasts</a:t>
            </a:r>
          </a:p>
        </p:txBody>
      </p:sp>
    </p:spTree>
    <p:extLst>
      <p:ext uri="{BB962C8B-B14F-4D97-AF65-F5344CB8AC3E}">
        <p14:creationId xmlns:p14="http://schemas.microsoft.com/office/powerpoint/2010/main" val="2797413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extra slides…</a:t>
            </a:r>
            <a:br>
              <a:rPr lang="en-US" dirty="0" smtClean="0"/>
            </a:br>
            <a:endParaRPr lang="en-US" dirty="0"/>
          </a:p>
        </p:txBody>
      </p:sp>
      <p:pic>
        <p:nvPicPr>
          <p:cNvPr id="4" name="Picture 5" descr="13-08b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2877" y="1825625"/>
            <a:ext cx="486624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
        <p:nvSpPr>
          <p:cNvPr id="6" name="TextBox 5"/>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719444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body" sz="half" idx="1"/>
          </p:nvPr>
        </p:nvSpPr>
        <p:spPr/>
        <p:txBody>
          <a:bodyPr/>
          <a:lstStyle/>
          <a:p>
            <a:pPr eaLnBrk="1" hangingPunct="1"/>
            <a:r>
              <a:rPr lang="en-US" altLang="en-US"/>
              <a:t>Two columns of air, at equal temperature and height. </a:t>
            </a:r>
          </a:p>
          <a:p>
            <a:pPr eaLnBrk="1" hangingPunct="1"/>
            <a:endParaRPr lang="en-US" altLang="en-US"/>
          </a:p>
          <a:p>
            <a:pPr eaLnBrk="1" hangingPunct="1"/>
            <a:r>
              <a:rPr lang="en-US" altLang="en-US"/>
              <a:t>p </a:t>
            </a:r>
            <a:r>
              <a:rPr lang="en-US" altLang="en-US">
                <a:cs typeface="Arial" panose="020B0604020202020204" pitchFamily="34" charset="0"/>
              </a:rPr>
              <a:t>~T x </a:t>
            </a:r>
            <a:r>
              <a:rPr lang="el-GR" altLang="en-US">
                <a:cs typeface="Arial" panose="020B0604020202020204" pitchFamily="34" charset="0"/>
              </a:rPr>
              <a:t>ρ</a:t>
            </a:r>
            <a:endParaRPr lang="en-US" altLang="en-US">
              <a:cs typeface="Arial" panose="020B0604020202020204" pitchFamily="34" charset="0"/>
            </a:endParaRPr>
          </a:p>
          <a:p>
            <a:pPr eaLnBrk="1" hangingPunct="1">
              <a:buFontTx/>
              <a:buNone/>
            </a:pPr>
            <a:r>
              <a:rPr lang="en-US" altLang="en-US">
                <a:cs typeface="Arial" panose="020B0604020202020204" pitchFamily="34" charset="0"/>
              </a:rPr>
              <a:t>p is pressure</a:t>
            </a:r>
          </a:p>
          <a:p>
            <a:pPr eaLnBrk="1" hangingPunct="1">
              <a:buFontTx/>
              <a:buNone/>
            </a:pPr>
            <a:r>
              <a:rPr lang="en-US" altLang="en-US">
                <a:cs typeface="Arial" panose="020B0604020202020204" pitchFamily="34" charset="0"/>
              </a:rPr>
              <a:t>T is temperature</a:t>
            </a:r>
          </a:p>
          <a:p>
            <a:pPr eaLnBrk="1" hangingPunct="1">
              <a:buFontTx/>
              <a:buNone/>
            </a:pPr>
            <a:r>
              <a:rPr lang="en-US" altLang="en-US">
                <a:latin typeface="Symbol" panose="05050102010706020507" pitchFamily="18" charset="2"/>
                <a:cs typeface="Arial" panose="020B0604020202020204" pitchFamily="34" charset="0"/>
              </a:rPr>
              <a:t>r</a:t>
            </a:r>
            <a:r>
              <a:rPr lang="en-US" altLang="en-US">
                <a:cs typeface="Arial" panose="020B0604020202020204" pitchFamily="34" charset="0"/>
              </a:rPr>
              <a:t> (rho) is density</a:t>
            </a:r>
            <a:endParaRPr lang="el-GR" altLang="en-US">
              <a:cs typeface="Arial" panose="020B0604020202020204" pitchFamily="34" charset="0"/>
            </a:endParaRPr>
          </a:p>
        </p:txBody>
      </p:sp>
      <p:pic>
        <p:nvPicPr>
          <p:cNvPr id="5124" name="Picture 8" descr="09-02aB"/>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1879601"/>
            <a:ext cx="4038600" cy="3965575"/>
          </a:xfrm>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sp>
        <p:nvSpPr>
          <p:cNvPr id="7" name="Title 1"/>
          <p:cNvSpPr>
            <a:spLocks noGrp="1"/>
          </p:cNvSpPr>
          <p:nvPr>
            <p:ph type="title"/>
          </p:nvPr>
        </p:nvSpPr>
        <p:spPr>
          <a:xfrm>
            <a:off x="838200" y="365125"/>
            <a:ext cx="10515600" cy="1325563"/>
          </a:xfrm>
        </p:spPr>
        <p:txBody>
          <a:bodyPr/>
          <a:lstStyle/>
          <a:p>
            <a:r>
              <a:rPr lang="en-US" dirty="0" smtClean="0"/>
              <a:t>Useful, extra slides…</a:t>
            </a:r>
            <a:br>
              <a:rPr lang="en-US" dirty="0" smtClean="0"/>
            </a:br>
            <a:endParaRPr lang="en-US" dirty="0"/>
          </a:p>
        </p:txBody>
      </p:sp>
    </p:spTree>
    <p:extLst>
      <p:ext uri="{BB962C8B-B14F-4D97-AF65-F5344CB8AC3E}">
        <p14:creationId xmlns:p14="http://schemas.microsoft.com/office/powerpoint/2010/main" val="3039845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extra slides…</a:t>
            </a:r>
            <a:br>
              <a:rPr lang="en-US" dirty="0" smtClean="0"/>
            </a:br>
            <a:endParaRPr lang="en-US" dirty="0"/>
          </a:p>
        </p:txBody>
      </p:sp>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pic>
        <p:nvPicPr>
          <p:cNvPr id="6" name="Content Placeholder 5" descr="09-12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6503" y="1825625"/>
            <a:ext cx="485899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4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Pre-session assessment review – selected questions</a:t>
            </a:r>
            <a:br>
              <a:rPr lang="en-US" dirty="0" smtClean="0"/>
            </a:br>
            <a:endParaRPr lang="en-US" dirty="0"/>
          </a:p>
        </p:txBody>
      </p:sp>
      <p:sp>
        <p:nvSpPr>
          <p:cNvPr id="3" name="Content Placeholder 2"/>
          <p:cNvSpPr>
            <a:spLocks noGrp="1"/>
          </p:cNvSpPr>
          <p:nvPr>
            <p:ph idx="1"/>
          </p:nvPr>
        </p:nvSpPr>
        <p:spPr/>
        <p:txBody>
          <a:bodyPr/>
          <a:lstStyle/>
          <a:p>
            <a:r>
              <a:rPr lang="en-US" dirty="0" smtClean="0"/>
              <a:t>Multiple </a:t>
            </a:r>
            <a:r>
              <a:rPr lang="en-US" dirty="0" smtClean="0"/>
              <a:t>choice, true/false, short answer</a:t>
            </a:r>
          </a:p>
          <a:p>
            <a:pPr lvl="1"/>
            <a:r>
              <a:rPr lang="en-US" dirty="0" smtClean="0"/>
              <a:t>(** in-depth questions saved for ‘activities</a:t>
            </a:r>
            <a:r>
              <a:rPr lang="en-US" dirty="0" smtClean="0"/>
              <a:t>’)</a:t>
            </a:r>
          </a:p>
          <a:p>
            <a:pPr marL="457200" lvl="1" indent="0">
              <a:buNone/>
            </a:pPr>
            <a:endParaRPr lang="en-US" dirty="0" smtClean="0"/>
          </a:p>
          <a:p>
            <a:r>
              <a:rPr lang="en-US" dirty="0" smtClean="0"/>
              <a:t>Google search via smartphone ‘</a:t>
            </a:r>
            <a:r>
              <a:rPr lang="en-US" smtClean="0"/>
              <a:t>socrative</a:t>
            </a:r>
            <a:r>
              <a:rPr lang="en-US" dirty="0" smtClean="0"/>
              <a:t> student’</a:t>
            </a:r>
          </a:p>
          <a:p>
            <a:pPr lvl="1"/>
            <a:r>
              <a:rPr lang="en-US" dirty="0" smtClean="0"/>
              <a:t>Room code for answering assessment will be written on white board…</a:t>
            </a:r>
            <a:endParaRPr lang="en-US" dirty="0" smtClean="0"/>
          </a:p>
        </p:txBody>
      </p:sp>
    </p:spTree>
    <p:extLst>
      <p:ext uri="{BB962C8B-B14F-4D97-AF65-F5344CB8AC3E}">
        <p14:creationId xmlns:p14="http://schemas.microsoft.com/office/powerpoint/2010/main" val="44883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extra slides…</a:t>
            </a:r>
            <a:br>
              <a:rPr lang="en-US" dirty="0" smtClean="0"/>
            </a:br>
            <a:endParaRPr lang="en-US" dirty="0"/>
          </a:p>
        </p:txBody>
      </p:sp>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pic>
        <p:nvPicPr>
          <p:cNvPr id="7" name="Picture 8" descr="09-23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7389" y="1825625"/>
            <a:ext cx="7617221" cy="4351338"/>
          </a:xfrm>
        </p:spPr>
      </p:pic>
      <p:sp>
        <p:nvSpPr>
          <p:cNvPr id="8" name="TextBox 7"/>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2961013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Rectangle 7"/>
          <p:cNvSpPr>
            <a:spLocks noGrp="1" noChangeArrowheads="1"/>
          </p:cNvSpPr>
          <p:nvPr>
            <p:ph type="title"/>
          </p:nvPr>
        </p:nvSpPr>
        <p:spPr/>
        <p:txBody>
          <a:bodyPr/>
          <a:lstStyle/>
          <a:p>
            <a:r>
              <a:rPr lang="en-US" altLang="en-US"/>
              <a:t>Three Cell Model</a:t>
            </a:r>
          </a:p>
        </p:txBody>
      </p:sp>
      <p:sp>
        <p:nvSpPr>
          <p:cNvPr id="84997" name="Rectangle 5"/>
          <p:cNvSpPr>
            <a:spLocks noGrp="1" noChangeArrowheads="1"/>
          </p:cNvSpPr>
          <p:nvPr>
            <p:ph type="body" sz="half" idx="2"/>
          </p:nvPr>
        </p:nvSpPr>
        <p:spPr/>
        <p:txBody>
          <a:bodyPr/>
          <a:lstStyle/>
          <a:p>
            <a:pPr>
              <a:lnSpc>
                <a:spcPct val="90000"/>
              </a:lnSpc>
            </a:pPr>
            <a:r>
              <a:rPr lang="en-US" altLang="en-US" sz="2000" b="1">
                <a:solidFill>
                  <a:schemeClr val="accent2"/>
                </a:solidFill>
              </a:rPr>
              <a:t>Trade winds</a:t>
            </a:r>
            <a:r>
              <a:rPr lang="en-US" altLang="en-US" sz="2000"/>
              <a:t> – blow from northeast in N. Hemi and southeast in S. Hemi</a:t>
            </a:r>
          </a:p>
          <a:p>
            <a:pPr>
              <a:lnSpc>
                <a:spcPct val="90000"/>
              </a:lnSpc>
            </a:pPr>
            <a:r>
              <a:rPr lang="en-US" altLang="en-US" sz="2000" b="1">
                <a:solidFill>
                  <a:schemeClr val="accent2"/>
                </a:solidFill>
              </a:rPr>
              <a:t>Intertropical Convergence Zone</a:t>
            </a:r>
            <a:r>
              <a:rPr lang="en-US" altLang="en-US" sz="2000"/>
              <a:t> – Surface region of convergence between trades</a:t>
            </a:r>
          </a:p>
          <a:p>
            <a:pPr>
              <a:lnSpc>
                <a:spcPct val="90000"/>
              </a:lnSpc>
            </a:pPr>
            <a:r>
              <a:rPr lang="en-US" altLang="en-US" sz="2000" b="1">
                <a:solidFill>
                  <a:schemeClr val="accent2"/>
                </a:solidFill>
              </a:rPr>
              <a:t>Subtropical Highs</a:t>
            </a:r>
            <a:r>
              <a:rPr lang="en-US" altLang="en-US" sz="2000"/>
              <a:t> – semipermanent high in the subtropical high pressure belt centered near 30</a:t>
            </a:r>
            <a:r>
              <a:rPr lang="en-US" altLang="en-US" sz="2000">
                <a:cs typeface="Arial" panose="020B0604020202020204" pitchFamily="34" charset="0"/>
              </a:rPr>
              <a:t>° latitude.  Bermuda high, Pacific Ridge.</a:t>
            </a:r>
          </a:p>
          <a:p>
            <a:pPr>
              <a:lnSpc>
                <a:spcPct val="90000"/>
              </a:lnSpc>
            </a:pPr>
            <a:r>
              <a:rPr lang="en-US" altLang="en-US" sz="2000" b="1">
                <a:solidFill>
                  <a:schemeClr val="accent2"/>
                </a:solidFill>
                <a:cs typeface="Arial" panose="020B0604020202020204" pitchFamily="34" charset="0"/>
              </a:rPr>
              <a:t>Westerlies</a:t>
            </a:r>
            <a:r>
              <a:rPr lang="en-US" altLang="en-US" sz="2000">
                <a:cs typeface="Arial" panose="020B0604020202020204" pitchFamily="34" charset="0"/>
              </a:rPr>
              <a:t> – prevailing westerly flow</a:t>
            </a:r>
          </a:p>
          <a:p>
            <a:pPr>
              <a:lnSpc>
                <a:spcPct val="90000"/>
              </a:lnSpc>
            </a:pPr>
            <a:endParaRPr lang="en-US" altLang="en-US" sz="2000"/>
          </a:p>
        </p:txBody>
      </p:sp>
      <p:pic>
        <p:nvPicPr>
          <p:cNvPr id="85001" name="Picture 9" descr="11-02a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070101"/>
            <a:ext cx="4038600" cy="35845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08315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ltLang="en-US"/>
              <a:t>Upwelling</a:t>
            </a:r>
          </a:p>
        </p:txBody>
      </p:sp>
      <p:sp>
        <p:nvSpPr>
          <p:cNvPr id="39942" name="Rectangle 6"/>
          <p:cNvSpPr>
            <a:spLocks noGrp="1" noChangeArrowheads="1"/>
          </p:cNvSpPr>
          <p:nvPr>
            <p:ph type="body" sz="half" idx="2"/>
          </p:nvPr>
        </p:nvSpPr>
        <p:spPr>
          <a:xfrm>
            <a:off x="609600" y="4939059"/>
            <a:ext cx="10972800" cy="1343416"/>
          </a:xfrm>
        </p:spPr>
        <p:txBody>
          <a:bodyPr/>
          <a:lstStyle/>
          <a:p>
            <a:r>
              <a:rPr lang="en-US" altLang="en-US" dirty="0"/>
              <a:t>As winds blow parallel to the west coast of North America, surface water is transported to the right (out to sea). Cold water moves up from below (upwells) to replace the surface water. </a:t>
            </a:r>
          </a:p>
        </p:txBody>
      </p:sp>
      <p:pic>
        <p:nvPicPr>
          <p:cNvPr id="39945" name="Picture 9" descr="11-19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98157" y="1202166"/>
            <a:ext cx="9022822" cy="35417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24936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11-2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209" y="415062"/>
            <a:ext cx="8193930" cy="3974056"/>
          </a:xfrm>
          <a:prstGeom prst="rect">
            <a:avLst/>
          </a:prstGeom>
          <a:noFill/>
          <a:extLst>
            <a:ext uri="{909E8E84-426E-40DD-AFC4-6F175D3DCCD1}">
              <a14:hiddenFill xmlns:a14="http://schemas.microsoft.com/office/drawing/2010/main">
                <a:solidFill>
                  <a:srgbClr val="FFFFFF"/>
                </a:solidFill>
              </a14:hiddenFill>
            </a:ext>
          </a:extLst>
        </p:spPr>
      </p:pic>
      <p:sp>
        <p:nvSpPr>
          <p:cNvPr id="40966" name="Rectangle 6"/>
          <p:cNvSpPr>
            <a:spLocks noChangeArrowheads="1"/>
          </p:cNvSpPr>
          <p:nvPr/>
        </p:nvSpPr>
        <p:spPr bwMode="auto">
          <a:xfrm>
            <a:off x="1752600" y="4839811"/>
            <a:ext cx="845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Under ordinary conditions, higher pressure over the southeastern Pacific and lower pressure near Indonesia produce easterly trade winds along the equator. These winds promote upwelling and cooler ocean water in the eastern Pacific, while warmer water prevails in the western Pacific. When the trades are exceptionally strong, water along the equator in the eastern Pacific becomes quite cool. This cool event is called La Niña.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2511360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11-20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1"/>
            <a:ext cx="7620000" cy="4181475"/>
          </a:xfrm>
          <a:prstGeom prst="rect">
            <a:avLst/>
          </a:prstGeom>
          <a:noFill/>
          <a:extLst>
            <a:ext uri="{909E8E84-426E-40DD-AFC4-6F175D3DCCD1}">
              <a14:hiddenFill xmlns:a14="http://schemas.microsoft.com/office/drawing/2010/main">
                <a:solidFill>
                  <a:srgbClr val="FFFFFF"/>
                </a:solidFill>
              </a14:hiddenFill>
            </a:ext>
          </a:extLst>
        </p:spPr>
      </p:pic>
      <p:sp>
        <p:nvSpPr>
          <p:cNvPr id="41990" name="Rectangle 6"/>
          <p:cNvSpPr>
            <a:spLocks noChangeArrowheads="1"/>
          </p:cNvSpPr>
          <p:nvPr/>
        </p:nvSpPr>
        <p:spPr bwMode="auto">
          <a:xfrm>
            <a:off x="1752600" y="4702106"/>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During El Niño conditions, atmospheric pressure decreases over the eastern Pacific and rises over the western Pacific. This change in pressure causes the trades to weaken or reverse direction. This situation enhances the countercurrent that carries warm water from the west over a vast region of the eastern tropical Pacific. The thermocline, which separates the warm water of the upper ocean from the cold water below, changes as the ocean conditions change from non-El Niño to El Niño.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716631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11-22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762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ChangeArrowheads="1"/>
          </p:cNvSpPr>
          <p:nvPr/>
        </p:nvSpPr>
        <p:spPr bwMode="auto">
          <a:xfrm>
            <a:off x="1828800" y="5008086"/>
            <a:ext cx="845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Average sea surface temperature departures from normal as measured by satellite.</a:t>
            </a:r>
            <a:br>
              <a:rPr lang="en-US" altLang="en-US"/>
            </a:br>
            <a:r>
              <a:rPr lang="en-US" altLang="en-US"/>
              <a:t/>
            </a:r>
            <a:br>
              <a:rPr lang="en-US" altLang="en-US"/>
            </a:br>
            <a:r>
              <a:rPr lang="en-US" altLang="en-US"/>
              <a:t>(a) During El Niño conditions, upwelling is greatly diminished and warmer than normal water (deep red color), extends from the coast of South America westward, across the Pacific.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002729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At all scales</a:t>
            </a:r>
            <a:r>
              <a:rPr lang="en-US" dirty="0" smtClean="0"/>
              <a:t>, circulations in the atmosphere are attempting to restore balance to an imbalanced situation forced by uneven </a:t>
            </a:r>
            <a:r>
              <a:rPr lang="en-US" dirty="0" smtClean="0">
                <a:solidFill>
                  <a:srgbClr val="FF0000"/>
                </a:solidFill>
              </a:rPr>
              <a:t>heating</a:t>
            </a:r>
            <a:r>
              <a:rPr lang="en-US" dirty="0" smtClean="0"/>
              <a:t> and/or </a:t>
            </a:r>
            <a:r>
              <a:rPr lang="en-US" dirty="0" smtClean="0">
                <a:solidFill>
                  <a:srgbClr val="0070C0"/>
                </a:solidFill>
              </a:rPr>
              <a:t>cooling</a:t>
            </a:r>
            <a:r>
              <a:rPr lang="en-US" dirty="0" smtClean="0"/>
              <a:t> at the earth’s surface.</a:t>
            </a:r>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Tree>
    <p:extLst>
      <p:ext uri="{BB962C8B-B14F-4D97-AF65-F5344CB8AC3E}">
        <p14:creationId xmlns:p14="http://schemas.microsoft.com/office/powerpoint/2010/main" val="761296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t>Uneven </a:t>
            </a:r>
            <a:r>
              <a:rPr lang="en-US" dirty="0" smtClean="0">
                <a:solidFill>
                  <a:srgbClr val="FF0000"/>
                </a:solidFill>
              </a:rPr>
              <a:t>heating</a:t>
            </a:r>
            <a:r>
              <a:rPr lang="en-US" dirty="0" smtClean="0"/>
              <a:t> and/or </a:t>
            </a:r>
            <a:r>
              <a:rPr lang="en-US" dirty="0" smtClean="0">
                <a:solidFill>
                  <a:srgbClr val="0070C0"/>
                </a:solidFill>
              </a:rPr>
              <a:t>cooling</a:t>
            </a:r>
            <a:r>
              <a:rPr lang="en-US" dirty="0" smtClean="0"/>
              <a:t> at the earth’s surface creates atmospheric environments having </a:t>
            </a:r>
            <a:r>
              <a:rPr lang="en-US" u="sng" dirty="0" smtClean="0"/>
              <a:t>potential energy</a:t>
            </a:r>
            <a:r>
              <a:rPr lang="en-US" dirty="0" smtClean="0"/>
              <a:t> that, in the presence of a ‘trigger’, releases the energy (instability) for conversion to </a:t>
            </a:r>
            <a:r>
              <a:rPr lang="en-US" u="sng" dirty="0" smtClean="0"/>
              <a:t>kinetic energy</a:t>
            </a:r>
            <a:r>
              <a:rPr lang="en-US" dirty="0" smtClean="0"/>
              <a:t> (energy of motion)</a:t>
            </a:r>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Tree>
    <p:extLst>
      <p:ext uri="{BB962C8B-B14F-4D97-AF65-F5344CB8AC3E}">
        <p14:creationId xmlns:p14="http://schemas.microsoft.com/office/powerpoint/2010/main" val="429134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t>Storm development (increasing kinetic energy) continues until balance has been </a:t>
            </a:r>
            <a:r>
              <a:rPr lang="en-US" smtClean="0"/>
              <a:t>restored locally…however</a:t>
            </a:r>
            <a:r>
              <a:rPr lang="en-US" dirty="0" smtClean="0"/>
              <a:t>, uneven </a:t>
            </a:r>
            <a:r>
              <a:rPr lang="en-US" dirty="0" smtClean="0">
                <a:solidFill>
                  <a:srgbClr val="FF0000"/>
                </a:solidFill>
              </a:rPr>
              <a:t>heating</a:t>
            </a:r>
            <a:r>
              <a:rPr lang="en-US" dirty="0" smtClean="0"/>
              <a:t> and/or </a:t>
            </a:r>
            <a:r>
              <a:rPr lang="en-US" dirty="0" smtClean="0">
                <a:solidFill>
                  <a:srgbClr val="0070C0"/>
                </a:solidFill>
              </a:rPr>
              <a:t>cooling</a:t>
            </a:r>
            <a:r>
              <a:rPr lang="en-US" dirty="0" smtClean="0"/>
              <a:t> at the earth’s surface is continuous elsewhere…so the pursuit of balance is endless!</a:t>
            </a:r>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Tree>
    <p:extLst>
      <p:ext uri="{BB962C8B-B14F-4D97-AF65-F5344CB8AC3E}">
        <p14:creationId xmlns:p14="http://schemas.microsoft.com/office/powerpoint/2010/main" val="316602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t>Example</a:t>
            </a:r>
            <a:endParaRPr lang="en-US" dirty="0"/>
          </a:p>
        </p:txBody>
      </p:sp>
      <p:cxnSp>
        <p:nvCxnSpPr>
          <p:cNvPr id="5" name="Straight Arrow Connector 4"/>
          <p:cNvCxnSpPr/>
          <p:nvPr/>
        </p:nvCxnSpPr>
        <p:spPr>
          <a:xfrm flipV="1">
            <a:off x="591251" y="4114289"/>
            <a:ext cx="11450932" cy="826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341714" cy="369332"/>
          </a:xfrm>
          <a:prstGeom prst="rect">
            <a:avLst/>
          </a:prstGeom>
          <a:solidFill>
            <a:srgbClr val="FFFF00"/>
          </a:solidFill>
        </p:spPr>
        <p:txBody>
          <a:bodyPr wrap="none" rtlCol="0">
            <a:spAutoFit/>
          </a:bodyPr>
          <a:lstStyle/>
          <a:p>
            <a:r>
              <a:rPr lang="en-US" dirty="0" smtClean="0"/>
              <a:t>annual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391458" y="5120073"/>
            <a:ext cx="1034642" cy="369332"/>
          </a:xfrm>
          <a:prstGeom prst="rect">
            <a:avLst/>
          </a:prstGeom>
          <a:solidFill>
            <a:srgbClr val="FFFF00"/>
          </a:solidFill>
        </p:spPr>
        <p:txBody>
          <a:bodyPr wrap="none" rtlCol="0">
            <a:spAutoFit/>
          </a:bodyPr>
          <a:lstStyle/>
          <a:p>
            <a:r>
              <a:rPr lang="en-US" dirty="0" smtClean="0"/>
              <a:t>one year</a:t>
            </a:r>
            <a:endParaRPr lang="en-US" dirty="0"/>
          </a:p>
        </p:txBody>
      </p:sp>
      <p:sp>
        <p:nvSpPr>
          <p:cNvPr id="7" name="Rectangle 6"/>
          <p:cNvSpPr/>
          <p:nvPr/>
        </p:nvSpPr>
        <p:spPr>
          <a:xfrm>
            <a:off x="11353800" y="3952068"/>
            <a:ext cx="225836" cy="309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17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t>Example</a:t>
            </a:r>
            <a:endParaRPr lang="en-US" dirty="0"/>
          </a:p>
        </p:txBody>
      </p:sp>
      <p:cxnSp>
        <p:nvCxnSpPr>
          <p:cNvPr id="5" name="Straight Arrow Connector 4"/>
          <p:cNvCxnSpPr/>
          <p:nvPr/>
        </p:nvCxnSpPr>
        <p:spPr>
          <a:xfrm flipV="1">
            <a:off x="591251" y="4114289"/>
            <a:ext cx="11450932" cy="826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341714" cy="369332"/>
          </a:xfrm>
          <a:prstGeom prst="rect">
            <a:avLst/>
          </a:prstGeom>
          <a:solidFill>
            <a:srgbClr val="FFFF00"/>
          </a:solidFill>
        </p:spPr>
        <p:txBody>
          <a:bodyPr wrap="none" rtlCol="0">
            <a:spAutoFit/>
          </a:bodyPr>
          <a:lstStyle/>
          <a:p>
            <a:r>
              <a:rPr lang="en-US" dirty="0" smtClean="0"/>
              <a:t>annual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391458" y="5120073"/>
            <a:ext cx="1034642" cy="369332"/>
          </a:xfrm>
          <a:prstGeom prst="rect">
            <a:avLst/>
          </a:prstGeom>
          <a:solidFill>
            <a:srgbClr val="FFFF00"/>
          </a:solidFill>
        </p:spPr>
        <p:txBody>
          <a:bodyPr wrap="none" rtlCol="0">
            <a:spAutoFit/>
          </a:bodyPr>
          <a:lstStyle/>
          <a:p>
            <a:r>
              <a:rPr lang="en-US" dirty="0" smtClean="0"/>
              <a:t>one year</a:t>
            </a:r>
            <a:endParaRPr lang="en-US" dirty="0"/>
          </a:p>
        </p:txBody>
      </p:sp>
      <p:sp>
        <p:nvSpPr>
          <p:cNvPr id="7" name="Rectangle 6"/>
          <p:cNvSpPr/>
          <p:nvPr/>
        </p:nvSpPr>
        <p:spPr>
          <a:xfrm>
            <a:off x="11353800" y="3952068"/>
            <a:ext cx="225836" cy="309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03-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943768"/>
            <a:ext cx="8153400" cy="49704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548394" y="6400802"/>
            <a:ext cx="1835182" cy="369332"/>
          </a:xfrm>
          <a:prstGeom prst="rect">
            <a:avLst/>
          </a:prstGeom>
          <a:noFill/>
        </p:spPr>
        <p:txBody>
          <a:bodyPr wrap="none" rtlCol="0">
            <a:spAutoFit/>
          </a:bodyPr>
          <a:lstStyle/>
          <a:p>
            <a:r>
              <a:rPr lang="en-US" dirty="0" smtClean="0"/>
              <a:t>Lecture Packet #2</a:t>
            </a:r>
            <a:endParaRPr lang="en-US" dirty="0"/>
          </a:p>
        </p:txBody>
      </p:sp>
    </p:spTree>
    <p:extLst>
      <p:ext uri="{BB962C8B-B14F-4D97-AF65-F5344CB8AC3E}">
        <p14:creationId xmlns:p14="http://schemas.microsoft.com/office/powerpoint/2010/main" val="6982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Weather tools</a:t>
            </a:r>
            <a:br>
              <a:rPr lang="en-US" smtClean="0"/>
            </a:br>
            <a:endParaRPr lang="en-US" dirty="0"/>
          </a:p>
        </p:txBody>
      </p:sp>
      <p:pic>
        <p:nvPicPr>
          <p:cNvPr id="1026" name="Picture 2" descr=" FRANKLIN is NERSC's Cray XT4 massively parallel processing system with 38,128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690688"/>
            <a:ext cx="3333750" cy="232410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1724297" y="1942011"/>
            <a:ext cx="2704828" cy="168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analysis</a:t>
            </a:r>
            <a:endParaRPr lang="en-US" dirty="0"/>
          </a:p>
        </p:txBody>
      </p:sp>
      <p:sp>
        <p:nvSpPr>
          <p:cNvPr id="5" name="Right Arrow 4"/>
          <p:cNvSpPr/>
          <p:nvPr/>
        </p:nvSpPr>
        <p:spPr>
          <a:xfrm>
            <a:off x="7762875" y="1942010"/>
            <a:ext cx="2704828" cy="168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Computer-based weather forecast</a:t>
            </a:r>
            <a:endParaRPr lang="en-US" dirty="0"/>
          </a:p>
        </p:txBody>
      </p:sp>
      <p:sp>
        <p:nvSpPr>
          <p:cNvPr id="6" name="TextBox 5"/>
          <p:cNvSpPr txBox="1"/>
          <p:nvPr/>
        </p:nvSpPr>
        <p:spPr>
          <a:xfrm>
            <a:off x="3461304" y="6230321"/>
            <a:ext cx="5269391" cy="246221"/>
          </a:xfrm>
          <a:prstGeom prst="rect">
            <a:avLst/>
          </a:prstGeom>
          <a:noFill/>
        </p:spPr>
        <p:txBody>
          <a:bodyPr wrap="none" rtlCol="0">
            <a:spAutoFit/>
          </a:bodyPr>
          <a:lstStyle/>
          <a:p>
            <a:r>
              <a:rPr lang="en-US" sz="1000" dirty="0"/>
              <a:t>http://cs.lbl.gov/news-media/news/2009/berkeley-lab-checkpoint-restart-improves-productivity/</a:t>
            </a:r>
          </a:p>
        </p:txBody>
      </p:sp>
      <p:sp>
        <p:nvSpPr>
          <p:cNvPr id="4" name="TextBox 3"/>
          <p:cNvSpPr txBox="1"/>
          <p:nvPr/>
        </p:nvSpPr>
        <p:spPr>
          <a:xfrm>
            <a:off x="4790321" y="4298243"/>
            <a:ext cx="2611356" cy="369332"/>
          </a:xfrm>
          <a:prstGeom prst="rect">
            <a:avLst/>
          </a:prstGeom>
          <a:noFill/>
        </p:spPr>
        <p:txBody>
          <a:bodyPr wrap="none" rtlCol="0">
            <a:spAutoFit/>
          </a:bodyPr>
          <a:lstStyle/>
          <a:p>
            <a:r>
              <a:rPr lang="en-US" dirty="0" smtClean="0"/>
              <a:t>Computer weather model</a:t>
            </a:r>
            <a:endParaRPr lang="en-US" dirty="0"/>
          </a:p>
        </p:txBody>
      </p:sp>
    </p:spTree>
    <p:extLst>
      <p:ext uri="{BB962C8B-B14F-4D97-AF65-F5344CB8AC3E}">
        <p14:creationId xmlns:p14="http://schemas.microsoft.com/office/powerpoint/2010/main" val="218412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1109</Words>
  <Application>Microsoft Office PowerPoint</Application>
  <PresentationFormat>Widescreen</PresentationFormat>
  <Paragraphs>228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Symbol</vt:lpstr>
      <vt:lpstr>Wingdings</vt:lpstr>
      <vt:lpstr>Office Theme</vt:lpstr>
      <vt:lpstr>Weather-related Professional Learning Experience</vt:lpstr>
      <vt:lpstr>Outline</vt:lpstr>
      <vt:lpstr>Pre-session assessment review – selected questions </vt:lpstr>
      <vt:lpstr>It’s all about balance </vt:lpstr>
      <vt:lpstr>It’s all about balance </vt:lpstr>
      <vt:lpstr>It’s all about balance </vt:lpstr>
      <vt:lpstr>It’s all about balance </vt:lpstr>
      <vt:lpstr>It’s all about balance </vt:lpstr>
      <vt:lpstr>PowerPoint Presentation</vt:lpstr>
      <vt:lpstr>PowerPoint Presentation</vt:lpstr>
      <vt:lpstr>Weather tools </vt:lpstr>
      <vt:lpstr>Weather tools </vt:lpstr>
      <vt:lpstr>Weather tools </vt:lpstr>
      <vt:lpstr>Weather tools </vt:lpstr>
      <vt:lpstr>Weather tools </vt:lpstr>
      <vt:lpstr>PowerPoint Presentation</vt:lpstr>
      <vt:lpstr>PowerPoint Presentation</vt:lpstr>
      <vt:lpstr>PowerPoint Presentation</vt:lpstr>
      <vt:lpstr>Pressure systems </vt:lpstr>
      <vt:lpstr>Pressure systems </vt:lpstr>
      <vt:lpstr>Pressure systems </vt:lpstr>
      <vt:lpstr>Pressure systems </vt:lpstr>
      <vt:lpstr>Pressure systems </vt:lpstr>
      <vt:lpstr>PowerPoint Presentation</vt:lpstr>
      <vt:lpstr>Pressure systems </vt:lpstr>
      <vt:lpstr>Activities (Karpen Hall, Rooms 036 and 037) </vt:lpstr>
      <vt:lpstr>Useful, extra slides… </vt:lpstr>
      <vt:lpstr>Useful, extra slides… </vt:lpstr>
      <vt:lpstr>Useful, extra slides… </vt:lpstr>
      <vt:lpstr>Useful, extra slides… </vt:lpstr>
      <vt:lpstr>Three Cell Model</vt:lpstr>
      <vt:lpstr>Upwelling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Weather-related Professional Learning Experience</dc:title>
  <dc:creator>RH238 Student</dc:creator>
  <cp:lastModifiedBy>Doug Miller</cp:lastModifiedBy>
  <cp:revision>94</cp:revision>
  <dcterms:created xsi:type="dcterms:W3CDTF">2015-09-15T19:17:06Z</dcterms:created>
  <dcterms:modified xsi:type="dcterms:W3CDTF">2015-09-18T19:59:43Z</dcterms:modified>
</cp:coreProperties>
</file>