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47"/>
  </p:notesMasterIdLst>
  <p:sldIdLst>
    <p:sldId id="256" r:id="rId3"/>
    <p:sldId id="257" r:id="rId4"/>
    <p:sldId id="259" r:id="rId5"/>
    <p:sldId id="263" r:id="rId6"/>
    <p:sldId id="264" r:id="rId7"/>
    <p:sldId id="265" r:id="rId8"/>
    <p:sldId id="267" r:id="rId9"/>
    <p:sldId id="287" r:id="rId10"/>
    <p:sldId id="288" r:id="rId11"/>
    <p:sldId id="260" r:id="rId12"/>
    <p:sldId id="290" r:id="rId13"/>
    <p:sldId id="269" r:id="rId14"/>
    <p:sldId id="268" r:id="rId15"/>
    <p:sldId id="286" r:id="rId16"/>
    <p:sldId id="291" r:id="rId17"/>
    <p:sldId id="292" r:id="rId18"/>
    <p:sldId id="293" r:id="rId19"/>
    <p:sldId id="270" r:id="rId20"/>
    <p:sldId id="271" r:id="rId21"/>
    <p:sldId id="272" r:id="rId22"/>
    <p:sldId id="274" r:id="rId23"/>
    <p:sldId id="261" r:id="rId24"/>
    <p:sldId id="273" r:id="rId25"/>
    <p:sldId id="275" r:id="rId26"/>
    <p:sldId id="294" r:id="rId27"/>
    <p:sldId id="295" r:id="rId28"/>
    <p:sldId id="296" r:id="rId29"/>
    <p:sldId id="297" r:id="rId30"/>
    <p:sldId id="298" r:id="rId31"/>
    <p:sldId id="317" r:id="rId32"/>
    <p:sldId id="301" r:id="rId33"/>
    <p:sldId id="315" r:id="rId34"/>
    <p:sldId id="318" r:id="rId35"/>
    <p:sldId id="321" r:id="rId36"/>
    <p:sldId id="302" r:id="rId37"/>
    <p:sldId id="307" r:id="rId38"/>
    <p:sldId id="314" r:id="rId39"/>
    <p:sldId id="320" r:id="rId40"/>
    <p:sldId id="310" r:id="rId41"/>
    <p:sldId id="319" r:id="rId42"/>
    <p:sldId id="312" r:id="rId43"/>
    <p:sldId id="313" r:id="rId44"/>
    <p:sldId id="281" r:id="rId45"/>
    <p:sldId id="29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 snapToGrid="0">
      <p:cViewPr varScale="1">
        <p:scale>
          <a:sx n="54" d="100"/>
          <a:sy n="54" d="100"/>
        </p:scale>
        <p:origin x="108" y="7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1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7FDBE-2E1D-4FEF-A50A-0067C4197374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1D446-0F9C-41C7-A252-EAE749EAD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78B344-7070-46B5-A32B-A209F3431A4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666750"/>
            <a:ext cx="4646612" cy="348456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5150"/>
            <a:ext cx="5048250" cy="4076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10234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52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1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7C079-6C16-4138-8BCA-35ECB5F1B8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7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3B80408-6EF6-4498-AC32-A1B07AC998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031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5033B-A8D9-4A29-B77E-D307FF5ECF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350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18CA1A-C615-436B-969C-92AD52DF12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17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763D5-3A69-4CC5-9A1E-0B197062E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302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96EF-36DA-4D58-8DE9-D54FDC6D2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706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481FF-C156-4F6A-B359-B74C72B5B6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326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5294E-1366-44BE-AF63-0C3E455BED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93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8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0B027-9767-4EE5-BBCD-96AB07DE06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067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02CC7-7647-4C10-8709-A3BE61043D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264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A0116-B947-4895-9B9A-3664DB1210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122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4F86C-6427-4691-B4DA-95AC65A3CD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384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9CE85-5B85-401A-B306-67B4D295DC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97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3B80408-6EF6-4498-AC32-A1B07AC998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346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2FBF999-D628-428F-A1D7-1E6F6727C0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71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8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1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6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55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6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2902D-842A-4126-96BB-9934E00703F9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63E14-0DCC-43B8-9436-7D034F1771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51052F4-0A8A-462E-A4AB-05587F55D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59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miller@unca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://en.wikipedia.org/wiki/Image:Orbit2.gif" TargetMode="Externa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hyperlink" Target="http://en.wikipedia.org/wiki/Image:Elpsminr.png" TargetMode="External"/><Relationship Id="rId4" Type="http://schemas.openxmlformats.org/officeDocument/2006/relationships/image" Target="../media/image33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image-feature/2016-blizzard-by-moonlight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Meteorology – A Forecast Fascination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1426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Session 1</a:t>
            </a:r>
          </a:p>
          <a:p>
            <a:r>
              <a:rPr lang="en-US" dirty="0" smtClean="0"/>
              <a:t>Douglas K. Miller</a:t>
            </a:r>
          </a:p>
          <a:p>
            <a:r>
              <a:rPr lang="en-US" dirty="0" smtClean="0"/>
              <a:t>Professor, Atmospheric Sciences Department</a:t>
            </a:r>
          </a:p>
          <a:p>
            <a:r>
              <a:rPr lang="en-US" dirty="0" smtClean="0"/>
              <a:t>UNC Asheville</a:t>
            </a:r>
          </a:p>
          <a:p>
            <a:r>
              <a:rPr lang="en-US" dirty="0" smtClean="0">
                <a:hlinkClick r:id="rId2"/>
              </a:rPr>
              <a:t>dmiller@unca.edu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tools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584575" cy="4351338"/>
          </a:xfrm>
        </p:spPr>
        <p:txBody>
          <a:bodyPr/>
          <a:lstStyle/>
          <a:p>
            <a:r>
              <a:rPr lang="en-US" dirty="0" smtClean="0"/>
              <a:t>Automated Surface Observing System (ASOS)</a:t>
            </a:r>
            <a:endParaRPr lang="en-US" dirty="0"/>
          </a:p>
        </p:txBody>
      </p:sp>
      <p:pic>
        <p:nvPicPr>
          <p:cNvPr id="1026" name="Picture 2" descr="http://www.geography.hunter.cuny.edu/tbw/wc.notes/12.weather.forecasting/autom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365125"/>
            <a:ext cx="7620000" cy="59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61005" y="6482876"/>
            <a:ext cx="64780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http://www.geography.hunter.cuny.edu/tbw/wc.notes/12.weather.forecasting/automated_surface_observing_syst.htm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674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tools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66984" cy="4351338"/>
          </a:xfrm>
        </p:spPr>
        <p:txBody>
          <a:bodyPr/>
          <a:lstStyle/>
          <a:p>
            <a:r>
              <a:rPr lang="en-US" dirty="0" smtClean="0"/>
              <a:t>Some challenges (1908)…</a:t>
            </a:r>
          </a:p>
          <a:p>
            <a:pPr lvl="1"/>
            <a:r>
              <a:rPr lang="en-US" dirty="0" smtClean="0"/>
              <a:t>‘</a:t>
            </a:r>
            <a:r>
              <a:rPr lang="en-US" dirty="0" err="1" smtClean="0"/>
              <a:t>Strassburg</a:t>
            </a:r>
            <a:r>
              <a:rPr lang="en-US" dirty="0" smtClean="0"/>
              <a:t> Low’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Surface convergence over the center of an intensifying cyclone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160" y="657225"/>
            <a:ext cx="3848100" cy="5543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4650" y="5982350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Vilhelm</a:t>
            </a:r>
            <a:r>
              <a:rPr lang="en-US" dirty="0" smtClean="0"/>
              <a:t>  </a:t>
            </a:r>
            <a:r>
              <a:rPr lang="en-US" dirty="0" err="1" smtClean="0"/>
              <a:t>Bjerknes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4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tools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66984" cy="4351338"/>
          </a:xfrm>
        </p:spPr>
        <p:txBody>
          <a:bodyPr/>
          <a:lstStyle/>
          <a:p>
            <a:r>
              <a:rPr lang="en-US" dirty="0" smtClean="0"/>
              <a:t>Some challenges (1908)…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‘</a:t>
            </a:r>
            <a:r>
              <a:rPr lang="en-US" dirty="0" err="1" smtClean="0">
                <a:solidFill>
                  <a:srgbClr val="FF0000"/>
                </a:solidFill>
              </a:rPr>
              <a:t>Strassburg</a:t>
            </a:r>
            <a:r>
              <a:rPr lang="en-US" dirty="0" smtClean="0">
                <a:solidFill>
                  <a:srgbClr val="FF0000"/>
                </a:solidFill>
              </a:rPr>
              <a:t> Low’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Surface convergence over the center of an intensifying cyclone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160" y="657225"/>
            <a:ext cx="3848100" cy="5543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4650" y="5982350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Vilhelm</a:t>
            </a:r>
            <a:r>
              <a:rPr lang="en-US" dirty="0" smtClean="0"/>
              <a:t>  </a:t>
            </a:r>
            <a:r>
              <a:rPr lang="en-US" dirty="0" err="1" smtClean="0"/>
              <a:t>Bjerknes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tools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66984" cy="4351338"/>
          </a:xfrm>
        </p:spPr>
        <p:txBody>
          <a:bodyPr/>
          <a:lstStyle/>
          <a:p>
            <a:r>
              <a:rPr lang="en-US" dirty="0" smtClean="0"/>
              <a:t>Some challenges (1908)…</a:t>
            </a:r>
          </a:p>
          <a:p>
            <a:pPr lvl="1"/>
            <a:r>
              <a:rPr lang="en-US" dirty="0" smtClean="0"/>
              <a:t>‘</a:t>
            </a:r>
            <a:r>
              <a:rPr lang="en-US" dirty="0" err="1" smtClean="0"/>
              <a:t>Strassburg</a:t>
            </a:r>
            <a:r>
              <a:rPr lang="en-US" dirty="0" smtClean="0"/>
              <a:t> Low’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Surface convergence over the center of an intensifying cyclone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81589" y="6230321"/>
            <a:ext cx="4264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http://www-history.mcs.st-andrews.ac.uk/HistTopics/Weather_forecasts.html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40887"/>
            <a:ext cx="5943600" cy="4804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97" y="1339947"/>
            <a:ext cx="584454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6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tools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66984" cy="4351338"/>
          </a:xfrm>
        </p:spPr>
        <p:txBody>
          <a:bodyPr/>
          <a:lstStyle/>
          <a:p>
            <a:r>
              <a:rPr lang="en-US" dirty="0" smtClean="0"/>
              <a:t>Some challenges (1908)…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‘</a:t>
            </a:r>
            <a:r>
              <a:rPr lang="en-US" dirty="0" err="1" smtClean="0">
                <a:solidFill>
                  <a:srgbClr val="FF0000"/>
                </a:solidFill>
              </a:rPr>
              <a:t>Strassburg</a:t>
            </a:r>
            <a:r>
              <a:rPr lang="en-US" dirty="0" smtClean="0">
                <a:solidFill>
                  <a:srgbClr val="FF0000"/>
                </a:solidFill>
              </a:rPr>
              <a:t> Low’</a:t>
            </a:r>
            <a:r>
              <a:rPr lang="en-US" dirty="0"/>
              <a:t> </a:t>
            </a:r>
            <a:r>
              <a:rPr lang="en-US" dirty="0" smtClean="0"/>
              <a:t>– predicting storms was made difficult when bad data was included in the weather analysis alongside the good data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160" y="657225"/>
            <a:ext cx="3848100" cy="5543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4650" y="5982350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Vilhelm</a:t>
            </a:r>
            <a:r>
              <a:rPr lang="en-US" dirty="0" smtClean="0"/>
              <a:t>  </a:t>
            </a:r>
            <a:r>
              <a:rPr lang="en-US" dirty="0" err="1" smtClean="0"/>
              <a:t>Bjerknes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Weather tools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1724297" y="1942011"/>
            <a:ext cx="2704828" cy="1680755"/>
          </a:xfrm>
          <a:prstGeom prst="rightArrow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Computer-based weather analysis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50078" y="1219199"/>
            <a:ext cx="75764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Weather sensors</a:t>
            </a:r>
          </a:p>
          <a:p>
            <a:r>
              <a:rPr lang="en-US" sz="2800" dirty="0" smtClean="0"/>
              <a:t>	in situ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thermometer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barometer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hygrometer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wind vane and anemometer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rain gauge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800" dirty="0" err="1" smtClean="0"/>
              <a:t>rawinsonde</a:t>
            </a:r>
            <a:r>
              <a:rPr lang="en-US" sz="2800" dirty="0" smtClean="0"/>
              <a:t> (weather balloon)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remote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radar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satellites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7086" y="4241075"/>
            <a:ext cx="4342410" cy="120032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Quality Control</a:t>
            </a:r>
            <a:r>
              <a:rPr lang="en-US" sz="2400" dirty="0" smtClean="0"/>
              <a:t> of observations is an essential part of the weather analysis step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05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Weather tools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1724297" y="1942011"/>
            <a:ext cx="2704828" cy="1680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Computer-based weather analysis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7762875" y="1942010"/>
            <a:ext cx="2704828" cy="1680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Computer-based weather forecast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61302" y="6448736"/>
            <a:ext cx="5269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http://cs.lbl.gov/news-media/news/2009/berkeley-lab-checkpoint-restart-improves-productivity/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7749" y="4370856"/>
            <a:ext cx="9096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Computer weather model</a:t>
            </a:r>
            <a:r>
              <a:rPr lang="en-US" sz="2400" dirty="0" smtClean="0"/>
              <a:t> – incorporates the governing equations that define the conservation of momentum, mass, heat, and moisture.</a:t>
            </a:r>
          </a:p>
          <a:p>
            <a:endParaRPr lang="en-US" sz="2400" dirty="0" smtClean="0"/>
          </a:p>
          <a:p>
            <a:r>
              <a:rPr lang="en-US" sz="2400" dirty="0" smtClean="0"/>
              <a:t>ALWAYS a compromise between </a:t>
            </a:r>
            <a:r>
              <a:rPr lang="en-US" sz="2400" u="sng" dirty="0" smtClean="0"/>
              <a:t>physical realism </a:t>
            </a:r>
            <a:r>
              <a:rPr lang="en-US" sz="2400" dirty="0" smtClean="0"/>
              <a:t>and </a:t>
            </a:r>
            <a:r>
              <a:rPr lang="en-US" sz="2400" u="sng" dirty="0" smtClean="0"/>
              <a:t>timeliness</a:t>
            </a:r>
            <a:r>
              <a:rPr lang="en-US" sz="2400" dirty="0" smtClean="0"/>
              <a:t> of the computer-generated weather prediction (limited by compute power).</a:t>
            </a:r>
            <a:endParaRPr lang="en-US" sz="2400" dirty="0"/>
          </a:p>
        </p:txBody>
      </p:sp>
      <p:pic>
        <p:nvPicPr>
          <p:cNvPr id="1026" name="Picture 2" descr=" FRANKLIN is NERSC's Cray XT4 massively parallel processing system with 38,128 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690688"/>
            <a:ext cx="3333750" cy="2324101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Weather tools</a:t>
            </a:r>
            <a:br>
              <a:rPr lang="en-US" smtClean="0"/>
            </a:b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7762875" y="1942010"/>
            <a:ext cx="2704828" cy="1680755"/>
          </a:xfrm>
          <a:prstGeom prst="rightArrow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Computer-based weather forecast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81189" y="6480357"/>
            <a:ext cx="2829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http://www.iges.org/grads/gadoc/ensembles.html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4355"/>
            <a:ext cx="5849166" cy="2400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66" y="3974354"/>
            <a:ext cx="5839640" cy="2400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953" y="1219199"/>
            <a:ext cx="75764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Weather is chaotic (forecast sensitive to initial conditions)</a:t>
            </a:r>
          </a:p>
          <a:p>
            <a:endParaRPr lang="en-US" sz="2800" dirty="0" smtClean="0"/>
          </a:p>
          <a:p>
            <a:r>
              <a:rPr lang="en-US" sz="2800" dirty="0" smtClean="0"/>
              <a:t>	Initialize computer weather model with multiple scenarios only differing slightly from each other in the prescribed initial conditions</a:t>
            </a:r>
            <a:r>
              <a:rPr lang="en-US" sz="2800" dirty="0"/>
              <a:t>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841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</a:t>
            </a:r>
            <a:r>
              <a:rPr lang="en-US" dirty="0"/>
              <a:t>systems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79" y="657225"/>
            <a:ext cx="3848100" cy="5543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3603" y="5982350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Vilhelm</a:t>
            </a:r>
            <a:r>
              <a:rPr lang="en-US" dirty="0" smtClean="0"/>
              <a:t>  </a:t>
            </a:r>
            <a:r>
              <a:rPr lang="en-US" dirty="0" err="1" smtClean="0"/>
              <a:t>Bjerknes</a:t>
            </a:r>
            <a:endParaRPr lang="en-US" dirty="0"/>
          </a:p>
        </p:txBody>
      </p:sp>
      <p:pic>
        <p:nvPicPr>
          <p:cNvPr id="6" name="Picture 5" descr="09-3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" y="2627812"/>
            <a:ext cx="76200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32497"/>
            <a:ext cx="7759970" cy="2377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85139" y="6400802"/>
            <a:ext cx="183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Lecture Packet #6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66984" cy="4351338"/>
          </a:xfrm>
        </p:spPr>
        <p:txBody>
          <a:bodyPr/>
          <a:lstStyle/>
          <a:p>
            <a:r>
              <a:rPr lang="en-US" dirty="0" smtClean="0"/>
              <a:t>Some challenges (1908)…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‘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Strassburg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Low’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Surface convergence over the center of an intensifying cyclone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90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systems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66984" cy="4351338"/>
          </a:xfrm>
        </p:spPr>
        <p:txBody>
          <a:bodyPr/>
          <a:lstStyle/>
          <a:p>
            <a:r>
              <a:rPr lang="en-US" dirty="0" smtClean="0"/>
              <a:t>Some challenges (1908)…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‘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Strassburg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Low’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Surface convergence over the center of an intensifying cyclone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13-0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136" y="182994"/>
            <a:ext cx="4552304" cy="6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86062" y="6400802"/>
            <a:ext cx="183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Lecture Packet #8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77407" y="5592188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N.H.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12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all about balance</a:t>
            </a:r>
          </a:p>
          <a:p>
            <a:r>
              <a:rPr lang="en-US" dirty="0" smtClean="0"/>
              <a:t>Weather tools</a:t>
            </a:r>
          </a:p>
          <a:p>
            <a:r>
              <a:rPr lang="en-US" dirty="0" smtClean="0"/>
              <a:t>Pressure systems</a:t>
            </a:r>
          </a:p>
          <a:p>
            <a:r>
              <a:rPr lang="en-US" dirty="0" smtClean="0"/>
              <a:t>What drives our global climate?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13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systems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91251" y="4109678"/>
            <a:ext cx="10970485" cy="12872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6972" y="4432515"/>
            <a:ext cx="118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microscale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37922" y="4432515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planetary 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8556" y="4432515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synoptic scale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32875" y="4432515"/>
            <a:ext cx="116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mesoscale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7741" y="5120073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42680" y="5120073"/>
            <a:ext cx="7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01195" y="5120073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43370" y="5120073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7501195" y="2138766"/>
            <a:ext cx="604653" cy="1828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6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systems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Uneven </a:t>
            </a:r>
            <a:r>
              <a:rPr lang="en-US" dirty="0" smtClean="0">
                <a:solidFill>
                  <a:srgbClr val="FF0000"/>
                </a:solidFill>
              </a:rPr>
              <a:t>heating</a:t>
            </a:r>
            <a:r>
              <a:rPr lang="en-US" dirty="0" smtClean="0"/>
              <a:t> and/or </a:t>
            </a:r>
            <a:r>
              <a:rPr lang="en-US" dirty="0" smtClean="0">
                <a:solidFill>
                  <a:srgbClr val="0070C0"/>
                </a:solidFill>
              </a:rPr>
              <a:t>cooling</a:t>
            </a:r>
            <a:r>
              <a:rPr lang="en-US" dirty="0" smtClean="0"/>
              <a:t> at the earth’s surface creates atmospheric environments having </a:t>
            </a:r>
            <a:r>
              <a:rPr lang="en-US" u="sng" dirty="0" smtClean="0"/>
              <a:t>potential energy</a:t>
            </a:r>
            <a:r>
              <a:rPr lang="en-US" dirty="0" smtClean="0"/>
              <a:t> that, in the presence of a ‘trigger’, releases the energy (instability) for conversion to </a:t>
            </a:r>
            <a:r>
              <a:rPr lang="en-US" u="sng" dirty="0" smtClean="0"/>
              <a:t>kinetic energy</a:t>
            </a:r>
            <a:r>
              <a:rPr lang="en-US" dirty="0" smtClean="0"/>
              <a:t> (energy of motion)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91251" y="4109678"/>
            <a:ext cx="10970485" cy="12872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6972" y="4432515"/>
            <a:ext cx="118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microscale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37922" y="4432515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planetary 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8556" y="4432515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synoptic scale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32875" y="4432515"/>
            <a:ext cx="116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mesoscale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7741" y="5120073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42680" y="5120073"/>
            <a:ext cx="7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01195" y="5120073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43370" y="5120073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</a:t>
            </a:r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 rot="10800000">
            <a:off x="7501194" y="5551396"/>
            <a:ext cx="604653" cy="8958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systems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477000" cy="4351338"/>
          </a:xfrm>
        </p:spPr>
        <p:txBody>
          <a:bodyPr/>
          <a:lstStyle/>
          <a:p>
            <a:r>
              <a:rPr lang="en-US" dirty="0" smtClean="0"/>
              <a:t>Synoptic scale low pressure system (cyclone) ‘trigger’</a:t>
            </a:r>
            <a:endParaRPr lang="en-US" dirty="0"/>
          </a:p>
        </p:txBody>
      </p:sp>
      <p:pic>
        <p:nvPicPr>
          <p:cNvPr id="4" name="Picture 3" descr="13-0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136" y="182994"/>
            <a:ext cx="4552304" cy="6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713018" y="2475345"/>
            <a:ext cx="5275999" cy="130458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9129308" y="3489335"/>
            <a:ext cx="371959" cy="604434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56" y="4824406"/>
            <a:ext cx="3180196" cy="15718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17044" y="5592188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N.H.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30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13-01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"/>
            <a:ext cx="236378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8077200" y="31877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en-US"/>
          </a:p>
        </p:txBody>
      </p:sp>
      <p:pic>
        <p:nvPicPr>
          <p:cNvPr id="27655" name="Picture 7" descr="13-01b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1242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13-01c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85801"/>
            <a:ext cx="2667000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13-01d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1"/>
            <a:ext cx="24384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13-01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2141538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13-01f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3505200"/>
            <a:ext cx="205581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2879725" y="3008313"/>
            <a:ext cx="4363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(a)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5715000" y="2895601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(b)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8915400" y="2971800"/>
            <a:ext cx="4235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(c)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2819400" y="6096001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(d)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6096000" y="6172200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(e)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8991600" y="6172201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(f)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1425" y="6400802"/>
            <a:ext cx="183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Lecture Packet #8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97341" y="162441"/>
            <a:ext cx="1347164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‘trigger’</a:t>
            </a:r>
            <a:endParaRPr lang="en-US" sz="2800" dirty="0"/>
          </a:p>
        </p:txBody>
      </p:sp>
      <p:sp>
        <p:nvSpPr>
          <p:cNvPr id="3" name="Bent Arrow 2"/>
          <p:cNvSpPr/>
          <p:nvPr/>
        </p:nvSpPr>
        <p:spPr>
          <a:xfrm>
            <a:off x="3124199" y="203755"/>
            <a:ext cx="673141" cy="6344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5400000">
            <a:off x="5175696" y="228116"/>
            <a:ext cx="546412" cy="60879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66848" y="131679"/>
            <a:ext cx="2510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cyclogenesis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10677407" y="5592188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N.H.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232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systems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477000" cy="4351338"/>
          </a:xfrm>
        </p:spPr>
        <p:txBody>
          <a:bodyPr/>
          <a:lstStyle/>
          <a:p>
            <a:r>
              <a:rPr lang="en-US" dirty="0" smtClean="0"/>
              <a:t>Anticyclone (high pressure system)</a:t>
            </a:r>
            <a:endParaRPr lang="en-US" dirty="0"/>
          </a:p>
        </p:txBody>
      </p:sp>
      <p:pic>
        <p:nvPicPr>
          <p:cNvPr id="4" name="Picture 3" descr="13-0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136" y="182994"/>
            <a:ext cx="4552304" cy="6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038396" y="2250354"/>
            <a:ext cx="5877695" cy="282674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586062" y="6400802"/>
            <a:ext cx="183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Lecture Packet #8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77407" y="5592188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N.H.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11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drives our global climate?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10" y="2089879"/>
            <a:ext cx="8992379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5" y="83579"/>
            <a:ext cx="6047756" cy="6706181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515677" y="1842475"/>
            <a:ext cx="5508008" cy="23747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gaseous molecules are part of a cycle</a:t>
            </a:r>
          </a:p>
          <a:p>
            <a:pPr lvl="1"/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Sinks</a:t>
            </a:r>
          </a:p>
          <a:p>
            <a:pPr lvl="1"/>
            <a:r>
              <a:rPr lang="en-US" dirty="0" smtClean="0"/>
              <a:t>Storage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2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2" y="89557"/>
            <a:ext cx="7706012" cy="670618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792653" y="1842474"/>
            <a:ext cx="4231031" cy="39987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gaseous molecules have mass</a:t>
            </a:r>
          </a:p>
          <a:p>
            <a:pPr lvl="1"/>
            <a:r>
              <a:rPr lang="en-US" dirty="0" smtClean="0"/>
              <a:t>Well-mixed in lowest atmosphere</a:t>
            </a:r>
          </a:p>
          <a:p>
            <a:pPr lvl="1"/>
            <a:r>
              <a:rPr lang="en-US" dirty="0" smtClean="0"/>
              <a:t>Highest density near the earth’s surface</a:t>
            </a:r>
          </a:p>
          <a:p>
            <a:pPr lvl="2"/>
            <a:r>
              <a:rPr lang="en-US" dirty="0" smtClean="0"/>
              <a:t>Decreases exponentially above the earth’s surface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3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0" y="179550"/>
            <a:ext cx="6962235" cy="649889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246961" y="1842474"/>
            <a:ext cx="4776723" cy="39987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Atmospheric pressure is a measure of the number of air molecules in the </a:t>
            </a:r>
            <a:r>
              <a:rPr lang="en-US" u="sng" dirty="0" smtClean="0"/>
              <a:t>overhead</a:t>
            </a:r>
            <a:r>
              <a:rPr lang="en-US" dirty="0" smtClean="0"/>
              <a:t> column</a:t>
            </a:r>
          </a:p>
          <a:p>
            <a:pPr lvl="1"/>
            <a:r>
              <a:rPr lang="en-US" dirty="0" smtClean="0"/>
              <a:t>On top of Mt Everest you would be at an elevation above more than half of the air molecules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2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01" y="110875"/>
            <a:ext cx="5401524" cy="670618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854890" y="859835"/>
            <a:ext cx="6168793" cy="56092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Atmospheric layers are primarily categorized according to the vertical temperature profile</a:t>
            </a:r>
          </a:p>
          <a:p>
            <a:pPr lvl="1"/>
            <a:r>
              <a:rPr lang="en-US" dirty="0" smtClean="0"/>
              <a:t>Troposphere</a:t>
            </a:r>
          </a:p>
          <a:p>
            <a:pPr lvl="1"/>
            <a:r>
              <a:rPr lang="en-US" dirty="0" smtClean="0"/>
              <a:t>Stratosphere</a:t>
            </a:r>
          </a:p>
          <a:p>
            <a:pPr lvl="1"/>
            <a:r>
              <a:rPr lang="en-US" dirty="0" smtClean="0"/>
              <a:t>Mesosphere</a:t>
            </a:r>
          </a:p>
          <a:p>
            <a:pPr lvl="1"/>
            <a:r>
              <a:rPr lang="en-US" dirty="0" smtClean="0"/>
              <a:t>Thermosphere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all about balance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At all scales</a:t>
            </a:r>
            <a:r>
              <a:rPr lang="en-US" dirty="0" smtClean="0"/>
              <a:t>, circulations in the atmosphere are attempting to restore balance to an imbalanced situation forced by uneven </a:t>
            </a:r>
            <a:r>
              <a:rPr lang="en-US" dirty="0" smtClean="0">
                <a:solidFill>
                  <a:srgbClr val="FF0000"/>
                </a:solidFill>
              </a:rPr>
              <a:t>heating</a:t>
            </a:r>
            <a:r>
              <a:rPr lang="en-US" dirty="0" smtClean="0"/>
              <a:t> and/or </a:t>
            </a:r>
            <a:r>
              <a:rPr lang="en-US" dirty="0" smtClean="0">
                <a:solidFill>
                  <a:srgbClr val="0070C0"/>
                </a:solidFill>
              </a:rPr>
              <a:t>cooling</a:t>
            </a:r>
            <a:r>
              <a:rPr lang="en-US" dirty="0" smtClean="0"/>
              <a:t> at the earth’s surface.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91251" y="4109678"/>
            <a:ext cx="10970485" cy="12872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6972" y="4432515"/>
            <a:ext cx="118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microscale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37922" y="4432515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planetary 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8556" y="4432515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synoptic scale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32875" y="4432515"/>
            <a:ext cx="116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mesoscale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7741" y="5120073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42680" y="5120073"/>
            <a:ext cx="7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01195" y="5120073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43370" y="5120073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9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dirty="0"/>
              <a:t>What drives our global climate?</a:t>
            </a:r>
          </a:p>
        </p:txBody>
      </p:sp>
      <p:pic>
        <p:nvPicPr>
          <p:cNvPr id="6159" name="Picture 15" descr="solar-fl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790700"/>
            <a:ext cx="58642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362450" y="6537326"/>
            <a:ext cx="37257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http://www.noaanews.noaa.gov/stories2005/images/solar-flare.jpg</a:t>
            </a:r>
          </a:p>
        </p:txBody>
      </p:sp>
    </p:spTree>
    <p:extLst>
      <p:ext uri="{BB962C8B-B14F-4D97-AF65-F5344CB8AC3E}">
        <p14:creationId xmlns:p14="http://schemas.microsoft.com/office/powerpoint/2010/main" val="98452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9" name="Picture 15" descr="solar-fl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790700"/>
            <a:ext cx="58642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362450" y="6537326"/>
            <a:ext cx="37257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http://www.noaanews.noaa.gov/stories2005/images/solar-flare.jpg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dirty="0" smtClean="0"/>
              <a:t>Primary heat transfer mechanisms - Radiation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68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Primary heat transfer mechanisms - Conduction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568" y="1155949"/>
            <a:ext cx="7140864" cy="55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Primary heat transfer mechanisms - Convection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239" y="1417638"/>
            <a:ext cx="7643522" cy="524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9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dirty="0" smtClean="0"/>
              <a:t>Driver of our weather and climate…</a:t>
            </a:r>
            <a:endParaRPr lang="en-US" altLang="en-US" dirty="0"/>
          </a:p>
        </p:txBody>
      </p:sp>
      <p:pic>
        <p:nvPicPr>
          <p:cNvPr id="6159" name="Picture 15" descr="solar-fl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790700"/>
            <a:ext cx="58642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362450" y="6537326"/>
            <a:ext cx="37257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http://www.noaanews.noaa.gov/stories2005/images/solar-flare.jpg</a:t>
            </a:r>
          </a:p>
        </p:txBody>
      </p:sp>
    </p:spTree>
    <p:extLst>
      <p:ext uri="{BB962C8B-B14F-4D97-AF65-F5344CB8AC3E}">
        <p14:creationId xmlns:p14="http://schemas.microsoft.com/office/powerpoint/2010/main" val="297275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si_comp4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4" y="3200400"/>
            <a:ext cx="5919787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aug06_19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5293" r="1405" b="10585"/>
          <a:stretch>
            <a:fillRect/>
          </a:stretch>
        </p:blipFill>
        <p:spPr bwMode="auto">
          <a:xfrm>
            <a:off x="9405938" y="22225"/>
            <a:ext cx="1262062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kaug02_199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3A24"/>
              </a:clrFrom>
              <a:clrTo>
                <a:srgbClr val="003A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7410" r="1404" b="6351"/>
          <a:stretch>
            <a:fillRect/>
          </a:stretch>
        </p:blipFill>
        <p:spPr bwMode="auto">
          <a:xfrm>
            <a:off x="7924800" y="-1588"/>
            <a:ext cx="1270000" cy="149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raug02_199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4234" r="1401" b="10585"/>
          <a:stretch>
            <a:fillRect/>
          </a:stretch>
        </p:blipFill>
        <p:spPr bwMode="auto">
          <a:xfrm>
            <a:off x="6651625" y="1"/>
            <a:ext cx="128905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tsi_mod_9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1460500"/>
            <a:ext cx="401796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1524000" y="280989"/>
            <a:ext cx="5257800" cy="563231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Total Solar Irradiance</a:t>
            </a:r>
            <a:endParaRPr lang="en-US" sz="3800" b="1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1676400" y="990600"/>
            <a:ext cx="4419600" cy="186512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60375" indent="-460375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²"/>
              <a:defRPr/>
            </a:pPr>
            <a:r>
              <a:rPr lang="en-US" sz="2400" b="1">
                <a:solidFill>
                  <a:srgbClr val="FF00FF"/>
                </a:solidFill>
                <a:latin typeface="Arial Narrow" pitchFamily="34" charset="0"/>
              </a:rPr>
              <a:t>5-min oscillation ~ 0.003%</a:t>
            </a:r>
          </a:p>
          <a:p>
            <a:pPr marL="460375" indent="-460375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²"/>
              <a:defRPr/>
            </a:pPr>
            <a:r>
              <a:rPr lang="en-US" sz="2400" b="1">
                <a:solidFill>
                  <a:srgbClr val="FF00FF"/>
                </a:solidFill>
                <a:latin typeface="Arial Narrow" pitchFamily="34" charset="0"/>
              </a:rPr>
              <a:t>27-day solar rotation </a:t>
            </a:r>
            <a:r>
              <a:rPr lang="en-US" sz="2400" b="1">
                <a:solidFill>
                  <a:srgbClr val="FF00FF"/>
                </a:solidFill>
                <a:latin typeface="Arial" charset="0"/>
              </a:rPr>
              <a:t>~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b="1">
                <a:solidFill>
                  <a:srgbClr val="FF00FF"/>
                </a:solidFill>
                <a:latin typeface="Arial Narrow" pitchFamily="34" charset="0"/>
              </a:rPr>
              <a:t>0.2% </a:t>
            </a:r>
          </a:p>
          <a:p>
            <a:pPr marL="460375" indent="-460375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²"/>
              <a:defRPr/>
            </a:pPr>
            <a:r>
              <a:rPr lang="en-US" sz="2400" b="1">
                <a:solidFill>
                  <a:srgbClr val="FF00FF"/>
                </a:solidFill>
                <a:latin typeface="Arial Narrow" pitchFamily="34" charset="0"/>
              </a:rPr>
              <a:t>11-year solar cycle ~ 0.1% </a:t>
            </a:r>
          </a:p>
          <a:p>
            <a:pPr marL="460375" indent="-46037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²"/>
              <a:defRPr/>
            </a:pPr>
            <a:r>
              <a:rPr lang="en-US" sz="2400" b="1">
                <a:solidFill>
                  <a:srgbClr val="FF00FF"/>
                </a:solidFill>
                <a:latin typeface="Arial Narrow" pitchFamily="34" charset="0"/>
              </a:rPr>
              <a:t>longer-term variations not yet detectable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895601" y="3429000"/>
            <a:ext cx="993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2000" b="1">
                <a:solidFill>
                  <a:srgbClr val="000000"/>
                </a:solidFill>
                <a:latin typeface="Arial Narrow" panose="020B0606020202030204" pitchFamily="34" charset="0"/>
              </a:rPr>
              <a:t>cycle 21</a:t>
            </a: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2000" b="1">
                <a:solidFill>
                  <a:srgbClr val="000000"/>
                </a:solidFill>
                <a:latin typeface="Arial Narrow" panose="020B0606020202030204" pitchFamily="34" charset="0"/>
              </a:rPr>
              <a:t>max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724401" y="3429000"/>
            <a:ext cx="993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2000" b="1">
                <a:solidFill>
                  <a:srgbClr val="000000"/>
                </a:solidFill>
                <a:latin typeface="Arial Narrow" panose="020B0606020202030204" pitchFamily="34" charset="0"/>
              </a:rPr>
              <a:t>cycle 22</a:t>
            </a:r>
          </a:p>
          <a:p>
            <a:pPr algn="ctr" fontAlgn="base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en-US" sz="2000" b="1">
                <a:solidFill>
                  <a:srgbClr val="000000"/>
                </a:solidFill>
                <a:latin typeface="Arial Narrow" panose="020B0606020202030204" pitchFamily="34" charset="0"/>
              </a:rPr>
              <a:t>max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8458200" y="4038600"/>
            <a:ext cx="2057400" cy="3810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  <a:latin typeface="Arial Narrow" panose="020B0606020202030204" pitchFamily="34" charset="0"/>
              </a:rPr>
              <a:t>solar photosphere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8610600" y="4552950"/>
            <a:ext cx="1676400" cy="609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  <a:latin typeface="Arial Narrow" panose="020B0606020202030204" pitchFamily="34" charset="0"/>
              </a:rPr>
              <a:t>near UV,VIS,IR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  <a:latin typeface="Arial Narrow" panose="020B0606020202030204" pitchFamily="34" charset="0"/>
              </a:rPr>
              <a:t>radiation</a:t>
            </a: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8686800" y="5772150"/>
            <a:ext cx="1524000" cy="381000"/>
          </a:xfrm>
          <a:prstGeom prst="rect">
            <a:avLst/>
          </a:prstGeom>
          <a:solidFill>
            <a:srgbClr val="0066CC">
              <a:alpha val="5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CCFFFF"/>
                </a:solidFill>
                <a:latin typeface="Arial" panose="020B0604020202020204" pitchFamily="34" charset="0"/>
              </a:rPr>
              <a:t>climate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8686800" y="5146675"/>
            <a:ext cx="1600200" cy="42703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1366 Wm</a:t>
            </a:r>
            <a:r>
              <a:rPr kumimoji="1" lang="en-US" sz="2200" b="1" i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-2</a:t>
            </a: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9448800" y="4400550"/>
            <a:ext cx="0" cy="228600"/>
          </a:xfrm>
          <a:prstGeom prst="line">
            <a:avLst/>
          </a:prstGeom>
          <a:noFill/>
          <a:ln w="25400" cap="sq">
            <a:solidFill>
              <a:srgbClr val="EAEAE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9448800" y="5543550"/>
            <a:ext cx="0" cy="304800"/>
          </a:xfrm>
          <a:prstGeom prst="line">
            <a:avLst/>
          </a:prstGeom>
          <a:noFill/>
          <a:ln w="25400" cap="sq">
            <a:solidFill>
              <a:srgbClr val="EAEAE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7696200" y="6324601"/>
            <a:ext cx="32766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FFFFCC"/>
                </a:solidFill>
                <a:latin typeface="Arial Narrow" panose="020B0606020202030204" pitchFamily="34" charset="0"/>
              </a:rPr>
              <a:t>data: Fröhlich &amp; Lean,GRL,1998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FFFFCC"/>
                </a:solidFill>
                <a:latin typeface="Arial Narrow" panose="020B0606020202030204" pitchFamily="34" charset="0"/>
              </a:rPr>
              <a:t>http://www.pmodwrc.ch</a:t>
            </a:r>
            <a:endParaRPr lang="en-US" altLang="en-US" i="1">
              <a:solidFill>
                <a:srgbClr val="FFFFCC"/>
              </a:solidFill>
              <a:latin typeface="Arial Narrow" panose="020B0606020202030204" pitchFamily="34" charset="0"/>
            </a:endParaRPr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8458200" y="1498600"/>
            <a:ext cx="0" cy="457200"/>
          </a:xfrm>
          <a:prstGeom prst="line">
            <a:avLst/>
          </a:prstGeom>
          <a:noFill/>
          <a:ln w="25400" cap="sq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>
            <a:off x="8559800" y="1460500"/>
            <a:ext cx="1066800" cy="457200"/>
          </a:xfrm>
          <a:prstGeom prst="line">
            <a:avLst/>
          </a:prstGeom>
          <a:noFill/>
          <a:ln w="25400" cap="sq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What drives our global climate?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Mean</a:t>
            </a:r>
            <a:r>
              <a:rPr lang="en-US" altLang="en-US"/>
              <a:t> earth-sun distance is 92,955,807 miles</a:t>
            </a:r>
          </a:p>
        </p:txBody>
      </p:sp>
      <p:pic>
        <p:nvPicPr>
          <p:cNvPr id="11270" name="Picture 6" descr="Two bodies with a slight difference in mass orbiting around a common barycenter.">
            <a:hlinkClick r:id="rId3" tooltip="Two bodies with a slight difference in mass orbiting around a common barycenter.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895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7086601" y="2538414"/>
            <a:ext cx="19784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http://en.wikipedia.org/wiki/Orbit</a:t>
            </a:r>
          </a:p>
        </p:txBody>
      </p:sp>
      <p:pic>
        <p:nvPicPr>
          <p:cNvPr id="11272" name="Picture 8" descr="Ellipse, showing major and minor axes">
            <a:hlinkClick r:id="rId5" tooltip="Ellipse, showing major and minor axes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267201"/>
            <a:ext cx="33623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116264" y="6172201"/>
            <a:ext cx="20393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http://en.wikipedia.org/wiki/Ellipse</a:t>
            </a:r>
          </a:p>
        </p:txBody>
      </p:sp>
      <p:graphicFrame>
        <p:nvGraphicFramePr>
          <p:cNvPr id="11274" name="Object 10"/>
          <p:cNvGraphicFramePr>
            <a:graphicFrameLocks noChangeAspect="1"/>
          </p:cNvGraphicFramePr>
          <p:nvPr/>
        </p:nvGraphicFramePr>
        <p:xfrm>
          <a:off x="6172201" y="5086350"/>
          <a:ext cx="1554163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Photo Editor Photo" r:id="rId7" imgW="1552792" imgH="1314286" progId="MSPhotoEd.3">
                  <p:embed/>
                </p:oleObj>
              </mc:Choice>
              <mc:Fallback>
                <p:oleObj name="Photo Editor Photo" r:id="rId7" imgW="1552792" imgH="1314286" progId="MSPhotoEd.3">
                  <p:embed/>
                  <p:pic>
                    <p:nvPicPr>
                      <p:cNvPr id="1127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1" y="5086350"/>
                        <a:ext cx="1554163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553200" y="6461126"/>
            <a:ext cx="40142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http://www.windows.ucar.edu/tour/link=/the_universe/uts/log_jpg.html</a:t>
            </a:r>
          </a:p>
        </p:txBody>
      </p:sp>
    </p:spTree>
    <p:extLst>
      <p:ext uri="{BB962C8B-B14F-4D97-AF65-F5344CB8AC3E}">
        <p14:creationId xmlns:p14="http://schemas.microsoft.com/office/powerpoint/2010/main" val="41032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82" y="210033"/>
            <a:ext cx="8718036" cy="64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5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What drives our global climate?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829676" y="5867401"/>
            <a:ext cx="923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50" y="1830743"/>
            <a:ext cx="4041069" cy="4281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19" y="1830743"/>
            <a:ext cx="4067742" cy="4881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855022" y="3332136"/>
            <a:ext cx="158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Absorption (%)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0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2" y="1432545"/>
            <a:ext cx="8068235" cy="531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What drives our global climate?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124144" y="6347846"/>
            <a:ext cx="923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Ahrens (2005)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55623" y="5884435"/>
            <a:ext cx="179279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global and</a:t>
            </a:r>
          </a:p>
          <a:p>
            <a:r>
              <a:rPr lang="en-US" sz="2000" dirty="0" smtClean="0"/>
              <a:t>annual average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32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all about balance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Uneven </a:t>
            </a:r>
            <a:r>
              <a:rPr lang="en-US" dirty="0" smtClean="0">
                <a:solidFill>
                  <a:srgbClr val="FF0000"/>
                </a:solidFill>
              </a:rPr>
              <a:t>heating</a:t>
            </a:r>
            <a:r>
              <a:rPr lang="en-US" dirty="0" smtClean="0"/>
              <a:t> and/or </a:t>
            </a:r>
            <a:r>
              <a:rPr lang="en-US" dirty="0" smtClean="0">
                <a:solidFill>
                  <a:srgbClr val="0070C0"/>
                </a:solidFill>
              </a:rPr>
              <a:t>cooling</a:t>
            </a:r>
            <a:r>
              <a:rPr lang="en-US" dirty="0" smtClean="0"/>
              <a:t> at the earth’s surface creates atmospheric environments having </a:t>
            </a:r>
            <a:r>
              <a:rPr lang="en-US" u="sng" dirty="0" smtClean="0"/>
              <a:t>potential energy</a:t>
            </a:r>
            <a:r>
              <a:rPr lang="en-US" dirty="0" smtClean="0"/>
              <a:t> that, in the presence of a ‘trigger’, releases the energy (instability) for conversion to </a:t>
            </a:r>
            <a:r>
              <a:rPr lang="en-US" u="sng" dirty="0" smtClean="0"/>
              <a:t>kinetic energy</a:t>
            </a:r>
            <a:r>
              <a:rPr lang="en-US" dirty="0" smtClean="0"/>
              <a:t> (energy of motion)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91251" y="4109678"/>
            <a:ext cx="10970485" cy="12872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6972" y="4432515"/>
            <a:ext cx="118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microscale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37922" y="4432515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planetary 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8556" y="4432515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synoptic scale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32875" y="4432515"/>
            <a:ext cx="116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mesoscale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7741" y="5120073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42680" y="5120073"/>
            <a:ext cx="7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01195" y="5120073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43370" y="5120073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4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What drives our global climate?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Mean</a:t>
            </a:r>
            <a:r>
              <a:rPr lang="en-US" altLang="en-US"/>
              <a:t> earth-sun distance is 92,955,807 miles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357" y="894358"/>
            <a:ext cx="6021541" cy="5524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405" y="4232366"/>
            <a:ext cx="3669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At a moment in time…</a:t>
            </a:r>
          </a:p>
          <a:p>
            <a:r>
              <a:rPr lang="en-US" sz="2000" dirty="0" smtClean="0"/>
              <a:t>[example is showing NH summer]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709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What drives our global climate?</a:t>
            </a:r>
          </a:p>
        </p:txBody>
      </p:sp>
      <p:pic>
        <p:nvPicPr>
          <p:cNvPr id="12298" name="Picture 10" descr="03-0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1"/>
            <a:ext cx="8153400" cy="49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124076" y="6172201"/>
            <a:ext cx="923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55623" y="5884435"/>
            <a:ext cx="176715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annual average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28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14500"/>
            <a:ext cx="9144000" cy="51435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en-US" dirty="0"/>
              <a:t>The BIG climate </a:t>
            </a:r>
            <a:r>
              <a:rPr lang="en-US" altLang="en-US" dirty="0" smtClean="0"/>
              <a:t>picture – Session 2 sneak peek</a:t>
            </a:r>
            <a:endParaRPr lang="en-US" alt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2917" y="6611780"/>
            <a:ext cx="3627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3"/>
              </a:rPr>
              <a:t>https://www.nasa.gov/image-feature/2016-blizzard-by-moonlight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33785" y="5903894"/>
            <a:ext cx="1418978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23 Jan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en-US" dirty="0"/>
              <a:t>The BIG climate </a:t>
            </a:r>
            <a:r>
              <a:rPr lang="en-US" altLang="en-US" dirty="0" smtClean="0"/>
              <a:t>picture – Session 2 sneak peek</a:t>
            </a:r>
            <a:endParaRPr lang="en-US" altLang="en-US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b="1">
                <a:solidFill>
                  <a:schemeClr val="accent2"/>
                </a:solidFill>
              </a:rPr>
              <a:t>Trade winds</a:t>
            </a:r>
            <a:r>
              <a:rPr lang="en-US" altLang="en-US" sz="2000"/>
              <a:t> – blow from northeast in N. Hemi and southeast in S. Hemi</a:t>
            </a:r>
          </a:p>
          <a:p>
            <a:pPr>
              <a:lnSpc>
                <a:spcPct val="90000"/>
              </a:lnSpc>
            </a:pPr>
            <a:r>
              <a:rPr lang="en-US" altLang="en-US" sz="2000" b="1">
                <a:solidFill>
                  <a:schemeClr val="accent2"/>
                </a:solidFill>
              </a:rPr>
              <a:t>Intertropical Convergence Zone</a:t>
            </a:r>
            <a:r>
              <a:rPr lang="en-US" altLang="en-US" sz="2000"/>
              <a:t> – Surface region of convergence between trades</a:t>
            </a:r>
          </a:p>
          <a:p>
            <a:pPr>
              <a:lnSpc>
                <a:spcPct val="90000"/>
              </a:lnSpc>
            </a:pPr>
            <a:r>
              <a:rPr lang="en-US" altLang="en-US" sz="2000" b="1">
                <a:solidFill>
                  <a:schemeClr val="accent2"/>
                </a:solidFill>
              </a:rPr>
              <a:t>Subtropical Highs</a:t>
            </a:r>
            <a:r>
              <a:rPr lang="en-US" altLang="en-US" sz="2000"/>
              <a:t> – semipermanent high in the subtropical high pressure belt centered near 30</a:t>
            </a:r>
            <a:r>
              <a:rPr lang="en-US" altLang="en-US" sz="2000">
                <a:cs typeface="Arial" panose="020B0604020202020204" pitchFamily="34" charset="0"/>
              </a:rPr>
              <a:t>° latitude.  Bermuda high, Pacific Ridge.</a:t>
            </a:r>
          </a:p>
          <a:p>
            <a:pPr>
              <a:lnSpc>
                <a:spcPct val="90000"/>
              </a:lnSpc>
            </a:pPr>
            <a:r>
              <a:rPr lang="en-US" altLang="en-US" sz="2000" b="1">
                <a:solidFill>
                  <a:schemeClr val="accent2"/>
                </a:solidFill>
                <a:cs typeface="Arial" panose="020B0604020202020204" pitchFamily="34" charset="0"/>
              </a:rPr>
              <a:t>Westerlies</a:t>
            </a:r>
            <a:r>
              <a:rPr lang="en-US" altLang="en-US" sz="2000">
                <a:cs typeface="Arial" panose="020B0604020202020204" pitchFamily="34" charset="0"/>
              </a:rPr>
              <a:t> – prevailing westerly flow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</p:txBody>
      </p:sp>
      <p:pic>
        <p:nvPicPr>
          <p:cNvPr id="85001" name="Picture 9" descr="11-02a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70101"/>
            <a:ext cx="4038600" cy="35845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7160" y="6400802"/>
            <a:ext cx="183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Lecture Packet #7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all about balance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Storm development (increasing kinetic energy) continues until balance has been </a:t>
            </a:r>
            <a:r>
              <a:rPr lang="en-US" smtClean="0"/>
              <a:t>restored locally…however</a:t>
            </a:r>
            <a:r>
              <a:rPr lang="en-US" dirty="0" smtClean="0"/>
              <a:t>, uneven </a:t>
            </a:r>
            <a:r>
              <a:rPr lang="en-US" dirty="0" smtClean="0">
                <a:solidFill>
                  <a:srgbClr val="FF0000"/>
                </a:solidFill>
              </a:rPr>
              <a:t>heating</a:t>
            </a:r>
            <a:r>
              <a:rPr lang="en-US" dirty="0" smtClean="0"/>
              <a:t> and/or </a:t>
            </a:r>
            <a:r>
              <a:rPr lang="en-US" dirty="0" smtClean="0">
                <a:solidFill>
                  <a:srgbClr val="0070C0"/>
                </a:solidFill>
              </a:rPr>
              <a:t>cooling</a:t>
            </a:r>
            <a:r>
              <a:rPr lang="en-US" dirty="0" smtClean="0"/>
              <a:t> at the earth’s surface is continuous elsewhere…so the pursuit of balance is endless!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91251" y="4109678"/>
            <a:ext cx="10970485" cy="12872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6972" y="4432515"/>
            <a:ext cx="118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microscale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37922" y="4432515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planetary 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8556" y="4432515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synoptic scale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32875" y="4432515"/>
            <a:ext cx="116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mesoscale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7741" y="5120073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42680" y="5120073"/>
            <a:ext cx="7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01195" y="5120073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43370" y="5120073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all about balance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91251" y="4114289"/>
            <a:ext cx="11450932" cy="826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6972" y="4432515"/>
            <a:ext cx="118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microscale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37922" y="4432515"/>
            <a:ext cx="13417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annual 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8556" y="4432515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synoptic scale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32875" y="4432515"/>
            <a:ext cx="116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mesoscale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7741" y="5120073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42680" y="5120073"/>
            <a:ext cx="7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01195" y="5120073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391458" y="5120073"/>
            <a:ext cx="10346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one year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53800" y="3952068"/>
            <a:ext cx="225836" cy="309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7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all about balance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91251" y="4114289"/>
            <a:ext cx="11450932" cy="826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6972" y="4432515"/>
            <a:ext cx="118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microscale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37922" y="4432515"/>
            <a:ext cx="13417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annual 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8556" y="4432515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synoptic scale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32875" y="4432515"/>
            <a:ext cx="116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mesoscale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7741" y="5120073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42680" y="5120073"/>
            <a:ext cx="7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01195" y="5120073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391458" y="5120073"/>
            <a:ext cx="10346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one year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53800" y="3952068"/>
            <a:ext cx="225836" cy="309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03-0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943768"/>
            <a:ext cx="8153400" cy="49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48394" y="6400802"/>
            <a:ext cx="183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Lecture Packet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2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Weather tools</a:t>
            </a:r>
            <a:br>
              <a:rPr lang="en-US" smtClean="0"/>
            </a:br>
            <a:endParaRPr lang="en-US" dirty="0"/>
          </a:p>
        </p:txBody>
      </p:sp>
      <p:pic>
        <p:nvPicPr>
          <p:cNvPr id="1026" name="Picture 2" descr=" FRANKLIN is NERSC's Cray XT4 massively parallel processing system with 38,128 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690688"/>
            <a:ext cx="33337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724297" y="1942011"/>
            <a:ext cx="2704828" cy="1680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Computer-based weather analysis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7762875" y="1942010"/>
            <a:ext cx="2704828" cy="1680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Computer-based weather forecast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61304" y="6230321"/>
            <a:ext cx="5269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http://cs.lbl.gov/news-media/news/2009/berkeley-lab-checkpoint-restart-improves-productivity/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90321" y="4298243"/>
            <a:ext cx="261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Computer weather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1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Weather tools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1724297" y="1942011"/>
            <a:ext cx="2704828" cy="1680755"/>
          </a:xfrm>
          <a:prstGeom prst="rightArrow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Computer-based weather analysis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50078" y="1219199"/>
            <a:ext cx="75764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Weather sensors</a:t>
            </a:r>
          </a:p>
          <a:p>
            <a:r>
              <a:rPr lang="en-US" sz="2800" dirty="0" smtClean="0"/>
              <a:t>	in situ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thermometer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barometer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hygrometer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wind vane and anemometer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rain gauge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800" dirty="0" err="1" smtClean="0"/>
              <a:t>rawinsonde</a:t>
            </a:r>
            <a:r>
              <a:rPr lang="en-US" sz="2800" dirty="0" smtClean="0"/>
              <a:t> (weather balloon)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remote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radar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satellites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7086" y="4241075"/>
            <a:ext cx="5177641" cy="230832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Many of today’s weather sensors have been designed for automation and are difficult for ‘hands-on’ demonstrations…</a:t>
            </a:r>
          </a:p>
          <a:p>
            <a:pPr indent="-457200"/>
            <a:r>
              <a:rPr lang="en-US" sz="2400" dirty="0"/>
              <a:t>	</a:t>
            </a:r>
            <a:r>
              <a:rPr lang="en-US" sz="2400" dirty="0" smtClean="0"/>
              <a:t>thermometers </a:t>
            </a:r>
            <a:r>
              <a:rPr lang="en-US" sz="2400" dirty="0" smtClean="0">
                <a:sym typeface="Wingdings" panose="05000000000000000000" pitchFamily="2" charset="2"/>
              </a:rPr>
              <a:t> electronic resistance is a function of air temperature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05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972</Words>
  <Application>Microsoft Office PowerPoint</Application>
  <PresentationFormat>Widescreen</PresentationFormat>
  <Paragraphs>253</Paragraphs>
  <Slides>44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Arial Narrow</vt:lpstr>
      <vt:lpstr>Calibri</vt:lpstr>
      <vt:lpstr>Calibri Light</vt:lpstr>
      <vt:lpstr>Times New Roman</vt:lpstr>
      <vt:lpstr>Wingdings</vt:lpstr>
      <vt:lpstr>Office Theme</vt:lpstr>
      <vt:lpstr>Default Design</vt:lpstr>
      <vt:lpstr>Photo Editor Photo</vt:lpstr>
      <vt:lpstr>Meteorology – A Forecast Fascination</vt:lpstr>
      <vt:lpstr>Outline</vt:lpstr>
      <vt:lpstr>It’s all about balance </vt:lpstr>
      <vt:lpstr>It’s all about balance </vt:lpstr>
      <vt:lpstr>It’s all about balance </vt:lpstr>
      <vt:lpstr>It’s all about balance </vt:lpstr>
      <vt:lpstr>It’s all about balance </vt:lpstr>
      <vt:lpstr>PowerPoint Presentation</vt:lpstr>
      <vt:lpstr>PowerPoint Presentation</vt:lpstr>
      <vt:lpstr>Weather tools </vt:lpstr>
      <vt:lpstr>Weather tools </vt:lpstr>
      <vt:lpstr>Weather tools </vt:lpstr>
      <vt:lpstr>Weather tools </vt:lpstr>
      <vt:lpstr>Weather tools </vt:lpstr>
      <vt:lpstr>PowerPoint Presentation</vt:lpstr>
      <vt:lpstr>PowerPoint Presentation</vt:lpstr>
      <vt:lpstr>PowerPoint Presentation</vt:lpstr>
      <vt:lpstr>Pressure systems </vt:lpstr>
      <vt:lpstr>Pressure systems </vt:lpstr>
      <vt:lpstr>Pressure systems </vt:lpstr>
      <vt:lpstr>Pressure systems </vt:lpstr>
      <vt:lpstr>Pressure systems </vt:lpstr>
      <vt:lpstr>PowerPoint Presentation</vt:lpstr>
      <vt:lpstr>Pressure systems </vt:lpstr>
      <vt:lpstr>What drives our global climate?</vt:lpstr>
      <vt:lpstr>PowerPoint Presentation</vt:lpstr>
      <vt:lpstr>PowerPoint Presentation</vt:lpstr>
      <vt:lpstr>PowerPoint Presentation</vt:lpstr>
      <vt:lpstr>PowerPoint Presentation</vt:lpstr>
      <vt:lpstr>What drives our global climate?</vt:lpstr>
      <vt:lpstr>Primary heat transfer mechanisms - Radiation</vt:lpstr>
      <vt:lpstr>Primary heat transfer mechanisms - Conduction</vt:lpstr>
      <vt:lpstr>Primary heat transfer mechanisms - Convection</vt:lpstr>
      <vt:lpstr>Driver of our weather and climate…</vt:lpstr>
      <vt:lpstr>PowerPoint Presentation</vt:lpstr>
      <vt:lpstr>What drives our global climate?</vt:lpstr>
      <vt:lpstr>PowerPoint Presentation</vt:lpstr>
      <vt:lpstr>What drives our global climate?</vt:lpstr>
      <vt:lpstr>What drives our global climate?</vt:lpstr>
      <vt:lpstr>What drives our global climate?</vt:lpstr>
      <vt:lpstr>What drives our global climate?</vt:lpstr>
      <vt:lpstr>The BIG climate picture – Session 2 sneak peek</vt:lpstr>
      <vt:lpstr>The BIG climate picture – Session 2 sneak peek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Weather-related Professional Learning Experience</dc:title>
  <dc:creator>RH238 Student</dc:creator>
  <cp:lastModifiedBy>Doug Miller</cp:lastModifiedBy>
  <cp:revision>119</cp:revision>
  <dcterms:created xsi:type="dcterms:W3CDTF">2015-09-15T19:17:06Z</dcterms:created>
  <dcterms:modified xsi:type="dcterms:W3CDTF">2016-09-14T17:32:14Z</dcterms:modified>
</cp:coreProperties>
</file>