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7" r:id="rId3"/>
    <p:sldId id="275" r:id="rId4"/>
    <p:sldId id="297" r:id="rId5"/>
    <p:sldId id="259" r:id="rId6"/>
    <p:sldId id="258" r:id="rId7"/>
    <p:sldId id="264" r:id="rId8"/>
    <p:sldId id="265" r:id="rId9"/>
    <p:sldId id="261" r:id="rId10"/>
    <p:sldId id="294" r:id="rId11"/>
    <p:sldId id="290" r:id="rId12"/>
    <p:sldId id="298" r:id="rId13"/>
    <p:sldId id="300" r:id="rId14"/>
    <p:sldId id="291" r:id="rId15"/>
    <p:sldId id="287" r:id="rId16"/>
    <p:sldId id="304" r:id="rId17"/>
    <p:sldId id="271" r:id="rId18"/>
    <p:sldId id="303" r:id="rId19"/>
    <p:sldId id="302" r:id="rId20"/>
    <p:sldId id="274" r:id="rId21"/>
    <p:sldId id="288" r:id="rId22"/>
    <p:sldId id="293" r:id="rId23"/>
    <p:sldId id="268" r:id="rId24"/>
    <p:sldId id="282" r:id="rId25"/>
    <p:sldId id="299" r:id="rId26"/>
    <p:sldId id="270" r:id="rId27"/>
    <p:sldId id="273" r:id="rId28"/>
    <p:sldId id="278" r:id="rId29"/>
    <p:sldId id="305" r:id="rId30"/>
    <p:sldId id="281" r:id="rId31"/>
    <p:sldId id="276" r:id="rId32"/>
    <p:sldId id="279" r:id="rId33"/>
    <p:sldId id="292" r:id="rId34"/>
    <p:sldId id="260" r:id="rId35"/>
    <p:sldId id="283" r:id="rId36"/>
    <p:sldId id="284" r:id="rId37"/>
    <p:sldId id="289" r:id="rId38"/>
    <p:sldId id="295" r:id="rId39"/>
    <p:sldId id="285" r:id="rId40"/>
    <p:sldId id="286" r:id="rId41"/>
    <p:sldId id="262" r:id="rId42"/>
    <p:sldId id="280" r:id="rId43"/>
    <p:sldId id="296" r:id="rId44"/>
  </p:sldIdLst>
  <p:sldSz cx="9144000" cy="6858000" type="screen4x3"/>
  <p:notesSz cx="6858000" cy="9144000"/>
  <p:custDataLst>
    <p:tags r:id="rId46"/>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446"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433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34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34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434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A5C7624-0AFD-4250-A5FC-E988E595607B}" type="slidenum">
              <a:rPr lang="en-US" altLang="en-US"/>
              <a:pPr/>
              <a:t>‹#›</a:t>
            </a:fld>
            <a:endParaRPr lang="en-US" altLang="en-US"/>
          </a:p>
        </p:txBody>
      </p:sp>
    </p:spTree>
    <p:extLst>
      <p:ext uri="{BB962C8B-B14F-4D97-AF65-F5344CB8AC3E}">
        <p14:creationId xmlns:p14="http://schemas.microsoft.com/office/powerpoint/2010/main" val="102104363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BF4A326-D731-435B-AE79-D8B995B14E79}" type="slidenum">
              <a:rPr lang="en-US" altLang="en-US"/>
              <a:pPr/>
              <a:t>3</a:t>
            </a:fld>
            <a:endParaRPr lang="en-US" altLang="en-US"/>
          </a:p>
        </p:txBody>
      </p:sp>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07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69524406-2814-4151-B06D-F42B0A145177}" type="slidenum">
              <a:rPr lang="en-US" altLang="en-US" sz="1200">
                <a:ea typeface="MS PGothic" panose="020B0600070205080204" pitchFamily="34" charset="-128"/>
              </a:rPr>
              <a:pPr algn="r"/>
              <a:t>3</a:t>
            </a:fld>
            <a:endParaRPr lang="en-US" altLang="en-US" sz="1200">
              <a:ea typeface="MS PGothic" panose="020B0600070205080204" pitchFamily="34" charset="-128"/>
            </a:endParaRPr>
          </a:p>
        </p:txBody>
      </p:sp>
    </p:spTree>
    <p:extLst>
      <p:ext uri="{BB962C8B-B14F-4D97-AF65-F5344CB8AC3E}">
        <p14:creationId xmlns:p14="http://schemas.microsoft.com/office/powerpoint/2010/main" val="930560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7920A18-B693-4F8D-80FD-7C8B4E2645F6}" type="slidenum">
              <a:rPr lang="en-US" altLang="en-US"/>
              <a:pPr/>
              <a:t>35</a:t>
            </a:fld>
            <a:endParaRPr lang="en-US" altLang="en-US"/>
          </a:p>
        </p:txBody>
      </p:sp>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xfrm>
            <a:off x="446088" y="4343400"/>
            <a:ext cx="6164262"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a:t>Add two Pluvio’s?</a:t>
            </a:r>
            <a:endParaRPr lang="en-US" altLang="en-US"/>
          </a:p>
        </p:txBody>
      </p:sp>
      <p:sp>
        <p:nvSpPr>
          <p:cNvPr id="4096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D5DAAE03-C214-4622-8BE9-4A2805F05FFE}" type="slidenum">
              <a:rPr lang="en-US" altLang="en-US" sz="1200">
                <a:solidFill>
                  <a:srgbClr val="000000"/>
                </a:solidFill>
                <a:ea typeface="MS PGothic" panose="020B0600070205080204" pitchFamily="34" charset="-128"/>
              </a:rPr>
              <a:pPr algn="r"/>
              <a:t>35</a:t>
            </a:fld>
            <a:endParaRPr lang="en-US" altLang="en-US" sz="1200">
              <a:solidFill>
                <a:srgbClr val="000000"/>
              </a:solidFill>
              <a:ea typeface="MS PGothic" panose="020B0600070205080204" pitchFamily="34" charset="-128"/>
            </a:endParaRPr>
          </a:p>
        </p:txBody>
      </p:sp>
    </p:spTree>
    <p:extLst>
      <p:ext uri="{BB962C8B-B14F-4D97-AF65-F5344CB8AC3E}">
        <p14:creationId xmlns:p14="http://schemas.microsoft.com/office/powerpoint/2010/main" val="244906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33037AA-FFC7-4C18-8297-B9D39EAAD66C}" type="slidenum">
              <a:rPr lang="en-US" altLang="en-US"/>
              <a:pPr/>
              <a:t>36</a:t>
            </a:fld>
            <a:endParaRPr lang="en-US" altLang="en-US"/>
          </a:p>
        </p:txBody>
      </p:sp>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Any important information I should point out about both plans?</a:t>
            </a:r>
          </a:p>
        </p:txBody>
      </p:sp>
      <p:sp>
        <p:nvSpPr>
          <p:cNvPr id="430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B6C17944-1FF5-4EC2-8686-D2E6AEC01EE7}" type="slidenum">
              <a:rPr lang="en-US" altLang="en-US" sz="1200">
                <a:ea typeface="MS PGothic" panose="020B0600070205080204" pitchFamily="34" charset="-128"/>
              </a:rPr>
              <a:pPr algn="r"/>
              <a:t>36</a:t>
            </a:fld>
            <a:endParaRPr lang="en-US" altLang="en-US" sz="1200">
              <a:ea typeface="MS PGothic" panose="020B0600070205080204" pitchFamily="34" charset="-128"/>
            </a:endParaRPr>
          </a:p>
        </p:txBody>
      </p:sp>
    </p:spTree>
    <p:extLst>
      <p:ext uri="{BB962C8B-B14F-4D97-AF65-F5344CB8AC3E}">
        <p14:creationId xmlns:p14="http://schemas.microsoft.com/office/powerpoint/2010/main" val="2338641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BF4A326-D731-435B-AE79-D8B995B14E79}" type="slidenum">
              <a:rPr lang="en-US" altLang="en-US"/>
              <a:pPr/>
              <a:t>4</a:t>
            </a:fld>
            <a:endParaRPr lang="en-US" altLang="en-US"/>
          </a:p>
        </p:txBody>
      </p:sp>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07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69524406-2814-4151-B06D-F42B0A145177}" type="slidenum">
              <a:rPr lang="en-US" altLang="en-US" sz="1200">
                <a:ea typeface="MS PGothic" panose="020B0600070205080204" pitchFamily="34" charset="-128"/>
              </a:rPr>
              <a:pPr algn="r"/>
              <a:t>4</a:t>
            </a:fld>
            <a:endParaRPr lang="en-US" altLang="en-US" sz="1200">
              <a:ea typeface="MS PGothic" panose="020B0600070205080204" pitchFamily="34" charset="-128"/>
            </a:endParaRPr>
          </a:p>
        </p:txBody>
      </p:sp>
    </p:spTree>
    <p:extLst>
      <p:ext uri="{BB962C8B-B14F-4D97-AF65-F5344CB8AC3E}">
        <p14:creationId xmlns:p14="http://schemas.microsoft.com/office/powerpoint/2010/main" val="1919138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D024A59-EDCC-4886-A770-00299E2EEB5E}" type="slidenum">
              <a:rPr lang="en-US" altLang="en-US"/>
              <a:pPr/>
              <a:t>7</a:t>
            </a:fld>
            <a:endParaRPr lang="en-US" altLang="en-US"/>
          </a:p>
        </p:txBody>
      </p:sp>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TRMM stands for Tropical Rainfall Measurement Mission</a:t>
            </a:r>
          </a:p>
          <a:p>
            <a:r>
              <a:rPr lang="en-US" altLang="en-US"/>
              <a:t>TRMM revisits area on average once a day</a:t>
            </a:r>
          </a:p>
        </p:txBody>
      </p:sp>
      <p:sp>
        <p:nvSpPr>
          <p:cNvPr id="1536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D66D5AD5-DAF6-4CAD-8F06-598C51C95AD8}" type="slidenum">
              <a:rPr lang="en-US" altLang="en-US" sz="1200">
                <a:ea typeface="MS PGothic" panose="020B0600070205080204" pitchFamily="34" charset="-128"/>
              </a:rPr>
              <a:pPr algn="r"/>
              <a:t>7</a:t>
            </a:fld>
            <a:endParaRPr lang="en-US" altLang="en-US" sz="1200">
              <a:ea typeface="MS PGothic" panose="020B0600070205080204" pitchFamily="34" charset="-128"/>
            </a:endParaRPr>
          </a:p>
        </p:txBody>
      </p:sp>
    </p:spTree>
    <p:extLst>
      <p:ext uri="{BB962C8B-B14F-4D97-AF65-F5344CB8AC3E}">
        <p14:creationId xmlns:p14="http://schemas.microsoft.com/office/powerpoint/2010/main" val="2665933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D109E-FCF3-4944-B98F-C4BF5529CEAE}" type="slidenum">
              <a:rPr lang="en-US" altLang="en-US"/>
              <a:pPr/>
              <a:t>8</a:t>
            </a:fld>
            <a:endParaRPr lang="en-US" alt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88503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Little/no hope of bias correction in UND cases [Fig. 6(a), right panel] due to differences in skew (TRMM &lt; 5 mm/h, RG &gt; 10 mm/h).</a:t>
            </a:r>
          </a:p>
          <a:p>
            <a:r>
              <a:rPr lang="en-US" dirty="0" smtClean="0"/>
              <a:t>Bias</a:t>
            </a:r>
            <a:r>
              <a:rPr lang="en-US" baseline="0" dirty="0" smtClean="0"/>
              <a:t> correction IS possible in OVR cases [Fig 6(b), right panel] due to good overall agreement between TRMM and RG rain rate histogram.</a:t>
            </a:r>
          </a:p>
          <a:p>
            <a:r>
              <a:rPr lang="en-US" baseline="0" dirty="0" smtClean="0"/>
              <a:t>False alarms associated with 100 &amp; 120 </a:t>
            </a:r>
            <a:r>
              <a:rPr lang="en-US" baseline="0" dirty="0" err="1" smtClean="0"/>
              <a:t>precip</a:t>
            </a:r>
            <a:r>
              <a:rPr lang="en-US" baseline="0" dirty="0" smtClean="0"/>
              <a:t> types throughout the year [Fig 6(c)] and light rainfall rates.</a:t>
            </a:r>
            <a:endParaRPr lang="en-US" dirty="0"/>
          </a:p>
        </p:txBody>
      </p:sp>
      <p:sp>
        <p:nvSpPr>
          <p:cNvPr id="4" name="Slide Number Placeholder 3"/>
          <p:cNvSpPr>
            <a:spLocks noGrp="1"/>
          </p:cNvSpPr>
          <p:nvPr>
            <p:ph type="sldNum" sz="quarter" idx="10"/>
          </p:nvPr>
        </p:nvSpPr>
        <p:spPr/>
        <p:txBody>
          <a:bodyPr/>
          <a:lstStyle/>
          <a:p>
            <a:fld id="{AA5C7624-0AFD-4250-A5FC-E988E595607B}" type="slidenum">
              <a:rPr lang="en-US" altLang="en-US" smtClean="0"/>
              <a:pPr/>
              <a:t>17</a:t>
            </a:fld>
            <a:endParaRPr lang="en-US" altLang="en-US"/>
          </a:p>
        </p:txBody>
      </p:sp>
    </p:spTree>
    <p:extLst>
      <p:ext uri="{BB962C8B-B14F-4D97-AF65-F5344CB8AC3E}">
        <p14:creationId xmlns:p14="http://schemas.microsoft.com/office/powerpoint/2010/main" val="1495229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3C23F12-075B-4E97-B35B-3A58877A6432}" type="slidenum">
              <a:rPr lang="en-US" altLang="en-US"/>
              <a:pPr/>
              <a:t>22</a:t>
            </a:fld>
            <a:endParaRPr lang="en-US" altLang="en-US"/>
          </a:p>
        </p:txBody>
      </p:sp>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Occurs in other regions (use pictures)</a:t>
            </a:r>
          </a:p>
          <a:p>
            <a:r>
              <a:rPr lang="en-US" altLang="en-US" b="1"/>
              <a:t>R1 is PK and R2 is in an open region</a:t>
            </a:r>
          </a:p>
          <a:p>
            <a:r>
              <a:rPr lang="en-US" altLang="en-US" b="1"/>
              <a:t>PK is in inter-mountain region that has a higher potential for moisture than open area.</a:t>
            </a:r>
          </a:p>
          <a:p>
            <a:r>
              <a:rPr lang="en-US" altLang="en-US" b="1"/>
              <a:t>Graph on right: Gauges PRB, seasonal cycle.  Blue to red equals southeast to northwest in PRG (through winter)</a:t>
            </a:r>
          </a:p>
        </p:txBody>
      </p:sp>
      <p:sp>
        <p:nvSpPr>
          <p:cNvPr id="5325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94534A25-7C0B-4BF1-826A-F1FD3C3080FD}" type="slidenum">
              <a:rPr lang="en-US" altLang="en-US" sz="1200">
                <a:ea typeface="MS PGothic" panose="020B0600070205080204" pitchFamily="34" charset="-128"/>
              </a:rPr>
              <a:pPr algn="r"/>
              <a:t>22</a:t>
            </a:fld>
            <a:endParaRPr lang="en-US" altLang="en-US" sz="1200">
              <a:ea typeface="MS PGothic" panose="020B0600070205080204" pitchFamily="34" charset="-128"/>
            </a:endParaRPr>
          </a:p>
        </p:txBody>
      </p:sp>
    </p:spTree>
    <p:extLst>
      <p:ext uri="{BB962C8B-B14F-4D97-AF65-F5344CB8AC3E}">
        <p14:creationId xmlns:p14="http://schemas.microsoft.com/office/powerpoint/2010/main" val="3973737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63C34E-4ACF-47BA-B8E0-20903B46D8A3}" type="slidenum">
              <a:rPr lang="en-US" altLang="en-US"/>
              <a:pPr/>
              <a:t>23</a:t>
            </a:fld>
            <a:endParaRPr lang="en-US" alt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ltLang="en-US" b="1"/>
              <a:t>Occurs in other regions (use pictures)</a:t>
            </a:r>
          </a:p>
          <a:p>
            <a:r>
              <a:rPr lang="en-US" altLang="en-US" b="1"/>
              <a:t>R1 is PK and R2 is in an open region</a:t>
            </a:r>
          </a:p>
          <a:p>
            <a:r>
              <a:rPr lang="en-US" altLang="en-US" b="1"/>
              <a:t>PK is in inter-mountain region that has a higher potential for moisture than open area.</a:t>
            </a:r>
          </a:p>
          <a:p>
            <a:r>
              <a:rPr lang="en-US" altLang="en-US" b="1"/>
              <a:t>Graph on right: Gauges PRB, seasonal cycle.  Blue to red equals southeast to northwest in PRG (through winter)</a:t>
            </a:r>
          </a:p>
          <a:p>
            <a:endParaRPr lang="en-US" altLang="en-US"/>
          </a:p>
        </p:txBody>
      </p:sp>
    </p:spTree>
    <p:extLst>
      <p:ext uri="{BB962C8B-B14F-4D97-AF65-F5344CB8AC3E}">
        <p14:creationId xmlns:p14="http://schemas.microsoft.com/office/powerpoint/2010/main" val="1015938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9854402-0E2C-48A3-BA02-D0A448AD9F17}" type="slidenum">
              <a:rPr lang="en-US" altLang="en-US"/>
              <a:pPr/>
              <a:t>24</a:t>
            </a:fld>
            <a:endParaRPr lang="en-US" altLang="en-US"/>
          </a:p>
        </p:txBody>
      </p:sp>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Initial Boundary Condition is full column then after that they just use upper boundary.  The accumulation/intensity is only see.  when added low level moisture.  </a:t>
            </a:r>
          </a:p>
        </p:txBody>
      </p:sp>
      <p:sp>
        <p:nvSpPr>
          <p:cNvPr id="389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0422F144-CA2D-4C05-AA49-6C7525891CF3}" type="slidenum">
              <a:rPr lang="en-US" altLang="en-US" sz="1200">
                <a:ea typeface="MS PGothic" panose="020B0600070205080204" pitchFamily="34" charset="-128"/>
              </a:rPr>
              <a:pPr algn="r"/>
              <a:t>24</a:t>
            </a:fld>
            <a:endParaRPr lang="en-US" altLang="en-US" sz="1200">
              <a:ea typeface="MS PGothic" panose="020B0600070205080204" pitchFamily="34" charset="-128"/>
            </a:endParaRPr>
          </a:p>
        </p:txBody>
      </p:sp>
    </p:spTree>
    <p:extLst>
      <p:ext uri="{BB962C8B-B14F-4D97-AF65-F5344CB8AC3E}">
        <p14:creationId xmlns:p14="http://schemas.microsoft.com/office/powerpoint/2010/main" val="3072548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9854402-0E2C-48A3-BA02-D0A448AD9F17}" type="slidenum">
              <a:rPr lang="en-US" altLang="en-US"/>
              <a:pPr/>
              <a:t>25</a:t>
            </a:fld>
            <a:endParaRPr lang="en-US" altLang="en-US"/>
          </a:p>
        </p:txBody>
      </p:sp>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p>
        </p:txBody>
      </p:sp>
      <p:sp>
        <p:nvSpPr>
          <p:cNvPr id="389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0422F144-CA2D-4C05-AA49-6C7525891CF3}" type="slidenum">
              <a:rPr lang="en-US" altLang="en-US" sz="1200">
                <a:ea typeface="MS PGothic" panose="020B0600070205080204" pitchFamily="34" charset="-128"/>
              </a:rPr>
              <a:pPr algn="r"/>
              <a:t>25</a:t>
            </a:fld>
            <a:endParaRPr lang="en-US" altLang="en-US" sz="1200">
              <a:ea typeface="MS PGothic" panose="020B0600070205080204" pitchFamily="34" charset="-128"/>
            </a:endParaRPr>
          </a:p>
        </p:txBody>
      </p:sp>
    </p:spTree>
    <p:extLst>
      <p:ext uri="{BB962C8B-B14F-4D97-AF65-F5344CB8AC3E}">
        <p14:creationId xmlns:p14="http://schemas.microsoft.com/office/powerpoint/2010/main" val="2009820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3DCD664-0B5F-4287-AF23-47462847CD79}" type="slidenum">
              <a:rPr lang="en-US" altLang="en-US"/>
              <a:pPr/>
              <a:t>‹#›</a:t>
            </a:fld>
            <a:endParaRPr lang="en-US" altLang="en-US"/>
          </a:p>
        </p:txBody>
      </p:sp>
    </p:spTree>
    <p:extLst>
      <p:ext uri="{BB962C8B-B14F-4D97-AF65-F5344CB8AC3E}">
        <p14:creationId xmlns:p14="http://schemas.microsoft.com/office/powerpoint/2010/main" val="2130176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A302568-0FB9-48F0-A30E-BC1FD3D77287}" type="slidenum">
              <a:rPr lang="en-US" altLang="en-US"/>
              <a:pPr/>
              <a:t>‹#›</a:t>
            </a:fld>
            <a:endParaRPr lang="en-US" altLang="en-US"/>
          </a:p>
        </p:txBody>
      </p:sp>
    </p:spTree>
    <p:extLst>
      <p:ext uri="{BB962C8B-B14F-4D97-AF65-F5344CB8AC3E}">
        <p14:creationId xmlns:p14="http://schemas.microsoft.com/office/powerpoint/2010/main" val="2005788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792665C-EE9B-4D25-A5E7-4787DDC8131C}" type="slidenum">
              <a:rPr lang="en-US" altLang="en-US"/>
              <a:pPr/>
              <a:t>‹#›</a:t>
            </a:fld>
            <a:endParaRPr lang="en-US" altLang="en-US"/>
          </a:p>
        </p:txBody>
      </p:sp>
    </p:spTree>
    <p:extLst>
      <p:ext uri="{BB962C8B-B14F-4D97-AF65-F5344CB8AC3E}">
        <p14:creationId xmlns:p14="http://schemas.microsoft.com/office/powerpoint/2010/main" val="510650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89F4F89-2417-44B1-B1BD-16128AFBC201}" type="slidenum">
              <a:rPr lang="en-US"/>
              <a:pPr/>
              <a:t>‹#›</a:t>
            </a:fld>
            <a:endParaRPr lang="en-US"/>
          </a:p>
        </p:txBody>
      </p:sp>
    </p:spTree>
    <p:extLst>
      <p:ext uri="{BB962C8B-B14F-4D97-AF65-F5344CB8AC3E}">
        <p14:creationId xmlns:p14="http://schemas.microsoft.com/office/powerpoint/2010/main" val="2564880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64F6555-B3DE-43B9-A67E-5DC388C55BD6}" type="slidenum">
              <a:rPr lang="en-US" altLang="en-US"/>
              <a:pPr/>
              <a:t>‹#›</a:t>
            </a:fld>
            <a:endParaRPr lang="en-US" altLang="en-US"/>
          </a:p>
        </p:txBody>
      </p:sp>
    </p:spTree>
    <p:extLst>
      <p:ext uri="{BB962C8B-B14F-4D97-AF65-F5344CB8AC3E}">
        <p14:creationId xmlns:p14="http://schemas.microsoft.com/office/powerpoint/2010/main" val="3118955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E05422D-5455-45AB-9212-EE7F4571027D}" type="slidenum">
              <a:rPr lang="en-US" altLang="en-US"/>
              <a:pPr/>
              <a:t>‹#›</a:t>
            </a:fld>
            <a:endParaRPr lang="en-US" altLang="en-US"/>
          </a:p>
        </p:txBody>
      </p:sp>
    </p:spTree>
    <p:extLst>
      <p:ext uri="{BB962C8B-B14F-4D97-AF65-F5344CB8AC3E}">
        <p14:creationId xmlns:p14="http://schemas.microsoft.com/office/powerpoint/2010/main" val="3470271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BFD456D-92CD-4E27-92A6-D3B0750104BC}" type="slidenum">
              <a:rPr lang="en-US" altLang="en-US"/>
              <a:pPr/>
              <a:t>‹#›</a:t>
            </a:fld>
            <a:endParaRPr lang="en-US" altLang="en-US"/>
          </a:p>
        </p:txBody>
      </p:sp>
    </p:spTree>
    <p:extLst>
      <p:ext uri="{BB962C8B-B14F-4D97-AF65-F5344CB8AC3E}">
        <p14:creationId xmlns:p14="http://schemas.microsoft.com/office/powerpoint/2010/main" val="3344512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E425F37-9339-4C15-98B4-4C7A7092D0D9}" type="slidenum">
              <a:rPr lang="en-US" altLang="en-US"/>
              <a:pPr/>
              <a:t>‹#›</a:t>
            </a:fld>
            <a:endParaRPr lang="en-US" altLang="en-US"/>
          </a:p>
        </p:txBody>
      </p:sp>
    </p:spTree>
    <p:extLst>
      <p:ext uri="{BB962C8B-B14F-4D97-AF65-F5344CB8AC3E}">
        <p14:creationId xmlns:p14="http://schemas.microsoft.com/office/powerpoint/2010/main" val="538277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70481AA1-F670-48BC-AFE8-CC51B9F915CE}" type="slidenum">
              <a:rPr lang="en-US" altLang="en-US"/>
              <a:pPr/>
              <a:t>‹#›</a:t>
            </a:fld>
            <a:endParaRPr lang="en-US" altLang="en-US"/>
          </a:p>
        </p:txBody>
      </p:sp>
    </p:spTree>
    <p:extLst>
      <p:ext uri="{BB962C8B-B14F-4D97-AF65-F5344CB8AC3E}">
        <p14:creationId xmlns:p14="http://schemas.microsoft.com/office/powerpoint/2010/main" val="2250818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C590FF2D-EB32-470B-BA29-721AF0DC8913}" type="slidenum">
              <a:rPr lang="en-US" altLang="en-US"/>
              <a:pPr/>
              <a:t>‹#›</a:t>
            </a:fld>
            <a:endParaRPr lang="en-US" altLang="en-US"/>
          </a:p>
        </p:txBody>
      </p:sp>
    </p:spTree>
    <p:extLst>
      <p:ext uri="{BB962C8B-B14F-4D97-AF65-F5344CB8AC3E}">
        <p14:creationId xmlns:p14="http://schemas.microsoft.com/office/powerpoint/2010/main" val="1849816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EE9B141-FE29-4C93-AA76-6655FBBC845F}" type="slidenum">
              <a:rPr lang="en-US" altLang="en-US"/>
              <a:pPr/>
              <a:t>‹#›</a:t>
            </a:fld>
            <a:endParaRPr lang="en-US" altLang="en-US"/>
          </a:p>
        </p:txBody>
      </p:sp>
    </p:spTree>
    <p:extLst>
      <p:ext uri="{BB962C8B-B14F-4D97-AF65-F5344CB8AC3E}">
        <p14:creationId xmlns:p14="http://schemas.microsoft.com/office/powerpoint/2010/main" val="3472648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CF1E961-CD3A-4C85-A60D-454FBFFDD526}" type="slidenum">
              <a:rPr lang="en-US" altLang="en-US"/>
              <a:pPr/>
              <a:t>‹#›</a:t>
            </a:fld>
            <a:endParaRPr lang="en-US" altLang="en-US"/>
          </a:p>
        </p:txBody>
      </p:sp>
    </p:spTree>
    <p:extLst>
      <p:ext uri="{BB962C8B-B14F-4D97-AF65-F5344CB8AC3E}">
        <p14:creationId xmlns:p14="http://schemas.microsoft.com/office/powerpoint/2010/main" val="2823956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04F2D70-2BBE-4317-AB69-AFEB6CDD4CF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wmf"/></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wmf"/><Relationship Id="rId5" Type="http://schemas.openxmlformats.org/officeDocument/2006/relationships/image" Target="../media/image3.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wmf"/></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cuahsi.org/"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52400" y="152400"/>
            <a:ext cx="8839200" cy="2438400"/>
          </a:xfrm>
          <a:solidFill>
            <a:schemeClr val="bg1">
              <a:alpha val="49001"/>
            </a:schemeClr>
          </a:solidFill>
        </p:spPr>
        <p:txBody>
          <a:bodyPr anchor="ctr"/>
          <a:lstStyle/>
          <a:p>
            <a:r>
              <a:rPr lang="en-US" altLang="en-US" sz="3600" dirty="0"/>
              <a:t>Eight Years of Catching Hydrometeors in the Great Smoky Mountains National Park and Pigeon River Basin </a:t>
            </a:r>
          </a:p>
        </p:txBody>
      </p:sp>
      <p:sp>
        <p:nvSpPr>
          <p:cNvPr id="5125" name="Text Box 5"/>
          <p:cNvSpPr txBox="1">
            <a:spLocks noChangeArrowheads="1"/>
          </p:cNvSpPr>
          <p:nvPr/>
        </p:nvSpPr>
        <p:spPr bwMode="auto">
          <a:xfrm>
            <a:off x="0" y="6583363"/>
            <a:ext cx="13636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chemeClr val="bg1"/>
                </a:solidFill>
              </a:rPr>
              <a:t>credit: E. Wright</a:t>
            </a:r>
          </a:p>
        </p:txBody>
      </p:sp>
      <p:sp>
        <p:nvSpPr>
          <p:cNvPr id="3" name="Subtitle 2"/>
          <p:cNvSpPr>
            <a:spLocks/>
          </p:cNvSpPr>
          <p:nvPr/>
        </p:nvSpPr>
        <p:spPr bwMode="auto">
          <a:xfrm>
            <a:off x="1295400" y="4648200"/>
            <a:ext cx="6400800" cy="1600200"/>
          </a:xfrm>
          <a:prstGeom prst="rect">
            <a:avLst/>
          </a:prstGeom>
          <a:solidFill>
            <a:srgbClr val="595959">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lgn="ctr">
              <a:spcBef>
                <a:spcPct val="20000"/>
              </a:spcBef>
              <a:defRPr sz="2800">
                <a:solidFill>
                  <a:schemeClr val="tx1"/>
                </a:solidFill>
                <a:latin typeface="Arial" panose="020B0604020202020204" pitchFamily="34" charset="0"/>
                <a:cs typeface="Arial" panose="020B0604020202020204" pitchFamily="34" charset="0"/>
              </a:defRPr>
            </a:lvl2pPr>
            <a:lvl3pPr marL="1143000" indent="-228600" algn="ctr">
              <a:spcBef>
                <a:spcPct val="20000"/>
              </a:spcBef>
              <a:defRPr sz="2400">
                <a:solidFill>
                  <a:schemeClr val="tx1"/>
                </a:solidFill>
                <a:latin typeface="Arial" panose="020B0604020202020204" pitchFamily="34" charset="0"/>
                <a:cs typeface="Arial" panose="020B0604020202020204" pitchFamily="34" charset="0"/>
              </a:defRPr>
            </a:lvl3pPr>
            <a:lvl4pPr marL="1600200" indent="-228600" algn="ctr">
              <a:spcBef>
                <a:spcPct val="20000"/>
              </a:spcBef>
              <a:defRPr sz="2000">
                <a:solidFill>
                  <a:schemeClr val="tx1"/>
                </a:solidFill>
                <a:latin typeface="Arial" panose="020B0604020202020204" pitchFamily="34" charset="0"/>
                <a:cs typeface="Arial" panose="020B0604020202020204" pitchFamily="34" charset="0"/>
              </a:defRPr>
            </a:lvl4pPr>
            <a:lvl5pPr marL="2057400" indent="-228600" algn="ctr">
              <a:spcBef>
                <a:spcPct val="20000"/>
              </a:spcBef>
              <a:defRPr sz="2000">
                <a:solidFill>
                  <a:schemeClr val="tx1"/>
                </a:solidFill>
                <a:latin typeface="Arial" panose="020B0604020202020204" pitchFamily="34" charset="0"/>
                <a:cs typeface="Arial" panose="020B0604020202020204" pitchFamily="34" charset="0"/>
              </a:defRPr>
            </a:lvl5pPr>
            <a:lvl6pPr marL="2514600" indent="-228600" algn="ctr" fontAlgn="base">
              <a:spcBef>
                <a:spcPct val="2000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ctr" fontAlgn="base">
              <a:spcBef>
                <a:spcPct val="2000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ctr" fontAlgn="base">
              <a:spcBef>
                <a:spcPct val="2000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ctr" fontAlgn="base">
              <a:spcBef>
                <a:spcPct val="20000"/>
              </a:spcBef>
              <a:spcAft>
                <a:spcPct val="0"/>
              </a:spcAft>
              <a:defRPr sz="2000">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2500">
                <a:solidFill>
                  <a:schemeClr val="bg1"/>
                </a:solidFill>
              </a:rPr>
              <a:t>Douglas K. Miller</a:t>
            </a:r>
          </a:p>
          <a:p>
            <a:pPr>
              <a:lnSpc>
                <a:spcPct val="80000"/>
              </a:lnSpc>
            </a:pPr>
            <a:r>
              <a:rPr lang="en-US" altLang="en-US" sz="2500">
                <a:solidFill>
                  <a:schemeClr val="bg1"/>
                </a:solidFill>
              </a:rPr>
              <a:t>Professor and Chair</a:t>
            </a:r>
          </a:p>
          <a:p>
            <a:pPr>
              <a:lnSpc>
                <a:spcPct val="80000"/>
              </a:lnSpc>
            </a:pPr>
            <a:r>
              <a:rPr lang="en-US" altLang="en-US" sz="2500">
                <a:solidFill>
                  <a:schemeClr val="bg1"/>
                </a:solidFill>
              </a:rPr>
              <a:t>Atmospheric Sciences Department</a:t>
            </a:r>
          </a:p>
          <a:p>
            <a:pPr>
              <a:lnSpc>
                <a:spcPct val="80000"/>
              </a:lnSpc>
            </a:pPr>
            <a:r>
              <a:rPr lang="en-US" altLang="en-US" sz="2500">
                <a:solidFill>
                  <a:schemeClr val="bg1"/>
                </a:solidFill>
              </a:rPr>
              <a:t>UNC Asheville</a:t>
            </a:r>
          </a:p>
        </p:txBody>
      </p:sp>
      <p:pic>
        <p:nvPicPr>
          <p:cNvPr id="5128" name="Picture 2" descr="logo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933950"/>
            <a:ext cx="2057400" cy="1085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29" name="Text Box 9"/>
          <p:cNvSpPr txBox="1">
            <a:spLocks noChangeArrowheads="1"/>
          </p:cNvSpPr>
          <p:nvPr/>
        </p:nvSpPr>
        <p:spPr bwMode="auto">
          <a:xfrm>
            <a:off x="1828800" y="6248400"/>
            <a:ext cx="55900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chemeClr val="bg1"/>
                </a:solidFill>
              </a:rPr>
              <a:t>Dr. Ana </a:t>
            </a:r>
            <a:r>
              <a:rPr lang="en-US" altLang="en-US" b="1" dirty="0" smtClean="0">
                <a:solidFill>
                  <a:schemeClr val="bg1"/>
                </a:solidFill>
              </a:rPr>
              <a:t>Barros and Anna Wilson, </a:t>
            </a:r>
            <a:r>
              <a:rPr lang="en-US" altLang="en-US" b="1" dirty="0">
                <a:solidFill>
                  <a:schemeClr val="bg1"/>
                </a:solidFill>
              </a:rPr>
              <a:t>Duke University</a:t>
            </a:r>
          </a:p>
        </p:txBody>
      </p:sp>
      <p:pic>
        <p:nvPicPr>
          <p:cNvPr id="5130" name="Picture 12" descr="duke_sh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9530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129"/>
                                        </p:tgtEl>
                                        <p:attrNameLst>
                                          <p:attrName>style.visibility</p:attrName>
                                        </p:attrNameLst>
                                      </p:cBhvr>
                                      <p:to>
                                        <p:strVal val="visible"/>
                                      </p:to>
                                    </p:set>
                                    <p:anim calcmode="lin" valueType="num">
                                      <p:cBhvr additive="base">
                                        <p:cTn id="15" dur="500" fill="hold"/>
                                        <p:tgtEl>
                                          <p:spTgt spid="5129"/>
                                        </p:tgtEl>
                                        <p:attrNameLst>
                                          <p:attrName>ppt_x</p:attrName>
                                        </p:attrNameLst>
                                      </p:cBhvr>
                                      <p:tavLst>
                                        <p:tav tm="0">
                                          <p:val>
                                            <p:strVal val="#ppt_x"/>
                                          </p:val>
                                        </p:tav>
                                        <p:tav tm="100000">
                                          <p:val>
                                            <p:strVal val="#ppt_x"/>
                                          </p:val>
                                        </p:tav>
                                      </p:tavLst>
                                    </p:anim>
                                    <p:anim calcmode="lin" valueType="num">
                                      <p:cBhvr additive="base">
                                        <p:cTn id="16" dur="500" fill="hold"/>
                                        <p:tgtEl>
                                          <p:spTgt spid="5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nimBg="1"/>
      <p:bldP spid="3" grpId="0" animBg="1"/>
      <p:bldP spid="51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Times New Roman" pitchFamily="18" charset="0"/>
              </a:rPr>
              <a:t>Introduction</a:t>
            </a:r>
            <a:endParaRPr lang="en-US" dirty="0">
              <a:latin typeface="Times New Roman" pitchFamily="18" charset="0"/>
            </a:endParaRPr>
          </a:p>
        </p:txBody>
      </p:sp>
      <p:sp>
        <p:nvSpPr>
          <p:cNvPr id="10" name="TextBox 9"/>
          <p:cNvSpPr txBox="1"/>
          <p:nvPr/>
        </p:nvSpPr>
        <p:spPr>
          <a:xfrm>
            <a:off x="1351372" y="2205335"/>
            <a:ext cx="6497228" cy="461665"/>
          </a:xfrm>
          <a:prstGeom prst="rect">
            <a:avLst/>
          </a:prstGeom>
          <a:solidFill>
            <a:schemeClr val="tx2">
              <a:lumMod val="20000"/>
              <a:lumOff val="80000"/>
            </a:schemeClr>
          </a:solidFill>
        </p:spPr>
        <p:txBody>
          <a:bodyPr wrap="none" rtlCol="0">
            <a:spAutoFit/>
          </a:bodyPr>
          <a:lstStyle/>
          <a:p>
            <a:r>
              <a:rPr lang="en-US" sz="2400" dirty="0" smtClean="0"/>
              <a:t>14, 15 July 2011 from 8:30 pm – half past midnight</a:t>
            </a:r>
            <a:endParaRPr lang="en-US" sz="2400" dirty="0"/>
          </a:p>
        </p:txBody>
      </p:sp>
      <p:sp>
        <p:nvSpPr>
          <p:cNvPr id="5" name="Content Placeholder 4"/>
          <p:cNvSpPr>
            <a:spLocks noGrp="1"/>
          </p:cNvSpPr>
          <p:nvPr>
            <p:ph idx="1"/>
          </p:nvPr>
        </p:nvSpPr>
        <p:spPr/>
        <p:txBody>
          <a:bodyPr/>
          <a:lstStyle/>
          <a:p>
            <a:r>
              <a:rPr lang="en-US" dirty="0" smtClean="0">
                <a:latin typeface="Times New Roman" pitchFamily="18" charset="0"/>
              </a:rPr>
              <a:t>What happened?</a:t>
            </a:r>
          </a:p>
          <a:p>
            <a:pPr>
              <a:buNone/>
            </a:pPr>
            <a:endParaRPr lang="en-US" dirty="0" smtClean="0">
              <a:latin typeface="Times New Roman" pitchFamily="18" charset="0"/>
            </a:endParaRPr>
          </a:p>
        </p:txBody>
      </p:sp>
      <p:pic>
        <p:nvPicPr>
          <p:cNvPr id="11" name="Picture 10" descr="gunter_forks_14jul2011_GSMRGN.png"/>
          <p:cNvPicPr>
            <a:picLocks noChangeAspect="1"/>
          </p:cNvPicPr>
          <p:nvPr/>
        </p:nvPicPr>
        <p:blipFill>
          <a:blip r:embed="rId2" cstate="print"/>
          <a:stretch>
            <a:fillRect/>
          </a:stretch>
        </p:blipFill>
        <p:spPr>
          <a:xfrm>
            <a:off x="0" y="876300"/>
            <a:ext cx="9144000" cy="5905500"/>
          </a:xfrm>
          <a:prstGeom prst="rect">
            <a:avLst/>
          </a:prstGeom>
        </p:spPr>
      </p:pic>
      <p:sp>
        <p:nvSpPr>
          <p:cNvPr id="27" name="Rectangle 2"/>
          <p:cNvSpPr txBox="1">
            <a:spLocks noChangeArrowheads="1"/>
          </p:cNvSpPr>
          <p:nvPr/>
        </p:nvSpPr>
        <p:spPr bwMode="auto">
          <a:xfrm>
            <a:off x="457200" y="1600200"/>
            <a:ext cx="8229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smtClean="0"/>
              <a:t>14-15 July 2011 </a:t>
            </a:r>
            <a:endParaRPr lang="en-US" altLang="en-US" dirty="0"/>
          </a:p>
        </p:txBody>
      </p:sp>
      <p:sp>
        <p:nvSpPr>
          <p:cNvPr id="6" name="TextBox 5"/>
          <p:cNvSpPr txBox="1"/>
          <p:nvPr/>
        </p:nvSpPr>
        <p:spPr>
          <a:xfrm>
            <a:off x="1143000" y="4724400"/>
            <a:ext cx="1584078" cy="369332"/>
          </a:xfrm>
          <a:prstGeom prst="rect">
            <a:avLst/>
          </a:prstGeom>
          <a:solidFill>
            <a:schemeClr val="tx2">
              <a:lumMod val="20000"/>
              <a:lumOff val="80000"/>
            </a:schemeClr>
          </a:solidFill>
        </p:spPr>
        <p:txBody>
          <a:bodyPr wrap="square" rtlCol="0">
            <a:spAutoFit/>
          </a:bodyPr>
          <a:lstStyle/>
          <a:p>
            <a:r>
              <a:rPr lang="en-US" dirty="0" smtClean="0"/>
              <a:t>8:00 pm EDT</a:t>
            </a:r>
            <a:endParaRPr lang="en-US" dirty="0"/>
          </a:p>
        </p:txBody>
      </p:sp>
      <p:sp>
        <p:nvSpPr>
          <p:cNvPr id="7" name="TextBox 6"/>
          <p:cNvSpPr txBox="1"/>
          <p:nvPr/>
        </p:nvSpPr>
        <p:spPr>
          <a:xfrm>
            <a:off x="5035452" y="3429000"/>
            <a:ext cx="1593948" cy="369332"/>
          </a:xfrm>
          <a:prstGeom prst="rect">
            <a:avLst/>
          </a:prstGeom>
          <a:solidFill>
            <a:schemeClr val="tx2">
              <a:lumMod val="20000"/>
              <a:lumOff val="80000"/>
            </a:schemeClr>
          </a:solidFill>
        </p:spPr>
        <p:txBody>
          <a:bodyPr wrap="square" rtlCol="0">
            <a:spAutoFit/>
          </a:bodyPr>
          <a:lstStyle/>
          <a:p>
            <a:r>
              <a:rPr lang="en-US" dirty="0" smtClean="0"/>
              <a:t>Midnight EDT</a:t>
            </a:r>
            <a:endParaRPr lang="en-US" dirty="0"/>
          </a:p>
        </p:txBody>
      </p:sp>
      <p:cxnSp>
        <p:nvCxnSpPr>
          <p:cNvPr id="9" name="Straight Arrow Connector 8"/>
          <p:cNvCxnSpPr>
            <a:stCxn id="7" idx="2"/>
          </p:cNvCxnSpPr>
          <p:nvPr/>
        </p:nvCxnSpPr>
        <p:spPr>
          <a:xfrm flipH="1">
            <a:off x="5715000" y="3798332"/>
            <a:ext cx="117426" cy="545068"/>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676400" y="5105400"/>
            <a:ext cx="117426" cy="6858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334000" y="6260068"/>
            <a:ext cx="824265" cy="369332"/>
          </a:xfrm>
          <a:prstGeom prst="rect">
            <a:avLst/>
          </a:prstGeom>
          <a:solidFill>
            <a:schemeClr val="tx2">
              <a:lumMod val="20000"/>
              <a:lumOff val="80000"/>
            </a:schemeClr>
          </a:solidFill>
        </p:spPr>
        <p:txBody>
          <a:bodyPr wrap="none" rtlCol="0">
            <a:spAutoFit/>
          </a:bodyPr>
          <a:lstStyle/>
          <a:p>
            <a:r>
              <a:rPr lang="en-US" dirty="0" smtClean="0"/>
              <a:t>15 July</a:t>
            </a:r>
            <a:endParaRPr lang="en-US" dirty="0"/>
          </a:p>
        </p:txBody>
      </p:sp>
      <p:sp>
        <p:nvSpPr>
          <p:cNvPr id="15" name="TextBox 14"/>
          <p:cNvSpPr txBox="1"/>
          <p:nvPr/>
        </p:nvSpPr>
        <p:spPr>
          <a:xfrm>
            <a:off x="685800" y="6248400"/>
            <a:ext cx="824265" cy="369332"/>
          </a:xfrm>
          <a:prstGeom prst="rect">
            <a:avLst/>
          </a:prstGeom>
          <a:solidFill>
            <a:schemeClr val="tx2">
              <a:lumMod val="20000"/>
              <a:lumOff val="80000"/>
            </a:schemeClr>
          </a:solidFill>
        </p:spPr>
        <p:txBody>
          <a:bodyPr wrap="none" rtlCol="0">
            <a:spAutoFit/>
          </a:bodyPr>
          <a:lstStyle/>
          <a:p>
            <a:r>
              <a:rPr lang="en-US" dirty="0" smtClean="0"/>
              <a:t>14 July</a:t>
            </a:r>
            <a:endParaRPr lang="en-US" dirty="0"/>
          </a:p>
        </p:txBody>
      </p:sp>
      <p:sp>
        <p:nvSpPr>
          <p:cNvPr id="16" name="TextBox 15"/>
          <p:cNvSpPr txBox="1"/>
          <p:nvPr/>
        </p:nvSpPr>
        <p:spPr>
          <a:xfrm>
            <a:off x="4038600" y="990600"/>
            <a:ext cx="2743200" cy="369332"/>
          </a:xfrm>
          <a:prstGeom prst="rect">
            <a:avLst/>
          </a:prstGeom>
          <a:solidFill>
            <a:schemeClr val="tx2">
              <a:lumMod val="20000"/>
              <a:lumOff val="80000"/>
            </a:schemeClr>
          </a:solidFill>
        </p:spPr>
        <p:txBody>
          <a:bodyPr wrap="square" rtlCol="0">
            <a:spAutoFit/>
          </a:bodyPr>
          <a:lstStyle/>
          <a:p>
            <a:r>
              <a:rPr lang="en-US" dirty="0" smtClean="0"/>
              <a:t>Balsam </a:t>
            </a:r>
            <a:r>
              <a:rPr lang="en-US" dirty="0" err="1" smtClean="0"/>
              <a:t>Mtn</a:t>
            </a:r>
            <a:r>
              <a:rPr lang="en-US" dirty="0" smtClean="0"/>
              <a:t>; </a:t>
            </a:r>
            <a:r>
              <a:rPr lang="en-US" dirty="0" smtClean="0">
                <a:solidFill>
                  <a:srgbClr val="FF0000"/>
                </a:solidFill>
              </a:rPr>
              <a:t>4.97</a:t>
            </a:r>
            <a:r>
              <a:rPr lang="en-US" dirty="0" smtClean="0"/>
              <a:t> inches</a:t>
            </a:r>
            <a:endParaRPr lang="en-US" dirty="0"/>
          </a:p>
        </p:txBody>
      </p:sp>
      <p:cxnSp>
        <p:nvCxnSpPr>
          <p:cNvPr id="17" name="Straight Arrow Connector 16"/>
          <p:cNvCxnSpPr>
            <a:stCxn id="16" idx="2"/>
          </p:cNvCxnSpPr>
          <p:nvPr/>
        </p:nvCxnSpPr>
        <p:spPr>
          <a:xfrm flipH="1">
            <a:off x="5334000" y="1359932"/>
            <a:ext cx="76200" cy="468868"/>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365228" y="2362200"/>
            <a:ext cx="3626372" cy="369332"/>
          </a:xfrm>
          <a:prstGeom prst="rect">
            <a:avLst/>
          </a:prstGeom>
          <a:solidFill>
            <a:schemeClr val="tx2">
              <a:lumMod val="20000"/>
              <a:lumOff val="80000"/>
            </a:schemeClr>
          </a:solidFill>
        </p:spPr>
        <p:txBody>
          <a:bodyPr wrap="square" rtlCol="0">
            <a:spAutoFit/>
          </a:bodyPr>
          <a:lstStyle/>
          <a:p>
            <a:r>
              <a:rPr lang="en-US" dirty="0" smtClean="0"/>
              <a:t>Big </a:t>
            </a:r>
            <a:r>
              <a:rPr lang="en-US" dirty="0" err="1" smtClean="0"/>
              <a:t>Cataloochee</a:t>
            </a:r>
            <a:r>
              <a:rPr lang="en-US" dirty="0" smtClean="0"/>
              <a:t> </a:t>
            </a:r>
            <a:r>
              <a:rPr lang="en-US" dirty="0" err="1" smtClean="0"/>
              <a:t>Mtn</a:t>
            </a:r>
            <a:r>
              <a:rPr lang="en-US" dirty="0" smtClean="0"/>
              <a:t>; </a:t>
            </a:r>
            <a:r>
              <a:rPr lang="en-US" dirty="0" smtClean="0">
                <a:solidFill>
                  <a:srgbClr val="FF0000"/>
                </a:solidFill>
              </a:rPr>
              <a:t>4.87</a:t>
            </a:r>
            <a:r>
              <a:rPr lang="en-US" dirty="0" smtClean="0"/>
              <a:t> inches</a:t>
            </a:r>
            <a:endParaRPr lang="en-US" dirty="0"/>
          </a:p>
        </p:txBody>
      </p:sp>
      <p:cxnSp>
        <p:nvCxnSpPr>
          <p:cNvPr id="22" name="Straight Arrow Connector 21"/>
          <p:cNvCxnSpPr>
            <a:stCxn id="21" idx="0"/>
          </p:cNvCxnSpPr>
          <p:nvPr/>
        </p:nvCxnSpPr>
        <p:spPr>
          <a:xfrm flipH="1" flipV="1">
            <a:off x="6172200" y="2057400"/>
            <a:ext cx="1006214" cy="3048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66801" y="76200"/>
            <a:ext cx="6857999" cy="830997"/>
          </a:xfrm>
          <a:prstGeom prst="rect">
            <a:avLst/>
          </a:prstGeom>
          <a:solidFill>
            <a:schemeClr val="bg1"/>
          </a:solidFill>
        </p:spPr>
        <p:txBody>
          <a:bodyPr wrap="square" rtlCol="0">
            <a:spAutoFit/>
          </a:bodyPr>
          <a:lstStyle/>
          <a:p>
            <a:pPr algn="ctr"/>
            <a:r>
              <a:rPr lang="en-US" sz="2400" dirty="0" smtClean="0"/>
              <a:t>Duke University Great Smoky Mountains National Park Rain Gauge Network</a:t>
            </a:r>
            <a:endParaRPr lang="en-US" sz="2400" dirty="0"/>
          </a:p>
        </p:txBody>
      </p:sp>
      <p:sp>
        <p:nvSpPr>
          <p:cNvPr id="19" name="TextBox 18"/>
          <p:cNvSpPr txBox="1"/>
          <p:nvPr/>
        </p:nvSpPr>
        <p:spPr>
          <a:xfrm>
            <a:off x="2209800" y="3897868"/>
            <a:ext cx="1676400" cy="369332"/>
          </a:xfrm>
          <a:prstGeom prst="rect">
            <a:avLst/>
          </a:prstGeom>
          <a:solidFill>
            <a:schemeClr val="tx2">
              <a:lumMod val="20000"/>
              <a:lumOff val="80000"/>
            </a:schemeClr>
          </a:solidFill>
        </p:spPr>
        <p:txBody>
          <a:bodyPr wrap="square" rtlCol="0">
            <a:spAutoFit/>
          </a:bodyPr>
          <a:lstStyle/>
          <a:p>
            <a:r>
              <a:rPr lang="en-US" dirty="0" smtClean="0"/>
              <a:t>10:00 pm EDT</a:t>
            </a:r>
            <a:endParaRPr lang="en-US" dirty="0"/>
          </a:p>
        </p:txBody>
      </p:sp>
      <p:cxnSp>
        <p:nvCxnSpPr>
          <p:cNvPr id="20" name="Straight Arrow Connector 19"/>
          <p:cNvCxnSpPr>
            <a:stCxn id="19" idx="2"/>
          </p:cNvCxnSpPr>
          <p:nvPr/>
        </p:nvCxnSpPr>
        <p:spPr>
          <a:xfrm>
            <a:off x="3048000" y="4267200"/>
            <a:ext cx="685800" cy="5334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8797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a:xfrm>
            <a:off x="457200" y="1600200"/>
            <a:ext cx="8229600" cy="4800600"/>
          </a:xfrm>
        </p:spPr>
        <p:txBody>
          <a:bodyPr/>
          <a:lstStyle/>
          <a:p>
            <a:endParaRPr lang="en-US" altLang="en-US" dirty="0"/>
          </a:p>
        </p:txBody>
      </p:sp>
      <p:pic>
        <p:nvPicPr>
          <p:cNvPr id="49155" name="Picture 2" descr="logo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9156" name="Picture 12" descr="duke_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ctangle 5"/>
          <p:cNvSpPr>
            <a:spLocks noGrp="1" noChangeArrowheads="1"/>
          </p:cNvSpPr>
          <p:nvPr>
            <p:ph type="title"/>
          </p:nvPr>
        </p:nvSpPr>
        <p:spPr>
          <a:noFill/>
          <a:ln/>
        </p:spPr>
        <p:txBody>
          <a:bodyPr/>
          <a:lstStyle/>
          <a:p>
            <a:r>
              <a:rPr lang="en-US" altLang="en-US" sz="4100"/>
              <a:t>What have we learned?</a:t>
            </a:r>
          </a:p>
        </p:txBody>
      </p:sp>
      <p:pic>
        <p:nvPicPr>
          <p:cNvPr id="5" name="Picture 4"/>
          <p:cNvPicPr>
            <a:picLocks noChangeAspect="1"/>
          </p:cNvPicPr>
          <p:nvPr/>
        </p:nvPicPr>
        <p:blipFill>
          <a:blip r:embed="rId4"/>
          <a:stretch>
            <a:fillRect/>
          </a:stretch>
        </p:blipFill>
        <p:spPr>
          <a:xfrm>
            <a:off x="1752600" y="1143000"/>
            <a:ext cx="5638800" cy="4791723"/>
          </a:xfrm>
          <a:prstGeom prst="rect">
            <a:avLst/>
          </a:prstGeom>
        </p:spPr>
      </p:pic>
      <p:sp>
        <p:nvSpPr>
          <p:cNvPr id="8" name="TextBox 7"/>
          <p:cNvSpPr txBox="1"/>
          <p:nvPr/>
        </p:nvSpPr>
        <p:spPr>
          <a:xfrm>
            <a:off x="76200" y="5943600"/>
            <a:ext cx="8991600" cy="923330"/>
          </a:xfrm>
          <a:prstGeom prst="rect">
            <a:avLst/>
          </a:prstGeom>
          <a:noFill/>
        </p:spPr>
        <p:txBody>
          <a:bodyPr wrap="square" rtlCol="0">
            <a:spAutoFit/>
          </a:bodyPr>
          <a:lstStyle/>
          <a:p>
            <a:r>
              <a:rPr lang="en-US" b="1" dirty="0"/>
              <a:t>KGSP WSR-88D storm total rainfall estimate between approximately 2330 </a:t>
            </a:r>
            <a:r>
              <a:rPr lang="en-US" b="1" dirty="0" smtClean="0"/>
              <a:t>UTC</a:t>
            </a:r>
          </a:p>
          <a:p>
            <a:r>
              <a:rPr lang="en-US" b="1" dirty="0" smtClean="0"/>
              <a:t> </a:t>
            </a:r>
            <a:r>
              <a:rPr lang="en-US" b="1" dirty="0"/>
              <a:t>on 14 July 2011 until 0430 UTC on 15 July 2011. Arrow points toward precipitation maximum (</a:t>
            </a:r>
            <a:r>
              <a:rPr lang="en-US" b="1" dirty="0">
                <a:solidFill>
                  <a:srgbClr val="FF0000"/>
                </a:solidFill>
              </a:rPr>
              <a:t>3.60</a:t>
            </a:r>
            <a:r>
              <a:rPr lang="en-US" b="1" dirty="0"/>
              <a:t> inches). </a:t>
            </a:r>
            <a:endParaRPr lang="en-US" dirty="0"/>
          </a:p>
        </p:txBody>
      </p:sp>
      <p:sp>
        <p:nvSpPr>
          <p:cNvPr id="13" name="Text Box 8"/>
          <p:cNvSpPr txBox="1">
            <a:spLocks noChangeArrowheads="1"/>
          </p:cNvSpPr>
          <p:nvPr/>
        </p:nvSpPr>
        <p:spPr bwMode="auto">
          <a:xfrm>
            <a:off x="7613441" y="5340151"/>
            <a:ext cx="130195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smtClean="0"/>
              <a:t>Lee </a:t>
            </a:r>
            <a:r>
              <a:rPr lang="en-US" altLang="en-US" sz="1200" dirty="0"/>
              <a:t>et al. (</a:t>
            </a:r>
            <a:r>
              <a:rPr lang="en-US" altLang="en-US" sz="1200" dirty="0" smtClean="0"/>
              <a:t>2011)</a:t>
            </a:r>
            <a:endParaRPr lang="en-US" altLang="en-US" sz="12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a:t>Outline</a:t>
            </a:r>
          </a:p>
        </p:txBody>
      </p:sp>
      <p:pic>
        <p:nvPicPr>
          <p:cNvPr id="23556" name="Picture 2" descr="logo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557" name="Picture 12" descr="duke_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4176" y="0"/>
            <a:ext cx="6335647" cy="6858000"/>
          </a:xfrm>
          <a:prstGeom prst="rect">
            <a:avLst/>
          </a:prstGeom>
        </p:spPr>
      </p:pic>
      <p:sp>
        <p:nvSpPr>
          <p:cNvPr id="8" name="Text Box 6"/>
          <p:cNvSpPr txBox="1">
            <a:spLocks noChangeArrowheads="1"/>
          </p:cNvSpPr>
          <p:nvPr/>
        </p:nvSpPr>
        <p:spPr bwMode="auto">
          <a:xfrm>
            <a:off x="-57052" y="6581001"/>
            <a:ext cx="241925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smtClean="0"/>
              <a:t>Duan, Wilson, and Barros (2015)</a:t>
            </a:r>
            <a:endParaRPr lang="en-US" altLang="en-US" sz="1200" dirty="0"/>
          </a:p>
        </p:txBody>
      </p:sp>
      <p:sp>
        <p:nvSpPr>
          <p:cNvPr id="5" name="TextBox 4"/>
          <p:cNvSpPr txBox="1"/>
          <p:nvPr/>
        </p:nvSpPr>
        <p:spPr>
          <a:xfrm>
            <a:off x="6204228" y="152400"/>
            <a:ext cx="1415772" cy="369332"/>
          </a:xfrm>
          <a:prstGeom prst="rect">
            <a:avLst/>
          </a:prstGeom>
          <a:noFill/>
        </p:spPr>
        <p:txBody>
          <a:bodyPr wrap="none" rtlCol="0">
            <a:spAutoFit/>
          </a:bodyPr>
          <a:lstStyle/>
          <a:p>
            <a:r>
              <a:rPr lang="en-US" dirty="0" smtClean="0"/>
              <a:t>2008 - 2013</a:t>
            </a:r>
            <a:endParaRPr lang="en-US" dirty="0"/>
          </a:p>
        </p:txBody>
      </p:sp>
    </p:spTree>
    <p:extLst>
      <p:ext uri="{BB962C8B-B14F-4D97-AF65-F5344CB8AC3E}">
        <p14:creationId xmlns:p14="http://schemas.microsoft.com/office/powerpoint/2010/main" val="4036875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12" descr="duke_sh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239863"/>
            <a:ext cx="7696200" cy="5389537"/>
          </a:xfrm>
          <a:prstGeom prst="rect">
            <a:avLst/>
          </a:prstGeom>
        </p:spPr>
      </p:pic>
      <p:sp>
        <p:nvSpPr>
          <p:cNvPr id="23554" name="Rectangle 2"/>
          <p:cNvSpPr>
            <a:spLocks noGrp="1" noChangeArrowheads="1"/>
          </p:cNvSpPr>
          <p:nvPr>
            <p:ph type="title"/>
          </p:nvPr>
        </p:nvSpPr>
        <p:spPr/>
        <p:txBody>
          <a:bodyPr/>
          <a:lstStyle/>
          <a:p>
            <a:r>
              <a:rPr lang="en-US" altLang="en-US"/>
              <a:t>Outline</a:t>
            </a:r>
          </a:p>
        </p:txBody>
      </p:sp>
      <p:pic>
        <p:nvPicPr>
          <p:cNvPr id="23556" name="Picture 2" descr="logo_bl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6248400" y="6515530"/>
            <a:ext cx="241925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smtClean="0"/>
              <a:t>Duan, Wilson, and Barros (2015)</a:t>
            </a:r>
            <a:endParaRPr lang="en-US" altLang="en-US" sz="1200" dirty="0"/>
          </a:p>
        </p:txBody>
      </p:sp>
      <p:cxnSp>
        <p:nvCxnSpPr>
          <p:cNvPr id="4" name="Straight Connector 3"/>
          <p:cNvCxnSpPr/>
          <p:nvPr/>
        </p:nvCxnSpPr>
        <p:spPr>
          <a:xfrm>
            <a:off x="7239000" y="33528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858000" y="57912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9406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2" descr="logo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180" name="Picture 12" descr="duke_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2"/>
          <p:cNvSpPr>
            <a:spLocks noGrp="1" noChangeArrowheads="1"/>
          </p:cNvSpPr>
          <p:nvPr>
            <p:ph type="title"/>
          </p:nvPr>
        </p:nvSpPr>
        <p:spPr/>
        <p:txBody>
          <a:bodyPr/>
          <a:lstStyle/>
          <a:p>
            <a:r>
              <a:rPr lang="en-US" altLang="en-US" sz="4100"/>
              <a:t>What have we learned?</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5260"/>
            <a:ext cx="6781800" cy="507526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9384" y="1371600"/>
            <a:ext cx="3328416" cy="2743200"/>
          </a:xfrm>
          <a:prstGeom prst="rect">
            <a:avLst/>
          </a:prstGeom>
        </p:spPr>
      </p:pic>
      <p:sp>
        <p:nvSpPr>
          <p:cNvPr id="6" name="TextBox 5"/>
          <p:cNvSpPr txBox="1"/>
          <p:nvPr/>
        </p:nvSpPr>
        <p:spPr>
          <a:xfrm>
            <a:off x="1794073" y="1486401"/>
            <a:ext cx="3945311" cy="246221"/>
          </a:xfrm>
          <a:prstGeom prst="rect">
            <a:avLst/>
          </a:prstGeom>
          <a:noFill/>
        </p:spPr>
        <p:txBody>
          <a:bodyPr wrap="none" rtlCol="0">
            <a:spAutoFit/>
          </a:bodyPr>
          <a:lstStyle/>
          <a:p>
            <a:r>
              <a:rPr lang="en-US" sz="1000" dirty="0"/>
              <a:t>https://directory.eoportal.org/web/eoportal/satellite-missions/t/trmm</a:t>
            </a:r>
          </a:p>
        </p:txBody>
      </p:sp>
      <p:sp>
        <p:nvSpPr>
          <p:cNvPr id="7" name="TextBox 6"/>
          <p:cNvSpPr txBox="1"/>
          <p:nvPr/>
        </p:nvSpPr>
        <p:spPr>
          <a:xfrm>
            <a:off x="5728498" y="1797856"/>
            <a:ext cx="1414170" cy="584775"/>
          </a:xfrm>
          <a:prstGeom prst="rect">
            <a:avLst/>
          </a:prstGeom>
          <a:noFill/>
        </p:spPr>
        <p:txBody>
          <a:bodyPr wrap="none" rtlCol="0">
            <a:spAutoFit/>
          </a:bodyPr>
          <a:lstStyle/>
          <a:p>
            <a:r>
              <a:rPr lang="en-US" sz="3200" b="1" dirty="0" smtClean="0">
                <a:solidFill>
                  <a:schemeClr val="bg1"/>
                </a:solidFill>
              </a:rPr>
              <a:t>TRMM</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sz="4100"/>
              <a:t>What have we learned?</a:t>
            </a:r>
          </a:p>
        </p:txBody>
      </p:sp>
      <p:sp>
        <p:nvSpPr>
          <p:cNvPr id="46083" name="Rectangle 3"/>
          <p:cNvSpPr>
            <a:spLocks noGrp="1" noChangeArrowheads="1"/>
          </p:cNvSpPr>
          <p:nvPr>
            <p:ph type="body" idx="1"/>
          </p:nvPr>
        </p:nvSpPr>
        <p:spPr>
          <a:xfrm>
            <a:off x="457200" y="1600200"/>
            <a:ext cx="8229600" cy="5105400"/>
          </a:xfrm>
        </p:spPr>
        <p:txBody>
          <a:bodyPr/>
          <a:lstStyle/>
          <a:p>
            <a:r>
              <a:rPr lang="en-US" altLang="en-US"/>
              <a:t>Remote sensing of precipitation (active sensors)</a:t>
            </a:r>
          </a:p>
          <a:p>
            <a:pPr lvl="1"/>
            <a:r>
              <a:rPr lang="en-US" altLang="en-US"/>
              <a:t>Send out microwave wavelength energy</a:t>
            </a:r>
          </a:p>
          <a:p>
            <a:pPr lvl="1"/>
            <a:r>
              <a:rPr lang="en-US" altLang="en-US"/>
              <a:t>Returned energy (reflectivity) at multiple vertical levels is converted to rain rate using an assumed DSD</a:t>
            </a:r>
          </a:p>
        </p:txBody>
      </p:sp>
      <p:pic>
        <p:nvPicPr>
          <p:cNvPr id="46084" name="Picture 2" descr="logo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6085" name="Picture 12" descr="duke_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7" descr="Animation of basic radar opera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724400"/>
            <a:ext cx="3276600" cy="1692275"/>
          </a:xfrm>
          <a:prstGeom prst="rect">
            <a:avLst/>
          </a:prstGeom>
          <a:noFill/>
          <a:extLst>
            <a:ext uri="{909E8E84-426E-40DD-AFC4-6F175D3DCCD1}">
              <a14:hiddenFill xmlns:a14="http://schemas.microsoft.com/office/drawing/2010/main">
                <a:solidFill>
                  <a:srgbClr val="FFFFFF"/>
                </a:solidFill>
              </a14:hiddenFill>
            </a:ext>
          </a:extLst>
        </p:spPr>
      </p:pic>
      <p:sp>
        <p:nvSpPr>
          <p:cNvPr id="46088" name="Text Box 8"/>
          <p:cNvSpPr txBox="1">
            <a:spLocks noChangeArrowheads="1"/>
          </p:cNvSpPr>
          <p:nvPr/>
        </p:nvSpPr>
        <p:spPr bwMode="auto">
          <a:xfrm>
            <a:off x="152400" y="6430963"/>
            <a:ext cx="38115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http://forecast.weather.gov/jetstream/doppler/how.htm</a:t>
            </a:r>
          </a:p>
        </p:txBody>
      </p:sp>
      <p:sp>
        <p:nvSpPr>
          <p:cNvPr id="46089" name="Text Box 9"/>
          <p:cNvSpPr txBox="1">
            <a:spLocks noChangeArrowheads="1"/>
          </p:cNvSpPr>
          <p:nvPr/>
        </p:nvSpPr>
        <p:spPr bwMode="auto">
          <a:xfrm>
            <a:off x="4038600" y="4724400"/>
            <a:ext cx="50292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dirty="0"/>
              <a:t>Returned energy is the integrated reflection from numerous targets </a:t>
            </a:r>
            <a:r>
              <a:rPr lang="en-US" altLang="en-US" sz="2000" dirty="0">
                <a:sym typeface="Wingdings" panose="05000000000000000000" pitchFamily="2" charset="2"/>
              </a:rPr>
              <a:t> </a:t>
            </a:r>
            <a:r>
              <a:rPr lang="en-US" altLang="en-US" sz="2000" dirty="0" smtClean="0">
                <a:sym typeface="Wingdings" panose="05000000000000000000" pitchFamily="2" charset="2"/>
              </a:rPr>
              <a:t>from a statistical perspective, </a:t>
            </a:r>
            <a:r>
              <a:rPr lang="en-US" altLang="en-US" sz="2000" dirty="0">
                <a:sym typeface="Wingdings" panose="05000000000000000000" pitchFamily="2" charset="2"/>
              </a:rPr>
              <a:t>there are an infinite </a:t>
            </a:r>
            <a:r>
              <a:rPr lang="en-US" altLang="en-US" sz="2000" dirty="0" smtClean="0">
                <a:sym typeface="Wingdings" panose="05000000000000000000" pitchFamily="2" charset="2"/>
              </a:rPr>
              <a:t>variety </a:t>
            </a:r>
            <a:r>
              <a:rPr lang="en-US" altLang="en-US" sz="2000" dirty="0">
                <a:sym typeface="Wingdings" panose="05000000000000000000" pitchFamily="2" charset="2"/>
              </a:rPr>
              <a:t>of DSDs that could yield the same returned energy value</a:t>
            </a:r>
            <a:endParaRPr lang="en-US" altLang="en-US" sz="2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2" descr="logo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180" name="Picture 12" descr="duke_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0600"/>
            <a:ext cx="9144000" cy="4030293"/>
          </a:xfrm>
          <a:prstGeom prst="rect">
            <a:avLst/>
          </a:prstGeom>
        </p:spPr>
      </p:pic>
      <p:sp>
        <p:nvSpPr>
          <p:cNvPr id="50178" name="Rectangle 2"/>
          <p:cNvSpPr>
            <a:spLocks noGrp="1" noChangeArrowheads="1"/>
          </p:cNvSpPr>
          <p:nvPr>
            <p:ph type="title"/>
          </p:nvPr>
        </p:nvSpPr>
        <p:spPr/>
        <p:txBody>
          <a:bodyPr/>
          <a:lstStyle/>
          <a:p>
            <a:r>
              <a:rPr lang="en-US" altLang="en-US" sz="4100"/>
              <a:t>What have we learned?</a:t>
            </a:r>
          </a:p>
        </p:txBody>
      </p:sp>
      <p:sp>
        <p:nvSpPr>
          <p:cNvPr id="50184" name="Rectangle 8"/>
          <p:cNvSpPr>
            <a:spLocks noChangeArrowheads="1"/>
          </p:cNvSpPr>
          <p:nvPr/>
        </p:nvSpPr>
        <p:spPr bwMode="auto">
          <a:xfrm>
            <a:off x="5638800" y="1600200"/>
            <a:ext cx="990600" cy="3124200"/>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Text Box 6"/>
          <p:cNvSpPr txBox="1">
            <a:spLocks noChangeArrowheads="1"/>
          </p:cNvSpPr>
          <p:nvPr/>
        </p:nvSpPr>
        <p:spPr bwMode="auto">
          <a:xfrm>
            <a:off x="6248400" y="6515530"/>
            <a:ext cx="241925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smtClean="0"/>
              <a:t>Duan, Wilson, and Barros (2015)</a:t>
            </a:r>
            <a:endParaRPr lang="en-US" altLang="en-US" sz="1200" dirty="0"/>
          </a:p>
        </p:txBody>
      </p:sp>
      <p:sp>
        <p:nvSpPr>
          <p:cNvPr id="3" name="TextBox 2"/>
          <p:cNvSpPr txBox="1"/>
          <p:nvPr/>
        </p:nvSpPr>
        <p:spPr>
          <a:xfrm>
            <a:off x="152401" y="4876800"/>
            <a:ext cx="6477000" cy="1754326"/>
          </a:xfrm>
          <a:prstGeom prst="rect">
            <a:avLst/>
          </a:prstGeom>
          <a:noFill/>
        </p:spPr>
        <p:txBody>
          <a:bodyPr wrap="square" rtlCol="0">
            <a:spAutoFit/>
          </a:bodyPr>
          <a:lstStyle/>
          <a:p>
            <a:r>
              <a:rPr lang="en-US" dirty="0"/>
              <a:t>100 – </a:t>
            </a:r>
            <a:r>
              <a:rPr lang="en-US" dirty="0" err="1"/>
              <a:t>stratiform</a:t>
            </a:r>
            <a:r>
              <a:rPr lang="en-US" dirty="0"/>
              <a:t> </a:t>
            </a:r>
            <a:r>
              <a:rPr lang="en-US" b="1" dirty="0"/>
              <a:t>certain</a:t>
            </a:r>
            <a:r>
              <a:rPr lang="en-US" dirty="0"/>
              <a:t>, </a:t>
            </a:r>
            <a:endParaRPr lang="en-US" dirty="0" smtClean="0"/>
          </a:p>
          <a:p>
            <a:r>
              <a:rPr lang="en-US" dirty="0" smtClean="0"/>
              <a:t>120 </a:t>
            </a:r>
            <a:r>
              <a:rPr lang="en-US" dirty="0"/>
              <a:t>– probably </a:t>
            </a:r>
            <a:r>
              <a:rPr lang="en-US" dirty="0" err="1"/>
              <a:t>stratiform</a:t>
            </a:r>
            <a:r>
              <a:rPr lang="en-US" dirty="0"/>
              <a:t>, </a:t>
            </a:r>
            <a:endParaRPr lang="en-US" dirty="0" smtClean="0"/>
          </a:p>
          <a:p>
            <a:r>
              <a:rPr lang="en-US" dirty="0" smtClean="0"/>
              <a:t>130 </a:t>
            </a:r>
            <a:r>
              <a:rPr lang="en-US" dirty="0"/>
              <a:t>– maybe </a:t>
            </a:r>
            <a:r>
              <a:rPr lang="en-US" dirty="0" err="1"/>
              <a:t>stratiform</a:t>
            </a:r>
            <a:r>
              <a:rPr lang="en-US" dirty="0"/>
              <a:t>, </a:t>
            </a:r>
            <a:endParaRPr lang="en-US" dirty="0" smtClean="0"/>
          </a:p>
          <a:p>
            <a:r>
              <a:rPr lang="en-US" dirty="0" smtClean="0"/>
              <a:t>140 </a:t>
            </a:r>
            <a:r>
              <a:rPr lang="en-US" dirty="0"/>
              <a:t>– maybe </a:t>
            </a:r>
            <a:r>
              <a:rPr lang="en-US" dirty="0" err="1"/>
              <a:t>stratiform</a:t>
            </a:r>
            <a:r>
              <a:rPr lang="en-US" dirty="0"/>
              <a:t> </a:t>
            </a:r>
            <a:r>
              <a:rPr lang="en-US" dirty="0" smtClean="0"/>
              <a:t>or maybe </a:t>
            </a:r>
            <a:r>
              <a:rPr lang="en-US" dirty="0"/>
              <a:t>transition or something else, </a:t>
            </a:r>
            <a:endParaRPr lang="en-US" dirty="0" smtClean="0"/>
          </a:p>
          <a:p>
            <a:r>
              <a:rPr lang="en-US" dirty="0" smtClean="0"/>
              <a:t>200 </a:t>
            </a:r>
            <a:r>
              <a:rPr lang="en-US" dirty="0"/>
              <a:t>and 210 – convective </a:t>
            </a:r>
            <a:r>
              <a:rPr lang="en-US" b="1" dirty="0"/>
              <a:t>certain</a:t>
            </a:r>
            <a:r>
              <a:rPr lang="en-US" dirty="0"/>
              <a:t>, </a:t>
            </a:r>
            <a:endParaRPr lang="en-US" dirty="0" smtClean="0"/>
          </a:p>
          <a:p>
            <a:r>
              <a:rPr lang="en-US" dirty="0" smtClean="0"/>
              <a:t>237 </a:t>
            </a:r>
            <a:r>
              <a:rPr lang="en-US" dirty="0"/>
              <a:t>– probably convective</a:t>
            </a:r>
          </a:p>
        </p:txBody>
      </p:sp>
      <p:cxnSp>
        <p:nvCxnSpPr>
          <p:cNvPr id="5" name="Straight Connector 4"/>
          <p:cNvCxnSpPr/>
          <p:nvPr/>
        </p:nvCxnSpPr>
        <p:spPr>
          <a:xfrm>
            <a:off x="76200" y="6019800"/>
            <a:ext cx="80010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99708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a:t>Outline</a:t>
            </a:r>
          </a:p>
        </p:txBody>
      </p:sp>
      <p:pic>
        <p:nvPicPr>
          <p:cNvPr id="25604" name="Picture 2" descr="logo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5605" name="Picture 12" descr="duke_sh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 Box 8"/>
          <p:cNvSpPr txBox="1">
            <a:spLocks noChangeArrowheads="1"/>
          </p:cNvSpPr>
          <p:nvPr/>
        </p:nvSpPr>
        <p:spPr bwMode="auto">
          <a:xfrm>
            <a:off x="3886200" y="6400800"/>
            <a:ext cx="18145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Prat and Barros (2010a)</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452" y="0"/>
            <a:ext cx="7379096" cy="6858000"/>
          </a:xfrm>
          <a:prstGeom prst="rect">
            <a:avLst/>
          </a:prstGeom>
        </p:spPr>
      </p:pic>
      <p:sp>
        <p:nvSpPr>
          <p:cNvPr id="8" name="Text Box 6"/>
          <p:cNvSpPr txBox="1">
            <a:spLocks noChangeArrowheads="1"/>
          </p:cNvSpPr>
          <p:nvPr/>
        </p:nvSpPr>
        <p:spPr bwMode="auto">
          <a:xfrm>
            <a:off x="0" y="6596390"/>
            <a:ext cx="22365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100" dirty="0" smtClean="0"/>
              <a:t>Duan, Wilson, and Barros (2015)</a:t>
            </a:r>
            <a:endParaRPr lang="en-US" altLang="en-US" sz="11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3772182" cy="3124200"/>
          </a:xfrm>
          <a:prstGeom prst="rect">
            <a:avLst/>
          </a:prstGeom>
        </p:spPr>
      </p:pic>
      <p:sp>
        <p:nvSpPr>
          <p:cNvPr id="46082" name="Rectangle 2"/>
          <p:cNvSpPr>
            <a:spLocks noGrp="1" noChangeArrowheads="1"/>
          </p:cNvSpPr>
          <p:nvPr>
            <p:ph type="title"/>
          </p:nvPr>
        </p:nvSpPr>
        <p:spPr/>
        <p:txBody>
          <a:bodyPr/>
          <a:lstStyle/>
          <a:p>
            <a:r>
              <a:rPr lang="en-US" altLang="en-US" sz="4100" dirty="0"/>
              <a:t>What have we learned?</a:t>
            </a:r>
          </a:p>
        </p:txBody>
      </p:sp>
      <p:pic>
        <p:nvPicPr>
          <p:cNvPr id="46084" name="Picture 2" descr="logo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6085" name="Picture 12" descr="duke_sh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962400" y="1539876"/>
            <a:ext cx="4876800" cy="1754326"/>
          </a:xfrm>
          <a:prstGeom prst="rect">
            <a:avLst/>
          </a:prstGeom>
          <a:noFill/>
        </p:spPr>
        <p:txBody>
          <a:bodyPr wrap="square" rtlCol="0">
            <a:spAutoFit/>
          </a:bodyPr>
          <a:lstStyle/>
          <a:p>
            <a:r>
              <a:rPr lang="en-US" u="sng" dirty="0" smtClean="0"/>
              <a:t>Local overestimation (III) [TR flag = 200]</a:t>
            </a:r>
          </a:p>
          <a:p>
            <a:r>
              <a:rPr lang="en-US" dirty="0"/>
              <a:t>	</a:t>
            </a:r>
            <a:r>
              <a:rPr lang="en-US" dirty="0" smtClean="0"/>
              <a:t>RG 005 = 12 mm h</a:t>
            </a:r>
            <a:r>
              <a:rPr lang="en-US" baseline="30000" dirty="0" smtClean="0"/>
              <a:t>-1</a:t>
            </a:r>
            <a:r>
              <a:rPr lang="en-US" dirty="0" smtClean="0"/>
              <a:t> (~24 </a:t>
            </a:r>
            <a:r>
              <a:rPr lang="en-US" dirty="0"/>
              <a:t>mm </a:t>
            </a:r>
            <a:r>
              <a:rPr lang="en-US" dirty="0" smtClean="0"/>
              <a:t>h</a:t>
            </a:r>
            <a:r>
              <a:rPr lang="en-US" baseline="30000" dirty="0" smtClean="0"/>
              <a:t>-1</a:t>
            </a:r>
            <a:r>
              <a:rPr lang="en-US" dirty="0" smtClean="0"/>
              <a:t>)</a:t>
            </a:r>
          </a:p>
          <a:p>
            <a:r>
              <a:rPr lang="en-US" dirty="0"/>
              <a:t>	</a:t>
            </a:r>
            <a:r>
              <a:rPr lang="en-US" dirty="0" smtClean="0"/>
              <a:t>RG 008 = 18 </a:t>
            </a:r>
            <a:r>
              <a:rPr lang="en-US" dirty="0"/>
              <a:t>mm h</a:t>
            </a:r>
            <a:r>
              <a:rPr lang="en-US" baseline="30000" dirty="0"/>
              <a:t>-1</a:t>
            </a:r>
            <a:r>
              <a:rPr lang="en-US" dirty="0"/>
              <a:t> </a:t>
            </a:r>
            <a:r>
              <a:rPr lang="en-US" dirty="0" smtClean="0"/>
              <a:t>(~24 </a:t>
            </a:r>
            <a:r>
              <a:rPr lang="en-US" dirty="0"/>
              <a:t>mm h</a:t>
            </a:r>
            <a:r>
              <a:rPr lang="en-US" baseline="30000" dirty="0"/>
              <a:t>-1</a:t>
            </a:r>
            <a:r>
              <a:rPr lang="en-US" dirty="0" smtClean="0"/>
              <a:t>)</a:t>
            </a:r>
          </a:p>
          <a:p>
            <a:r>
              <a:rPr lang="en-US" dirty="0" smtClean="0"/>
              <a:t>[alt.; RG 005 ~ 1.52 km, RG 008 ~ 1.74 km]</a:t>
            </a:r>
          </a:p>
          <a:p>
            <a:endParaRPr lang="en-US" dirty="0"/>
          </a:p>
          <a:p>
            <a:r>
              <a:rPr lang="en-US" dirty="0" smtClean="0"/>
              <a:t>Gauges at edge of isolated convective cluster</a:t>
            </a: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9130" y="3333538"/>
            <a:ext cx="7658669" cy="3524462"/>
          </a:xfrm>
          <a:prstGeom prst="rect">
            <a:avLst/>
          </a:prstGeom>
        </p:spPr>
      </p:pic>
      <p:sp>
        <p:nvSpPr>
          <p:cNvPr id="12" name="Text Box 6"/>
          <p:cNvSpPr txBox="1">
            <a:spLocks noChangeArrowheads="1"/>
          </p:cNvSpPr>
          <p:nvPr/>
        </p:nvSpPr>
        <p:spPr bwMode="auto">
          <a:xfrm>
            <a:off x="228600" y="6506999"/>
            <a:ext cx="241925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smtClean="0"/>
              <a:t>Duan, Wilson, and Barros (2015)</a:t>
            </a:r>
            <a:endParaRPr lang="en-US" altLang="en-US" sz="1200" dirty="0"/>
          </a:p>
        </p:txBody>
      </p:sp>
      <p:sp>
        <p:nvSpPr>
          <p:cNvPr id="9" name="TextBox 8"/>
          <p:cNvSpPr txBox="1"/>
          <p:nvPr/>
        </p:nvSpPr>
        <p:spPr>
          <a:xfrm>
            <a:off x="228600" y="5029200"/>
            <a:ext cx="2390398" cy="1200329"/>
          </a:xfrm>
          <a:prstGeom prst="rect">
            <a:avLst/>
          </a:prstGeom>
          <a:noFill/>
          <a:ln>
            <a:solidFill>
              <a:srgbClr val="FF0000"/>
            </a:solidFill>
          </a:ln>
        </p:spPr>
        <p:txBody>
          <a:bodyPr wrap="none" rtlCol="0">
            <a:spAutoFit/>
          </a:bodyPr>
          <a:lstStyle/>
          <a:p>
            <a:r>
              <a:rPr lang="en-US" dirty="0" smtClean="0"/>
              <a:t>At RG locations,</a:t>
            </a:r>
          </a:p>
          <a:p>
            <a:r>
              <a:rPr lang="en-US" dirty="0" smtClean="0"/>
              <a:t>  TRMM = 40-50 </a:t>
            </a:r>
            <a:r>
              <a:rPr lang="en-US" dirty="0" err="1" smtClean="0"/>
              <a:t>dBZ</a:t>
            </a:r>
            <a:endParaRPr lang="en-US" dirty="0" smtClean="0"/>
          </a:p>
          <a:p>
            <a:r>
              <a:rPr lang="en-US" dirty="0" smtClean="0"/>
              <a:t>  KGSP = 20-30 </a:t>
            </a:r>
            <a:r>
              <a:rPr lang="en-US" dirty="0" err="1" smtClean="0"/>
              <a:t>dBZ</a:t>
            </a:r>
            <a:endParaRPr lang="en-US" dirty="0" smtClean="0"/>
          </a:p>
          <a:p>
            <a:r>
              <a:rPr lang="en-US" dirty="0" smtClean="0"/>
              <a:t>[between 2 and 4 km]</a:t>
            </a:r>
            <a:endParaRPr lang="en-US" dirty="0"/>
          </a:p>
        </p:txBody>
      </p:sp>
    </p:spTree>
    <p:extLst>
      <p:ext uri="{BB962C8B-B14F-4D97-AF65-F5344CB8AC3E}">
        <p14:creationId xmlns:p14="http://schemas.microsoft.com/office/powerpoint/2010/main" val="9360454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sz="4100"/>
              <a:t>What have we learned?</a:t>
            </a:r>
          </a:p>
        </p:txBody>
      </p:sp>
      <p:pic>
        <p:nvPicPr>
          <p:cNvPr id="46084" name="Picture 2" descr="logo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6085" name="Picture 12" descr="duke_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491" y="3418974"/>
            <a:ext cx="7467600" cy="343902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371600"/>
            <a:ext cx="3733800" cy="3212624"/>
          </a:xfrm>
          <a:prstGeom prst="rect">
            <a:avLst/>
          </a:prstGeom>
        </p:spPr>
      </p:pic>
      <p:sp>
        <p:nvSpPr>
          <p:cNvPr id="12" name="Text Box 6"/>
          <p:cNvSpPr txBox="1">
            <a:spLocks noChangeArrowheads="1"/>
          </p:cNvSpPr>
          <p:nvPr/>
        </p:nvSpPr>
        <p:spPr bwMode="auto">
          <a:xfrm>
            <a:off x="228600" y="6506999"/>
            <a:ext cx="241925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smtClean="0"/>
              <a:t>Duan, Wilson, and Barros (2015)</a:t>
            </a:r>
            <a:endParaRPr lang="en-US" altLang="en-US" sz="1200" dirty="0"/>
          </a:p>
        </p:txBody>
      </p:sp>
      <p:sp>
        <p:nvSpPr>
          <p:cNvPr id="5" name="TextBox 4"/>
          <p:cNvSpPr txBox="1"/>
          <p:nvPr/>
        </p:nvSpPr>
        <p:spPr>
          <a:xfrm>
            <a:off x="3962400" y="1539876"/>
            <a:ext cx="4876800" cy="1200329"/>
          </a:xfrm>
          <a:prstGeom prst="rect">
            <a:avLst/>
          </a:prstGeom>
          <a:noFill/>
        </p:spPr>
        <p:txBody>
          <a:bodyPr wrap="square" rtlCol="0">
            <a:spAutoFit/>
          </a:bodyPr>
          <a:lstStyle/>
          <a:p>
            <a:r>
              <a:rPr lang="en-US" u="sng" dirty="0" smtClean="0"/>
              <a:t>Local underestimation (II) </a:t>
            </a:r>
            <a:r>
              <a:rPr lang="en-US" u="sng" dirty="0"/>
              <a:t>[TR flag = 200]</a:t>
            </a:r>
            <a:endParaRPr lang="en-US" u="sng" dirty="0" smtClean="0"/>
          </a:p>
          <a:p>
            <a:r>
              <a:rPr lang="en-US" dirty="0"/>
              <a:t>	</a:t>
            </a:r>
            <a:r>
              <a:rPr lang="en-US" dirty="0" smtClean="0"/>
              <a:t>RG 303 = 40 mm h</a:t>
            </a:r>
            <a:r>
              <a:rPr lang="en-US" baseline="30000" dirty="0" smtClean="0"/>
              <a:t>-1</a:t>
            </a:r>
            <a:r>
              <a:rPr lang="en-US" dirty="0" smtClean="0"/>
              <a:t> (22-25</a:t>
            </a:r>
            <a:r>
              <a:rPr lang="en-US" dirty="0"/>
              <a:t> mm </a:t>
            </a:r>
            <a:r>
              <a:rPr lang="en-US" dirty="0" smtClean="0"/>
              <a:t>h</a:t>
            </a:r>
            <a:r>
              <a:rPr lang="en-US" baseline="30000" dirty="0" smtClean="0"/>
              <a:t>-1</a:t>
            </a:r>
            <a:r>
              <a:rPr lang="en-US" dirty="0" smtClean="0"/>
              <a:t>)</a:t>
            </a:r>
          </a:p>
          <a:p>
            <a:r>
              <a:rPr lang="en-US" dirty="0"/>
              <a:t>	</a:t>
            </a:r>
            <a:r>
              <a:rPr lang="en-US" dirty="0" smtClean="0"/>
              <a:t>RG 311 = 60 </a:t>
            </a:r>
            <a:r>
              <a:rPr lang="en-US" dirty="0"/>
              <a:t>mm h</a:t>
            </a:r>
            <a:r>
              <a:rPr lang="en-US" baseline="30000" dirty="0"/>
              <a:t>-1</a:t>
            </a:r>
            <a:r>
              <a:rPr lang="en-US" dirty="0"/>
              <a:t> </a:t>
            </a:r>
            <a:r>
              <a:rPr lang="en-US" dirty="0" smtClean="0"/>
              <a:t>(</a:t>
            </a:r>
            <a:r>
              <a:rPr lang="en-US" dirty="0"/>
              <a:t>22-25 mm h</a:t>
            </a:r>
            <a:r>
              <a:rPr lang="en-US" baseline="30000" dirty="0"/>
              <a:t>-1</a:t>
            </a:r>
            <a:r>
              <a:rPr lang="en-US" dirty="0" smtClean="0"/>
              <a:t>)</a:t>
            </a:r>
          </a:p>
          <a:p>
            <a:r>
              <a:rPr lang="en-US" dirty="0" smtClean="0"/>
              <a:t>[alt.; RG 303 ~ 1.5 km, RG 311 ~ 1.25 km]</a:t>
            </a:r>
            <a:endParaRPr lang="en-US" dirty="0"/>
          </a:p>
        </p:txBody>
      </p:sp>
      <p:cxnSp>
        <p:nvCxnSpPr>
          <p:cNvPr id="7" name="Straight Arrow Connector 6"/>
          <p:cNvCxnSpPr>
            <a:endCxn id="8" idx="1"/>
          </p:cNvCxnSpPr>
          <p:nvPr/>
        </p:nvCxnSpPr>
        <p:spPr>
          <a:xfrm>
            <a:off x="4267200" y="6019800"/>
            <a:ext cx="990600" cy="0"/>
          </a:xfrm>
          <a:prstGeom prst="straightConnector1">
            <a:avLst/>
          </a:prstGeom>
          <a:ln w="31750">
            <a:solidFill>
              <a:srgbClr val="FFFF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257800" y="5835134"/>
            <a:ext cx="1364476" cy="369332"/>
          </a:xfrm>
          <a:prstGeom prst="rect">
            <a:avLst/>
          </a:prstGeom>
          <a:noFill/>
        </p:spPr>
        <p:txBody>
          <a:bodyPr wrap="none" rtlCol="0">
            <a:spAutoFit/>
          </a:bodyPr>
          <a:lstStyle/>
          <a:p>
            <a:r>
              <a:rPr lang="en-US" dirty="0" smtClean="0"/>
              <a:t>bright band</a:t>
            </a:r>
            <a:endParaRPr lang="en-US" dirty="0"/>
          </a:p>
        </p:txBody>
      </p:sp>
      <p:sp>
        <p:nvSpPr>
          <p:cNvPr id="18" name="TextBox 17"/>
          <p:cNvSpPr txBox="1"/>
          <p:nvPr/>
        </p:nvSpPr>
        <p:spPr>
          <a:xfrm>
            <a:off x="76201" y="5117068"/>
            <a:ext cx="2743199" cy="646331"/>
          </a:xfrm>
          <a:prstGeom prst="rect">
            <a:avLst/>
          </a:prstGeom>
          <a:noFill/>
          <a:ln>
            <a:solidFill>
              <a:srgbClr val="FF0000"/>
            </a:solidFill>
          </a:ln>
        </p:spPr>
        <p:txBody>
          <a:bodyPr wrap="square" rtlCol="0">
            <a:spAutoFit/>
          </a:bodyPr>
          <a:lstStyle/>
          <a:p>
            <a:r>
              <a:rPr lang="en-US" dirty="0" smtClean="0"/>
              <a:t>Ground clutter effects</a:t>
            </a:r>
          </a:p>
          <a:p>
            <a:r>
              <a:rPr lang="en-US" dirty="0" smtClean="0">
                <a:effectLst>
                  <a:outerShdw blurRad="38100" dist="38100" dir="2700000" algn="tl">
                    <a:srgbClr val="000000">
                      <a:alpha val="43137"/>
                    </a:srgbClr>
                  </a:outerShdw>
                </a:effectLst>
              </a:rPr>
              <a:t>Miss low-level processes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69723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a:t>Purpose</a:t>
            </a:r>
          </a:p>
        </p:txBody>
      </p:sp>
      <p:sp>
        <p:nvSpPr>
          <p:cNvPr id="6147" name="Rectangle 3"/>
          <p:cNvSpPr>
            <a:spLocks noGrp="1" noChangeArrowheads="1"/>
          </p:cNvSpPr>
          <p:nvPr>
            <p:ph type="body" idx="1"/>
          </p:nvPr>
        </p:nvSpPr>
        <p:spPr/>
        <p:txBody>
          <a:bodyPr/>
          <a:lstStyle/>
          <a:p>
            <a:r>
              <a:rPr lang="en-US" altLang="en-US" dirty="0"/>
              <a:t>Seek partnerships and collaborations that can expand the usefulness of high-elevation precipitation measurements in the Pigeon River Basin and Great Smoky </a:t>
            </a:r>
            <a:r>
              <a:rPr lang="en-US" altLang="en-US" dirty="0" smtClean="0"/>
              <a:t>Mountains </a:t>
            </a:r>
            <a:r>
              <a:rPr lang="en-US" altLang="en-US" dirty="0"/>
              <a:t>National Park</a:t>
            </a:r>
          </a:p>
          <a:p>
            <a:pPr lvl="1"/>
            <a:endParaRPr lang="en-US" altLang="en-US" dirty="0"/>
          </a:p>
        </p:txBody>
      </p:sp>
      <p:pic>
        <p:nvPicPr>
          <p:cNvPr id="6148" name="Picture 2" descr="logo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149" name="Picture 12" descr="duke_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2" descr="logo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677" name="Picture 12" descr="duke_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 y="1752600"/>
            <a:ext cx="8943975" cy="345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9" name="Rectangle 7"/>
          <p:cNvSpPr>
            <a:spLocks noGrp="1" noChangeArrowheads="1"/>
          </p:cNvSpPr>
          <p:nvPr>
            <p:ph type="title"/>
          </p:nvPr>
        </p:nvSpPr>
        <p:spPr>
          <a:noFill/>
          <a:ln/>
        </p:spPr>
        <p:txBody>
          <a:bodyPr/>
          <a:lstStyle/>
          <a:p>
            <a:r>
              <a:rPr lang="en-US" altLang="en-US" sz="4100"/>
              <a:t>What have we learned?</a:t>
            </a:r>
          </a:p>
        </p:txBody>
      </p:sp>
      <p:sp>
        <p:nvSpPr>
          <p:cNvPr id="28681" name="Text Box 9"/>
          <p:cNvSpPr txBox="1">
            <a:spLocks noChangeArrowheads="1"/>
          </p:cNvSpPr>
          <p:nvPr/>
        </p:nvSpPr>
        <p:spPr bwMode="auto">
          <a:xfrm>
            <a:off x="3657600" y="5943600"/>
            <a:ext cx="18145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Prat and Barros (2010b)</a:t>
            </a:r>
          </a:p>
        </p:txBody>
      </p:sp>
      <p:sp>
        <p:nvSpPr>
          <p:cNvPr id="2" name="TextBox 1"/>
          <p:cNvSpPr txBox="1"/>
          <p:nvPr/>
        </p:nvSpPr>
        <p:spPr>
          <a:xfrm>
            <a:off x="6096000" y="1916668"/>
            <a:ext cx="928459" cy="369332"/>
          </a:xfrm>
          <a:prstGeom prst="rect">
            <a:avLst/>
          </a:prstGeom>
          <a:noFill/>
        </p:spPr>
        <p:txBody>
          <a:bodyPr wrap="none" rtlCol="0">
            <a:spAutoFit/>
          </a:bodyPr>
          <a:lstStyle/>
          <a:p>
            <a:r>
              <a:rPr lang="en-US" dirty="0" smtClean="0">
                <a:solidFill>
                  <a:schemeClr val="bg1"/>
                </a:solidFill>
              </a:rPr>
              <a:t>(valley)</a:t>
            </a:r>
            <a:endParaRPr lang="en-US" dirty="0">
              <a:solidFill>
                <a:schemeClr val="bg1"/>
              </a:solidFill>
            </a:endParaRPr>
          </a:p>
        </p:txBody>
      </p:sp>
      <p:sp>
        <p:nvSpPr>
          <p:cNvPr id="10" name="TextBox 9"/>
          <p:cNvSpPr txBox="1"/>
          <p:nvPr/>
        </p:nvSpPr>
        <p:spPr>
          <a:xfrm>
            <a:off x="6158885" y="2209800"/>
            <a:ext cx="851515" cy="369332"/>
          </a:xfrm>
          <a:prstGeom prst="rect">
            <a:avLst/>
          </a:prstGeom>
          <a:noFill/>
        </p:spPr>
        <p:txBody>
          <a:bodyPr wrap="none" rtlCol="0">
            <a:spAutoFit/>
          </a:bodyPr>
          <a:lstStyle/>
          <a:p>
            <a:r>
              <a:rPr lang="en-US" dirty="0" smtClean="0"/>
              <a:t>(ridge)</a:t>
            </a:r>
            <a:endParaRPr lang="en-US" dirty="0"/>
          </a:p>
        </p:txBody>
      </p:sp>
      <p:sp>
        <p:nvSpPr>
          <p:cNvPr id="9" name="TextBox 8"/>
          <p:cNvSpPr txBox="1"/>
          <p:nvPr/>
        </p:nvSpPr>
        <p:spPr>
          <a:xfrm>
            <a:off x="3523545" y="5227377"/>
            <a:ext cx="2082621" cy="369332"/>
          </a:xfrm>
          <a:prstGeom prst="rect">
            <a:avLst/>
          </a:prstGeom>
          <a:noFill/>
        </p:spPr>
        <p:txBody>
          <a:bodyPr wrap="none" rtlCol="0">
            <a:spAutoFit/>
          </a:bodyPr>
          <a:lstStyle/>
          <a:p>
            <a:r>
              <a:rPr lang="en-US" dirty="0" smtClean="0"/>
              <a:t>MRR observations</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sz="4100"/>
              <a:t>What have we learned?</a:t>
            </a:r>
          </a:p>
        </p:txBody>
      </p:sp>
      <p:sp>
        <p:nvSpPr>
          <p:cNvPr id="47107" name="Rectangle 3"/>
          <p:cNvSpPr>
            <a:spLocks noGrp="1" noChangeArrowheads="1"/>
          </p:cNvSpPr>
          <p:nvPr>
            <p:ph type="body" idx="1"/>
          </p:nvPr>
        </p:nvSpPr>
        <p:spPr>
          <a:xfrm>
            <a:off x="457200" y="1600200"/>
            <a:ext cx="8229600" cy="4800600"/>
          </a:xfrm>
        </p:spPr>
        <p:txBody>
          <a:bodyPr/>
          <a:lstStyle/>
          <a:p>
            <a:pPr>
              <a:lnSpc>
                <a:spcPct val="90000"/>
              </a:lnSpc>
            </a:pPr>
            <a:r>
              <a:rPr lang="en-US" altLang="en-US" sz="2800"/>
              <a:t>the right-hand side of observed valley DSDs is ‘‘heavier’’ than that of DSDs in adjacent ridges for the same event, suggesting enhanced drop coalescence between ridge and valley locations.</a:t>
            </a:r>
          </a:p>
          <a:p>
            <a:pPr>
              <a:lnSpc>
                <a:spcPct val="90000"/>
              </a:lnSpc>
            </a:pPr>
            <a:r>
              <a:rPr lang="en-US" altLang="en-US" sz="2800"/>
              <a:t>during such events, there are no significant differences among the reflectivity profiles obtained from paired Micro Rain Radars, suggesting that the rainfall enhancement is taking place primarily in the vertical direction and is not an artifact of lateral advection of heavier rainfall (Prat and Barros 2010b) </a:t>
            </a:r>
          </a:p>
        </p:txBody>
      </p:sp>
      <p:pic>
        <p:nvPicPr>
          <p:cNvPr id="47108" name="Picture 2" descr="logo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09" name="Picture 12" descr="duke_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3251114"/>
            <a:ext cx="6096000" cy="3554680"/>
          </a:xfrm>
          <a:prstGeom prst="rect">
            <a:avLst/>
          </a:prstGeom>
        </p:spPr>
      </p:pic>
      <p:pic>
        <p:nvPicPr>
          <p:cNvPr id="52226" name="Picture 12" descr="duke_sh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6238" y="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12" descr="IMG_198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39688"/>
            <a:ext cx="18224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5" descr="california_costalredwood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620713"/>
            <a:ext cx="419100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descr="fog_andes_nevadohumantay"/>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57200"/>
            <a:ext cx="28702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Box 7"/>
          <p:cNvSpPr txBox="1">
            <a:spLocks noChangeArrowheads="1"/>
          </p:cNvSpPr>
          <p:nvPr/>
        </p:nvSpPr>
        <p:spPr bwMode="auto">
          <a:xfrm>
            <a:off x="685800" y="2616200"/>
            <a:ext cx="671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ea typeface="MS PGothic" panose="020B0600070205080204" pitchFamily="34" charset="-128"/>
              </a:rPr>
              <a:t>Peru</a:t>
            </a:r>
          </a:p>
        </p:txBody>
      </p:sp>
      <p:sp>
        <p:nvSpPr>
          <p:cNvPr id="52231" name="TextBox 8"/>
          <p:cNvSpPr txBox="1">
            <a:spLocks noChangeArrowheads="1"/>
          </p:cNvSpPr>
          <p:nvPr/>
        </p:nvSpPr>
        <p:spPr bwMode="auto">
          <a:xfrm>
            <a:off x="3792538" y="2133600"/>
            <a:ext cx="1160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ea typeface="MS PGothic" panose="020B0600070205080204" pitchFamily="34" charset="-128"/>
              </a:rPr>
              <a:t>California</a:t>
            </a:r>
          </a:p>
        </p:txBody>
      </p:sp>
      <p:sp>
        <p:nvSpPr>
          <p:cNvPr id="52232" name="TextBox 9"/>
          <p:cNvSpPr txBox="1">
            <a:spLocks noChangeArrowheads="1"/>
          </p:cNvSpPr>
          <p:nvPr/>
        </p:nvSpPr>
        <p:spPr bwMode="auto">
          <a:xfrm>
            <a:off x="5943600" y="2390775"/>
            <a:ext cx="1673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ea typeface="MS PGothic" panose="020B0600070205080204" pitchFamily="34" charset="-128"/>
              </a:rPr>
              <a:t>North Carolina</a:t>
            </a:r>
          </a:p>
        </p:txBody>
      </p:sp>
      <p:sp>
        <p:nvSpPr>
          <p:cNvPr id="52233" name="TextBox 11"/>
          <p:cNvSpPr txBox="1">
            <a:spLocks noChangeArrowheads="1"/>
          </p:cNvSpPr>
          <p:nvPr/>
        </p:nvSpPr>
        <p:spPr bwMode="auto">
          <a:xfrm>
            <a:off x="76200" y="2971800"/>
            <a:ext cx="30797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ea typeface="MS PGothic" panose="020B0600070205080204" pitchFamily="34" charset="-128"/>
              </a:rPr>
              <a:t>Seeder-Feeder Fog:</a:t>
            </a:r>
          </a:p>
          <a:p>
            <a:r>
              <a:rPr lang="en-US" altLang="en-US">
                <a:ea typeface="MS PGothic" panose="020B0600070205080204" pitchFamily="34" charset="-128"/>
              </a:rPr>
              <a:t>     Light rainfall occurrence</a:t>
            </a:r>
          </a:p>
          <a:p>
            <a:r>
              <a:rPr lang="en-US" altLang="en-US">
                <a:ea typeface="MS PGothic" panose="020B0600070205080204" pitchFamily="34" charset="-128"/>
              </a:rPr>
              <a:t>     Orographic enhancement</a:t>
            </a:r>
          </a:p>
        </p:txBody>
      </p:sp>
      <p:sp>
        <p:nvSpPr>
          <p:cNvPr id="52245" name="TextBox 1"/>
          <p:cNvSpPr txBox="1">
            <a:spLocks noChangeArrowheads="1"/>
          </p:cNvSpPr>
          <p:nvPr/>
        </p:nvSpPr>
        <p:spPr bwMode="auto">
          <a:xfrm>
            <a:off x="6873875" y="6477000"/>
            <a:ext cx="2193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ea typeface="MS PGothic" panose="020B0600070205080204" pitchFamily="34" charset="-128"/>
              </a:rPr>
              <a:t>Wilson and Barros (2014)</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8" name="Picture 1"/>
          <p:cNvPicPr>
            <a:picLocks noChangeAspect="1"/>
          </p:cNvPicPr>
          <p:nvPr/>
        </p:nvPicPr>
        <p:blipFill>
          <a:blip r:embed="rId3" cstate="print">
            <a:extLst>
              <a:ext uri="{28A0092B-C50C-407E-A947-70E740481C1C}">
                <a14:useLocalDpi xmlns:a14="http://schemas.microsoft.com/office/drawing/2010/main" val="0"/>
              </a:ext>
            </a:extLst>
          </a:blip>
          <a:srcRect l="9447" t="-1096" r="6500" b="7021"/>
          <a:stretch>
            <a:fillRect/>
          </a:stretch>
        </p:blipFill>
        <p:spPr bwMode="auto">
          <a:xfrm>
            <a:off x="4154488" y="2860675"/>
            <a:ext cx="4456112"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body" idx="1"/>
          </p:nvPr>
        </p:nvSpPr>
        <p:spPr>
          <a:xfrm>
            <a:off x="457200" y="1600200"/>
            <a:ext cx="8229600" cy="1600200"/>
          </a:xfrm>
        </p:spPr>
        <p:txBody>
          <a:bodyPr/>
          <a:lstStyle/>
          <a:p>
            <a:pPr>
              <a:lnSpc>
                <a:spcPct val="80000"/>
              </a:lnSpc>
            </a:pPr>
            <a:r>
              <a:rPr lang="en-US" altLang="en-US" sz="2800" dirty="0"/>
              <a:t>light rainfall (rain rates less than 3 mm h</a:t>
            </a:r>
            <a:r>
              <a:rPr lang="en-US" altLang="en-US" sz="2800" baseline="30000" dirty="0"/>
              <a:t>-1</a:t>
            </a:r>
            <a:r>
              <a:rPr lang="en-US" altLang="en-US" sz="2800" dirty="0"/>
              <a:t> at 5-min time scales) at ridgelines represents 30%–50% of total annual precipitation based on </a:t>
            </a:r>
            <a:r>
              <a:rPr lang="en-US" altLang="en-US" sz="2800" dirty="0" smtClean="0"/>
              <a:t>2007–2013 </a:t>
            </a:r>
            <a:r>
              <a:rPr lang="en-US" altLang="en-US" sz="2800" dirty="0"/>
              <a:t>records</a:t>
            </a:r>
          </a:p>
          <a:p>
            <a:pPr lvl="1">
              <a:lnSpc>
                <a:spcPct val="80000"/>
              </a:lnSpc>
              <a:buFontTx/>
              <a:buNone/>
            </a:pPr>
            <a:endParaRPr lang="en-US" altLang="en-US" sz="2400" dirty="0"/>
          </a:p>
        </p:txBody>
      </p:sp>
      <p:pic>
        <p:nvPicPr>
          <p:cNvPr id="22532" name="Picture 2" descr="logo_bl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533" name="Picture 12" descr="duke_shie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Rectangle 9"/>
          <p:cNvSpPr>
            <a:spLocks noGrp="1" noChangeArrowheads="1"/>
          </p:cNvSpPr>
          <p:nvPr>
            <p:ph type="title"/>
          </p:nvPr>
        </p:nvSpPr>
        <p:spPr>
          <a:noFill/>
          <a:ln/>
        </p:spPr>
        <p:txBody>
          <a:bodyPr/>
          <a:lstStyle/>
          <a:p>
            <a:r>
              <a:rPr lang="en-US" altLang="en-US" sz="4100"/>
              <a:t>What have we learned?</a:t>
            </a:r>
          </a:p>
        </p:txBody>
      </p:sp>
      <p:cxnSp>
        <p:nvCxnSpPr>
          <p:cNvPr id="18" name="Straight Connector 17"/>
          <p:cNvCxnSpPr>
            <a:cxnSpLocks noChangeShapeType="1"/>
          </p:cNvCxnSpPr>
          <p:nvPr/>
        </p:nvCxnSpPr>
        <p:spPr bwMode="auto">
          <a:xfrm>
            <a:off x="4322763" y="4573588"/>
            <a:ext cx="4135437" cy="0"/>
          </a:xfrm>
          <a:prstGeom prst="line">
            <a:avLst/>
          </a:prstGeom>
          <a:noFill/>
          <a:ln w="508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p:cNvCxnSpPr>
          <p:nvPr/>
        </p:nvCxnSpPr>
        <p:spPr bwMode="auto">
          <a:xfrm>
            <a:off x="4354513" y="5286375"/>
            <a:ext cx="4103687" cy="0"/>
          </a:xfrm>
          <a:prstGeom prst="line">
            <a:avLst/>
          </a:prstGeom>
          <a:noFill/>
          <a:ln w="38100">
            <a:solidFill>
              <a:srgbClr val="0D0D0D"/>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541" name="TextBox 1"/>
          <p:cNvSpPr txBox="1">
            <a:spLocks noChangeArrowheads="1"/>
          </p:cNvSpPr>
          <p:nvPr/>
        </p:nvSpPr>
        <p:spPr bwMode="auto">
          <a:xfrm>
            <a:off x="8416925" y="4267200"/>
            <a:ext cx="6508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a:ea typeface="MS PGothic" panose="020B0600070205080204" pitchFamily="34" charset="-128"/>
              </a:rPr>
              <a:t>50%</a:t>
            </a:r>
            <a:endParaRPr lang="en-US" altLang="en-US">
              <a:ea typeface="MS PGothic" panose="020B0600070205080204" pitchFamily="34" charset="-128"/>
            </a:endParaRPr>
          </a:p>
        </p:txBody>
      </p:sp>
      <p:sp>
        <p:nvSpPr>
          <p:cNvPr id="22542" name="TextBox 8"/>
          <p:cNvSpPr txBox="1">
            <a:spLocks noChangeArrowheads="1"/>
          </p:cNvSpPr>
          <p:nvPr/>
        </p:nvSpPr>
        <p:spPr bwMode="auto">
          <a:xfrm>
            <a:off x="8426450" y="4938713"/>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a:ea typeface="MS PGothic" panose="020B0600070205080204" pitchFamily="34" charset="-128"/>
              </a:rPr>
              <a:t>25%</a:t>
            </a:r>
            <a:endParaRPr lang="en-US" altLang="en-US">
              <a:ea typeface="MS PGothic" panose="020B0600070205080204" pitchFamily="34" charset="-128"/>
            </a:endParaRPr>
          </a:p>
        </p:txBody>
      </p:sp>
      <p:sp>
        <p:nvSpPr>
          <p:cNvPr id="22543" name="TextBox 18"/>
          <p:cNvSpPr txBox="1">
            <a:spLocks noChangeArrowheads="1"/>
          </p:cNvSpPr>
          <p:nvPr/>
        </p:nvSpPr>
        <p:spPr bwMode="auto">
          <a:xfrm rot="-5400000">
            <a:off x="2710657" y="4309268"/>
            <a:ext cx="2597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ea typeface="MS PGothic" panose="020B0600070205080204" pitchFamily="34" charset="-128"/>
              </a:rPr>
              <a:t>Percent Average Total</a:t>
            </a:r>
          </a:p>
        </p:txBody>
      </p:sp>
      <p:pic>
        <p:nvPicPr>
          <p:cNvPr id="22555"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967163"/>
            <a:ext cx="3633788" cy="228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7" name="TextBox 18"/>
          <p:cNvSpPr txBox="1">
            <a:spLocks noChangeArrowheads="1"/>
          </p:cNvSpPr>
          <p:nvPr/>
        </p:nvSpPr>
        <p:spPr bwMode="auto">
          <a:xfrm>
            <a:off x="6096000" y="6172200"/>
            <a:ext cx="86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ea typeface="MS PGothic" panose="020B0600070205080204" pitchFamily="34" charset="-128"/>
              </a:rPr>
              <a:t>Month</a:t>
            </a:r>
          </a:p>
        </p:txBody>
      </p:sp>
      <p:sp>
        <p:nvSpPr>
          <p:cNvPr id="17" name="Oval 16"/>
          <p:cNvSpPr>
            <a:spLocks noChangeArrowheads="1"/>
          </p:cNvSpPr>
          <p:nvPr/>
        </p:nvSpPr>
        <p:spPr bwMode="auto">
          <a:xfrm>
            <a:off x="914400" y="5257800"/>
            <a:ext cx="1524000" cy="990600"/>
          </a:xfrm>
          <a:prstGeom prst="ellipse">
            <a:avLst/>
          </a:prstGeom>
          <a:noFill/>
          <a:ln w="38100">
            <a:solidFill>
              <a:srgbClr val="FF0000"/>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cs typeface="+mn-cs"/>
            </a:endParaRPr>
          </a:p>
        </p:txBody>
      </p:sp>
      <p:sp>
        <p:nvSpPr>
          <p:cNvPr id="22559" name="TextBox 1"/>
          <p:cNvSpPr txBox="1">
            <a:spLocks noChangeArrowheads="1"/>
          </p:cNvSpPr>
          <p:nvPr/>
        </p:nvSpPr>
        <p:spPr bwMode="auto">
          <a:xfrm>
            <a:off x="6873875" y="6477000"/>
            <a:ext cx="2193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ea typeface="MS PGothic" panose="020B0600070205080204" pitchFamily="34" charset="-128"/>
              </a:rPr>
              <a:t>Wilson and Barros (2014)</a:t>
            </a:r>
          </a:p>
        </p:txBody>
      </p:sp>
      <p:sp>
        <p:nvSpPr>
          <p:cNvPr id="2" name="TextBox 1"/>
          <p:cNvSpPr txBox="1"/>
          <p:nvPr/>
        </p:nvSpPr>
        <p:spPr>
          <a:xfrm>
            <a:off x="762000" y="6400800"/>
            <a:ext cx="2082621" cy="369332"/>
          </a:xfrm>
          <a:prstGeom prst="rect">
            <a:avLst/>
          </a:prstGeom>
          <a:noFill/>
        </p:spPr>
        <p:txBody>
          <a:bodyPr wrap="none" rtlCol="0">
            <a:spAutoFit/>
          </a:bodyPr>
          <a:lstStyle/>
          <a:p>
            <a:r>
              <a:rPr lang="en-US" dirty="0" smtClean="0"/>
              <a:t>MRR observations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2" descr="duke_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8" y="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6"/>
          <p:cNvSpPr txBox="1">
            <a:spLocks noChangeArrowheads="1"/>
          </p:cNvSpPr>
          <p:nvPr/>
        </p:nvSpPr>
        <p:spPr bwMode="auto">
          <a:xfrm>
            <a:off x="609600" y="152400"/>
            <a:ext cx="74437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dirty="0">
                <a:ea typeface="MS PGothic" panose="020B0600070205080204" pitchFamily="34" charset="-128"/>
              </a:rPr>
              <a:t>Case Studies: Detailed Analysis </a:t>
            </a:r>
          </a:p>
          <a:p>
            <a:pPr algn="ctr"/>
            <a:r>
              <a:rPr lang="en-US" altLang="en-US" sz="2800" u="sng" dirty="0">
                <a:ea typeface="MS PGothic" panose="020B0600070205080204" pitchFamily="34" charset="-128"/>
              </a:rPr>
              <a:t>Explicit Raindrop Population Dynamics Model</a:t>
            </a:r>
          </a:p>
        </p:txBody>
      </p:sp>
      <p:cxnSp>
        <p:nvCxnSpPr>
          <p:cNvPr id="14" name="Straight Connector 13"/>
          <p:cNvCxnSpPr/>
          <p:nvPr/>
        </p:nvCxnSpPr>
        <p:spPr>
          <a:xfrm>
            <a:off x="2590800" y="5715000"/>
            <a:ext cx="6096000" cy="1588"/>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893" name="TextBox 16"/>
          <p:cNvSpPr txBox="1">
            <a:spLocks noChangeArrowheads="1"/>
          </p:cNvSpPr>
          <p:nvPr/>
        </p:nvSpPr>
        <p:spPr bwMode="auto">
          <a:xfrm>
            <a:off x="2514600" y="5715000"/>
            <a:ext cx="95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ea typeface="MS PGothic" panose="020B0600070205080204" pitchFamily="34" charset="-128"/>
              </a:rPr>
              <a:t>Upwind</a:t>
            </a:r>
          </a:p>
        </p:txBody>
      </p:sp>
      <p:sp>
        <p:nvSpPr>
          <p:cNvPr id="37894" name="TextBox 17"/>
          <p:cNvSpPr txBox="1">
            <a:spLocks noChangeArrowheads="1"/>
          </p:cNvSpPr>
          <p:nvPr/>
        </p:nvSpPr>
        <p:spPr bwMode="auto">
          <a:xfrm>
            <a:off x="7964488" y="5715000"/>
            <a:ext cx="569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ea typeface="MS PGothic" panose="020B0600070205080204" pitchFamily="34" charset="-128"/>
              </a:rPr>
              <a:t>Lee</a:t>
            </a:r>
          </a:p>
        </p:txBody>
      </p:sp>
      <p:sp>
        <p:nvSpPr>
          <p:cNvPr id="19" name="Block Arc 18"/>
          <p:cNvSpPr>
            <a:spLocks noChangeArrowheads="1"/>
          </p:cNvSpPr>
          <p:nvPr/>
        </p:nvSpPr>
        <p:spPr bwMode="auto">
          <a:xfrm>
            <a:off x="2971800" y="3581400"/>
            <a:ext cx="2971800" cy="4191000"/>
          </a:xfrm>
          <a:custGeom>
            <a:avLst/>
            <a:gdLst>
              <a:gd name="T0" fmla="*/ 739770 w 2971800"/>
              <a:gd name="T1" fmla="*/ 2095500 h 4191000"/>
              <a:gd name="T2" fmla="*/ 2232030 w 2971800"/>
              <a:gd name="T3" fmla="*/ 2095500 h 4191000"/>
              <a:gd name="T4" fmla="*/ 1485900 w 2971800"/>
              <a:gd name="T5" fmla="*/ 2095500 h 4191000"/>
              <a:gd name="T6" fmla="*/ 0 60000 65536"/>
              <a:gd name="T7" fmla="*/ 0 60000 65536"/>
              <a:gd name="T8" fmla="*/ 0 60000 65536"/>
              <a:gd name="T9" fmla="*/ 0 w 2971800"/>
              <a:gd name="T10" fmla="*/ 0 h 4191000"/>
              <a:gd name="T11" fmla="*/ 2971800 w 2971800"/>
              <a:gd name="T12" fmla="*/ 2095500 h 4191000"/>
            </a:gdLst>
            <a:ahLst/>
            <a:cxnLst>
              <a:cxn ang="T6">
                <a:pos x="T0" y="T1"/>
              </a:cxn>
              <a:cxn ang="T7">
                <a:pos x="T2" y="T3"/>
              </a:cxn>
              <a:cxn ang="T8">
                <a:pos x="T4" y="T5"/>
              </a:cxn>
            </a:cxnLst>
            <a:rect l="T9" t="T10" r="T11" b="T12"/>
            <a:pathLst>
              <a:path w="2971800" h="4191000">
                <a:moveTo>
                  <a:pt x="0" y="2095500"/>
                </a:moveTo>
                <a:lnTo>
                  <a:pt x="0" y="2095500"/>
                </a:lnTo>
                <a:cubicBezTo>
                  <a:pt x="0" y="938187"/>
                  <a:pt x="665260" y="0"/>
                  <a:pt x="1485900" y="0"/>
                </a:cubicBezTo>
                <a:cubicBezTo>
                  <a:pt x="2306539" y="0"/>
                  <a:pt x="2971800" y="938187"/>
                  <a:pt x="2971800" y="2095500"/>
                </a:cubicBezTo>
                <a:lnTo>
                  <a:pt x="1492260" y="2095500"/>
                </a:lnTo>
                <a:cubicBezTo>
                  <a:pt x="1492260" y="1755314"/>
                  <a:pt x="1489412" y="1479540"/>
                  <a:pt x="1485900" y="1479540"/>
                </a:cubicBezTo>
                <a:cubicBezTo>
                  <a:pt x="1482387" y="1479540"/>
                  <a:pt x="1479540" y="1755314"/>
                  <a:pt x="1479540" y="2095500"/>
                </a:cubicBezTo>
                <a:lnTo>
                  <a:pt x="0" y="2095500"/>
                </a:lnTo>
                <a:close/>
              </a:path>
            </a:pathLst>
          </a:custGeom>
          <a:solidFill>
            <a:srgbClr val="808033"/>
          </a:solidFill>
          <a:ln w="9525">
            <a:solidFill>
              <a:srgbClr val="808033"/>
            </a:solidFill>
            <a:miter lim="800000"/>
            <a:headEnd/>
            <a:tailEnd/>
          </a:ln>
          <a:effectLst>
            <a:outerShdw blurRad="40000" dist="23000" dir="5400000" rotWithShape="0">
              <a:srgbClr val="808080">
                <a:alpha val="34998"/>
              </a:srgbClr>
            </a:outerShdw>
          </a:effectLst>
        </p:spPr>
        <p:txBody>
          <a:bodyPr anchor="ctr"/>
          <a:lstStyle/>
          <a:p>
            <a:endParaRPr lang="en-US"/>
          </a:p>
        </p:txBody>
      </p:sp>
      <p:sp>
        <p:nvSpPr>
          <p:cNvPr id="20" name="Cloud 19"/>
          <p:cNvSpPr/>
          <p:nvPr/>
        </p:nvSpPr>
        <p:spPr>
          <a:xfrm>
            <a:off x="4114800" y="3505200"/>
            <a:ext cx="2895600" cy="914400"/>
          </a:xfrm>
          <a:prstGeom prst="cloud">
            <a:avLst/>
          </a:prstGeom>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solidFill>
              </a:rPr>
              <a:t>Pre-existing Fog or Low Level Cloud</a:t>
            </a:r>
          </a:p>
        </p:txBody>
      </p:sp>
      <p:sp>
        <p:nvSpPr>
          <p:cNvPr id="21" name="Cloud 20"/>
          <p:cNvSpPr/>
          <p:nvPr/>
        </p:nvSpPr>
        <p:spPr>
          <a:xfrm>
            <a:off x="3810000" y="1447800"/>
            <a:ext cx="4038600" cy="990600"/>
          </a:xfrm>
          <a:prstGeom prst="cloud">
            <a:avLst/>
          </a:prstGeom>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solidFill>
              </a:rPr>
              <a:t>Precipitating cloud</a:t>
            </a:r>
          </a:p>
        </p:txBody>
      </p:sp>
      <p:sp>
        <p:nvSpPr>
          <p:cNvPr id="37898" name="TextBox 21"/>
          <p:cNvSpPr txBox="1">
            <a:spLocks noChangeArrowheads="1"/>
          </p:cNvSpPr>
          <p:nvPr/>
        </p:nvSpPr>
        <p:spPr bwMode="auto">
          <a:xfrm>
            <a:off x="228600" y="1143000"/>
            <a:ext cx="41243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AutoNum type="arabicPeriod"/>
            </a:pPr>
            <a:r>
              <a:rPr lang="en-US" altLang="en-US" dirty="0">
                <a:ea typeface="MS PGothic" panose="020B0600070205080204" pitchFamily="34" charset="-128"/>
              </a:rPr>
              <a:t>Boundary condition</a:t>
            </a:r>
          </a:p>
          <a:p>
            <a:r>
              <a:rPr lang="en-US" altLang="en-US" dirty="0">
                <a:ea typeface="MS PGothic" panose="020B0600070205080204" pitchFamily="34" charset="-128"/>
              </a:rPr>
              <a:t>     Z values           BC DSD</a:t>
            </a:r>
          </a:p>
          <a:p>
            <a:endParaRPr lang="en-US" altLang="en-US" dirty="0">
              <a:ea typeface="MS PGothic" panose="020B0600070205080204" pitchFamily="34" charset="-128"/>
            </a:endParaRPr>
          </a:p>
          <a:p>
            <a:r>
              <a:rPr lang="en-US" altLang="en-US" dirty="0">
                <a:ea typeface="MS PGothic" panose="020B0600070205080204" pitchFamily="34" charset="-128"/>
              </a:rPr>
              <a:t>2. Model simulates DSD evolution</a:t>
            </a:r>
          </a:p>
          <a:p>
            <a:r>
              <a:rPr lang="en-US" altLang="en-US" dirty="0">
                <a:ea typeface="MS PGothic" panose="020B0600070205080204" pitchFamily="34" charset="-128"/>
              </a:rPr>
              <a:t>    throughout the column – 10 m steps</a:t>
            </a:r>
          </a:p>
        </p:txBody>
      </p:sp>
      <p:sp>
        <p:nvSpPr>
          <p:cNvPr id="23" name="Right Arrow 22"/>
          <p:cNvSpPr/>
          <p:nvPr/>
        </p:nvSpPr>
        <p:spPr>
          <a:xfrm>
            <a:off x="1600200" y="1524000"/>
            <a:ext cx="457200" cy="152400"/>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5" name="Straight Connector 24"/>
          <p:cNvCxnSpPr/>
          <p:nvPr/>
        </p:nvCxnSpPr>
        <p:spPr>
          <a:xfrm rot="5400000">
            <a:off x="4153694" y="2780506"/>
            <a:ext cx="1143000" cy="1588"/>
          </a:xfrm>
          <a:prstGeom prst="line">
            <a:avLst/>
          </a:prstGeom>
          <a:ln w="3175">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4458494" y="2856706"/>
            <a:ext cx="1143000" cy="1588"/>
          </a:xfrm>
          <a:prstGeom prst="line">
            <a:avLst/>
          </a:prstGeom>
          <a:ln w="3175">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a:off x="4610894" y="2856706"/>
            <a:ext cx="1143000" cy="1588"/>
          </a:xfrm>
          <a:prstGeom prst="line">
            <a:avLst/>
          </a:prstGeom>
          <a:ln w="3175">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4839494" y="2704306"/>
            <a:ext cx="1143000" cy="1588"/>
          </a:xfrm>
          <a:prstGeom prst="line">
            <a:avLst/>
          </a:prstGeom>
          <a:ln w="3175">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4991894" y="2628106"/>
            <a:ext cx="1143000" cy="1588"/>
          </a:xfrm>
          <a:prstGeom prst="line">
            <a:avLst/>
          </a:prstGeom>
          <a:ln w="3175">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5144294" y="2932906"/>
            <a:ext cx="1143000" cy="1588"/>
          </a:xfrm>
          <a:prstGeom prst="line">
            <a:avLst/>
          </a:prstGeom>
          <a:ln w="3175">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a:off x="5449094" y="2932906"/>
            <a:ext cx="1143000" cy="1588"/>
          </a:xfrm>
          <a:prstGeom prst="line">
            <a:avLst/>
          </a:prstGeom>
          <a:ln w="3175">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3572" name="TextBox 39"/>
          <p:cNvSpPr txBox="1">
            <a:spLocks noChangeArrowheads="1"/>
          </p:cNvSpPr>
          <p:nvPr/>
        </p:nvSpPr>
        <p:spPr bwMode="auto">
          <a:xfrm>
            <a:off x="228600" y="2743200"/>
            <a:ext cx="3962400" cy="314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37931725" indent="-37474525"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defRPr/>
            </a:pPr>
            <a:r>
              <a:rPr lang="en-US" altLang="en-US" sz="1800" dirty="0" smtClean="0">
                <a:cs typeface="+mn-cs"/>
              </a:rPr>
              <a:t>3. Seeder-Feeder Mechanism added</a:t>
            </a:r>
          </a:p>
          <a:p>
            <a:pPr eaLnBrk="1" hangingPunct="1">
              <a:spcBef>
                <a:spcPct val="0"/>
              </a:spcBef>
              <a:buFontTx/>
              <a:buNone/>
              <a:defRPr/>
            </a:pPr>
            <a:r>
              <a:rPr lang="en-US" altLang="en-US" sz="1800" dirty="0" smtClean="0">
                <a:cs typeface="+mn-cs"/>
              </a:rPr>
              <a:t>    LWC         Fog DSD</a:t>
            </a:r>
          </a:p>
          <a:p>
            <a:pPr eaLnBrk="1" hangingPunct="1">
              <a:spcBef>
                <a:spcPct val="0"/>
              </a:spcBef>
              <a:buFontTx/>
              <a:buNone/>
              <a:defRPr/>
            </a:pPr>
            <a:endParaRPr lang="en-US" altLang="en-US" sz="1800" dirty="0" smtClean="0">
              <a:cs typeface="+mn-cs"/>
            </a:endParaRPr>
          </a:p>
          <a:p>
            <a:pPr eaLnBrk="1" hangingPunct="1">
              <a:spcBef>
                <a:spcPct val="0"/>
              </a:spcBef>
              <a:buFontTx/>
              <a:buNone/>
              <a:defRPr/>
            </a:pPr>
            <a:r>
              <a:rPr lang="en-US" altLang="en-US" sz="1800" b="1" dirty="0" smtClean="0">
                <a:cs typeface="+mn-cs"/>
              </a:rPr>
              <a:t>FINDINGS</a:t>
            </a:r>
          </a:p>
          <a:p>
            <a:pPr eaLnBrk="1" hangingPunct="1">
              <a:spcBef>
                <a:spcPct val="0"/>
              </a:spcBef>
              <a:buFontTx/>
              <a:buNone/>
              <a:defRPr/>
            </a:pPr>
            <a:endParaRPr lang="en-US" altLang="en-US" sz="1800" b="1" dirty="0" smtClean="0">
              <a:cs typeface="+mn-cs"/>
            </a:endParaRPr>
          </a:p>
          <a:p>
            <a:pPr marL="342900" indent="-342900" eaLnBrk="1" hangingPunct="1">
              <a:spcBef>
                <a:spcPct val="0"/>
              </a:spcBef>
              <a:buFontTx/>
              <a:buAutoNum type="arabicPeriod"/>
              <a:defRPr/>
            </a:pPr>
            <a:r>
              <a:rPr lang="en-US" altLang="en-US" sz="1800" dirty="0" smtClean="0">
                <a:cs typeface="+mn-cs"/>
              </a:rPr>
              <a:t>Pre existing moisture source at low levels causes orographic enhancement up to one order of magnitude through increasing coalescence efficiency</a:t>
            </a:r>
          </a:p>
          <a:p>
            <a:pPr eaLnBrk="1" hangingPunct="1">
              <a:spcBef>
                <a:spcPct val="0"/>
              </a:spcBef>
              <a:buFontTx/>
              <a:buNone/>
              <a:defRPr/>
            </a:pPr>
            <a:endParaRPr lang="en-US" altLang="en-US" sz="1800" dirty="0" smtClean="0">
              <a:cs typeface="+mn-cs"/>
            </a:endParaRPr>
          </a:p>
        </p:txBody>
      </p:sp>
      <p:sp>
        <p:nvSpPr>
          <p:cNvPr id="41" name="Right Arrow 40"/>
          <p:cNvSpPr/>
          <p:nvPr/>
        </p:nvSpPr>
        <p:spPr>
          <a:xfrm>
            <a:off x="1143000" y="3124200"/>
            <a:ext cx="457200" cy="152400"/>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Block Arc 23"/>
          <p:cNvSpPr>
            <a:spLocks noChangeArrowheads="1"/>
          </p:cNvSpPr>
          <p:nvPr/>
        </p:nvSpPr>
        <p:spPr bwMode="auto">
          <a:xfrm>
            <a:off x="5486400" y="3733800"/>
            <a:ext cx="2667000" cy="3886200"/>
          </a:xfrm>
          <a:custGeom>
            <a:avLst/>
            <a:gdLst>
              <a:gd name="T0" fmla="*/ 663896 w 2667000"/>
              <a:gd name="T1" fmla="*/ 1943100 h 3886200"/>
              <a:gd name="T2" fmla="*/ 2003104 w 2667000"/>
              <a:gd name="T3" fmla="*/ 1943100 h 3886200"/>
              <a:gd name="T4" fmla="*/ 1333500 w 2667000"/>
              <a:gd name="T5" fmla="*/ 1943100 h 3886200"/>
              <a:gd name="T6" fmla="*/ 0 60000 65536"/>
              <a:gd name="T7" fmla="*/ 0 60000 65536"/>
              <a:gd name="T8" fmla="*/ 0 60000 65536"/>
              <a:gd name="T9" fmla="*/ 0 w 2667000"/>
              <a:gd name="T10" fmla="*/ 0 h 3886200"/>
              <a:gd name="T11" fmla="*/ 2667000 w 2667000"/>
              <a:gd name="T12" fmla="*/ 1943100 h 3886200"/>
            </a:gdLst>
            <a:ahLst/>
            <a:cxnLst>
              <a:cxn ang="T6">
                <a:pos x="T0" y="T1"/>
              </a:cxn>
              <a:cxn ang="T7">
                <a:pos x="T2" y="T3"/>
              </a:cxn>
              <a:cxn ang="T8">
                <a:pos x="T4" y="T5"/>
              </a:cxn>
            </a:cxnLst>
            <a:rect l="T9" t="T10" r="T11" b="T12"/>
            <a:pathLst>
              <a:path w="2667000" h="3886200">
                <a:moveTo>
                  <a:pt x="0" y="1943100"/>
                </a:moveTo>
                <a:lnTo>
                  <a:pt x="0" y="1943100"/>
                </a:lnTo>
                <a:cubicBezTo>
                  <a:pt x="0" y="869955"/>
                  <a:pt x="597028" y="0"/>
                  <a:pt x="1333500" y="0"/>
                </a:cubicBezTo>
                <a:cubicBezTo>
                  <a:pt x="2069971" y="0"/>
                  <a:pt x="2667000" y="869955"/>
                  <a:pt x="2667000" y="1943100"/>
                </a:cubicBezTo>
                <a:lnTo>
                  <a:pt x="1339207" y="1943100"/>
                </a:lnTo>
                <a:cubicBezTo>
                  <a:pt x="1339207" y="1603275"/>
                  <a:pt x="1336651" y="1327793"/>
                  <a:pt x="1333500" y="1327793"/>
                </a:cubicBezTo>
                <a:cubicBezTo>
                  <a:pt x="1330348" y="1327793"/>
                  <a:pt x="1327793" y="1603275"/>
                  <a:pt x="1327793" y="1943100"/>
                </a:cubicBezTo>
                <a:lnTo>
                  <a:pt x="0" y="1943100"/>
                </a:lnTo>
                <a:close/>
              </a:path>
            </a:pathLst>
          </a:custGeom>
          <a:solidFill>
            <a:srgbClr val="808033"/>
          </a:solidFill>
          <a:ln w="9525">
            <a:solidFill>
              <a:srgbClr val="808033"/>
            </a:solidFill>
            <a:miter lim="800000"/>
            <a:headEnd/>
            <a:tailEnd/>
          </a:ln>
          <a:effectLst>
            <a:outerShdw blurRad="40000" dist="23000" dir="5400000" rotWithShape="0">
              <a:srgbClr val="808080">
                <a:alpha val="34998"/>
              </a:srgbClr>
            </a:outerShdw>
          </a:effectLst>
        </p:spPr>
        <p:txBody>
          <a:bodyPr anchor="ctr"/>
          <a:lstStyle/>
          <a:p>
            <a:endParaRPr lang="en-US"/>
          </a:p>
        </p:txBody>
      </p:sp>
      <p:sp>
        <p:nvSpPr>
          <p:cNvPr id="37911" name="TextBox 1"/>
          <p:cNvSpPr txBox="1">
            <a:spLocks noChangeArrowheads="1"/>
          </p:cNvSpPr>
          <p:nvPr/>
        </p:nvSpPr>
        <p:spPr bwMode="auto">
          <a:xfrm>
            <a:off x="4732338" y="6097588"/>
            <a:ext cx="21256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ea typeface="MS PGothic" panose="020B0600070205080204" pitchFamily="34" charset="-128"/>
              </a:rPr>
              <a:t>Wilson and Barros, 2014</a:t>
            </a:r>
          </a:p>
        </p:txBody>
      </p:sp>
      <p:sp>
        <p:nvSpPr>
          <p:cNvPr id="37912" name="Text Box 24"/>
          <p:cNvSpPr txBox="1">
            <a:spLocks noChangeArrowheads="1"/>
          </p:cNvSpPr>
          <p:nvPr/>
        </p:nvSpPr>
        <p:spPr bwMode="auto">
          <a:xfrm>
            <a:off x="3962400" y="6507163"/>
            <a:ext cx="14938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Wilson et al. (2014)</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368" y="3046109"/>
            <a:ext cx="2972215" cy="3801005"/>
          </a:xfrm>
          <a:prstGeom prst="rect">
            <a:avLst/>
          </a:prstGeom>
        </p:spPr>
      </p:pic>
      <p:pic>
        <p:nvPicPr>
          <p:cNvPr id="37890" name="Picture 12" descr="duke_sh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6238" y="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6"/>
          <p:cNvSpPr txBox="1">
            <a:spLocks noChangeArrowheads="1"/>
          </p:cNvSpPr>
          <p:nvPr/>
        </p:nvSpPr>
        <p:spPr bwMode="auto">
          <a:xfrm>
            <a:off x="609600" y="152400"/>
            <a:ext cx="74437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a:ea typeface="MS PGothic" panose="020B0600070205080204" pitchFamily="34" charset="-128"/>
              </a:rPr>
              <a:t>Case Studies: Detailed Analysis </a:t>
            </a:r>
          </a:p>
          <a:p>
            <a:pPr algn="ctr"/>
            <a:r>
              <a:rPr lang="en-US" altLang="en-US" sz="2800">
                <a:ea typeface="MS PGothic" panose="020B0600070205080204" pitchFamily="34" charset="-128"/>
              </a:rPr>
              <a:t>Explicit Raindrop Population Dynamics Model</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0"/>
            <a:ext cx="6710648" cy="6858000"/>
          </a:xfrm>
          <a:prstGeom prst="rect">
            <a:avLst/>
          </a:prstGeom>
        </p:spPr>
      </p:pic>
      <p:sp>
        <p:nvSpPr>
          <p:cNvPr id="37911" name="TextBox 1"/>
          <p:cNvSpPr txBox="1">
            <a:spLocks noChangeArrowheads="1"/>
          </p:cNvSpPr>
          <p:nvPr/>
        </p:nvSpPr>
        <p:spPr bwMode="auto">
          <a:xfrm>
            <a:off x="6920412" y="2133600"/>
            <a:ext cx="21256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dirty="0">
                <a:ea typeface="MS PGothic" panose="020B0600070205080204" pitchFamily="34" charset="-128"/>
              </a:rPr>
              <a:t>Wilson and Barros, 2014</a:t>
            </a:r>
          </a:p>
        </p:txBody>
      </p:sp>
    </p:spTree>
    <p:extLst>
      <p:ext uri="{BB962C8B-B14F-4D97-AF65-F5344CB8AC3E}">
        <p14:creationId xmlns:p14="http://schemas.microsoft.com/office/powerpoint/2010/main" val="29048486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457200" y="1600200"/>
            <a:ext cx="8229600" cy="4800600"/>
          </a:xfrm>
        </p:spPr>
        <p:txBody>
          <a:bodyPr/>
          <a:lstStyle/>
          <a:p>
            <a:r>
              <a:rPr lang="en-US" altLang="en-US" dirty="0" smtClean="0"/>
              <a:t>examples of TRMM missed detection of precipitation events are linked to fog and multi-tiered low-level clouds, especially in the inner </a:t>
            </a:r>
            <a:r>
              <a:rPr lang="en-US" altLang="en-US" dirty="0" err="1" smtClean="0"/>
              <a:t>mtn</a:t>
            </a:r>
            <a:r>
              <a:rPr lang="en-US" altLang="en-US" dirty="0" smtClean="0"/>
              <a:t> region (Duan et al. 2015)</a:t>
            </a:r>
          </a:p>
          <a:p>
            <a:r>
              <a:rPr lang="en-US" altLang="en-US" dirty="0" smtClean="0"/>
              <a:t>TRMM PR tends to underestimate small-scale winter storms and embedded convection in the summer; [a] coarse horizontal resolution {NUBF}, [b] misclassification of convective systems as </a:t>
            </a:r>
            <a:r>
              <a:rPr lang="en-US" altLang="en-US" dirty="0" err="1" smtClean="0"/>
              <a:t>stratiform</a:t>
            </a:r>
            <a:r>
              <a:rPr lang="en-US" altLang="en-US" dirty="0" smtClean="0"/>
              <a:t> (Duan et al. 2015) </a:t>
            </a:r>
            <a:endParaRPr lang="en-US" altLang="en-US" dirty="0"/>
          </a:p>
        </p:txBody>
      </p:sp>
      <p:pic>
        <p:nvPicPr>
          <p:cNvPr id="24580" name="Picture 2" descr="logo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581" name="Picture 12" descr="duke_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8"/>
          <p:cNvSpPr>
            <a:spLocks noGrp="1" noChangeArrowheads="1"/>
          </p:cNvSpPr>
          <p:nvPr>
            <p:ph type="title"/>
          </p:nvPr>
        </p:nvSpPr>
        <p:spPr>
          <a:noFill/>
          <a:ln/>
        </p:spPr>
        <p:txBody>
          <a:bodyPr/>
          <a:lstStyle/>
          <a:p>
            <a:r>
              <a:rPr lang="en-US" altLang="en-US" sz="4100"/>
              <a:t>What have we learned?</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457200" y="1600200"/>
            <a:ext cx="8229600" cy="4800600"/>
          </a:xfrm>
        </p:spPr>
        <p:txBody>
          <a:bodyPr/>
          <a:lstStyle/>
          <a:p>
            <a:r>
              <a:rPr lang="en-US" altLang="en-US"/>
              <a:t>summer precipitation is characterized by large event-to-event variability including both stratiform and convective properties</a:t>
            </a:r>
          </a:p>
          <a:p>
            <a:r>
              <a:rPr lang="en-US" altLang="en-US"/>
              <a:t>during fall, stratiform precipitation dominates and rainfall is two times more frequent at the ridge than in the valley, corresponding to a 100% increase in cumulative rainfall at high elevation (Prat and Barros 2010b) </a:t>
            </a:r>
          </a:p>
        </p:txBody>
      </p:sp>
      <p:pic>
        <p:nvPicPr>
          <p:cNvPr id="27652" name="Picture 2" descr="logo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653" name="Picture 12" descr="duke_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Rectangle 8"/>
          <p:cNvSpPr>
            <a:spLocks noGrp="1" noChangeArrowheads="1"/>
          </p:cNvSpPr>
          <p:nvPr>
            <p:ph type="title"/>
          </p:nvPr>
        </p:nvSpPr>
        <p:spPr>
          <a:noFill/>
          <a:ln/>
        </p:spPr>
        <p:txBody>
          <a:bodyPr/>
          <a:lstStyle/>
          <a:p>
            <a:r>
              <a:rPr lang="en-US" altLang="en-US" sz="4100"/>
              <a:t>What have we learned?</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457200" y="1600200"/>
            <a:ext cx="8229600" cy="4800600"/>
          </a:xfrm>
        </p:spPr>
        <p:txBody>
          <a:bodyPr/>
          <a:lstStyle/>
          <a:p>
            <a:r>
              <a:rPr lang="en-US" altLang="en-US"/>
              <a:t>for concurrent rain events</a:t>
            </a:r>
          </a:p>
          <a:p>
            <a:pPr lvl="1"/>
            <a:r>
              <a:rPr lang="en-US" altLang="en-US"/>
              <a:t>orographic rainfall enhancement is very strong, on the order of 60% at ridge compared to valley locations (Prat and Barros 2010b)</a:t>
            </a:r>
          </a:p>
        </p:txBody>
      </p:sp>
      <p:pic>
        <p:nvPicPr>
          <p:cNvPr id="33796" name="Picture 2" descr="logo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797" name="Picture 12" descr="duke_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Rectangle 7"/>
          <p:cNvSpPr>
            <a:spLocks noGrp="1" noChangeArrowheads="1"/>
          </p:cNvSpPr>
          <p:nvPr>
            <p:ph type="title"/>
          </p:nvPr>
        </p:nvSpPr>
        <p:spPr>
          <a:noFill/>
          <a:ln/>
        </p:spPr>
        <p:txBody>
          <a:bodyPr/>
          <a:lstStyle/>
          <a:p>
            <a:r>
              <a:rPr lang="en-US" altLang="en-US" sz="4100"/>
              <a:t>What have we learned?</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2" descr="logo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180" name="Picture 12" descr="duke_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2"/>
          <p:cNvSpPr>
            <a:spLocks noGrp="1" noChangeArrowheads="1"/>
          </p:cNvSpPr>
          <p:nvPr>
            <p:ph type="title"/>
          </p:nvPr>
        </p:nvSpPr>
        <p:spPr/>
        <p:txBody>
          <a:bodyPr/>
          <a:lstStyle/>
          <a:p>
            <a:r>
              <a:rPr lang="en-US" altLang="en-US" sz="4100"/>
              <a:t>What have we learned?</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5260"/>
            <a:ext cx="6781800" cy="507526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5300" y="1539876"/>
            <a:ext cx="4762500" cy="2771775"/>
          </a:xfrm>
          <a:prstGeom prst="rect">
            <a:avLst/>
          </a:prstGeom>
        </p:spPr>
      </p:pic>
      <p:sp>
        <p:nvSpPr>
          <p:cNvPr id="10" name="TextBox 9"/>
          <p:cNvSpPr txBox="1"/>
          <p:nvPr/>
        </p:nvSpPr>
        <p:spPr>
          <a:xfrm>
            <a:off x="2133600" y="1486401"/>
            <a:ext cx="2853666" cy="246221"/>
          </a:xfrm>
          <a:prstGeom prst="rect">
            <a:avLst/>
          </a:prstGeom>
          <a:noFill/>
        </p:spPr>
        <p:txBody>
          <a:bodyPr wrap="none" rtlCol="0">
            <a:spAutoFit/>
          </a:bodyPr>
          <a:lstStyle/>
          <a:p>
            <a:r>
              <a:rPr lang="en-US" sz="1000" dirty="0" smtClean="0"/>
              <a:t>https</a:t>
            </a:r>
            <a:r>
              <a:rPr lang="en-US" sz="1000" dirty="0"/>
              <a:t>://www.nssl.noaa.gov/projects/q2/q2.php </a:t>
            </a:r>
          </a:p>
        </p:txBody>
      </p:sp>
    </p:spTree>
    <p:extLst>
      <p:ext uri="{BB962C8B-B14F-4D97-AF65-F5344CB8AC3E}">
        <p14:creationId xmlns:p14="http://schemas.microsoft.com/office/powerpoint/2010/main" val="6898930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2" descr="logo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9701" name="Picture 12" descr="duke_sh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441" y="1342404"/>
            <a:ext cx="8183117" cy="4448796"/>
          </a:xfrm>
          <a:prstGeom prst="rect">
            <a:avLst/>
          </a:prstGeom>
        </p:spPr>
      </p:pic>
      <p:sp>
        <p:nvSpPr>
          <p:cNvPr id="7" name="Text Box 6"/>
          <p:cNvSpPr txBox="1">
            <a:spLocks noChangeArrowheads="1"/>
          </p:cNvSpPr>
          <p:nvPr/>
        </p:nvSpPr>
        <p:spPr bwMode="auto">
          <a:xfrm>
            <a:off x="6248400" y="6515530"/>
            <a:ext cx="241925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smtClean="0"/>
              <a:t>Duan, Wilson, and Barros (2015)</a:t>
            </a:r>
            <a:endParaRPr lang="en-US" altLang="en-US" sz="12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descr="logo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868" name="Picture 12" descr="duke_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5"/>
          <p:cNvSpPr>
            <a:spLocks noGrp="1" noChangeArrowheads="1"/>
          </p:cNvSpPr>
          <p:nvPr>
            <p:ph type="title"/>
          </p:nvPr>
        </p:nvSpPr>
        <p:spPr>
          <a:noFill/>
          <a:ln/>
        </p:spPr>
        <p:txBody>
          <a:bodyPr/>
          <a:lstStyle/>
          <a:p>
            <a:r>
              <a:rPr lang="en-US" altLang="en-US" sz="4100"/>
              <a:t>What have we learned?</a:t>
            </a:r>
          </a:p>
        </p:txBody>
      </p:sp>
      <p:pic>
        <p:nvPicPr>
          <p:cNvPr id="368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33400"/>
            <a:ext cx="6964363" cy="607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2" name="Text Box 8"/>
          <p:cNvSpPr txBox="1">
            <a:spLocks noChangeArrowheads="1"/>
          </p:cNvSpPr>
          <p:nvPr/>
        </p:nvSpPr>
        <p:spPr bwMode="auto">
          <a:xfrm>
            <a:off x="288925" y="6434138"/>
            <a:ext cx="17129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(Tao and Barros 2013)</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a:xfrm>
            <a:off x="457200" y="1600200"/>
            <a:ext cx="8229600" cy="4800600"/>
          </a:xfrm>
        </p:spPr>
        <p:txBody>
          <a:bodyPr/>
          <a:lstStyle/>
          <a:p>
            <a:r>
              <a:rPr lang="en-US" altLang="en-US"/>
              <a:t>Rain gauge data has been used successfully to adaptively correct biases in the gridded Next Generation Multi-sensor QPE (Q2) data set used as input to a high-resolution physically-based hydrological model (3D-LSHM,Tao and Barros 2013) on </a:t>
            </a:r>
            <a:r>
              <a:rPr lang="en-US" altLang="en-US" u="sng"/>
              <a:t>successful</a:t>
            </a:r>
            <a:r>
              <a:rPr lang="en-US" altLang="en-US"/>
              <a:t> </a:t>
            </a:r>
            <a:r>
              <a:rPr lang="en-US" altLang="en-US" u="sng"/>
              <a:t>quantitative flash-flood estimates</a:t>
            </a:r>
            <a:r>
              <a:rPr lang="en-US" altLang="en-US"/>
              <a:t> for three case studies occurring in the Pigeon River Basin</a:t>
            </a:r>
            <a:endParaRPr lang="en-US" altLang="en-US" u="sng"/>
          </a:p>
          <a:p>
            <a:pPr lvl="1"/>
            <a:endParaRPr lang="en-US" altLang="en-US"/>
          </a:p>
        </p:txBody>
      </p:sp>
      <p:pic>
        <p:nvPicPr>
          <p:cNvPr id="31748" name="Picture 2" descr="logo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1749" name="Picture 12" descr="duke_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6"/>
          <p:cNvSpPr>
            <a:spLocks noGrp="1" noChangeArrowheads="1"/>
          </p:cNvSpPr>
          <p:nvPr>
            <p:ph type="title"/>
          </p:nvPr>
        </p:nvSpPr>
        <p:spPr>
          <a:noFill/>
          <a:ln/>
        </p:spPr>
        <p:txBody>
          <a:bodyPr/>
          <a:lstStyle/>
          <a:p>
            <a:r>
              <a:rPr lang="en-US" altLang="en-US" sz="4100"/>
              <a:t>What have we learned?</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457200" y="1600200"/>
            <a:ext cx="8229600" cy="4800600"/>
          </a:xfrm>
        </p:spPr>
        <p:txBody>
          <a:bodyPr/>
          <a:lstStyle/>
          <a:p>
            <a:r>
              <a:rPr lang="en-US" altLang="en-US" dirty="0"/>
              <a:t>Rain gauge data has been used successfully to adaptively correct biases in the gridded Next Generation Multi-sensor QPE (Q2) data set used as input to a high-resolution physically-based hydrological model (3D-LSHM) used as input for a slope stability model to </a:t>
            </a:r>
            <a:r>
              <a:rPr lang="en-US" altLang="en-US" u="sng" dirty="0"/>
              <a:t>investigate the mechanisms triggering </a:t>
            </a:r>
            <a:r>
              <a:rPr lang="en-US" altLang="en-US" u="sng" dirty="0" smtClean="0"/>
              <a:t>debris </a:t>
            </a:r>
            <a:r>
              <a:rPr lang="en-US" altLang="en-US" u="sng" dirty="0"/>
              <a:t>flows</a:t>
            </a:r>
            <a:r>
              <a:rPr lang="en-US" altLang="en-US" dirty="0"/>
              <a:t> (Tao and Barros 2014) </a:t>
            </a:r>
          </a:p>
        </p:txBody>
      </p:sp>
      <p:pic>
        <p:nvPicPr>
          <p:cNvPr id="34820" name="Picture 2" descr="logo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821" name="Picture 12" descr="duke_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6"/>
          <p:cNvSpPr>
            <a:spLocks noGrp="1" noChangeArrowheads="1"/>
          </p:cNvSpPr>
          <p:nvPr>
            <p:ph type="title"/>
          </p:nvPr>
        </p:nvSpPr>
        <p:spPr>
          <a:noFill/>
          <a:ln/>
        </p:spPr>
        <p:txBody>
          <a:bodyPr/>
          <a:lstStyle/>
          <a:p>
            <a:r>
              <a:rPr lang="en-US" altLang="en-US" sz="4100"/>
              <a:t>What have we learned?</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5052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1143000"/>
            <a:ext cx="5041900" cy="557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body" idx="1"/>
          </p:nvPr>
        </p:nvSpPr>
        <p:spPr/>
        <p:txBody>
          <a:bodyPr/>
          <a:lstStyle/>
          <a:p>
            <a:r>
              <a:rPr lang="en-US" altLang="en-US"/>
              <a:t>IPHEx</a:t>
            </a:r>
          </a:p>
        </p:txBody>
      </p:sp>
      <p:pic>
        <p:nvPicPr>
          <p:cNvPr id="51203" name="Picture 2" descr="logo_bl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204" name="Picture 12" descr="duke_shie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5"/>
          <p:cNvSpPr>
            <a:spLocks noGrp="1" noChangeArrowheads="1"/>
          </p:cNvSpPr>
          <p:nvPr>
            <p:ph type="title"/>
          </p:nvPr>
        </p:nvSpPr>
        <p:spPr>
          <a:noFill/>
          <a:ln/>
        </p:spPr>
        <p:txBody>
          <a:bodyPr/>
          <a:lstStyle/>
          <a:p>
            <a:r>
              <a:rPr lang="en-US" altLang="en-US" sz="4100"/>
              <a:t>What have we learned?</a:t>
            </a:r>
          </a:p>
        </p:txBody>
      </p:sp>
      <p:sp>
        <p:nvSpPr>
          <p:cNvPr id="51207" name="Text Box 7"/>
          <p:cNvSpPr txBox="1">
            <a:spLocks noChangeArrowheads="1"/>
          </p:cNvSpPr>
          <p:nvPr/>
        </p:nvSpPr>
        <p:spPr bwMode="auto">
          <a:xfrm>
            <a:off x="7573963" y="6507163"/>
            <a:ext cx="14938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Wilson et al. (2014)</a:t>
            </a:r>
          </a:p>
        </p:txBody>
      </p:sp>
      <p:sp>
        <p:nvSpPr>
          <p:cNvPr id="51208" name="Text Box 8"/>
          <p:cNvSpPr txBox="1">
            <a:spLocks noChangeArrowheads="1"/>
          </p:cNvSpPr>
          <p:nvPr/>
        </p:nvSpPr>
        <p:spPr bwMode="auto">
          <a:xfrm>
            <a:off x="136525" y="2779713"/>
            <a:ext cx="2911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1 May – 15 June 2014</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p:txBody>
          <a:bodyPr/>
          <a:lstStyle/>
          <a:p>
            <a:r>
              <a:rPr lang="en-US" altLang="en-US"/>
              <a:t>IPHEx</a:t>
            </a:r>
          </a:p>
        </p:txBody>
      </p:sp>
      <p:pic>
        <p:nvPicPr>
          <p:cNvPr id="9221" name="Picture 2" descr="logo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222" name="Picture 12" descr="duke_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Rectangle 7"/>
          <p:cNvSpPr>
            <a:spLocks noGrp="1" noChangeArrowheads="1"/>
          </p:cNvSpPr>
          <p:nvPr>
            <p:ph type="title"/>
          </p:nvPr>
        </p:nvSpPr>
        <p:spPr>
          <a:noFill/>
          <a:ln/>
        </p:spPr>
        <p:txBody>
          <a:bodyPr/>
          <a:lstStyle/>
          <a:p>
            <a:r>
              <a:rPr lang="en-US" altLang="en-US" sz="4100"/>
              <a:t>What have we learned?</a:t>
            </a:r>
          </a:p>
        </p:txBody>
      </p:sp>
      <p:pic>
        <p:nvPicPr>
          <p:cNvPr id="9224"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1143000"/>
            <a:ext cx="504983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 Box 9"/>
          <p:cNvSpPr txBox="1">
            <a:spLocks noChangeArrowheads="1"/>
          </p:cNvSpPr>
          <p:nvPr/>
        </p:nvSpPr>
        <p:spPr bwMode="auto">
          <a:xfrm>
            <a:off x="7573963" y="6507163"/>
            <a:ext cx="14938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Wilson et al. (2014)</a:t>
            </a:r>
          </a:p>
        </p:txBody>
      </p:sp>
      <p:sp>
        <p:nvSpPr>
          <p:cNvPr id="9226" name="Text Box 10"/>
          <p:cNvSpPr txBox="1">
            <a:spLocks noChangeArrowheads="1"/>
          </p:cNvSpPr>
          <p:nvPr/>
        </p:nvSpPr>
        <p:spPr bwMode="auto">
          <a:xfrm>
            <a:off x="136525" y="2779713"/>
            <a:ext cx="2911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1 May – 15 June 2014</a:t>
            </a:r>
          </a:p>
        </p:txBody>
      </p:sp>
      <p:pic>
        <p:nvPicPr>
          <p:cNvPr id="9228" name="Picture 1"/>
          <p:cNvPicPr>
            <a:picLocks noChangeAspect="1"/>
          </p:cNvPicPr>
          <p:nvPr/>
        </p:nvPicPr>
        <p:blipFill>
          <a:blip r:embed="rId5" cstate="print">
            <a:extLst>
              <a:ext uri="{28A0092B-C50C-407E-A947-70E740481C1C}">
                <a14:useLocalDpi xmlns:a14="http://schemas.microsoft.com/office/drawing/2010/main" val="0"/>
              </a:ext>
            </a:extLst>
          </a:blip>
          <a:srcRect l="17500" t="21111" r="38734" b="14999"/>
          <a:stretch>
            <a:fillRect/>
          </a:stretch>
        </p:blipFill>
        <p:spPr bwMode="auto">
          <a:xfrm>
            <a:off x="0" y="3284538"/>
            <a:ext cx="2986088"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9948" name="Picture 15" descr="GPM_Logo.pdf"/>
          <p:cNvPicPr>
            <a:picLocks noChangeAspect="1"/>
          </p:cNvPicPr>
          <p:nvPr/>
        </p:nvPicPr>
        <p:blipFill>
          <a:blip r:embed="rId4" cstate="print">
            <a:extLst>
              <a:ext uri="{28A0092B-C50C-407E-A947-70E740481C1C}">
                <a14:useLocalDpi xmlns:a14="http://schemas.microsoft.com/office/drawing/2010/main" val="0"/>
              </a:ext>
            </a:extLst>
          </a:blip>
          <a:srcRect l="14369" t="20000" r="10934" b="22221"/>
          <a:stretch>
            <a:fillRect/>
          </a:stretch>
        </p:blipFill>
        <p:spPr bwMode="auto">
          <a:xfrm>
            <a:off x="7924800" y="1676400"/>
            <a:ext cx="10191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01600"/>
            <a:ext cx="8131175" cy="438150"/>
          </a:xfrm>
          <a:prstGeom prst="rect">
            <a:avLst/>
          </a:prstGeom>
          <a:solidFill>
            <a:srgbClr val="0000CC"/>
          </a:solidFill>
        </p:spPr>
        <p:txBody>
          <a:bodyPr/>
          <a:lstStyle/>
          <a:p>
            <a:pPr algn="ctr" fontAlgn="auto">
              <a:spcBef>
                <a:spcPct val="50000"/>
              </a:spcBef>
              <a:spcAft>
                <a:spcPts val="0"/>
              </a:spcAft>
              <a:defRPr/>
            </a:pPr>
            <a:r>
              <a:rPr lang="en-US" sz="2000" b="1" i="1" u="sng" kern="0" dirty="0">
                <a:solidFill>
                  <a:srgbClr val="FFFFFF"/>
                </a:solidFill>
                <a:latin typeface="Arial"/>
                <a:ea typeface="ＭＳ Ｐゴシック" charset="-128"/>
                <a:cs typeface="+mn-cs"/>
              </a:rPr>
              <a:t> High Altitude and in the Column:  GPM Airborne Assets in IPHEX</a:t>
            </a:r>
            <a:r>
              <a:rPr lang="en-US" sz="2000" b="1" i="1" kern="0" dirty="0">
                <a:solidFill>
                  <a:srgbClr val="FFFFFF"/>
                </a:solidFill>
                <a:latin typeface="Arial"/>
                <a:ea typeface="ＭＳ Ｐゴシック" charset="-128"/>
                <a:cs typeface="+mn-cs"/>
              </a:rPr>
              <a:t> </a:t>
            </a:r>
            <a:endParaRPr lang="en-US" sz="2000" i="1" kern="0" dirty="0">
              <a:solidFill>
                <a:srgbClr val="FFFFFF"/>
              </a:solidFill>
              <a:latin typeface="Arial"/>
              <a:ea typeface="ＭＳ Ｐゴシック" charset="-128"/>
              <a:cs typeface="+mn-cs"/>
            </a:endParaRPr>
          </a:p>
        </p:txBody>
      </p:sp>
      <p:pic>
        <p:nvPicPr>
          <p:cNvPr id="41987" name="Picture 4" descr="85208main_EC99-45225-2"/>
          <p:cNvPicPr>
            <a:picLocks noChangeAspect="1" noChangeArrowheads="1"/>
          </p:cNvPicPr>
          <p:nvPr/>
        </p:nvPicPr>
        <p:blipFill>
          <a:blip r:embed="rId3">
            <a:extLst>
              <a:ext uri="{28A0092B-C50C-407E-A947-70E740481C1C}">
                <a14:useLocalDpi xmlns:a14="http://schemas.microsoft.com/office/drawing/2010/main" val="0"/>
              </a:ext>
            </a:extLst>
          </a:blip>
          <a:srcRect l="7533" t="25000" r="7533" b="16667"/>
          <a:stretch>
            <a:fillRect/>
          </a:stretch>
        </p:blipFill>
        <p:spPr bwMode="auto">
          <a:xfrm>
            <a:off x="88900" y="1220788"/>
            <a:ext cx="2251075"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3"/>
          <p:cNvSpPr txBox="1">
            <a:spLocks noChangeArrowheads="1"/>
          </p:cNvSpPr>
          <p:nvPr/>
        </p:nvSpPr>
        <p:spPr bwMode="auto">
          <a:xfrm>
            <a:off x="2251075" y="1227138"/>
            <a:ext cx="24733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Char char="•"/>
            </a:pPr>
            <a:r>
              <a:rPr lang="en-US" altLang="en-US" sz="1600" b="1">
                <a:solidFill>
                  <a:srgbClr val="0A0AFF"/>
                </a:solidFill>
                <a:ea typeface="MS PGothic" panose="020B0600070205080204" pitchFamily="34" charset="-128"/>
              </a:rPr>
              <a:t>NASA ER-2: Satellite simulator</a:t>
            </a:r>
          </a:p>
          <a:p>
            <a:pPr>
              <a:buFontTx/>
              <a:buChar char="•"/>
            </a:pPr>
            <a:r>
              <a:rPr lang="en-US" altLang="en-US" sz="1600" b="1">
                <a:solidFill>
                  <a:srgbClr val="0A0AFF"/>
                </a:solidFill>
                <a:ea typeface="MS PGothic" panose="020B0600070205080204" pitchFamily="34" charset="-128"/>
              </a:rPr>
              <a:t>80 flight hours</a:t>
            </a:r>
          </a:p>
          <a:p>
            <a:pPr>
              <a:buFontTx/>
              <a:buChar char="•"/>
            </a:pPr>
            <a:r>
              <a:rPr lang="en-US" altLang="en-US" sz="1600" b="1">
                <a:solidFill>
                  <a:srgbClr val="0A0AFF"/>
                </a:solidFill>
                <a:ea typeface="MS PGothic" panose="020B0600070205080204" pitchFamily="34" charset="-128"/>
              </a:rPr>
              <a:t>Base: Warner-Robbins AFB, Georgia</a:t>
            </a:r>
          </a:p>
        </p:txBody>
      </p:sp>
      <p:pic>
        <p:nvPicPr>
          <p:cNvPr id="41989" name="Picture 2"/>
          <p:cNvPicPr>
            <a:picLocks noChangeAspect="1" noChangeArrowheads="1"/>
          </p:cNvPicPr>
          <p:nvPr/>
        </p:nvPicPr>
        <p:blipFill>
          <a:blip r:embed="rId4">
            <a:extLst>
              <a:ext uri="{28A0092B-C50C-407E-A947-70E740481C1C}">
                <a14:useLocalDpi xmlns:a14="http://schemas.microsoft.com/office/drawing/2010/main" val="0"/>
              </a:ext>
            </a:extLst>
          </a:blip>
          <a:srcRect t="16666" b="12498"/>
          <a:stretch>
            <a:fillRect/>
          </a:stretch>
        </p:blipFill>
        <p:spPr bwMode="auto">
          <a:xfrm>
            <a:off x="6388100" y="1341438"/>
            <a:ext cx="2679700"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5"/>
          <p:cNvSpPr txBox="1">
            <a:spLocks noChangeArrowheads="1"/>
          </p:cNvSpPr>
          <p:nvPr/>
        </p:nvSpPr>
        <p:spPr bwMode="auto">
          <a:xfrm>
            <a:off x="4572000" y="1219200"/>
            <a:ext cx="19050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Char char="•"/>
            </a:pPr>
            <a:r>
              <a:rPr lang="en-US" altLang="en-US" sz="1600" b="1">
                <a:solidFill>
                  <a:srgbClr val="0A0AFF"/>
                </a:solidFill>
                <a:ea typeface="MS PGothic" panose="020B0600070205080204" pitchFamily="34" charset="-128"/>
              </a:rPr>
              <a:t>UND Citation</a:t>
            </a:r>
          </a:p>
          <a:p>
            <a:pPr>
              <a:buFontTx/>
              <a:buChar char="•"/>
            </a:pPr>
            <a:r>
              <a:rPr lang="en-US" altLang="en-US" sz="1600" b="1">
                <a:solidFill>
                  <a:srgbClr val="0A0AFF"/>
                </a:solidFill>
                <a:ea typeface="MS PGothic" panose="020B0600070205080204" pitchFamily="34" charset="-128"/>
              </a:rPr>
              <a:t>Microphysics</a:t>
            </a:r>
          </a:p>
          <a:p>
            <a:pPr>
              <a:buFontTx/>
              <a:buChar char="•"/>
            </a:pPr>
            <a:r>
              <a:rPr lang="en-US" altLang="en-US" sz="1600" b="1">
                <a:solidFill>
                  <a:srgbClr val="0A0AFF"/>
                </a:solidFill>
                <a:ea typeface="MS PGothic" panose="020B0600070205080204" pitchFamily="34" charset="-128"/>
              </a:rPr>
              <a:t>60 flight hours</a:t>
            </a:r>
          </a:p>
          <a:p>
            <a:pPr>
              <a:buFontTx/>
              <a:buChar char="•"/>
            </a:pPr>
            <a:r>
              <a:rPr lang="en-US" altLang="en-US" sz="1600" b="1">
                <a:solidFill>
                  <a:srgbClr val="0A0AFF"/>
                </a:solidFill>
                <a:ea typeface="MS PGothic" panose="020B0600070205080204" pitchFamily="34" charset="-128"/>
              </a:rPr>
              <a:t>Base: KAVL, Asheville, NC</a:t>
            </a:r>
          </a:p>
        </p:txBody>
      </p:sp>
      <p:graphicFrame>
        <p:nvGraphicFramePr>
          <p:cNvPr id="7" name="Table 6"/>
          <p:cNvGraphicFramePr>
            <a:graphicFrameLocks noGrp="1"/>
          </p:cNvGraphicFramePr>
          <p:nvPr/>
        </p:nvGraphicFramePr>
        <p:xfrm>
          <a:off x="4725988" y="2697163"/>
          <a:ext cx="4286250" cy="3459164"/>
        </p:xfrm>
        <a:graphic>
          <a:graphicData uri="http://schemas.openxmlformats.org/drawingml/2006/table">
            <a:tbl>
              <a:tblPr/>
              <a:tblGrid>
                <a:gridCol w="2148634"/>
                <a:gridCol w="2137616"/>
              </a:tblGrid>
              <a:tr h="274320">
                <a:tc>
                  <a:txBody>
                    <a:bodyPr/>
                    <a:lstStyle/>
                    <a:p>
                      <a:pPr marL="0" marR="0" algn="ctr">
                        <a:spcBef>
                          <a:spcPts val="0"/>
                        </a:spcBef>
                        <a:spcAft>
                          <a:spcPts val="0"/>
                        </a:spcAft>
                      </a:pPr>
                      <a:r>
                        <a:rPr lang="en-US" sz="1800" b="1" dirty="0" smtClean="0">
                          <a:latin typeface="Calibri" pitchFamily="34" charset="0"/>
                          <a:ea typeface="Batang"/>
                        </a:rPr>
                        <a:t> Instrument</a:t>
                      </a:r>
                      <a:endParaRPr lang="en-US" sz="1800" b="1" dirty="0">
                        <a:latin typeface="Calibri" pitchFamily="34" charset="0"/>
                        <a:ea typeface="Batang"/>
                      </a:endParaRPr>
                    </a:p>
                  </a:txBody>
                  <a:tcPr marL="68591" marR="6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smtClean="0">
                          <a:latin typeface="Calibri" pitchFamily="34" charset="0"/>
                          <a:ea typeface="Batang"/>
                        </a:rPr>
                        <a:t>Measurement</a:t>
                      </a:r>
                      <a:endParaRPr lang="en-US" sz="1800" b="1" dirty="0">
                        <a:latin typeface="Calibri" pitchFamily="34" charset="0"/>
                        <a:ea typeface="Batang"/>
                      </a:endParaRPr>
                    </a:p>
                  </a:txBody>
                  <a:tcPr marL="68591" marR="6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360">
                <a:tc>
                  <a:txBody>
                    <a:bodyPr/>
                    <a:lstStyle/>
                    <a:p>
                      <a:pPr marL="171450" marR="0" algn="l">
                        <a:spcBef>
                          <a:spcPts val="0"/>
                        </a:spcBef>
                        <a:spcAft>
                          <a:spcPts val="0"/>
                        </a:spcAft>
                      </a:pPr>
                      <a:r>
                        <a:rPr lang="en-US" sz="1400" b="1" dirty="0" smtClean="0">
                          <a:latin typeface="Arial" pitchFamily="34" charset="0"/>
                          <a:ea typeface="Batang"/>
                          <a:cs typeface="Arial" pitchFamily="34" charset="0"/>
                        </a:rPr>
                        <a:t>King</a:t>
                      </a:r>
                      <a:endParaRPr lang="en-US" sz="1400" b="1" dirty="0">
                        <a:latin typeface="Arial" pitchFamily="34" charset="0"/>
                        <a:ea typeface="Batang"/>
                        <a:cs typeface="Arial" pitchFamily="34" charset="0"/>
                      </a:endParaRPr>
                    </a:p>
                  </a:txBody>
                  <a:tcPr marL="68591" marR="6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400" b="0" dirty="0" smtClean="0">
                          <a:latin typeface="Arial" pitchFamily="34" charset="0"/>
                          <a:ea typeface="Batang"/>
                          <a:cs typeface="Arial" pitchFamily="34" charset="0"/>
                        </a:rPr>
                        <a:t>Cloud</a:t>
                      </a:r>
                      <a:r>
                        <a:rPr lang="en-US" sz="1400" b="0" baseline="0" dirty="0" smtClean="0">
                          <a:latin typeface="Arial" pitchFamily="34" charset="0"/>
                          <a:ea typeface="Batang"/>
                          <a:cs typeface="Arial" pitchFamily="34" charset="0"/>
                        </a:rPr>
                        <a:t> l</a:t>
                      </a:r>
                      <a:r>
                        <a:rPr lang="en-US" sz="1400" b="0" dirty="0" smtClean="0">
                          <a:latin typeface="Arial" pitchFamily="34" charset="0"/>
                          <a:ea typeface="Batang"/>
                          <a:cs typeface="Arial" pitchFamily="34" charset="0"/>
                        </a:rPr>
                        <a:t>iquid water</a:t>
                      </a:r>
                      <a:r>
                        <a:rPr lang="en-US" sz="1400" b="0" baseline="0" dirty="0" smtClean="0">
                          <a:latin typeface="Arial" pitchFamily="34" charset="0"/>
                          <a:ea typeface="Batang"/>
                          <a:cs typeface="Arial" pitchFamily="34" charset="0"/>
                        </a:rPr>
                        <a:t> </a:t>
                      </a:r>
                      <a:endParaRPr lang="en-US" sz="1400" b="0" dirty="0">
                        <a:latin typeface="Arial" pitchFamily="34" charset="0"/>
                        <a:ea typeface="Batang"/>
                        <a:cs typeface="Arial" pitchFamily="34" charset="0"/>
                      </a:endParaRPr>
                    </a:p>
                  </a:txBody>
                  <a:tcPr marL="68591" marR="6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4272">
                <a:tc>
                  <a:txBody>
                    <a:bodyPr/>
                    <a:lstStyle/>
                    <a:p>
                      <a:pPr marL="171450" marR="0" algn="l">
                        <a:spcBef>
                          <a:spcPts val="0"/>
                        </a:spcBef>
                        <a:spcAft>
                          <a:spcPts val="0"/>
                        </a:spcAft>
                      </a:pPr>
                      <a:r>
                        <a:rPr lang="en-US" sz="1400" b="1" dirty="0" smtClean="0">
                          <a:latin typeface="Arial" pitchFamily="34" charset="0"/>
                          <a:ea typeface="Batang"/>
                          <a:cs typeface="Arial" pitchFamily="34" charset="0"/>
                        </a:rPr>
                        <a:t>2D-C</a:t>
                      </a:r>
                      <a:r>
                        <a:rPr lang="en-US" sz="1400" b="1" baseline="0" dirty="0" smtClean="0">
                          <a:latin typeface="Arial" pitchFamily="34" charset="0"/>
                          <a:ea typeface="Batang"/>
                          <a:cs typeface="Arial" pitchFamily="34" charset="0"/>
                        </a:rPr>
                        <a:t> / 2D-S</a:t>
                      </a:r>
                      <a:endParaRPr lang="en-US" sz="1400" b="1" dirty="0">
                        <a:latin typeface="Arial" pitchFamily="34" charset="0"/>
                        <a:ea typeface="Batang"/>
                        <a:cs typeface="Arial" pitchFamily="34" charset="0"/>
                      </a:endParaRPr>
                    </a:p>
                  </a:txBody>
                  <a:tcPr marL="68591" marR="6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400" b="0" dirty="0" smtClean="0">
                          <a:latin typeface="Arial" pitchFamily="34" charset="0"/>
                          <a:ea typeface="Batang"/>
                          <a:cs typeface="Arial" pitchFamily="34" charset="0"/>
                        </a:rPr>
                        <a:t>Cloud and precipitation particle spectra</a:t>
                      </a:r>
                      <a:endParaRPr lang="en-US" sz="1400" b="0" dirty="0">
                        <a:latin typeface="Arial" pitchFamily="34" charset="0"/>
                        <a:ea typeface="Batang"/>
                        <a:cs typeface="Arial" pitchFamily="34" charset="0"/>
                      </a:endParaRPr>
                    </a:p>
                  </a:txBody>
                  <a:tcPr marL="68591" marR="6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0943">
                <a:tc>
                  <a:txBody>
                    <a:bodyPr/>
                    <a:lstStyle/>
                    <a:p>
                      <a:pPr marL="166688" marR="0" indent="0" algn="l">
                        <a:spcBef>
                          <a:spcPts val="0"/>
                        </a:spcBef>
                        <a:spcAft>
                          <a:spcPts val="0"/>
                        </a:spcAft>
                      </a:pPr>
                      <a:r>
                        <a:rPr lang="en-US" sz="1400" b="1" baseline="0" dirty="0" smtClean="0">
                          <a:latin typeface="Arial" pitchFamily="34" charset="0"/>
                          <a:ea typeface="Batang"/>
                          <a:cs typeface="Arial" pitchFamily="34" charset="0"/>
                        </a:rPr>
                        <a:t>HVPS</a:t>
                      </a:r>
                      <a:endParaRPr lang="en-US" sz="1400" b="1" dirty="0">
                        <a:latin typeface="Arial" pitchFamily="34" charset="0"/>
                        <a:ea typeface="Batang"/>
                        <a:cs typeface="Arial" pitchFamily="34" charset="0"/>
                      </a:endParaRPr>
                    </a:p>
                  </a:txBody>
                  <a:tcPr marL="68591" marR="6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400" b="0" dirty="0" smtClean="0">
                          <a:latin typeface="Arial" pitchFamily="34" charset="0"/>
                          <a:ea typeface="Batang"/>
                          <a:cs typeface="Arial" pitchFamily="34" charset="0"/>
                        </a:rPr>
                        <a:t>Precipitation</a:t>
                      </a:r>
                      <a:r>
                        <a:rPr lang="en-US" sz="1400" b="0" baseline="0" dirty="0" smtClean="0">
                          <a:latin typeface="Arial" pitchFamily="34" charset="0"/>
                          <a:ea typeface="Batang"/>
                          <a:cs typeface="Arial" pitchFamily="34" charset="0"/>
                        </a:rPr>
                        <a:t> spectra</a:t>
                      </a:r>
                      <a:endParaRPr lang="en-US" sz="1400" b="0" dirty="0">
                        <a:latin typeface="Arial" pitchFamily="34" charset="0"/>
                        <a:ea typeface="Batang"/>
                        <a:cs typeface="Arial" pitchFamily="34" charset="0"/>
                      </a:endParaRPr>
                    </a:p>
                  </a:txBody>
                  <a:tcPr marL="68591" marR="6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0943">
                <a:tc>
                  <a:txBody>
                    <a:bodyPr/>
                    <a:lstStyle/>
                    <a:p>
                      <a:pPr marL="171450" marR="0" algn="l">
                        <a:spcBef>
                          <a:spcPts val="0"/>
                        </a:spcBef>
                        <a:spcAft>
                          <a:spcPts val="0"/>
                        </a:spcAft>
                      </a:pPr>
                      <a:r>
                        <a:rPr lang="en-US" sz="1400" b="1" dirty="0" smtClean="0">
                          <a:latin typeface="Arial" pitchFamily="34" charset="0"/>
                          <a:ea typeface="Batang"/>
                          <a:cs typeface="Arial" pitchFamily="34" charset="0"/>
                        </a:rPr>
                        <a:t>CPI</a:t>
                      </a:r>
                      <a:endParaRPr lang="en-US" sz="1400" b="1" dirty="0">
                        <a:latin typeface="Arial" pitchFamily="34" charset="0"/>
                        <a:ea typeface="Batang"/>
                        <a:cs typeface="Arial" pitchFamily="34" charset="0"/>
                      </a:endParaRPr>
                    </a:p>
                  </a:txBody>
                  <a:tcPr marL="68591" marR="6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400" b="0" dirty="0" smtClean="0">
                          <a:latin typeface="Arial" pitchFamily="34" charset="0"/>
                          <a:ea typeface="Batang"/>
                          <a:cs typeface="Arial" pitchFamily="34" charset="0"/>
                        </a:rPr>
                        <a:t>Cloud particle images</a:t>
                      </a:r>
                      <a:endParaRPr lang="en-US" sz="1400" b="0" dirty="0">
                        <a:latin typeface="Arial" pitchFamily="34" charset="0"/>
                        <a:ea typeface="Batang"/>
                        <a:cs typeface="Arial" pitchFamily="34" charset="0"/>
                      </a:endParaRPr>
                    </a:p>
                  </a:txBody>
                  <a:tcPr marL="68591" marR="6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360">
                <a:tc>
                  <a:txBody>
                    <a:bodyPr/>
                    <a:lstStyle/>
                    <a:p>
                      <a:pPr marL="171450" marR="0" algn="l">
                        <a:spcBef>
                          <a:spcPts val="0"/>
                        </a:spcBef>
                        <a:spcAft>
                          <a:spcPts val="0"/>
                        </a:spcAft>
                      </a:pPr>
                      <a:r>
                        <a:rPr lang="en-US" sz="1400" b="1" dirty="0" smtClean="0">
                          <a:latin typeface="Arial" pitchFamily="34" charset="0"/>
                          <a:ea typeface="Batang"/>
                          <a:cs typeface="Arial" pitchFamily="34" charset="0"/>
                        </a:rPr>
                        <a:t>CDP</a:t>
                      </a:r>
                      <a:endParaRPr lang="en-US" sz="1400" b="1" dirty="0">
                        <a:latin typeface="Arial" pitchFamily="34" charset="0"/>
                        <a:ea typeface="Batang"/>
                        <a:cs typeface="Arial" pitchFamily="34" charset="0"/>
                      </a:endParaRPr>
                    </a:p>
                  </a:txBody>
                  <a:tcPr marL="68591" marR="6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400" b="0" dirty="0" smtClean="0">
                          <a:latin typeface="Arial" pitchFamily="34" charset="0"/>
                          <a:ea typeface="Batang"/>
                          <a:cs typeface="Arial" pitchFamily="34" charset="0"/>
                        </a:rPr>
                        <a:t>Cloud</a:t>
                      </a:r>
                      <a:r>
                        <a:rPr lang="en-US" sz="1400" b="0" baseline="0" dirty="0" smtClean="0">
                          <a:latin typeface="Arial" pitchFamily="34" charset="0"/>
                          <a:ea typeface="Batang"/>
                          <a:cs typeface="Arial" pitchFamily="34" charset="0"/>
                        </a:rPr>
                        <a:t> particle spectra</a:t>
                      </a:r>
                      <a:endParaRPr lang="en-US" sz="1400" b="0" dirty="0">
                        <a:latin typeface="Arial" pitchFamily="34" charset="0"/>
                        <a:ea typeface="Batang"/>
                        <a:cs typeface="Arial" pitchFamily="34" charset="0"/>
                      </a:endParaRPr>
                    </a:p>
                  </a:txBody>
                  <a:tcPr marL="68591" marR="6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360">
                <a:tc>
                  <a:txBody>
                    <a:bodyPr/>
                    <a:lstStyle/>
                    <a:p>
                      <a:pPr marL="166688" marR="0" indent="0" algn="l">
                        <a:spcBef>
                          <a:spcPts val="0"/>
                        </a:spcBef>
                        <a:spcAft>
                          <a:spcPts val="0"/>
                        </a:spcAft>
                      </a:pPr>
                      <a:r>
                        <a:rPr lang="en-US" sz="1400" b="1" dirty="0" err="1" smtClean="0">
                          <a:latin typeface="Arial" pitchFamily="34" charset="0"/>
                          <a:ea typeface="Batang"/>
                          <a:cs typeface="Arial" pitchFamily="34" charset="0"/>
                        </a:rPr>
                        <a:t>Nevzorov</a:t>
                      </a:r>
                      <a:endParaRPr lang="en-US" sz="1400" b="1" dirty="0">
                        <a:latin typeface="Arial" pitchFamily="34" charset="0"/>
                        <a:ea typeface="Batang"/>
                        <a:cs typeface="Arial" pitchFamily="34" charset="0"/>
                      </a:endParaRPr>
                    </a:p>
                  </a:txBody>
                  <a:tcPr marL="68591" marR="6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400" b="0" dirty="0" smtClean="0">
                          <a:latin typeface="Arial" pitchFamily="34" charset="0"/>
                          <a:ea typeface="Batang"/>
                          <a:cs typeface="Arial" pitchFamily="34" charset="0"/>
                        </a:rPr>
                        <a:t>Total water content</a:t>
                      </a:r>
                      <a:endParaRPr lang="en-US" sz="1400" b="0" dirty="0">
                        <a:latin typeface="Arial" pitchFamily="34" charset="0"/>
                        <a:ea typeface="Batang"/>
                        <a:cs typeface="Arial" pitchFamily="34" charset="0"/>
                      </a:endParaRPr>
                    </a:p>
                  </a:txBody>
                  <a:tcPr marL="68591" marR="6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720">
                <a:tc>
                  <a:txBody>
                    <a:bodyPr/>
                    <a:lstStyle/>
                    <a:p>
                      <a:pPr marL="171450" marR="0" algn="l">
                        <a:spcBef>
                          <a:spcPts val="0"/>
                        </a:spcBef>
                        <a:spcAft>
                          <a:spcPts val="0"/>
                        </a:spcAft>
                      </a:pPr>
                      <a:r>
                        <a:rPr lang="en-US" sz="1400" b="1" dirty="0" smtClean="0">
                          <a:latin typeface="Arial" pitchFamily="34" charset="0"/>
                          <a:ea typeface="Batang"/>
                          <a:cs typeface="Arial" pitchFamily="34" charset="0"/>
                        </a:rPr>
                        <a:t>Rosemount icing</a:t>
                      </a:r>
                      <a:r>
                        <a:rPr lang="en-US" sz="1400" b="1" baseline="0" dirty="0" smtClean="0">
                          <a:latin typeface="Arial" pitchFamily="34" charset="0"/>
                          <a:ea typeface="Batang"/>
                          <a:cs typeface="Arial" pitchFamily="34" charset="0"/>
                        </a:rPr>
                        <a:t> probe</a:t>
                      </a:r>
                      <a:endParaRPr lang="en-US" sz="1400" b="1" dirty="0">
                        <a:latin typeface="Arial" pitchFamily="34" charset="0"/>
                        <a:ea typeface="Batang"/>
                        <a:cs typeface="Arial" pitchFamily="34" charset="0"/>
                      </a:endParaRPr>
                    </a:p>
                  </a:txBody>
                  <a:tcPr marL="68591" marR="6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400" b="0" dirty="0" err="1" smtClean="0">
                          <a:latin typeface="Arial" pitchFamily="34" charset="0"/>
                          <a:ea typeface="Batang"/>
                          <a:cs typeface="Arial" pitchFamily="34" charset="0"/>
                        </a:rPr>
                        <a:t>Supercooled</a:t>
                      </a:r>
                      <a:r>
                        <a:rPr lang="en-US" sz="1400" b="0" baseline="0" dirty="0" smtClean="0">
                          <a:latin typeface="Arial" pitchFamily="34" charset="0"/>
                          <a:ea typeface="Batang"/>
                          <a:cs typeface="Arial" pitchFamily="34" charset="0"/>
                        </a:rPr>
                        <a:t> water</a:t>
                      </a:r>
                      <a:endParaRPr lang="en-US" sz="1400" b="0" dirty="0">
                        <a:latin typeface="Arial" pitchFamily="34" charset="0"/>
                        <a:ea typeface="Batang"/>
                        <a:cs typeface="Arial" pitchFamily="34" charset="0"/>
                      </a:endParaRPr>
                    </a:p>
                  </a:txBody>
                  <a:tcPr marL="68591" marR="6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0943">
                <a:tc>
                  <a:txBody>
                    <a:bodyPr/>
                    <a:lstStyle/>
                    <a:p>
                      <a:pPr marL="171450" marR="0" algn="l">
                        <a:spcBef>
                          <a:spcPts val="0"/>
                        </a:spcBef>
                        <a:spcAft>
                          <a:spcPts val="0"/>
                        </a:spcAft>
                      </a:pPr>
                      <a:r>
                        <a:rPr lang="en-US" sz="1400" b="1" dirty="0" smtClean="0">
                          <a:latin typeface="Arial" pitchFamily="34" charset="0"/>
                          <a:ea typeface="Batang"/>
                          <a:cs typeface="Arial" pitchFamily="34" charset="0"/>
                        </a:rPr>
                        <a:t>CN Counter</a:t>
                      </a:r>
                      <a:r>
                        <a:rPr lang="en-US" sz="1400" b="1" baseline="0" dirty="0" smtClean="0">
                          <a:latin typeface="Arial" pitchFamily="34" charset="0"/>
                          <a:ea typeface="Batang"/>
                          <a:cs typeface="Arial" pitchFamily="34" charset="0"/>
                        </a:rPr>
                        <a:t>  </a:t>
                      </a:r>
                      <a:endParaRPr lang="en-US" sz="1400" b="1" dirty="0">
                        <a:latin typeface="Arial" pitchFamily="34" charset="0"/>
                        <a:ea typeface="Batang"/>
                        <a:cs typeface="Arial" pitchFamily="34" charset="0"/>
                      </a:endParaRPr>
                    </a:p>
                  </a:txBody>
                  <a:tcPr marL="68591" marR="6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400" b="0" dirty="0" smtClean="0">
                          <a:latin typeface="Arial" pitchFamily="34" charset="0"/>
                          <a:ea typeface="Batang"/>
                          <a:cs typeface="Arial" pitchFamily="34" charset="0"/>
                        </a:rPr>
                        <a:t>Aerosols</a:t>
                      </a:r>
                      <a:r>
                        <a:rPr lang="en-US" sz="1400" b="0" baseline="0" dirty="0" smtClean="0">
                          <a:latin typeface="Arial" pitchFamily="34" charset="0"/>
                          <a:ea typeface="Batang"/>
                          <a:cs typeface="Arial" pitchFamily="34" charset="0"/>
                        </a:rPr>
                        <a:t> (CN)</a:t>
                      </a:r>
                      <a:endParaRPr lang="en-US" sz="1400" b="0" dirty="0">
                        <a:latin typeface="Arial" pitchFamily="34" charset="0"/>
                        <a:ea typeface="Batang"/>
                        <a:cs typeface="Arial" pitchFamily="34" charset="0"/>
                      </a:endParaRPr>
                    </a:p>
                  </a:txBody>
                  <a:tcPr marL="68591" marR="6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0943">
                <a:tc>
                  <a:txBody>
                    <a:bodyPr/>
                    <a:lstStyle/>
                    <a:p>
                      <a:pPr marL="171450" marR="0" algn="l">
                        <a:spcBef>
                          <a:spcPts val="0"/>
                        </a:spcBef>
                        <a:spcAft>
                          <a:spcPts val="0"/>
                        </a:spcAft>
                      </a:pPr>
                      <a:r>
                        <a:rPr lang="en-US" sz="1400" b="1" dirty="0" smtClean="0">
                          <a:latin typeface="Arial" pitchFamily="34" charset="0"/>
                          <a:ea typeface="Batang"/>
                          <a:cs typeface="Arial" pitchFamily="34" charset="0"/>
                        </a:rPr>
                        <a:t>Flight altitude</a:t>
                      </a:r>
                      <a:endParaRPr lang="en-US" sz="1400" b="1" dirty="0">
                        <a:latin typeface="Arial" pitchFamily="34" charset="0"/>
                        <a:ea typeface="Batang"/>
                        <a:cs typeface="Arial" pitchFamily="34" charset="0"/>
                      </a:endParaRPr>
                    </a:p>
                  </a:txBody>
                  <a:tcPr marL="68591" marR="6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400" b="0" dirty="0" smtClean="0">
                          <a:latin typeface="Arial" pitchFamily="34" charset="0"/>
                          <a:ea typeface="Batang"/>
                          <a:cs typeface="Arial" pitchFamily="34" charset="0"/>
                        </a:rPr>
                        <a:t>600-700 AGL up to 10km</a:t>
                      </a:r>
                      <a:endParaRPr lang="en-US" sz="1400" b="0" dirty="0">
                        <a:latin typeface="Arial" pitchFamily="34" charset="0"/>
                        <a:ea typeface="Batang"/>
                        <a:cs typeface="Arial" pitchFamily="34" charset="0"/>
                      </a:endParaRPr>
                    </a:p>
                  </a:txBody>
                  <a:tcPr marL="68591" marR="6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11125" y="687388"/>
            <a:ext cx="4343400" cy="369887"/>
          </a:xfrm>
          <a:prstGeom prst="rect">
            <a:avLst/>
          </a:prstGeom>
          <a:solidFill>
            <a:schemeClr val="accent3">
              <a:lumMod val="20000"/>
              <a:lumOff val="80000"/>
            </a:schemeClr>
          </a:solidFill>
          <a:ln>
            <a:solidFill>
              <a:srgbClr val="FF0000"/>
            </a:solid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rgbClr val="FF0000"/>
                </a:solidFill>
                <a:ea typeface="MS PGothic" panose="020B0600070205080204" pitchFamily="34" charset="-128"/>
              </a:rPr>
              <a:t>GPM Core Satellite </a:t>
            </a:r>
            <a:r>
              <a:rPr lang="ja-JP" altLang="en-US" b="1" dirty="0">
                <a:solidFill>
                  <a:srgbClr val="FF0000"/>
                </a:solidFill>
                <a:ea typeface="MS PGothic" panose="020B0600070205080204" pitchFamily="34" charset="-128"/>
              </a:rPr>
              <a:t>“</a:t>
            </a:r>
            <a:r>
              <a:rPr lang="en-US" altLang="ja-JP" b="1" dirty="0">
                <a:solidFill>
                  <a:srgbClr val="FF0000"/>
                </a:solidFill>
                <a:ea typeface="MS PGothic" panose="020B0600070205080204" pitchFamily="34" charset="-128"/>
              </a:rPr>
              <a:t>Simulator</a:t>
            </a:r>
            <a:r>
              <a:rPr lang="ja-JP" altLang="en-US" b="1" dirty="0">
                <a:solidFill>
                  <a:srgbClr val="FF0000"/>
                </a:solidFill>
                <a:ea typeface="MS PGothic" panose="020B0600070205080204" pitchFamily="34" charset="-128"/>
              </a:rPr>
              <a:t>”</a:t>
            </a:r>
            <a:endParaRPr lang="en-US" altLang="en-US" b="1" dirty="0">
              <a:solidFill>
                <a:srgbClr val="FF0000"/>
              </a:solidFill>
              <a:ea typeface="MS PGothic" panose="020B0600070205080204" pitchFamily="34" charset="-128"/>
            </a:endParaRPr>
          </a:p>
        </p:txBody>
      </p:sp>
      <p:sp>
        <p:nvSpPr>
          <p:cNvPr id="9" name="TextBox 8"/>
          <p:cNvSpPr txBox="1"/>
          <p:nvPr/>
        </p:nvSpPr>
        <p:spPr>
          <a:xfrm>
            <a:off x="4724400" y="687388"/>
            <a:ext cx="4343400" cy="369887"/>
          </a:xfrm>
          <a:prstGeom prst="rect">
            <a:avLst/>
          </a:prstGeom>
          <a:solidFill>
            <a:schemeClr val="accent3">
              <a:lumMod val="20000"/>
              <a:lumOff val="80000"/>
            </a:schemeClr>
          </a:solidFill>
          <a:ln>
            <a:solidFill>
              <a:srgbClr val="FF0000"/>
            </a:solidFill>
          </a:ln>
        </p:spPr>
        <p:txBody>
          <a:bodyPr>
            <a:spAutoFit/>
          </a:bodyPr>
          <a:lstStyle/>
          <a:p>
            <a:pPr algn="ctr" fontAlgn="auto">
              <a:spcBef>
                <a:spcPts val="0"/>
              </a:spcBef>
              <a:spcAft>
                <a:spcPts val="0"/>
              </a:spcAft>
              <a:defRPr/>
            </a:pPr>
            <a:r>
              <a:rPr lang="en-US" b="1" dirty="0">
                <a:solidFill>
                  <a:srgbClr val="FF0000"/>
                </a:solidFill>
                <a:latin typeface="Arial"/>
                <a:ea typeface="ＭＳ Ｐゴシック" charset="-128"/>
                <a:cs typeface="+mn-cs"/>
              </a:rPr>
              <a:t>In Situ Microphysics</a:t>
            </a:r>
          </a:p>
        </p:txBody>
      </p:sp>
      <p:graphicFrame>
        <p:nvGraphicFramePr>
          <p:cNvPr id="10" name="Table 9"/>
          <p:cNvGraphicFramePr>
            <a:graphicFrameLocks noGrp="1"/>
          </p:cNvGraphicFramePr>
          <p:nvPr/>
        </p:nvGraphicFramePr>
        <p:xfrm>
          <a:off x="138113" y="2590800"/>
          <a:ext cx="4422775" cy="4005261"/>
        </p:xfrm>
        <a:graphic>
          <a:graphicData uri="http://schemas.openxmlformats.org/drawingml/2006/table">
            <a:tbl>
              <a:tblPr/>
              <a:tblGrid>
                <a:gridCol w="2197251"/>
                <a:gridCol w="2225524"/>
              </a:tblGrid>
              <a:tr h="274325">
                <a:tc>
                  <a:txBody>
                    <a:bodyPr/>
                    <a:lstStyle/>
                    <a:p>
                      <a:pPr marL="0" marR="0" algn="ctr">
                        <a:spcBef>
                          <a:spcPts val="0"/>
                        </a:spcBef>
                        <a:spcAft>
                          <a:spcPts val="0"/>
                        </a:spcAft>
                      </a:pPr>
                      <a:r>
                        <a:rPr lang="en-US" sz="1800" b="1" dirty="0" smtClean="0">
                          <a:latin typeface="Calibri" pitchFamily="34" charset="0"/>
                          <a:ea typeface="Batang"/>
                        </a:rPr>
                        <a:t> Instrument</a:t>
                      </a:r>
                      <a:endParaRPr lang="en-US" sz="1800" b="1" dirty="0">
                        <a:latin typeface="Calibri" pitchFamily="34" charset="0"/>
                        <a:ea typeface="Batang"/>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smtClean="0">
                          <a:latin typeface="Calibri" pitchFamily="34" charset="0"/>
                          <a:ea typeface="Batang"/>
                        </a:rPr>
                        <a:t>Measurement</a:t>
                      </a:r>
                      <a:endParaRPr lang="en-US" sz="1800" b="1" dirty="0">
                        <a:latin typeface="Calibri" pitchFamily="34" charset="0"/>
                        <a:ea typeface="Batang"/>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663">
                <a:tc>
                  <a:txBody>
                    <a:bodyPr/>
                    <a:lstStyle/>
                    <a:p>
                      <a:pPr marL="0" marR="0" indent="0" algn="l"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lang="en-US" sz="1300" b="1" dirty="0" smtClean="0">
                          <a:latin typeface="Arial" pitchFamily="34" charset="0"/>
                          <a:ea typeface="Times New Roman"/>
                          <a:cs typeface="Arial" pitchFamily="34" charset="0"/>
                        </a:rPr>
                        <a:t>AMPR</a:t>
                      </a:r>
                      <a:r>
                        <a:rPr lang="en-US" sz="1300" b="1" baseline="0" dirty="0" smtClean="0">
                          <a:latin typeface="Arial" pitchFamily="34" charset="0"/>
                          <a:ea typeface="Times New Roman"/>
                          <a:cs typeface="Arial" pitchFamily="34" charset="0"/>
                        </a:rPr>
                        <a:t> </a:t>
                      </a:r>
                      <a:r>
                        <a:rPr lang="en-US" sz="1300" dirty="0" smtClean="0">
                          <a:latin typeface="Arial" pitchFamily="34" charset="0"/>
                          <a:ea typeface="Times New Roman"/>
                          <a:cs typeface="Arial" pitchFamily="34" charset="0"/>
                        </a:rPr>
                        <a:t>H+V   </a:t>
                      </a:r>
                      <a:r>
                        <a:rPr lang="en-US" sz="1300" dirty="0" smtClean="0">
                          <a:solidFill>
                            <a:srgbClr val="FF0000"/>
                          </a:solidFill>
                          <a:latin typeface="Arial" pitchFamily="34" charset="0"/>
                          <a:ea typeface="Times New Roman"/>
                          <a:cs typeface="Arial" pitchFamily="34" charset="0"/>
                        </a:rPr>
                        <a:t>(Radiometer)</a:t>
                      </a:r>
                    </a:p>
                  </a:txBody>
                  <a:tcPr marL="67639" marR="67639" marT="17056" marB="170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lang="en-US" sz="1300" dirty="0" smtClean="0">
                          <a:latin typeface="Arial" pitchFamily="34" charset="0"/>
                          <a:ea typeface="Times New Roman"/>
                          <a:cs typeface="Arial" pitchFamily="34" charset="0"/>
                        </a:rPr>
                        <a:t>10.7, 19.35, 37.1, 85.5 GHz</a:t>
                      </a:r>
                    </a:p>
                  </a:txBody>
                  <a:tcPr marL="67639" marR="67639" marT="17056" marB="170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8484">
                <a:tc>
                  <a:txBody>
                    <a:bodyPr/>
                    <a:lstStyle/>
                    <a:p>
                      <a:pPr marL="171450" marR="0" indent="0" algn="l"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lang="en-US" sz="1300" baseline="0" dirty="0" smtClean="0">
                          <a:latin typeface="Arial" pitchFamily="34" charset="0"/>
                          <a:ea typeface="Times New Roman"/>
                          <a:cs typeface="Arial" pitchFamily="34" charset="0"/>
                        </a:rPr>
                        <a:t>Footprint (@20 km)</a:t>
                      </a:r>
                      <a:endParaRPr lang="en-US" sz="1300" dirty="0" smtClean="0">
                        <a:latin typeface="Arial" pitchFamily="34" charset="0"/>
                        <a:ea typeface="Times New Roman"/>
                        <a:cs typeface="Arial" pitchFamily="34" charset="0"/>
                      </a:endParaRPr>
                    </a:p>
                  </a:txBody>
                  <a:tcPr marL="67639" marR="67639" marT="17056" marB="170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lang="en-US" sz="1300" kern="1200" dirty="0" smtClean="0">
                          <a:solidFill>
                            <a:schemeClr val="tx1"/>
                          </a:solidFill>
                          <a:latin typeface="Arial" pitchFamily="34" charset="0"/>
                          <a:ea typeface="+mn-ea"/>
                          <a:cs typeface="Arial" pitchFamily="34" charset="0"/>
                        </a:rPr>
                        <a:t>2.8 km (10.7-19.35 GHz) ,</a:t>
                      </a:r>
                      <a:r>
                        <a:rPr lang="en-US" sz="1300" kern="1200" baseline="0" dirty="0" smtClean="0">
                          <a:solidFill>
                            <a:schemeClr val="tx1"/>
                          </a:solidFill>
                          <a:latin typeface="Arial" pitchFamily="34" charset="0"/>
                          <a:ea typeface="+mn-ea"/>
                          <a:cs typeface="Arial" pitchFamily="34" charset="0"/>
                        </a:rPr>
                        <a:t> </a:t>
                      </a:r>
                      <a:r>
                        <a:rPr lang="en-US" sz="1300" kern="1200" dirty="0" smtClean="0">
                          <a:solidFill>
                            <a:schemeClr val="tx1"/>
                          </a:solidFill>
                          <a:latin typeface="Arial" pitchFamily="34" charset="0"/>
                          <a:ea typeface="+mn-ea"/>
                          <a:cs typeface="Arial" pitchFamily="34" charset="0"/>
                        </a:rPr>
                        <a:t>1.5 km (37.1 GHz), 0.6 km(85.5 GHz)</a:t>
                      </a:r>
                      <a:endParaRPr lang="en-US" sz="1300" dirty="0">
                        <a:latin typeface="Arial" pitchFamily="34" charset="0"/>
                        <a:ea typeface="Times New Roman"/>
                        <a:cs typeface="Arial" pitchFamily="34" charset="0"/>
                      </a:endParaRPr>
                    </a:p>
                  </a:txBody>
                  <a:tcPr marL="67639" marR="67639" marT="17056" marB="170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0360">
                <a:tc>
                  <a:txBody>
                    <a:bodyPr/>
                    <a:lstStyle/>
                    <a:p>
                      <a:pPr marL="0" marR="0" algn="l">
                        <a:spcBef>
                          <a:spcPts val="0"/>
                        </a:spcBef>
                        <a:spcAft>
                          <a:spcPts val="0"/>
                        </a:spcAft>
                        <a:tabLst>
                          <a:tab pos="228600" algn="l"/>
                          <a:tab pos="457200" algn="l"/>
                          <a:tab pos="685800" algn="l"/>
                        </a:tabLst>
                      </a:pPr>
                      <a:r>
                        <a:rPr lang="en-US" sz="1300" b="1" dirty="0" smtClean="0">
                          <a:latin typeface="Arial" pitchFamily="34" charset="0"/>
                          <a:ea typeface="Times New Roman"/>
                          <a:cs typeface="Arial" pitchFamily="34" charset="0"/>
                        </a:rPr>
                        <a:t>CoSMIR </a:t>
                      </a:r>
                      <a:r>
                        <a:rPr lang="en-US" sz="1300" dirty="0" smtClean="0">
                          <a:latin typeface="Arial" pitchFamily="34" charset="0"/>
                          <a:ea typeface="Times New Roman"/>
                          <a:cs typeface="Arial" pitchFamily="34" charset="0"/>
                        </a:rPr>
                        <a:t>H+V </a:t>
                      </a:r>
                      <a:r>
                        <a:rPr lang="en-US" sz="1300" dirty="0" smtClean="0">
                          <a:solidFill>
                            <a:srgbClr val="FF0000"/>
                          </a:solidFill>
                          <a:latin typeface="Arial" pitchFamily="34" charset="0"/>
                          <a:ea typeface="Times New Roman"/>
                          <a:cs typeface="Arial" pitchFamily="34" charset="0"/>
                        </a:rPr>
                        <a:t>(Radiometer)</a:t>
                      </a:r>
                      <a:endParaRPr lang="en-US" sz="1300" dirty="0">
                        <a:solidFill>
                          <a:srgbClr val="FF0000"/>
                        </a:solidFill>
                        <a:latin typeface="Arial" pitchFamily="34" charset="0"/>
                        <a:ea typeface="Times New Roman"/>
                        <a:cs typeface="Arial" pitchFamily="34" charset="0"/>
                      </a:endParaRPr>
                    </a:p>
                  </a:txBody>
                  <a:tcPr marL="67639" marR="67639" marT="17056" marB="170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lang="en-US" sz="1300" dirty="0" smtClean="0">
                          <a:latin typeface="Arial" pitchFamily="34" charset="0"/>
                          <a:ea typeface="Times New Roman"/>
                          <a:cs typeface="Arial" pitchFamily="34" charset="0"/>
                        </a:rPr>
                        <a:t>37, 89, 165.5, 183.3+/-1, 183.3+/-3, 183.3+/-8 GHz</a:t>
                      </a:r>
                    </a:p>
                  </a:txBody>
                  <a:tcPr marL="67639" marR="67639" marT="17056" marB="170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663">
                <a:tc>
                  <a:txBody>
                    <a:bodyPr/>
                    <a:lstStyle/>
                    <a:p>
                      <a:pPr marL="171450" marR="0" indent="0" algn="l"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lang="en-US" sz="1300" baseline="0" dirty="0" smtClean="0">
                          <a:latin typeface="Arial" pitchFamily="34" charset="0"/>
                          <a:ea typeface="Times New Roman"/>
                          <a:cs typeface="Arial" pitchFamily="34" charset="0"/>
                        </a:rPr>
                        <a:t>Footprint (@20 km</a:t>
                      </a:r>
                      <a:endParaRPr lang="en-US" sz="1300" dirty="0" smtClean="0">
                        <a:latin typeface="Arial" pitchFamily="34" charset="0"/>
                        <a:ea typeface="Times New Roman"/>
                        <a:cs typeface="Arial" pitchFamily="34" charset="0"/>
                      </a:endParaRPr>
                    </a:p>
                  </a:txBody>
                  <a:tcPr marL="67639" marR="67639" marT="17056" marB="170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tabLst>
                          <a:tab pos="228600" algn="l"/>
                          <a:tab pos="457200" algn="l"/>
                          <a:tab pos="685800" algn="l"/>
                        </a:tabLst>
                      </a:pPr>
                      <a:r>
                        <a:rPr lang="en-US" sz="1300" dirty="0" smtClean="0">
                          <a:latin typeface="Arial" pitchFamily="34" charset="0"/>
                          <a:ea typeface="Times New Roman"/>
                          <a:cs typeface="Arial" pitchFamily="34" charset="0"/>
                        </a:rPr>
                        <a:t>1.4 km </a:t>
                      </a:r>
                      <a:endParaRPr lang="en-US" sz="1300" dirty="0">
                        <a:latin typeface="Arial" pitchFamily="34" charset="0"/>
                        <a:ea typeface="Times New Roman"/>
                        <a:cs typeface="Arial" pitchFamily="34" charset="0"/>
                      </a:endParaRPr>
                    </a:p>
                  </a:txBody>
                  <a:tcPr marL="67639" marR="67639" marT="17056" marB="170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0360">
                <a:tc>
                  <a:txBody>
                    <a:bodyPr/>
                    <a:lstStyle/>
                    <a:p>
                      <a:pPr marL="0" marR="0" algn="l">
                        <a:spcBef>
                          <a:spcPts val="0"/>
                        </a:spcBef>
                        <a:spcAft>
                          <a:spcPts val="0"/>
                        </a:spcAft>
                        <a:tabLst>
                          <a:tab pos="228600" algn="l"/>
                          <a:tab pos="457200" algn="l"/>
                          <a:tab pos="685800" algn="l"/>
                        </a:tabLst>
                      </a:pPr>
                      <a:r>
                        <a:rPr lang="en-US" sz="1300" b="1" dirty="0">
                          <a:latin typeface="Arial" pitchFamily="34" charset="0"/>
                          <a:ea typeface="Times New Roman"/>
                          <a:cs typeface="Arial" pitchFamily="34" charset="0"/>
                        </a:rPr>
                        <a:t>HIWRAP</a:t>
                      </a:r>
                      <a:r>
                        <a:rPr lang="en-US" sz="1300" dirty="0">
                          <a:latin typeface="Arial" pitchFamily="34" charset="0"/>
                          <a:ea typeface="Times New Roman"/>
                          <a:cs typeface="Arial" pitchFamily="34" charset="0"/>
                        </a:rPr>
                        <a:t> </a:t>
                      </a:r>
                      <a:r>
                        <a:rPr lang="en-US" sz="1300" dirty="0" smtClean="0">
                          <a:latin typeface="Arial" pitchFamily="34" charset="0"/>
                          <a:ea typeface="Times New Roman"/>
                          <a:cs typeface="Arial" pitchFamily="34" charset="0"/>
                        </a:rPr>
                        <a:t>         </a:t>
                      </a:r>
                      <a:r>
                        <a:rPr lang="en-US" sz="1300" dirty="0" smtClean="0">
                          <a:solidFill>
                            <a:srgbClr val="FF0000"/>
                          </a:solidFill>
                          <a:latin typeface="Arial" pitchFamily="34" charset="0"/>
                          <a:ea typeface="Times New Roman"/>
                          <a:cs typeface="Arial" pitchFamily="34" charset="0"/>
                        </a:rPr>
                        <a:t>(Radar)</a:t>
                      </a:r>
                      <a:endParaRPr lang="en-US" sz="1300" dirty="0">
                        <a:solidFill>
                          <a:srgbClr val="FF0000"/>
                        </a:solidFill>
                        <a:latin typeface="Arial" pitchFamily="34" charset="0"/>
                        <a:ea typeface="Times New Roman"/>
                        <a:cs typeface="Arial" pitchFamily="34" charset="0"/>
                      </a:endParaRPr>
                    </a:p>
                  </a:txBody>
                  <a:tcPr marL="67639" marR="67639" marT="17056" marB="170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lang="en-US" sz="1300" dirty="0" smtClean="0">
                          <a:latin typeface="Arial" pitchFamily="34" charset="0"/>
                          <a:ea typeface="Times New Roman"/>
                          <a:cs typeface="Arial" pitchFamily="34" charset="0"/>
                        </a:rPr>
                        <a:t>13.91/13.35  GHz, 35.56/33.72 GHz</a:t>
                      </a:r>
                    </a:p>
                  </a:txBody>
                  <a:tcPr marL="67639" marR="67639" marT="17056" marB="170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0360">
                <a:tc>
                  <a:txBody>
                    <a:bodyPr/>
                    <a:lstStyle/>
                    <a:p>
                      <a:pPr marL="171450" marR="0" indent="0" algn="l"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lang="en-US" sz="1300" baseline="0" dirty="0" smtClean="0">
                          <a:latin typeface="Arial" pitchFamily="34" charset="0"/>
                          <a:ea typeface="Times New Roman"/>
                          <a:cs typeface="Arial" pitchFamily="34" charset="0"/>
                        </a:rPr>
                        <a:t>Footprint (@20 km)</a:t>
                      </a:r>
                      <a:endParaRPr lang="en-US" sz="1300" dirty="0" smtClean="0">
                        <a:latin typeface="Arial" pitchFamily="34" charset="0"/>
                        <a:ea typeface="Times New Roman"/>
                        <a:cs typeface="Arial" pitchFamily="34" charset="0"/>
                      </a:endParaRPr>
                    </a:p>
                  </a:txBody>
                  <a:tcPr marL="67639" marR="67639" marT="17056" marB="170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lang="en-US" sz="1300" dirty="0" smtClean="0">
                          <a:latin typeface="Arial" pitchFamily="34" charset="0"/>
                          <a:ea typeface="Times New Roman"/>
                          <a:cs typeface="Arial" pitchFamily="34" charset="0"/>
                        </a:rPr>
                        <a:t>1 km Ku / 420</a:t>
                      </a:r>
                      <a:r>
                        <a:rPr lang="en-US" sz="1300" baseline="0" dirty="0" smtClean="0">
                          <a:latin typeface="Arial" pitchFamily="34" charset="0"/>
                          <a:ea typeface="Times New Roman"/>
                          <a:cs typeface="Arial" pitchFamily="34" charset="0"/>
                        </a:rPr>
                        <a:t> m Ka (2.9</a:t>
                      </a:r>
                      <a:r>
                        <a:rPr lang="en-US" sz="1300" baseline="30000" dirty="0" smtClean="0">
                          <a:latin typeface="Arial" pitchFamily="34" charset="0"/>
                          <a:ea typeface="Times New Roman"/>
                          <a:cs typeface="Arial" pitchFamily="34" charset="0"/>
                        </a:rPr>
                        <a:t>o</a:t>
                      </a:r>
                      <a:r>
                        <a:rPr lang="en-US" sz="1300" baseline="0" dirty="0" smtClean="0">
                          <a:latin typeface="Arial" pitchFamily="34" charset="0"/>
                          <a:ea typeface="Times New Roman"/>
                          <a:cs typeface="Arial" pitchFamily="34" charset="0"/>
                        </a:rPr>
                        <a:t> Ku,  1.2</a:t>
                      </a:r>
                      <a:r>
                        <a:rPr lang="en-US" sz="1300" baseline="30000" dirty="0" smtClean="0">
                          <a:latin typeface="Arial" pitchFamily="34" charset="0"/>
                          <a:ea typeface="Times New Roman"/>
                          <a:cs typeface="Arial" pitchFamily="34" charset="0"/>
                        </a:rPr>
                        <a:t>o</a:t>
                      </a:r>
                      <a:r>
                        <a:rPr lang="en-US" sz="1300" baseline="0" dirty="0" smtClean="0">
                          <a:latin typeface="Arial" pitchFamily="34" charset="0"/>
                          <a:ea typeface="Times New Roman"/>
                          <a:cs typeface="Arial" pitchFamily="34" charset="0"/>
                        </a:rPr>
                        <a:t> Ka)</a:t>
                      </a:r>
                      <a:endParaRPr lang="en-US" sz="1300" dirty="0" smtClean="0">
                        <a:latin typeface="Arial" pitchFamily="34" charset="0"/>
                        <a:ea typeface="Times New Roman"/>
                        <a:cs typeface="Arial" pitchFamily="34" charset="0"/>
                      </a:endParaRPr>
                    </a:p>
                  </a:txBody>
                  <a:tcPr marL="67639" marR="67639" marT="17056" marB="170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0360">
                <a:tc>
                  <a:txBody>
                    <a:bodyPr/>
                    <a:lstStyle/>
                    <a:p>
                      <a:pPr marL="0" marR="0" algn="l">
                        <a:spcBef>
                          <a:spcPts val="0"/>
                        </a:spcBef>
                        <a:spcAft>
                          <a:spcPts val="0"/>
                        </a:spcAft>
                        <a:tabLst>
                          <a:tab pos="228600" algn="l"/>
                          <a:tab pos="457200" algn="l"/>
                          <a:tab pos="685800" algn="l"/>
                        </a:tabLst>
                      </a:pPr>
                      <a:r>
                        <a:rPr lang="en-US" sz="1300" b="1" dirty="0" smtClean="0">
                          <a:latin typeface="Arial" pitchFamily="34" charset="0"/>
                          <a:ea typeface="Times New Roman"/>
                          <a:cs typeface="Arial" pitchFamily="34" charset="0"/>
                        </a:rPr>
                        <a:t>EXRAD</a:t>
                      </a:r>
                      <a:r>
                        <a:rPr lang="en-US" sz="1300" dirty="0" smtClean="0">
                          <a:latin typeface="Arial" pitchFamily="34" charset="0"/>
                          <a:ea typeface="Times New Roman"/>
                          <a:cs typeface="Arial" pitchFamily="34" charset="0"/>
                        </a:rPr>
                        <a:t>            </a:t>
                      </a:r>
                      <a:r>
                        <a:rPr lang="en-US" sz="1300" dirty="0" smtClean="0">
                          <a:solidFill>
                            <a:srgbClr val="FF0000"/>
                          </a:solidFill>
                          <a:latin typeface="Arial" pitchFamily="34" charset="0"/>
                          <a:ea typeface="Times New Roman"/>
                          <a:cs typeface="Arial" pitchFamily="34" charset="0"/>
                        </a:rPr>
                        <a:t>(Radar) </a:t>
                      </a:r>
                      <a:endParaRPr lang="en-US" sz="1300" dirty="0">
                        <a:solidFill>
                          <a:srgbClr val="FF0000"/>
                        </a:solidFill>
                        <a:latin typeface="Arial" pitchFamily="34" charset="0"/>
                        <a:ea typeface="Times New Roman"/>
                        <a:cs typeface="Arial" pitchFamily="34" charset="0"/>
                      </a:endParaRPr>
                    </a:p>
                  </a:txBody>
                  <a:tcPr marL="67639" marR="67639" marT="17056" marB="170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lang="en-US" sz="1300" dirty="0" smtClean="0">
                          <a:latin typeface="Arial" pitchFamily="34" charset="0"/>
                          <a:ea typeface="Times New Roman"/>
                          <a:cs typeface="Arial" pitchFamily="34" charset="0"/>
                        </a:rPr>
                        <a:t>9.4 GHz (nadir); 9.6</a:t>
                      </a:r>
                      <a:r>
                        <a:rPr lang="en-US" sz="1300" baseline="0" dirty="0" smtClean="0">
                          <a:latin typeface="Arial" pitchFamily="34" charset="0"/>
                          <a:ea typeface="Times New Roman"/>
                          <a:cs typeface="Arial" pitchFamily="34" charset="0"/>
                        </a:rPr>
                        <a:t> GHz (scanning)</a:t>
                      </a:r>
                      <a:endParaRPr lang="en-US" sz="1300" dirty="0" smtClean="0">
                        <a:latin typeface="Arial" pitchFamily="34" charset="0"/>
                        <a:ea typeface="Times New Roman"/>
                        <a:cs typeface="Arial" pitchFamily="34" charset="0"/>
                      </a:endParaRPr>
                    </a:p>
                  </a:txBody>
                  <a:tcPr marL="67639" marR="67639" marT="17056" marB="170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663">
                <a:tc>
                  <a:txBody>
                    <a:bodyPr/>
                    <a:lstStyle/>
                    <a:p>
                      <a:pPr marL="171450" marR="0" indent="0" algn="l"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lang="en-US" sz="1300" baseline="0" dirty="0" smtClean="0">
                          <a:latin typeface="Arial" pitchFamily="34" charset="0"/>
                          <a:ea typeface="Times New Roman"/>
                          <a:cs typeface="Arial" pitchFamily="34" charset="0"/>
                        </a:rPr>
                        <a:t>Footprint (@20 km)</a:t>
                      </a:r>
                      <a:endParaRPr lang="en-US" sz="1300" dirty="0" smtClean="0">
                        <a:latin typeface="Arial" pitchFamily="34" charset="0"/>
                        <a:ea typeface="Times New Roman"/>
                        <a:cs typeface="Arial" pitchFamily="34" charset="0"/>
                      </a:endParaRPr>
                    </a:p>
                  </a:txBody>
                  <a:tcPr marL="67639" marR="67639" marT="17056" marB="170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lang="en-US" sz="1300" dirty="0" smtClean="0">
                          <a:latin typeface="Arial" pitchFamily="34" charset="0"/>
                          <a:ea typeface="Times New Roman"/>
                          <a:cs typeface="Arial" pitchFamily="34" charset="0"/>
                        </a:rPr>
                        <a:t>1.2 km (3</a:t>
                      </a:r>
                      <a:r>
                        <a:rPr lang="en-US" sz="1300" baseline="30000" dirty="0" smtClean="0">
                          <a:latin typeface="Arial" pitchFamily="34" charset="0"/>
                          <a:ea typeface="Times New Roman"/>
                          <a:cs typeface="Arial" pitchFamily="34" charset="0"/>
                        </a:rPr>
                        <a:t>o</a:t>
                      </a:r>
                      <a:r>
                        <a:rPr lang="en-US" sz="1300" dirty="0" smtClean="0">
                          <a:latin typeface="Arial" pitchFamily="34" charset="0"/>
                          <a:ea typeface="Times New Roman"/>
                          <a:cs typeface="Arial" pitchFamily="34" charset="0"/>
                        </a:rPr>
                        <a:t> beamwidth)</a:t>
                      </a:r>
                    </a:p>
                  </a:txBody>
                  <a:tcPr marL="67639" marR="67639" marT="17056" marB="170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663">
                <a:tc>
                  <a:txBody>
                    <a:bodyPr/>
                    <a:lstStyle/>
                    <a:p>
                      <a:pPr marL="0" marR="0" algn="l">
                        <a:spcBef>
                          <a:spcPts val="0"/>
                        </a:spcBef>
                        <a:spcAft>
                          <a:spcPts val="0"/>
                        </a:spcAft>
                        <a:tabLst>
                          <a:tab pos="228600" algn="l"/>
                          <a:tab pos="457200" algn="l"/>
                          <a:tab pos="685800" algn="l"/>
                        </a:tabLst>
                      </a:pPr>
                      <a:r>
                        <a:rPr lang="en-US" sz="1300" b="1" dirty="0">
                          <a:latin typeface="Arial" pitchFamily="34" charset="0"/>
                          <a:ea typeface="Times New Roman"/>
                          <a:cs typeface="Arial" pitchFamily="34" charset="0"/>
                        </a:rPr>
                        <a:t>CRS </a:t>
                      </a:r>
                      <a:r>
                        <a:rPr lang="en-US" sz="1300" b="1" dirty="0" smtClean="0">
                          <a:latin typeface="Arial" pitchFamily="34" charset="0"/>
                          <a:ea typeface="Times New Roman"/>
                          <a:cs typeface="Arial" pitchFamily="34" charset="0"/>
                        </a:rPr>
                        <a:t>                </a:t>
                      </a:r>
                      <a:r>
                        <a:rPr lang="en-US" sz="1300" dirty="0" smtClean="0">
                          <a:solidFill>
                            <a:srgbClr val="FF0000"/>
                          </a:solidFill>
                          <a:latin typeface="Arial" pitchFamily="34" charset="0"/>
                          <a:ea typeface="Times New Roman"/>
                          <a:cs typeface="Arial" pitchFamily="34" charset="0"/>
                        </a:rPr>
                        <a:t>(Radar)</a:t>
                      </a:r>
                      <a:endParaRPr lang="en-US" sz="1300" dirty="0">
                        <a:solidFill>
                          <a:srgbClr val="FF0000"/>
                        </a:solidFill>
                        <a:latin typeface="Arial" pitchFamily="34" charset="0"/>
                        <a:ea typeface="Times New Roman"/>
                        <a:cs typeface="Arial" pitchFamily="34" charset="0"/>
                      </a:endParaRPr>
                    </a:p>
                  </a:txBody>
                  <a:tcPr marL="67639" marR="67639" marT="17056" marB="170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lang="en-US" sz="1300" dirty="0" smtClean="0">
                          <a:latin typeface="Arial" pitchFamily="34" charset="0"/>
                          <a:ea typeface="Times New Roman"/>
                          <a:cs typeface="Arial" pitchFamily="34" charset="0"/>
                        </a:rPr>
                        <a:t>94.15 GHz (dual-polarized)</a:t>
                      </a:r>
                    </a:p>
                  </a:txBody>
                  <a:tcPr marL="67639" marR="67639" marT="17056" marB="170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0360">
                <a:tc>
                  <a:txBody>
                    <a:bodyPr/>
                    <a:lstStyle/>
                    <a:p>
                      <a:pPr marL="171450" marR="0" algn="l">
                        <a:spcBef>
                          <a:spcPts val="0"/>
                        </a:spcBef>
                        <a:spcAft>
                          <a:spcPts val="0"/>
                        </a:spcAft>
                        <a:tabLst>
                          <a:tab pos="228600" algn="l"/>
                          <a:tab pos="457200" algn="l"/>
                          <a:tab pos="685800" algn="l"/>
                        </a:tabLst>
                      </a:pPr>
                      <a:r>
                        <a:rPr lang="en-US" sz="1300" baseline="0" dirty="0" smtClean="0">
                          <a:latin typeface="Arial" pitchFamily="34" charset="0"/>
                          <a:ea typeface="Times New Roman"/>
                          <a:cs typeface="Arial" pitchFamily="34" charset="0"/>
                        </a:rPr>
                        <a:t>Footprint (@20 km)</a:t>
                      </a:r>
                      <a:endParaRPr lang="en-US" sz="1300" dirty="0">
                        <a:latin typeface="Arial" pitchFamily="34" charset="0"/>
                        <a:ea typeface="Times New Roman"/>
                        <a:cs typeface="Arial" pitchFamily="34" charset="0"/>
                      </a:endParaRPr>
                    </a:p>
                  </a:txBody>
                  <a:tcPr marL="67639" marR="67639" marT="17056" marB="170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lang="en-US" sz="1300" dirty="0" smtClean="0">
                          <a:latin typeface="Arial" pitchFamily="34" charset="0"/>
                          <a:ea typeface="Times New Roman"/>
                          <a:cs typeface="Arial" pitchFamily="34" charset="0"/>
                        </a:rPr>
                        <a:t>~0.24</a:t>
                      </a:r>
                      <a:r>
                        <a:rPr lang="en-US" sz="1300" baseline="0" dirty="0" smtClean="0">
                          <a:latin typeface="Arial" pitchFamily="34" charset="0"/>
                          <a:ea typeface="Times New Roman"/>
                          <a:cs typeface="Arial" pitchFamily="34" charset="0"/>
                        </a:rPr>
                        <a:t> km  (0.6</a:t>
                      </a:r>
                      <a:r>
                        <a:rPr lang="en-US" sz="1300" baseline="30000" dirty="0" smtClean="0">
                          <a:latin typeface="Arial" pitchFamily="34" charset="0"/>
                          <a:ea typeface="Times New Roman"/>
                          <a:cs typeface="Arial" pitchFamily="34" charset="0"/>
                        </a:rPr>
                        <a:t>o</a:t>
                      </a:r>
                      <a:r>
                        <a:rPr lang="en-US" sz="1300" baseline="0" dirty="0" smtClean="0">
                          <a:latin typeface="Arial" pitchFamily="34" charset="0"/>
                          <a:ea typeface="Times New Roman"/>
                          <a:cs typeface="Arial" pitchFamily="34" charset="0"/>
                        </a:rPr>
                        <a:t> x 0.8</a:t>
                      </a:r>
                      <a:r>
                        <a:rPr lang="en-US" sz="1300" baseline="30000" dirty="0" smtClean="0">
                          <a:latin typeface="Arial" pitchFamily="34" charset="0"/>
                          <a:ea typeface="Times New Roman"/>
                          <a:cs typeface="Arial" pitchFamily="34" charset="0"/>
                        </a:rPr>
                        <a:t>o</a:t>
                      </a:r>
                      <a:r>
                        <a:rPr lang="en-US" sz="1300" baseline="0" dirty="0" smtClean="0">
                          <a:latin typeface="Arial" pitchFamily="34" charset="0"/>
                          <a:ea typeface="Times New Roman"/>
                          <a:cs typeface="Arial" pitchFamily="34" charset="0"/>
                        </a:rPr>
                        <a:t> beamwidth)</a:t>
                      </a:r>
                      <a:endParaRPr lang="en-US" sz="1300" dirty="0" smtClean="0">
                        <a:latin typeface="Arial" pitchFamily="34" charset="0"/>
                        <a:ea typeface="Times New Roman"/>
                        <a:cs typeface="Arial" pitchFamily="34" charset="0"/>
                      </a:endParaRPr>
                    </a:p>
                  </a:txBody>
                  <a:tcPr marL="67639" marR="67639" marT="17056" marB="170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2068" name="Text Box 84"/>
          <p:cNvSpPr txBox="1">
            <a:spLocks noChangeArrowheads="1"/>
          </p:cNvSpPr>
          <p:nvPr/>
        </p:nvSpPr>
        <p:spPr bwMode="auto">
          <a:xfrm>
            <a:off x="4754563" y="6507163"/>
            <a:ext cx="14938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Wilson et al. (2014)</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8131" name="Rectangle 3"/>
          <p:cNvSpPr>
            <a:spLocks noGrp="1" noChangeArrowheads="1"/>
          </p:cNvSpPr>
          <p:nvPr>
            <p:ph type="body" idx="1"/>
          </p:nvPr>
        </p:nvSpPr>
        <p:spPr/>
        <p:txBody>
          <a:bodyPr/>
          <a:lstStyle/>
          <a:p>
            <a:r>
              <a:rPr lang="en-US" altLang="en-US" dirty="0" err="1">
                <a:solidFill>
                  <a:schemeClr val="bg1"/>
                </a:solidFill>
              </a:rPr>
              <a:t>IPHEx</a:t>
            </a:r>
            <a:endParaRPr lang="en-US" altLang="en-US" dirty="0">
              <a:solidFill>
                <a:schemeClr val="bg1"/>
              </a:solidFill>
            </a:endParaRPr>
          </a:p>
        </p:txBody>
      </p:sp>
      <p:pic>
        <p:nvPicPr>
          <p:cNvPr id="48132" name="Picture 2" descr="logo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8133" name="Picture 12" descr="duke_sh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6"/>
          <p:cNvSpPr>
            <a:spLocks noGrp="1" noChangeArrowheads="1"/>
          </p:cNvSpPr>
          <p:nvPr>
            <p:ph type="title"/>
          </p:nvPr>
        </p:nvSpPr>
        <p:spPr>
          <a:noFill/>
          <a:ln/>
        </p:spPr>
        <p:txBody>
          <a:bodyPr/>
          <a:lstStyle/>
          <a:p>
            <a:r>
              <a:rPr lang="en-US" altLang="en-US" sz="4100" dirty="0">
                <a:solidFill>
                  <a:schemeClr val="bg1"/>
                </a:solidFill>
              </a:rPr>
              <a:t>What have we learned?</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295400"/>
            <a:ext cx="5010150"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1" name="Rectangle 3"/>
          <p:cNvSpPr>
            <a:spLocks noGrp="1" noChangeArrowheads="1"/>
          </p:cNvSpPr>
          <p:nvPr>
            <p:ph type="body" idx="1"/>
          </p:nvPr>
        </p:nvSpPr>
        <p:spPr/>
        <p:txBody>
          <a:bodyPr/>
          <a:lstStyle/>
          <a:p>
            <a:r>
              <a:rPr lang="en-US" altLang="en-US"/>
              <a:t>IPHEx</a:t>
            </a:r>
          </a:p>
        </p:txBody>
      </p:sp>
      <p:pic>
        <p:nvPicPr>
          <p:cNvPr id="48132" name="Picture 2" descr="logo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8133" name="Picture 12" descr="duke_sh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6"/>
          <p:cNvSpPr>
            <a:spLocks noGrp="1" noChangeArrowheads="1"/>
          </p:cNvSpPr>
          <p:nvPr>
            <p:ph type="title"/>
          </p:nvPr>
        </p:nvSpPr>
        <p:spPr>
          <a:noFill/>
          <a:ln/>
        </p:spPr>
        <p:txBody>
          <a:bodyPr/>
          <a:lstStyle/>
          <a:p>
            <a:r>
              <a:rPr lang="en-US" altLang="en-US" sz="4100"/>
              <a:t>What have we learned?</a:t>
            </a:r>
          </a:p>
        </p:txBody>
      </p:sp>
      <p:sp>
        <p:nvSpPr>
          <p:cNvPr id="48135" name="Text Box 7"/>
          <p:cNvSpPr txBox="1">
            <a:spLocks noChangeArrowheads="1"/>
          </p:cNvSpPr>
          <p:nvPr/>
        </p:nvSpPr>
        <p:spPr bwMode="auto">
          <a:xfrm>
            <a:off x="2819400" y="6507163"/>
            <a:ext cx="48926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http://www.atms.unca.edu/iphex/iphex2014_iop4/iphex2014_iop4.html</a:t>
            </a:r>
          </a:p>
        </p:txBody>
      </p:sp>
      <p:sp>
        <p:nvSpPr>
          <p:cNvPr id="48140" name="Text Box 12"/>
          <p:cNvSpPr txBox="1">
            <a:spLocks noChangeArrowheads="1"/>
          </p:cNvSpPr>
          <p:nvPr/>
        </p:nvSpPr>
        <p:spPr bwMode="auto">
          <a:xfrm>
            <a:off x="838200" y="4191000"/>
            <a:ext cx="16795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t>8:00 am EDT</a:t>
            </a:r>
          </a:p>
          <a:p>
            <a:r>
              <a:rPr lang="en-US" altLang="en-US" sz="2000"/>
              <a:t>15 May 2014</a:t>
            </a:r>
          </a:p>
        </p:txBody>
      </p:sp>
    </p:spTree>
    <p:extLst>
      <p:ext uri="{BB962C8B-B14F-4D97-AF65-F5344CB8AC3E}">
        <p14:creationId xmlns:p14="http://schemas.microsoft.com/office/powerpoint/2010/main" val="38170106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42" name="Picture 10" descr="iphex_15may2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36700"/>
            <a:ext cx="8763000" cy="5245100"/>
          </a:xfrm>
          <a:prstGeom prst="rect">
            <a:avLst/>
          </a:prstGeom>
          <a:noFill/>
          <a:extLst>
            <a:ext uri="{909E8E84-426E-40DD-AFC4-6F175D3DCCD1}">
              <a14:hiddenFill xmlns:a14="http://schemas.microsoft.com/office/drawing/2010/main">
                <a:solidFill>
                  <a:srgbClr val="FFFFFF"/>
                </a:solidFill>
              </a14:hiddenFill>
            </a:ext>
          </a:extLst>
        </p:spPr>
      </p:pic>
      <p:sp>
        <p:nvSpPr>
          <p:cNvPr id="44034" name="Rectangle 2"/>
          <p:cNvSpPr>
            <a:spLocks noGrp="1" noChangeArrowheads="1"/>
          </p:cNvSpPr>
          <p:nvPr>
            <p:ph type="body" idx="1"/>
          </p:nvPr>
        </p:nvSpPr>
        <p:spPr/>
        <p:txBody>
          <a:bodyPr/>
          <a:lstStyle/>
          <a:p>
            <a:r>
              <a:rPr lang="en-US" altLang="en-US"/>
              <a:t>IPHEx</a:t>
            </a:r>
          </a:p>
        </p:txBody>
      </p:sp>
      <p:pic>
        <p:nvPicPr>
          <p:cNvPr id="44035" name="Picture 2" descr="logo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4036" name="Picture 12" descr="duke_sh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5"/>
          <p:cNvSpPr>
            <a:spLocks noGrp="1" noChangeArrowheads="1"/>
          </p:cNvSpPr>
          <p:nvPr>
            <p:ph type="title"/>
          </p:nvPr>
        </p:nvSpPr>
        <p:spPr>
          <a:noFill/>
          <a:ln/>
        </p:spPr>
        <p:txBody>
          <a:bodyPr/>
          <a:lstStyle/>
          <a:p>
            <a:r>
              <a:rPr lang="en-US" altLang="en-US" sz="4100"/>
              <a:t>What have we learned?</a:t>
            </a:r>
          </a:p>
        </p:txBody>
      </p:sp>
      <p:sp>
        <p:nvSpPr>
          <p:cNvPr id="44043" name="Text Box 11"/>
          <p:cNvSpPr txBox="1">
            <a:spLocks noChangeArrowheads="1"/>
          </p:cNvSpPr>
          <p:nvPr/>
        </p:nvSpPr>
        <p:spPr bwMode="auto">
          <a:xfrm>
            <a:off x="2133600" y="6507163"/>
            <a:ext cx="14859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Barros et al. (2014)</a:t>
            </a:r>
          </a:p>
        </p:txBody>
      </p:sp>
      <p:sp>
        <p:nvSpPr>
          <p:cNvPr id="44044" name="Line 12"/>
          <p:cNvSpPr>
            <a:spLocks noChangeShapeType="1"/>
          </p:cNvSpPr>
          <p:nvPr/>
        </p:nvSpPr>
        <p:spPr bwMode="auto">
          <a:xfrm flipH="1">
            <a:off x="2438400" y="2667000"/>
            <a:ext cx="304800" cy="914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5" name="Text Box 13"/>
          <p:cNvSpPr txBox="1">
            <a:spLocks noChangeArrowheads="1"/>
          </p:cNvSpPr>
          <p:nvPr/>
        </p:nvSpPr>
        <p:spPr bwMode="auto">
          <a:xfrm>
            <a:off x="2368550" y="2286000"/>
            <a:ext cx="831850" cy="366713"/>
          </a:xfrm>
          <a:prstGeom prst="rect">
            <a:avLst/>
          </a:prstGeom>
          <a:solidFill>
            <a:schemeClr val="bg1">
              <a:alpha val="32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0000"/>
                </a:solidFill>
              </a:rPr>
              <a:t>NOXP</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2" descr="logo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9701" name="Picture 12" descr="duke_sh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073" y="342469"/>
            <a:ext cx="7363853" cy="6173061"/>
          </a:xfrm>
          <a:prstGeom prst="rect">
            <a:avLst/>
          </a:prstGeom>
        </p:spPr>
      </p:pic>
      <p:sp>
        <p:nvSpPr>
          <p:cNvPr id="29702" name="Text Box 6"/>
          <p:cNvSpPr txBox="1">
            <a:spLocks noChangeArrowheads="1"/>
          </p:cNvSpPr>
          <p:nvPr/>
        </p:nvSpPr>
        <p:spPr bwMode="auto">
          <a:xfrm>
            <a:off x="6248400" y="6515530"/>
            <a:ext cx="241925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smtClean="0"/>
              <a:t>Duan, Wilson, and Barros (2015)</a:t>
            </a:r>
            <a:endParaRPr lang="en-US" altLang="en-US" sz="1200" dirty="0"/>
          </a:p>
        </p:txBody>
      </p:sp>
      <p:sp>
        <p:nvSpPr>
          <p:cNvPr id="3" name="Oval 2"/>
          <p:cNvSpPr/>
          <p:nvPr/>
        </p:nvSpPr>
        <p:spPr>
          <a:xfrm>
            <a:off x="4495800" y="4572000"/>
            <a:ext cx="381000" cy="228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493623" y="6172200"/>
            <a:ext cx="381000" cy="228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58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7" name="Picture 11" descr="GSMRGN_Panel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0" y="3200400"/>
            <a:ext cx="4248150" cy="3613150"/>
          </a:xfrm>
          <a:prstGeom prst="rect">
            <a:avLst/>
          </a:prstGeom>
          <a:noFill/>
          <a:extLst>
            <a:ext uri="{909E8E84-426E-40DD-AFC4-6F175D3DCCD1}">
              <a14:hiddenFill xmlns:a14="http://schemas.microsoft.com/office/drawing/2010/main">
                <a:solidFill>
                  <a:srgbClr val="FFFFFF"/>
                </a:solidFill>
              </a14:hiddenFill>
            </a:ext>
          </a:extLst>
        </p:spPr>
      </p:pic>
      <p:sp>
        <p:nvSpPr>
          <p:cNvPr id="45058" name="Rectangle 2"/>
          <p:cNvSpPr>
            <a:spLocks noGrp="1" noChangeArrowheads="1"/>
          </p:cNvSpPr>
          <p:nvPr>
            <p:ph type="body" idx="1"/>
          </p:nvPr>
        </p:nvSpPr>
        <p:spPr/>
        <p:txBody>
          <a:bodyPr/>
          <a:lstStyle/>
          <a:p>
            <a:r>
              <a:rPr lang="en-US" altLang="en-US"/>
              <a:t>IPHEx</a:t>
            </a:r>
          </a:p>
        </p:txBody>
      </p:sp>
      <p:pic>
        <p:nvPicPr>
          <p:cNvPr id="45059" name="Picture 2" descr="logo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5060" name="Picture 12" descr="duke_sh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5"/>
          <p:cNvSpPr>
            <a:spLocks noGrp="1" noChangeArrowheads="1"/>
          </p:cNvSpPr>
          <p:nvPr>
            <p:ph type="title"/>
          </p:nvPr>
        </p:nvSpPr>
        <p:spPr>
          <a:noFill/>
          <a:ln/>
        </p:spPr>
        <p:txBody>
          <a:bodyPr/>
          <a:lstStyle/>
          <a:p>
            <a:r>
              <a:rPr lang="en-US" altLang="en-US" sz="4100"/>
              <a:t>What have we learned?</a:t>
            </a:r>
          </a:p>
        </p:txBody>
      </p:sp>
      <p:sp>
        <p:nvSpPr>
          <p:cNvPr id="45064" name="Text Box 8"/>
          <p:cNvSpPr txBox="1">
            <a:spLocks noChangeArrowheads="1"/>
          </p:cNvSpPr>
          <p:nvPr/>
        </p:nvSpPr>
        <p:spPr bwMode="auto">
          <a:xfrm>
            <a:off x="5524500" y="6507163"/>
            <a:ext cx="14859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Barros et al. (2014)</a:t>
            </a:r>
          </a:p>
        </p:txBody>
      </p:sp>
      <p:pic>
        <p:nvPicPr>
          <p:cNvPr id="45068" name="Picture 12" descr="GSMRGN_Panel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000" y="1295400"/>
            <a:ext cx="6400800" cy="3587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sz="4000"/>
              <a:t>How do we continue the hydrological record?</a:t>
            </a:r>
          </a:p>
        </p:txBody>
      </p:sp>
      <p:sp>
        <p:nvSpPr>
          <p:cNvPr id="11267" name="Rectangle 3"/>
          <p:cNvSpPr>
            <a:spLocks noGrp="1" noChangeArrowheads="1"/>
          </p:cNvSpPr>
          <p:nvPr>
            <p:ph type="body" idx="1"/>
          </p:nvPr>
        </p:nvSpPr>
        <p:spPr/>
        <p:txBody>
          <a:bodyPr/>
          <a:lstStyle/>
          <a:p>
            <a:r>
              <a:rPr lang="en-US" altLang="en-US" dirty="0"/>
              <a:t>For NSF </a:t>
            </a:r>
            <a:r>
              <a:rPr lang="en-US" altLang="en-US" dirty="0" smtClean="0"/>
              <a:t>Earth Sciences: Instrumentation and Facilities (EAR/IF) funding…</a:t>
            </a:r>
          </a:p>
          <a:p>
            <a:pPr lvl="1"/>
            <a:r>
              <a:rPr lang="en-US" altLang="en-US" dirty="0" smtClean="0"/>
              <a:t>Demonstration of uniqueness of data set</a:t>
            </a:r>
          </a:p>
          <a:p>
            <a:pPr lvl="1"/>
            <a:r>
              <a:rPr lang="en-US" altLang="en-US" dirty="0" smtClean="0"/>
              <a:t>How observations will answer “critical zone” science questions (e.g., hydrology)</a:t>
            </a:r>
          </a:p>
          <a:p>
            <a:pPr lvl="1"/>
            <a:r>
              <a:rPr lang="en-US" altLang="en-US" dirty="0" smtClean="0"/>
              <a:t>Host of people using data in a clever way (nothing new about rain gauge networks)</a:t>
            </a:r>
          </a:p>
          <a:p>
            <a:pPr lvl="1"/>
            <a:r>
              <a:rPr lang="en-US" altLang="en-US" dirty="0" smtClean="0"/>
              <a:t>Make data freely available (e.g., CUAHSI </a:t>
            </a:r>
            <a:r>
              <a:rPr lang="en-US" altLang="en-US" dirty="0" smtClean="0">
                <a:hlinkClick r:id="rId2"/>
              </a:rPr>
              <a:t>https://www.cuahsi.org/</a:t>
            </a:r>
            <a:r>
              <a:rPr lang="en-US" altLang="en-US" dirty="0" smtClean="0"/>
              <a:t> )</a:t>
            </a:r>
            <a:endParaRPr lang="en-US" altLang="en-US" dirty="0"/>
          </a:p>
        </p:txBody>
      </p:sp>
      <p:pic>
        <p:nvPicPr>
          <p:cNvPr id="11269" name="Picture 2" descr="logo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270" name="Picture 12" descr="duke_sh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en-US" dirty="0"/>
              <a:t>References</a:t>
            </a:r>
          </a:p>
        </p:txBody>
      </p:sp>
      <p:pic>
        <p:nvPicPr>
          <p:cNvPr id="35844" name="Picture 2" descr="logo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45" name="Picture 12" descr="duke_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p:cNvSpPr>
            <a:spLocks noGrp="1" noChangeArrowheads="1"/>
          </p:cNvSpPr>
          <p:nvPr>
            <p:ph type="body" idx="1"/>
          </p:nvPr>
        </p:nvSpPr>
        <p:spPr>
          <a:xfrm>
            <a:off x="457200" y="1295400"/>
            <a:ext cx="8229600" cy="5410200"/>
          </a:xfrm>
        </p:spPr>
        <p:txBody>
          <a:bodyPr/>
          <a:lstStyle/>
          <a:p>
            <a:pPr>
              <a:lnSpc>
                <a:spcPct val="80000"/>
              </a:lnSpc>
            </a:pPr>
            <a:r>
              <a:rPr lang="en-US" altLang="en-US" sz="1400" dirty="0"/>
              <a:t>Duan, Y, Wilson, AM, Barros, AP(2015). “Scoping a field experiment: error diagnostics of TRMM precipitation radar estimates in complex terrain as a basis for IPHEx2014” Hydrology and Earth System Sciences.19(1): 1501- </a:t>
            </a:r>
            <a:r>
              <a:rPr lang="en-US" altLang="en-US" sz="1400" dirty="0" smtClean="0"/>
              <a:t>1520</a:t>
            </a:r>
          </a:p>
          <a:p>
            <a:pPr>
              <a:lnSpc>
                <a:spcPct val="80000"/>
              </a:lnSpc>
            </a:pPr>
            <a:r>
              <a:rPr lang="en-US" altLang="en-US" sz="1400" dirty="0" smtClean="0"/>
              <a:t>Barros, AP; </a:t>
            </a:r>
            <a:r>
              <a:rPr lang="en-US" sz="1400" dirty="0" smtClean="0">
                <a:solidFill>
                  <a:schemeClr val="tx1"/>
                </a:solidFill>
              </a:rPr>
              <a:t>Tao, J; Wilson, A; Duan, Y; </a:t>
            </a:r>
            <a:r>
              <a:rPr lang="en-US" sz="1400" dirty="0" err="1" smtClean="0">
                <a:solidFill>
                  <a:schemeClr val="tx1"/>
                </a:solidFill>
              </a:rPr>
              <a:t>Noguiera</a:t>
            </a:r>
            <a:r>
              <a:rPr lang="en-US" sz="1400" dirty="0" smtClean="0">
                <a:solidFill>
                  <a:schemeClr val="tx1"/>
                </a:solidFill>
              </a:rPr>
              <a:t>, M; Lowman, L; Weston, L; and </a:t>
            </a:r>
            <a:r>
              <a:rPr lang="en-US" sz="1400" dirty="0" err="1" smtClean="0">
                <a:solidFill>
                  <a:schemeClr val="tx1"/>
                </a:solidFill>
              </a:rPr>
              <a:t>Cutrell</a:t>
            </a:r>
            <a:r>
              <a:rPr lang="en-US" sz="1400" dirty="0" smtClean="0">
                <a:solidFill>
                  <a:schemeClr val="tx1"/>
                </a:solidFill>
              </a:rPr>
              <a:t>, G (2014). “The Integrated Precipitation and Hydrology Experiment 2014, precipitation uncertainty and hydrologic predictability” CUAHSI Biennial Colloquium, Shepherdstown, WV</a:t>
            </a:r>
            <a:endParaRPr lang="en-US" altLang="en-US" sz="1400" dirty="0" smtClean="0"/>
          </a:p>
          <a:p>
            <a:pPr>
              <a:lnSpc>
                <a:spcPct val="80000"/>
              </a:lnSpc>
            </a:pPr>
            <a:r>
              <a:rPr lang="en-US" altLang="en-US" sz="1400" dirty="0" smtClean="0"/>
              <a:t>Tao</a:t>
            </a:r>
            <a:r>
              <a:rPr lang="en-US" altLang="en-US" sz="1400" dirty="0"/>
              <a:t>, J; Barros, AP(2014)."Coupled prediction of flood response and debris flow initiation during warm- and cold-season events in the Southern Appalachians, USA" Hydrology and Earth System Sciences.18(1): 367- 388</a:t>
            </a:r>
          </a:p>
          <a:p>
            <a:pPr>
              <a:lnSpc>
                <a:spcPct val="80000"/>
              </a:lnSpc>
            </a:pPr>
            <a:r>
              <a:rPr lang="en-US" altLang="en-US" sz="1400" dirty="0"/>
              <a:t>Wilson, AM; Barros, AP(2014)."An Investigation of Warm Rainfall Microphysics in the Southern Appalachians: Orographic Enhancement via Low-Level Seeder–Feeder Interactions" Journal of the Atmospheric Sciences.71(5): 1783- 1805</a:t>
            </a:r>
          </a:p>
          <a:p>
            <a:pPr>
              <a:lnSpc>
                <a:spcPct val="80000"/>
              </a:lnSpc>
            </a:pPr>
            <a:r>
              <a:rPr lang="en-US" altLang="en-US" sz="1400" dirty="0"/>
              <a:t>Wilson, AM; </a:t>
            </a:r>
            <a:r>
              <a:rPr lang="en-US" altLang="en-US" sz="1400" dirty="0" err="1"/>
              <a:t>Cutrell</a:t>
            </a:r>
            <a:r>
              <a:rPr lang="en-US" altLang="en-US" sz="1400" dirty="0"/>
              <a:t>, G; Miller, DK; Barros, </a:t>
            </a:r>
            <a:r>
              <a:rPr lang="en-US" altLang="en-US" sz="1400" dirty="0" smtClean="0"/>
              <a:t>AP(2014).“Investigating </a:t>
            </a:r>
            <a:r>
              <a:rPr lang="en-US" altLang="en-US" sz="1400" dirty="0"/>
              <a:t>Orographic</a:t>
            </a:r>
            <a:br>
              <a:rPr lang="en-US" altLang="en-US" sz="1400" dirty="0"/>
            </a:br>
            <a:r>
              <a:rPr lang="en-US" altLang="en-US" sz="1400" dirty="0"/>
              <a:t>Precipitation Processes in the Southern Appalachians” Great Smoky Mountains National Park Science Colloquium, Gatlinburg, TN</a:t>
            </a:r>
          </a:p>
          <a:p>
            <a:pPr>
              <a:lnSpc>
                <a:spcPct val="80000"/>
              </a:lnSpc>
            </a:pPr>
            <a:r>
              <a:rPr lang="en-US" altLang="en-US" sz="1400" dirty="0"/>
              <a:t>Tao, J; Barros, AP(2013)."Prospects for flash flood forecasting in mountainous regions - An investigation of Tropical Storm Fay in the Southern Appalachians" Journal of Hydrology.506: 68- </a:t>
            </a:r>
            <a:r>
              <a:rPr lang="en-US" altLang="en-US" sz="1400" dirty="0" smtClean="0"/>
              <a:t>89</a:t>
            </a:r>
          </a:p>
          <a:p>
            <a:r>
              <a:rPr lang="en-US" sz="1400" dirty="0"/>
              <a:t>Lee, </a:t>
            </a:r>
            <a:r>
              <a:rPr lang="en-US" sz="1400" dirty="0" smtClean="0"/>
              <a:t>LG; </a:t>
            </a:r>
            <a:r>
              <a:rPr lang="en-US" sz="1400" dirty="0"/>
              <a:t>Tanner, </a:t>
            </a:r>
            <a:r>
              <a:rPr lang="en-US" sz="1400" dirty="0" smtClean="0"/>
              <a:t>PA; </a:t>
            </a:r>
            <a:r>
              <a:rPr lang="en-US" sz="1400" dirty="0"/>
              <a:t>Horne, </a:t>
            </a:r>
            <a:r>
              <a:rPr lang="en-US" sz="1400" dirty="0" smtClean="0"/>
              <a:t>CS; </a:t>
            </a:r>
            <a:r>
              <a:rPr lang="en-US" sz="1400" dirty="0"/>
              <a:t>and Greer, </a:t>
            </a:r>
            <a:r>
              <a:rPr lang="en-US" sz="1400" dirty="0" smtClean="0"/>
              <a:t>S(2011). “The </a:t>
            </a:r>
            <a:r>
              <a:rPr lang="en-US" sz="1400" dirty="0" err="1"/>
              <a:t>Qualla</a:t>
            </a:r>
            <a:r>
              <a:rPr lang="en-US" sz="1400" dirty="0"/>
              <a:t> Boundary </a:t>
            </a:r>
            <a:r>
              <a:rPr lang="en-US" sz="1400" dirty="0" smtClean="0"/>
              <a:t>flash flood </a:t>
            </a:r>
            <a:r>
              <a:rPr lang="en-US" sz="1400" dirty="0"/>
              <a:t>of 14 and 15 </a:t>
            </a:r>
            <a:r>
              <a:rPr lang="en-US" sz="1400" dirty="0" smtClean="0"/>
              <a:t>July 2011.” </a:t>
            </a:r>
            <a:r>
              <a:rPr lang="en-US" sz="1400" dirty="0"/>
              <a:t>available </a:t>
            </a:r>
            <a:r>
              <a:rPr lang="en-US" sz="1400" dirty="0" smtClean="0"/>
              <a:t>at: http</a:t>
            </a:r>
            <a:r>
              <a:rPr lang="en-US" sz="1400" dirty="0"/>
              <a:t>://</a:t>
            </a:r>
            <a:r>
              <a:rPr lang="en-US" sz="1400" dirty="0" smtClean="0"/>
              <a:t>www.erh.noaa.gov/er/gsp/localdat/cases/2011/14JulyQuallaBoundaryFF (</a:t>
            </a:r>
            <a:r>
              <a:rPr lang="en-US" sz="1400" dirty="0"/>
              <a:t>last access: </a:t>
            </a:r>
            <a:r>
              <a:rPr lang="en-US" sz="1400" dirty="0" smtClean="0"/>
              <a:t>13 May 2015).</a:t>
            </a:r>
            <a:endParaRPr lang="en-US" altLang="en-US" sz="1400" dirty="0"/>
          </a:p>
          <a:p>
            <a:pPr>
              <a:lnSpc>
                <a:spcPct val="80000"/>
              </a:lnSpc>
            </a:pPr>
            <a:r>
              <a:rPr lang="en-US" altLang="en-US" sz="1400" dirty="0"/>
              <a:t>Prat, OP; Barros, AP(2010a)."Assessing satellite-based precipitation estimates in the Southern Appalachian mountains using rain gauges and TRMM PR" Advances in Geosciences.25: 143- 153  </a:t>
            </a:r>
          </a:p>
          <a:p>
            <a:pPr>
              <a:lnSpc>
                <a:spcPct val="80000"/>
              </a:lnSpc>
            </a:pPr>
            <a:r>
              <a:rPr lang="en-US" altLang="en-US" sz="1400" dirty="0"/>
              <a:t>Prat, OP; Barros, AP(2010b)."Ground observations to characterize the spatial gradients and vertical structure of orographic precipitation - Experiments in the inner region of the Great Smoky Mountains" Journal of Hydrology.391(1-2): 141- </a:t>
            </a:r>
            <a:r>
              <a:rPr lang="en-US" altLang="en-US" sz="1400" dirty="0" smtClean="0"/>
              <a:t>156</a:t>
            </a:r>
          </a:p>
          <a:p>
            <a:pPr>
              <a:lnSpc>
                <a:spcPct val="80000"/>
              </a:lnSpc>
            </a:pPr>
            <a:endParaRPr lang="en-US" altLang="en-US" sz="14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p:txBody>
          <a:bodyPr/>
          <a:lstStyle/>
          <a:p>
            <a:endParaRPr lang="en-US" dirty="0"/>
          </a:p>
        </p:txBody>
      </p:sp>
      <p:sp>
        <p:nvSpPr>
          <p:cNvPr id="7" name="Text Placeholder 6"/>
          <p:cNvSpPr>
            <a:spLocks noGrp="1"/>
          </p:cNvSpPr>
          <p:nvPr>
            <p:ph type="body" sz="half" idx="1"/>
          </p:nvPr>
        </p:nvSpPr>
        <p:spPr/>
        <p:txBody>
          <a:bodyPr/>
          <a:lstStyle/>
          <a:p>
            <a:endParaRPr lang="en-US"/>
          </a:p>
        </p:txBody>
      </p:sp>
      <p:pic>
        <p:nvPicPr>
          <p:cNvPr id="46082" name="Picture 2" descr="http://sphotos-b.xx.fbcdn.net/hphotos-snc6/248508_167085403362795_562094_n.jpg"/>
          <p:cNvPicPr>
            <a:picLocks noChangeAspect="1" noChangeArrowheads="1"/>
          </p:cNvPicPr>
          <p:nvPr/>
        </p:nvPicPr>
        <p:blipFill>
          <a:blip r:embed="rId2" cstate="print"/>
          <a:srcRect/>
          <a:stretch>
            <a:fillRect/>
          </a:stretch>
        </p:blipFill>
        <p:spPr bwMode="auto">
          <a:xfrm>
            <a:off x="152400" y="152400"/>
            <a:ext cx="8839200" cy="6629401"/>
          </a:xfrm>
          <a:prstGeom prst="rect">
            <a:avLst/>
          </a:prstGeom>
          <a:noFill/>
        </p:spPr>
      </p:pic>
      <p:sp>
        <p:nvSpPr>
          <p:cNvPr id="10" name="TextBox 9"/>
          <p:cNvSpPr txBox="1"/>
          <p:nvPr/>
        </p:nvSpPr>
        <p:spPr>
          <a:xfrm>
            <a:off x="189273" y="6336268"/>
            <a:ext cx="5144727" cy="369332"/>
          </a:xfrm>
          <a:prstGeom prst="rect">
            <a:avLst/>
          </a:prstGeom>
          <a:solidFill>
            <a:schemeClr val="bg1">
              <a:alpha val="46000"/>
            </a:schemeClr>
          </a:solidFill>
        </p:spPr>
        <p:txBody>
          <a:bodyPr wrap="square" rtlCol="0">
            <a:spAutoFit/>
          </a:bodyPr>
          <a:lstStyle/>
          <a:p>
            <a:r>
              <a:rPr lang="en-US" dirty="0" smtClean="0"/>
              <a:t>Near Purchase Knob, credit: Michael </a:t>
            </a:r>
            <a:r>
              <a:rPr lang="en-US" dirty="0" err="1" smtClean="0"/>
              <a:t>Goldsbury</a:t>
            </a:r>
            <a:endParaRPr lang="en-US" dirty="0"/>
          </a:p>
        </p:txBody>
      </p:sp>
      <p:sp>
        <p:nvSpPr>
          <p:cNvPr id="8" name="Rectangle 2"/>
          <p:cNvSpPr txBox="1">
            <a:spLocks noChangeArrowheads="1"/>
          </p:cNvSpPr>
          <p:nvPr/>
        </p:nvSpPr>
        <p:spPr bwMode="auto">
          <a:xfrm>
            <a:off x="152400" y="152400"/>
            <a:ext cx="8839200" cy="1143000"/>
          </a:xfrm>
          <a:prstGeom prst="rect">
            <a:avLst/>
          </a:prstGeom>
          <a:solidFill>
            <a:schemeClr val="bg1">
              <a:alpha val="49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r>
              <a:rPr lang="en-US" altLang="en-US" sz="3600" dirty="0" smtClean="0">
                <a:solidFill>
                  <a:schemeClr val="tx1"/>
                </a:solidFill>
              </a:rPr>
              <a:t>The End</a:t>
            </a:r>
          </a:p>
        </p:txBody>
      </p:sp>
    </p:spTree>
    <p:extLst>
      <p:ext uri="{BB962C8B-B14F-4D97-AF65-F5344CB8AC3E}">
        <p14:creationId xmlns:p14="http://schemas.microsoft.com/office/powerpoint/2010/main" val="87167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a:t>Outline</a:t>
            </a:r>
          </a:p>
        </p:txBody>
      </p:sp>
      <p:sp>
        <p:nvSpPr>
          <p:cNvPr id="8195" name="Rectangle 3"/>
          <p:cNvSpPr>
            <a:spLocks noGrp="1" noChangeArrowheads="1"/>
          </p:cNvSpPr>
          <p:nvPr>
            <p:ph type="body" idx="1"/>
          </p:nvPr>
        </p:nvSpPr>
        <p:spPr/>
        <p:txBody>
          <a:bodyPr/>
          <a:lstStyle/>
          <a:p>
            <a:r>
              <a:rPr lang="en-US" altLang="en-US" dirty="0"/>
              <a:t>High elevation rain gauge network in the Pigeon River Basin and Great Smoky </a:t>
            </a:r>
            <a:r>
              <a:rPr lang="en-US" altLang="en-US" dirty="0" smtClean="0"/>
              <a:t>Mountains </a:t>
            </a:r>
            <a:r>
              <a:rPr lang="en-US" altLang="en-US" dirty="0"/>
              <a:t>National Park</a:t>
            </a:r>
          </a:p>
          <a:p>
            <a:pPr lvl="1"/>
            <a:r>
              <a:rPr lang="en-US" altLang="en-US" dirty="0"/>
              <a:t>Original purpose</a:t>
            </a:r>
          </a:p>
          <a:p>
            <a:pPr lvl="1"/>
            <a:r>
              <a:rPr lang="en-US" altLang="en-US" dirty="0"/>
              <a:t>What have we learned?</a:t>
            </a:r>
          </a:p>
          <a:p>
            <a:pPr lvl="2"/>
            <a:r>
              <a:rPr lang="en-US" altLang="en-US" dirty="0"/>
              <a:t>Based on field observations</a:t>
            </a:r>
          </a:p>
          <a:p>
            <a:pPr lvl="2"/>
            <a:r>
              <a:rPr lang="en-US" altLang="en-US" dirty="0" err="1"/>
              <a:t>IPHEx</a:t>
            </a:r>
            <a:endParaRPr lang="en-US" altLang="en-US" dirty="0"/>
          </a:p>
          <a:p>
            <a:pPr lvl="1"/>
            <a:r>
              <a:rPr lang="en-US" altLang="en-US" dirty="0"/>
              <a:t>How do we continue the hydrological record?</a:t>
            </a:r>
          </a:p>
          <a:p>
            <a:pPr lvl="1"/>
            <a:endParaRPr lang="en-US" altLang="en-US" dirty="0"/>
          </a:p>
        </p:txBody>
      </p:sp>
      <p:pic>
        <p:nvPicPr>
          <p:cNvPr id="8196" name="Picture 2" descr="logo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197" name="Picture 12" descr="duke_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Original purpose</a:t>
            </a:r>
          </a:p>
        </p:txBody>
      </p:sp>
      <p:sp>
        <p:nvSpPr>
          <p:cNvPr id="7171" name="Rectangle 3"/>
          <p:cNvSpPr>
            <a:spLocks noGrp="1" noChangeArrowheads="1"/>
          </p:cNvSpPr>
          <p:nvPr>
            <p:ph type="body" idx="1"/>
          </p:nvPr>
        </p:nvSpPr>
        <p:spPr/>
        <p:txBody>
          <a:bodyPr/>
          <a:lstStyle/>
          <a:p>
            <a:r>
              <a:rPr lang="en-US" altLang="en-US"/>
              <a:t>funded by NASA</a:t>
            </a:r>
          </a:p>
          <a:p>
            <a:pPr lvl="1"/>
            <a:r>
              <a:rPr lang="en-US" altLang="en-US"/>
              <a:t>Provide ground validation (GV) at high elevation locations in the mid-latitudes for NASA’s Global Precipitation Mission (GPM)</a:t>
            </a:r>
          </a:p>
        </p:txBody>
      </p:sp>
      <p:pic>
        <p:nvPicPr>
          <p:cNvPr id="7173" name="Picture 2" descr="logo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174" name="Picture 12" descr="duke_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2" descr="C:\Users\violaduan\Dropbox\paper\result\583770main_GPM_Banner_1_946-7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565525"/>
            <a:ext cx="4276725"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 y="1447800"/>
            <a:ext cx="495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4"/>
          <p:cNvSpPr txBox="1">
            <a:spLocks noChangeArrowheads="1"/>
          </p:cNvSpPr>
          <p:nvPr/>
        </p:nvSpPr>
        <p:spPr bwMode="auto">
          <a:xfrm>
            <a:off x="-76200" y="120650"/>
            <a:ext cx="90868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a:ea typeface="MS PGothic" panose="020B0600070205080204" pitchFamily="34" charset="-128"/>
              </a:rPr>
              <a:t>GPM LAUNCH: 27 FEBRUARY 2014, 1:37 PM EST, TANEGASHIMA SPACE CENTER, JAPAN</a:t>
            </a:r>
          </a:p>
        </p:txBody>
      </p:sp>
      <p:sp>
        <p:nvSpPr>
          <p:cNvPr id="13316" name="TextBox 5"/>
          <p:cNvSpPr txBox="1">
            <a:spLocks noChangeArrowheads="1"/>
          </p:cNvSpPr>
          <p:nvPr/>
        </p:nvSpPr>
        <p:spPr bwMode="auto">
          <a:xfrm>
            <a:off x="5181600" y="1317625"/>
            <a:ext cx="342900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Char char="•"/>
            </a:pPr>
            <a:r>
              <a:rPr lang="en-US" altLang="en-US" sz="1600">
                <a:ea typeface="MS PGothic" panose="020B0600070205080204" pitchFamily="34" charset="-128"/>
              </a:rPr>
              <a:t>Improves upon the capabilities of the Tropical Rainfall Measurement Mission (TRMM), a joint NASA-JAXA mission launched in 1997 and still in operation. </a:t>
            </a:r>
          </a:p>
          <a:p>
            <a:pPr>
              <a:buFontTx/>
              <a:buChar char="•"/>
            </a:pPr>
            <a:r>
              <a:rPr lang="en-US" altLang="en-US" sz="2000" b="1">
                <a:ea typeface="MS PGothic" panose="020B0600070205080204" pitchFamily="34" charset="-128"/>
              </a:rPr>
              <a:t>Expands coverage area </a:t>
            </a:r>
            <a:r>
              <a:rPr lang="en-US" altLang="en-US" sz="1600">
                <a:ea typeface="MS PGothic" panose="020B0600070205080204" pitchFamily="34" charset="-128"/>
              </a:rPr>
              <a:t>from 40°N to 40°S (TRMM) to from the Arctic Circle to the Antarctic Circle. </a:t>
            </a:r>
          </a:p>
          <a:p>
            <a:pPr>
              <a:buFontTx/>
              <a:buChar char="•"/>
            </a:pPr>
            <a:r>
              <a:rPr lang="en-US" altLang="en-US" sz="2000" b="1">
                <a:ea typeface="MS PGothic" panose="020B0600070205080204" pitchFamily="34" charset="-128"/>
              </a:rPr>
              <a:t>Detect light rain and snowfall</a:t>
            </a:r>
            <a:r>
              <a:rPr lang="en-US" altLang="en-US" sz="1600">
                <a:ea typeface="MS PGothic" panose="020B0600070205080204" pitchFamily="34" charset="-128"/>
              </a:rPr>
              <a:t>, a major source of available fresh water in some regions.</a:t>
            </a:r>
          </a:p>
          <a:p>
            <a:pPr>
              <a:buFont typeface="Wingdings" panose="05000000000000000000" pitchFamily="2" charset="2"/>
              <a:buChar char="§"/>
            </a:pPr>
            <a:r>
              <a:rPr lang="en-US" altLang="en-US" sz="1600">
                <a:ea typeface="MS PGothic" panose="020B0600070205080204" pitchFamily="34" charset="-128"/>
              </a:rPr>
              <a:t>Collect information that unifies and improves data from an international constellation of existing and future satellites by mapping global precipitation </a:t>
            </a:r>
            <a:r>
              <a:rPr lang="en-US" altLang="en-US" sz="2000" b="1">
                <a:ea typeface="MS PGothic" panose="020B0600070205080204" pitchFamily="34" charset="-128"/>
              </a:rPr>
              <a:t>every three hours</a:t>
            </a:r>
            <a:r>
              <a:rPr lang="en-US" altLang="en-US" sz="1600">
                <a:ea typeface="MS PGothic" panose="020B0600070205080204" pitchFamily="34" charset="-128"/>
              </a:rPr>
              <a:t>.</a:t>
            </a:r>
          </a:p>
          <a:p>
            <a:endParaRPr lang="en-US" altLang="en-US">
              <a:ea typeface="MS PGothic" panose="020B0600070205080204" pitchFamily="34" charset="-128"/>
            </a:endParaRPr>
          </a:p>
        </p:txBody>
      </p:sp>
      <p:sp>
        <p:nvSpPr>
          <p:cNvPr id="13319" name="TextBox 9"/>
          <p:cNvSpPr txBox="1">
            <a:spLocks noChangeArrowheads="1"/>
          </p:cNvSpPr>
          <p:nvPr/>
        </p:nvSpPr>
        <p:spPr bwMode="auto">
          <a:xfrm>
            <a:off x="19050" y="6365875"/>
            <a:ext cx="3860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000">
                <a:ea typeface="MS PGothic" panose="020B0600070205080204" pitchFamily="34" charset="-128"/>
              </a:rPr>
              <a:t>http://www.nasa.gov/mission_pages/GPM/main/#.Ux9ynM65Hws</a:t>
            </a:r>
          </a:p>
        </p:txBody>
      </p:sp>
      <p:sp>
        <p:nvSpPr>
          <p:cNvPr id="13320" name="Text Box 8"/>
          <p:cNvSpPr txBox="1">
            <a:spLocks noChangeArrowheads="1"/>
          </p:cNvSpPr>
          <p:nvPr/>
        </p:nvSpPr>
        <p:spPr bwMode="auto">
          <a:xfrm>
            <a:off x="3962400" y="6507163"/>
            <a:ext cx="14938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Wilson et al. (2014)</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2286000" y="150813"/>
            <a:ext cx="4362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latin typeface="Calibri" panose="020F0502020204030204" pitchFamily="34" charset="0"/>
                <a:ea typeface="MS PGothic" panose="020B0600070205080204" pitchFamily="34" charset="-128"/>
              </a:rPr>
              <a:t>GPM Ground Validation Program</a:t>
            </a:r>
          </a:p>
        </p:txBody>
      </p:sp>
      <p:sp>
        <p:nvSpPr>
          <p:cNvPr id="3" name="TextBox 2"/>
          <p:cNvSpPr txBox="1"/>
          <p:nvPr/>
        </p:nvSpPr>
        <p:spPr>
          <a:xfrm>
            <a:off x="88900" y="1273175"/>
            <a:ext cx="8978900" cy="3140075"/>
          </a:xfrm>
          <a:prstGeom prst="rect">
            <a:avLst/>
          </a:prstGeom>
          <a:noFill/>
        </p:spPr>
        <p:txBody>
          <a:bodyPr>
            <a:spAutoFit/>
          </a:bodyPr>
          <a:lstStyle/>
          <a:p>
            <a:pPr marL="285750" indent="-285750" fontAlgn="auto">
              <a:spcBef>
                <a:spcPts val="0"/>
              </a:spcBef>
              <a:spcAft>
                <a:spcPts val="0"/>
              </a:spcAft>
              <a:buFont typeface="Arial" pitchFamily="34" charset="0"/>
              <a:buChar char="•"/>
              <a:defRPr/>
            </a:pPr>
            <a:r>
              <a:rPr lang="en-US" dirty="0">
                <a:latin typeface="+mn-lt"/>
                <a:ea typeface="ＭＳ Ｐゴシック" charset="-128"/>
                <a:cs typeface="+mn-cs"/>
              </a:rPr>
              <a:t>Provide ground and airborne precipitation datasets supporting </a:t>
            </a:r>
            <a:r>
              <a:rPr lang="en-US" b="1" dirty="0">
                <a:latin typeface="+mn-lt"/>
                <a:ea typeface="ＭＳ Ｐゴシック" charset="-128"/>
                <a:cs typeface="+mn-cs"/>
              </a:rPr>
              <a:t>physical validation</a:t>
            </a:r>
            <a:r>
              <a:rPr lang="en-US" dirty="0">
                <a:latin typeface="+mn-lt"/>
                <a:ea typeface="ＭＳ Ｐゴシック" charset="-128"/>
                <a:cs typeface="+mn-cs"/>
              </a:rPr>
              <a:t> of satellite-based precipitation retrieval algorithms</a:t>
            </a:r>
          </a:p>
          <a:p>
            <a:pPr marL="285750" indent="-285750" fontAlgn="auto">
              <a:spcBef>
                <a:spcPts val="0"/>
              </a:spcBef>
              <a:spcAft>
                <a:spcPts val="0"/>
              </a:spcAft>
              <a:buFont typeface="Arial" pitchFamily="34" charset="0"/>
              <a:buChar char="•"/>
              <a:defRPr/>
            </a:pPr>
            <a:endParaRPr lang="en-US" dirty="0">
              <a:latin typeface="+mn-lt"/>
              <a:ea typeface="ＭＳ Ｐゴシック" charset="-128"/>
              <a:cs typeface="+mn-cs"/>
            </a:endParaRPr>
          </a:p>
          <a:p>
            <a:pPr marL="285750" indent="-285750" fontAlgn="auto">
              <a:spcBef>
                <a:spcPts val="0"/>
              </a:spcBef>
              <a:spcAft>
                <a:spcPts val="0"/>
              </a:spcAft>
              <a:buFont typeface="Arial" pitchFamily="34" charset="0"/>
              <a:buChar char="•"/>
              <a:defRPr/>
            </a:pPr>
            <a:r>
              <a:rPr lang="en-US" dirty="0">
                <a:latin typeface="+mn-lt"/>
                <a:ea typeface="ＭＳ Ｐゴシック" charset="-128"/>
                <a:cs typeface="+mn-cs"/>
              </a:rPr>
              <a:t>Determine the </a:t>
            </a:r>
            <a:r>
              <a:rPr lang="en-US" b="1" dirty="0">
                <a:latin typeface="+mn-lt"/>
                <a:ea typeface="ＭＳ Ｐゴシック" charset="-128"/>
                <a:cs typeface="+mn-cs"/>
              </a:rPr>
              <a:t>measurement uncertainty </a:t>
            </a:r>
            <a:r>
              <a:rPr lang="en-US" dirty="0">
                <a:latin typeface="+mn-lt"/>
                <a:ea typeface="ＭＳ Ｐゴシック" charset="-128"/>
                <a:cs typeface="+mn-cs"/>
              </a:rPr>
              <a:t>for GPM measurements to allow users of GPM data to interpret observations</a:t>
            </a:r>
          </a:p>
          <a:p>
            <a:pPr fontAlgn="auto">
              <a:spcBef>
                <a:spcPts val="0"/>
              </a:spcBef>
              <a:spcAft>
                <a:spcPts val="0"/>
              </a:spcAft>
              <a:defRPr/>
            </a:pPr>
            <a:endParaRPr lang="en-US" dirty="0">
              <a:latin typeface="+mn-lt"/>
              <a:ea typeface="ＭＳ Ｐゴシック" charset="-128"/>
              <a:cs typeface="+mn-cs"/>
            </a:endParaRPr>
          </a:p>
          <a:p>
            <a:pPr marL="285750" indent="-285750" fontAlgn="auto">
              <a:spcBef>
                <a:spcPts val="0"/>
              </a:spcBef>
              <a:spcAft>
                <a:spcPts val="0"/>
              </a:spcAft>
              <a:buFont typeface="Arial" pitchFamily="34" charset="0"/>
              <a:buChar char="•"/>
              <a:defRPr/>
            </a:pPr>
            <a:r>
              <a:rPr lang="en-US" dirty="0">
                <a:latin typeface="+mn-lt"/>
                <a:ea typeface="ＭＳ Ｐゴシック" charset="-128"/>
                <a:cs typeface="+mn-cs"/>
              </a:rPr>
              <a:t>Improve the </a:t>
            </a:r>
            <a:r>
              <a:rPr lang="en-US" b="1" dirty="0">
                <a:latin typeface="+mn-lt"/>
                <a:ea typeface="ＭＳ Ｐゴシック" charset="-128"/>
                <a:cs typeface="+mn-cs"/>
              </a:rPr>
              <a:t>retrieval algorithms </a:t>
            </a:r>
            <a:r>
              <a:rPr lang="en-US" dirty="0">
                <a:latin typeface="+mn-lt"/>
                <a:ea typeface="ＭＳ Ｐゴシック" charset="-128"/>
                <a:cs typeface="+mn-cs"/>
              </a:rPr>
              <a:t>used by GPM and future space-based precipitation measurement missions</a:t>
            </a:r>
          </a:p>
          <a:p>
            <a:pPr fontAlgn="auto">
              <a:spcBef>
                <a:spcPts val="0"/>
              </a:spcBef>
              <a:spcAft>
                <a:spcPts val="0"/>
              </a:spcAft>
              <a:defRPr/>
            </a:pPr>
            <a:endParaRPr lang="en-US" dirty="0">
              <a:latin typeface="+mn-lt"/>
              <a:ea typeface="ＭＳ Ｐゴシック" charset="-128"/>
              <a:cs typeface="+mn-cs"/>
            </a:endParaRPr>
          </a:p>
          <a:p>
            <a:pPr marL="285750" indent="-285750" fontAlgn="auto">
              <a:spcBef>
                <a:spcPts val="0"/>
              </a:spcBef>
              <a:spcAft>
                <a:spcPts val="0"/>
              </a:spcAft>
              <a:buFont typeface="Arial" pitchFamily="34" charset="0"/>
              <a:buChar char="•"/>
              <a:defRPr/>
            </a:pPr>
            <a:r>
              <a:rPr lang="en-US" dirty="0">
                <a:latin typeface="+mn-lt"/>
                <a:ea typeface="ＭＳ Ｐゴシック" charset="-128"/>
                <a:cs typeface="+mn-cs"/>
              </a:rPr>
              <a:t>Improve understanding of precipitation processes and the </a:t>
            </a:r>
            <a:r>
              <a:rPr lang="en-US" dirty="0">
                <a:solidFill>
                  <a:srgbClr val="0033CC"/>
                </a:solidFill>
                <a:latin typeface="+mn-lt"/>
                <a:ea typeface="ＭＳ Ｐゴシック" charset="-128"/>
                <a:cs typeface="+mn-cs"/>
              </a:rPr>
              <a:t>ground-based GV measurements themselves</a:t>
            </a:r>
            <a:r>
              <a:rPr lang="en-US" dirty="0">
                <a:latin typeface="+mn-lt"/>
                <a:ea typeface="ＭＳ Ｐゴシック" charset="-128"/>
                <a:cs typeface="+mn-cs"/>
              </a:rPr>
              <a:t>, which have historically been beset with difficulties </a:t>
            </a:r>
          </a:p>
        </p:txBody>
      </p:sp>
      <p:sp>
        <p:nvSpPr>
          <p:cNvPr id="16388" name="TextBox 3"/>
          <p:cNvSpPr txBox="1">
            <a:spLocks noChangeArrowheads="1"/>
          </p:cNvSpPr>
          <p:nvPr/>
        </p:nvSpPr>
        <p:spPr bwMode="auto">
          <a:xfrm>
            <a:off x="381000" y="654050"/>
            <a:ext cx="15255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latin typeface="Calibri" panose="020F0502020204030204" pitchFamily="34" charset="0"/>
                <a:ea typeface="MS PGothic" panose="020B0600070205080204" pitchFamily="34" charset="-128"/>
              </a:rPr>
              <a:t>Objectives</a:t>
            </a:r>
          </a:p>
        </p:txBody>
      </p:sp>
      <p:sp>
        <p:nvSpPr>
          <p:cNvPr id="16389" name="TextBox 1"/>
          <p:cNvSpPr txBox="1">
            <a:spLocks noChangeArrowheads="1"/>
          </p:cNvSpPr>
          <p:nvPr/>
        </p:nvSpPr>
        <p:spPr bwMode="auto">
          <a:xfrm>
            <a:off x="457200" y="5029200"/>
            <a:ext cx="8458200" cy="9239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i="1">
                <a:ea typeface="MS PGothic" panose="020B0600070205080204" pitchFamily="34" charset="-128"/>
              </a:rPr>
              <a:t>seek to advance our physical understanding of precipitation processes and assure consistency between this understanding and the representation of those physical processes in NASA GPM retrieval algorithms</a:t>
            </a:r>
          </a:p>
        </p:txBody>
      </p:sp>
      <p:sp>
        <p:nvSpPr>
          <p:cNvPr id="16392" name="Text Box 8"/>
          <p:cNvSpPr txBox="1">
            <a:spLocks noChangeArrowheads="1"/>
          </p:cNvSpPr>
          <p:nvPr/>
        </p:nvSpPr>
        <p:spPr bwMode="auto">
          <a:xfrm>
            <a:off x="3962400" y="6507163"/>
            <a:ext cx="14938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t>Wilson et al. (2014)</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sz="4100"/>
              <a:t>What have we learned?</a:t>
            </a:r>
          </a:p>
        </p:txBody>
      </p:sp>
      <p:sp>
        <p:nvSpPr>
          <p:cNvPr id="10243" name="Rectangle 3"/>
          <p:cNvSpPr>
            <a:spLocks noGrp="1" noChangeArrowheads="1"/>
          </p:cNvSpPr>
          <p:nvPr>
            <p:ph type="body" idx="1"/>
          </p:nvPr>
        </p:nvSpPr>
        <p:spPr>
          <a:xfrm>
            <a:off x="457200" y="1600200"/>
            <a:ext cx="8229600" cy="5105400"/>
          </a:xfrm>
        </p:spPr>
        <p:txBody>
          <a:bodyPr/>
          <a:lstStyle/>
          <a:p>
            <a:pPr>
              <a:lnSpc>
                <a:spcPct val="90000"/>
              </a:lnSpc>
            </a:pPr>
            <a:r>
              <a:rPr lang="en-US" altLang="en-US" dirty="0"/>
              <a:t>Based on field observations (summary)</a:t>
            </a:r>
          </a:p>
          <a:p>
            <a:pPr lvl="2">
              <a:lnSpc>
                <a:spcPct val="90000"/>
              </a:lnSpc>
            </a:pPr>
            <a:r>
              <a:rPr lang="en-US" altLang="en-US" dirty="0"/>
              <a:t>Extreme rainfall at high elevations for warm season convective precipitation events</a:t>
            </a:r>
          </a:p>
          <a:p>
            <a:pPr lvl="2">
              <a:lnSpc>
                <a:spcPct val="90000"/>
              </a:lnSpc>
            </a:pPr>
            <a:r>
              <a:rPr lang="en-US" altLang="en-US" dirty="0"/>
              <a:t>Considerable inhomogeneity in precipitation forcing and precipitation</a:t>
            </a:r>
          </a:p>
          <a:p>
            <a:pPr lvl="3">
              <a:lnSpc>
                <a:spcPct val="90000"/>
              </a:lnSpc>
            </a:pPr>
            <a:r>
              <a:rPr lang="en-US" altLang="en-US" dirty="0"/>
              <a:t>Significant valley and ridgeline variability</a:t>
            </a:r>
          </a:p>
          <a:p>
            <a:pPr lvl="3">
              <a:lnSpc>
                <a:spcPct val="90000"/>
              </a:lnSpc>
            </a:pPr>
            <a:r>
              <a:rPr lang="en-US" altLang="en-US" dirty="0"/>
              <a:t>Diurnal differences</a:t>
            </a:r>
          </a:p>
          <a:p>
            <a:pPr lvl="3">
              <a:lnSpc>
                <a:spcPct val="90000"/>
              </a:lnSpc>
            </a:pPr>
            <a:r>
              <a:rPr lang="en-US" altLang="en-US" dirty="0"/>
              <a:t>Significant water gained from light rainfall events</a:t>
            </a:r>
          </a:p>
          <a:p>
            <a:pPr lvl="4">
              <a:lnSpc>
                <a:spcPct val="90000"/>
              </a:lnSpc>
            </a:pPr>
            <a:r>
              <a:rPr lang="en-US" altLang="en-US" dirty="0"/>
              <a:t>Suggest </a:t>
            </a:r>
            <a:r>
              <a:rPr lang="en-US" altLang="en-US" dirty="0" smtClean="0"/>
              <a:t>unique </a:t>
            </a:r>
            <a:r>
              <a:rPr lang="en-US" altLang="en-US" dirty="0"/>
              <a:t>drop size distributions (DSDs)</a:t>
            </a:r>
          </a:p>
          <a:p>
            <a:pPr lvl="4">
              <a:lnSpc>
                <a:spcPct val="90000"/>
              </a:lnSpc>
            </a:pPr>
            <a:r>
              <a:rPr lang="en-US" altLang="en-US" dirty="0"/>
              <a:t>Importance of seeder-feeder mechanism</a:t>
            </a:r>
          </a:p>
          <a:p>
            <a:pPr lvl="2">
              <a:lnSpc>
                <a:spcPct val="90000"/>
              </a:lnSpc>
            </a:pPr>
            <a:r>
              <a:rPr lang="en-US" altLang="en-US" dirty="0"/>
              <a:t>Effective for calibration of remotely-sensed precipitation estimates</a:t>
            </a:r>
          </a:p>
          <a:p>
            <a:pPr lvl="3">
              <a:lnSpc>
                <a:spcPct val="90000"/>
              </a:lnSpc>
            </a:pPr>
            <a:r>
              <a:rPr lang="en-US" altLang="en-US" dirty="0"/>
              <a:t>Modeling applications</a:t>
            </a:r>
          </a:p>
        </p:txBody>
      </p:sp>
      <p:pic>
        <p:nvPicPr>
          <p:cNvPr id="10245" name="Picture 2" descr="logo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93688"/>
            <a:ext cx="1752600" cy="925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46" name="Picture 12" descr="duke_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0128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4fb153766de3af84a127cb7a2d699aa81f21489"/>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1971</TotalTime>
  <Words>2203</Words>
  <Application>Microsoft Office PowerPoint</Application>
  <PresentationFormat>On-screen Show (4:3)</PresentationFormat>
  <Paragraphs>302</Paragraphs>
  <Slides>43</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Batang</vt:lpstr>
      <vt:lpstr>MS PGothic</vt:lpstr>
      <vt:lpstr>MS PGothic</vt:lpstr>
      <vt:lpstr>Arial</vt:lpstr>
      <vt:lpstr>Calibri</vt:lpstr>
      <vt:lpstr>Times New Roman</vt:lpstr>
      <vt:lpstr>Wingdings</vt:lpstr>
      <vt:lpstr>Default Design</vt:lpstr>
      <vt:lpstr>Eight Years of Catching Hydrometeors in the Great Smoky Mountains National Park and Pigeon River Basin </vt:lpstr>
      <vt:lpstr>Purpose</vt:lpstr>
      <vt:lpstr>PowerPoint Presentation</vt:lpstr>
      <vt:lpstr>PowerPoint Presentation</vt:lpstr>
      <vt:lpstr>Outline</vt:lpstr>
      <vt:lpstr>Original purpose</vt:lpstr>
      <vt:lpstr>PowerPoint Presentation</vt:lpstr>
      <vt:lpstr>PowerPoint Presentation</vt:lpstr>
      <vt:lpstr>What have we learned?</vt:lpstr>
      <vt:lpstr>Introduction</vt:lpstr>
      <vt:lpstr>What have we learned?</vt:lpstr>
      <vt:lpstr>Outline</vt:lpstr>
      <vt:lpstr>Outline</vt:lpstr>
      <vt:lpstr>What have we learned?</vt:lpstr>
      <vt:lpstr>What have we learned?</vt:lpstr>
      <vt:lpstr>What have we learned?</vt:lpstr>
      <vt:lpstr>Outline</vt:lpstr>
      <vt:lpstr>What have we learned?</vt:lpstr>
      <vt:lpstr>What have we learned?</vt:lpstr>
      <vt:lpstr>What have we learned?</vt:lpstr>
      <vt:lpstr>What have we learned?</vt:lpstr>
      <vt:lpstr>PowerPoint Presentation</vt:lpstr>
      <vt:lpstr>What have we learned?</vt:lpstr>
      <vt:lpstr>PowerPoint Presentation</vt:lpstr>
      <vt:lpstr>PowerPoint Presentation</vt:lpstr>
      <vt:lpstr>What have we learned?</vt:lpstr>
      <vt:lpstr>What have we learned?</vt:lpstr>
      <vt:lpstr>What have we learned?</vt:lpstr>
      <vt:lpstr>What have we learned?</vt:lpstr>
      <vt:lpstr>What have we learned?</vt:lpstr>
      <vt:lpstr>What have we learned?</vt:lpstr>
      <vt:lpstr>What have we learned?</vt:lpstr>
      <vt:lpstr>What have we learned?</vt:lpstr>
      <vt:lpstr>What have we learned?</vt:lpstr>
      <vt:lpstr>PowerPoint Presentation</vt:lpstr>
      <vt:lpstr>PowerPoint Presentation</vt:lpstr>
      <vt:lpstr>What have we learned?</vt:lpstr>
      <vt:lpstr>What have we learned?</vt:lpstr>
      <vt:lpstr>What have we learned?</vt:lpstr>
      <vt:lpstr>What have we learned?</vt:lpstr>
      <vt:lpstr>How do we continue the hydrological record?</vt:lpstr>
      <vt:lpstr>References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 Miller</dc:creator>
  <cp:lastModifiedBy>Doug Miller</cp:lastModifiedBy>
  <cp:revision>151</cp:revision>
  <cp:lastPrinted>1601-01-01T00:00:00Z</cp:lastPrinted>
  <dcterms:created xsi:type="dcterms:W3CDTF">1601-01-01T00:00:00Z</dcterms:created>
  <dcterms:modified xsi:type="dcterms:W3CDTF">2015-06-02T15:22:39Z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