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256" r:id="rId2"/>
    <p:sldId id="317" r:id="rId3"/>
    <p:sldId id="318" r:id="rId4"/>
    <p:sldId id="327" r:id="rId5"/>
    <p:sldId id="319" r:id="rId6"/>
    <p:sldId id="324" r:id="rId7"/>
    <p:sldId id="321" r:id="rId8"/>
    <p:sldId id="258" r:id="rId9"/>
    <p:sldId id="322" r:id="rId10"/>
    <p:sldId id="323" r:id="rId11"/>
    <p:sldId id="361" r:id="rId12"/>
    <p:sldId id="320" r:id="rId13"/>
    <p:sldId id="338" r:id="rId14"/>
    <p:sldId id="362" r:id="rId15"/>
    <p:sldId id="325" r:id="rId16"/>
    <p:sldId id="328" r:id="rId17"/>
    <p:sldId id="284" r:id="rId18"/>
    <p:sldId id="329" r:id="rId19"/>
    <p:sldId id="265" r:id="rId20"/>
    <p:sldId id="262" r:id="rId21"/>
    <p:sldId id="342" r:id="rId22"/>
    <p:sldId id="343" r:id="rId23"/>
    <p:sldId id="336" r:id="rId24"/>
    <p:sldId id="337" r:id="rId25"/>
    <p:sldId id="341" r:id="rId26"/>
    <p:sldId id="335" r:id="rId27"/>
    <p:sldId id="331" r:id="rId28"/>
    <p:sldId id="344" r:id="rId29"/>
    <p:sldId id="339" r:id="rId30"/>
    <p:sldId id="332" r:id="rId31"/>
    <p:sldId id="345" r:id="rId32"/>
    <p:sldId id="346" r:id="rId33"/>
    <p:sldId id="351" r:id="rId34"/>
    <p:sldId id="340" r:id="rId35"/>
    <p:sldId id="333" r:id="rId36"/>
    <p:sldId id="349" r:id="rId37"/>
    <p:sldId id="356" r:id="rId38"/>
    <p:sldId id="357" r:id="rId39"/>
    <p:sldId id="347" r:id="rId40"/>
    <p:sldId id="352" r:id="rId41"/>
    <p:sldId id="334" r:id="rId42"/>
    <p:sldId id="348" r:id="rId43"/>
    <p:sldId id="359" r:id="rId44"/>
    <p:sldId id="350" r:id="rId45"/>
    <p:sldId id="330" r:id="rId46"/>
    <p:sldId id="354" r:id="rId47"/>
    <p:sldId id="360" r:id="rId48"/>
    <p:sldId id="326" r:id="rId49"/>
    <p:sldId id="355" r:id="rId50"/>
    <p:sldId id="353"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99" autoAdjust="0"/>
    <p:restoredTop sz="93990" autoAdjust="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410CB8A-C037-481D-BEF4-FD4DE7D46D5C}" type="datetimeFigureOut">
              <a:rPr lang="en-US" smtClean="0"/>
              <a:pPr/>
              <a:t>3/20/2012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239437-E074-43D9-A12E-B48ECDC89DD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p:spPr>
      </p:sp>
      <p:sp>
        <p:nvSpPr>
          <p:cNvPr id="40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latin typeface="Times New Roman" pitchFamily="18" charset="0"/>
              </a:rPr>
              <a:t>USGS (Wieczorek, et al., 2009) presented curves from numerous data points connecting rainfall intensity and duration to landslide occurrence</a:t>
            </a:r>
          </a:p>
          <a:p>
            <a:pPr>
              <a:spcBef>
                <a:spcPct val="0"/>
              </a:spcBef>
            </a:pPr>
            <a:r>
              <a:rPr lang="en-US" smtClean="0">
                <a:latin typeface="Times New Roman" pitchFamily="18" charset="0"/>
              </a:rPr>
              <a:t>NCGS not have the dataset for specific known times of landslide occurrence, but building it.</a:t>
            </a:r>
          </a:p>
          <a:p>
            <a:pPr>
              <a:spcBef>
                <a:spcPct val="0"/>
              </a:spcBef>
            </a:pPr>
            <a:r>
              <a:rPr lang="en-US" smtClean="0">
                <a:latin typeface="Times New Roman" pitchFamily="18" charset="0"/>
              </a:rPr>
              <a:t>Limited data from western North Carolina data indicate that rainfall thresholds for modified slopes that are already showing signs of instability – or debris slides turning to debris flows, may be lower than failures on unmodified slopes.</a:t>
            </a:r>
          </a:p>
        </p:txBody>
      </p:sp>
      <p:sp>
        <p:nvSpPr>
          <p:cNvPr id="41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2BD3713-2A6F-4A52-9883-CF5C69054C75}" type="slidenum">
              <a:rPr lang="en-US">
                <a:solidFill>
                  <a:srgbClr val="000000"/>
                </a:solidFill>
              </a:rPr>
              <a:pPr fontAlgn="base">
                <a:spcBef>
                  <a:spcPct val="0"/>
                </a:spcBef>
                <a:spcAft>
                  <a:spcPct val="0"/>
                </a:spcAft>
              </a:pPr>
              <a:t>15</a:t>
            </a:fld>
            <a:endParaRPr lang="en-US">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3/20/2012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3/20/2012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3/20/2012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3/20/2012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3/20/2012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2.xml"/><Relationship Id="rId1" Type="http://schemas.openxmlformats.org/officeDocument/2006/relationships/video" Target="file:///C:\Documents%20and%20Settings\dmiller\My%20Documents\Downloads\dkm_presentation_gscoll_mar2012\kmrx_earlyconv_sl28.avi"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video" Target="file:///C:\Documents%20and%20Settings\dmiller\My%20Documents\Downloads\dkm_presentation_gscoll_mar2012\goes_14jul2011_sl31.wmv"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video" Target="file:///C:\Documents%20and%20Settings\dmiller\My%20Documents\Downloads\dkm_presentation_gscoll_mar2012\kmrx_regen_sl32.avi"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video" Target="file:///C:\Documents%20and%20Settings\dmiller\My%20Documents\Downloads\dkm_presentation_gscoll_mar2012\kmrx_fflood_sl39.avi"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2.xml"/><Relationship Id="rId1" Type="http://schemas.openxmlformats.org/officeDocument/2006/relationships/video" Target="file:///C:\Documents%20and%20Settings\dmiller\My%20Documents\Downloads\dkm_presentation_gscoll_mar2012\kgsp_fflood_sl42.avi" TargetMode="External"/></Relationships>
</file>

<file path=ppt/slides/_rels/slide4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sm_hatchery_26jul2011.jpg"/>
          <p:cNvPicPr>
            <a:picLocks noChangeAspect="1"/>
          </p:cNvPicPr>
          <p:nvPr/>
        </p:nvPicPr>
        <p:blipFill>
          <a:blip r:embed="rId2" cstate="print"/>
          <a:stretch>
            <a:fillRect/>
          </a:stretch>
        </p:blipFill>
        <p:spPr>
          <a:xfrm>
            <a:off x="76200" y="3869008"/>
            <a:ext cx="3886200" cy="2912792"/>
          </a:xfrm>
          <a:prstGeom prst="rect">
            <a:avLst/>
          </a:prstGeom>
        </p:spPr>
      </p:pic>
      <p:sp>
        <p:nvSpPr>
          <p:cNvPr id="2" name="Title 1"/>
          <p:cNvSpPr>
            <a:spLocks noGrp="1"/>
          </p:cNvSpPr>
          <p:nvPr>
            <p:ph type="ctrTitle"/>
          </p:nvPr>
        </p:nvSpPr>
        <p:spPr>
          <a:xfrm>
            <a:off x="228600" y="587375"/>
            <a:ext cx="8610600" cy="1470025"/>
          </a:xfrm>
        </p:spPr>
        <p:txBody>
          <a:bodyPr>
            <a:normAutofit fontScale="90000"/>
          </a:bodyPr>
          <a:lstStyle/>
          <a:p>
            <a:r>
              <a:rPr lang="en-US" dirty="0" smtClean="0">
                <a:cs typeface="Times New Roman" pitchFamily="18" charset="0"/>
              </a:rPr>
              <a:t>Weather Conditions Leading to the Gunter Fork Trail Debris Flows of 14, 15 July 2011</a:t>
            </a:r>
            <a:br>
              <a:rPr lang="en-US" dirty="0" smtClean="0">
                <a:cs typeface="Times New Roman" pitchFamily="18" charset="0"/>
              </a:rPr>
            </a:br>
            <a:endParaRPr lang="en-US" dirty="0">
              <a:cs typeface="Times New Roman" pitchFamily="18" charset="0"/>
            </a:endParaRPr>
          </a:p>
        </p:txBody>
      </p:sp>
      <p:sp>
        <p:nvSpPr>
          <p:cNvPr id="3" name="Subtitle 2"/>
          <p:cNvSpPr>
            <a:spLocks noGrp="1"/>
          </p:cNvSpPr>
          <p:nvPr>
            <p:ph type="subTitle" idx="1"/>
          </p:nvPr>
        </p:nvSpPr>
        <p:spPr>
          <a:xfrm>
            <a:off x="609600" y="2209800"/>
            <a:ext cx="8001000" cy="1752600"/>
          </a:xfrm>
          <a:solidFill>
            <a:schemeClr val="bg1"/>
          </a:solidFill>
        </p:spPr>
        <p:txBody>
          <a:bodyPr>
            <a:normAutofit fontScale="77500" lnSpcReduction="20000"/>
          </a:bodyPr>
          <a:lstStyle/>
          <a:p>
            <a:r>
              <a:rPr lang="en-US" b="1" dirty="0" smtClean="0">
                <a:solidFill>
                  <a:schemeClr val="accent1">
                    <a:lumMod val="75000"/>
                  </a:schemeClr>
                </a:solidFill>
                <a:latin typeface="Times New Roman" pitchFamily="18" charset="0"/>
                <a:cs typeface="Times New Roman" pitchFamily="18" charset="0"/>
              </a:rPr>
              <a:t>Douglas K. Miller </a:t>
            </a:r>
            <a:r>
              <a:rPr lang="en-US" dirty="0" smtClean="0">
                <a:solidFill>
                  <a:schemeClr val="accent1">
                    <a:lumMod val="75000"/>
                  </a:schemeClr>
                </a:solidFill>
                <a:latin typeface="Times New Roman" pitchFamily="18" charset="0"/>
                <a:cs typeface="Times New Roman" pitchFamily="18" charset="0"/>
              </a:rPr>
              <a:t>(UNC Asheville)</a:t>
            </a:r>
          </a:p>
          <a:p>
            <a:r>
              <a:rPr lang="en-US" u="sng" dirty="0" smtClean="0">
                <a:solidFill>
                  <a:schemeClr val="accent1">
                    <a:lumMod val="75000"/>
                  </a:schemeClr>
                </a:solidFill>
                <a:latin typeface="Times New Roman" pitchFamily="18" charset="0"/>
                <a:cs typeface="Times New Roman" pitchFamily="18" charset="0"/>
              </a:rPr>
              <a:t>Co-authors:</a:t>
            </a:r>
            <a:r>
              <a:rPr lang="en-US" dirty="0" smtClean="0">
                <a:solidFill>
                  <a:schemeClr val="accent1">
                    <a:lumMod val="75000"/>
                  </a:schemeClr>
                </a:solidFill>
                <a:latin typeface="Times New Roman" pitchFamily="18" charset="0"/>
                <a:cs typeface="Times New Roman" pitchFamily="18" charset="0"/>
              </a:rPr>
              <a:t> </a:t>
            </a:r>
          </a:p>
          <a:p>
            <a:r>
              <a:rPr lang="en-US" sz="3100" dirty="0" smtClean="0">
                <a:solidFill>
                  <a:schemeClr val="accent1">
                    <a:lumMod val="75000"/>
                  </a:schemeClr>
                </a:solidFill>
                <a:latin typeface="Times New Roman" pitchFamily="18" charset="0"/>
                <a:cs typeface="Times New Roman" pitchFamily="18" charset="0"/>
              </a:rPr>
              <a:t>Ana P. Barros (Duke University), Larry Lee (NWS - Greer, SC), Anna M. Wilson (Duke University), and Rick Wooten (NC Dept. of Environment and Natural Resources)</a:t>
            </a:r>
          </a:p>
        </p:txBody>
      </p:sp>
      <p:pic>
        <p:nvPicPr>
          <p:cNvPr id="6" name="Picture 7" descr="logo_654"/>
          <p:cNvPicPr>
            <a:picLocks noChangeAspect="1" noChangeArrowheads="1"/>
          </p:cNvPicPr>
          <p:nvPr/>
        </p:nvPicPr>
        <p:blipFill>
          <a:blip r:embed="rId3" cstate="print"/>
          <a:srcRect/>
          <a:stretch>
            <a:fillRect/>
          </a:stretch>
        </p:blipFill>
        <p:spPr bwMode="auto">
          <a:xfrm>
            <a:off x="5209519" y="4724400"/>
            <a:ext cx="3629681" cy="1905000"/>
          </a:xfrm>
          <a:prstGeom prst="rect">
            <a:avLst/>
          </a:prstGeom>
          <a:solidFill>
            <a:schemeClr val="bg1"/>
          </a:solid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Introduction</a:t>
            </a:r>
            <a:endParaRPr lang="en-US" dirty="0">
              <a:latin typeface="Times New Roman" pitchFamily="18" charset="0"/>
            </a:endParaRPr>
          </a:p>
        </p:txBody>
      </p:sp>
      <p:sp>
        <p:nvSpPr>
          <p:cNvPr id="5" name="Content Placeholder 4"/>
          <p:cNvSpPr>
            <a:spLocks noGrp="1"/>
          </p:cNvSpPr>
          <p:nvPr>
            <p:ph idx="1"/>
          </p:nvPr>
        </p:nvSpPr>
        <p:spPr/>
        <p:txBody>
          <a:bodyPr/>
          <a:lstStyle/>
          <a:p>
            <a:r>
              <a:rPr lang="en-US" dirty="0" smtClean="0">
                <a:latin typeface="Times New Roman" pitchFamily="18" charset="0"/>
              </a:rPr>
              <a:t>What happened?</a:t>
            </a:r>
          </a:p>
          <a:p>
            <a:pPr>
              <a:buNone/>
            </a:pPr>
            <a:endParaRPr lang="en-US" dirty="0" smtClean="0">
              <a:latin typeface="Times New Roman" pitchFamily="18" charset="0"/>
            </a:endParaRPr>
          </a:p>
        </p:txBody>
      </p:sp>
      <p:pic>
        <p:nvPicPr>
          <p:cNvPr id="9" name="Picture 8" descr="flashflood_debrisflow.jpg"/>
          <p:cNvPicPr>
            <a:picLocks noChangeAspect="1"/>
          </p:cNvPicPr>
          <p:nvPr/>
        </p:nvPicPr>
        <p:blipFill>
          <a:blip r:embed="rId2" cstate="print"/>
          <a:stretch>
            <a:fillRect/>
          </a:stretch>
        </p:blipFill>
        <p:spPr>
          <a:xfrm>
            <a:off x="76200" y="753872"/>
            <a:ext cx="8981440" cy="6027928"/>
          </a:xfrm>
          <a:prstGeom prst="rect">
            <a:avLst/>
          </a:prstGeom>
        </p:spPr>
      </p:pic>
      <p:sp>
        <p:nvSpPr>
          <p:cNvPr id="6" name="Rectangle 5"/>
          <p:cNvSpPr/>
          <p:nvPr/>
        </p:nvSpPr>
        <p:spPr>
          <a:xfrm>
            <a:off x="6934200" y="2895600"/>
            <a:ext cx="838200" cy="381000"/>
          </a:xfrm>
          <a:prstGeom prst="rect">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57200" y="6096000"/>
            <a:ext cx="838200" cy="381000"/>
          </a:xfrm>
          <a:prstGeom prst="rect">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Introduction</a:t>
            </a:r>
            <a:endParaRPr lang="en-US" dirty="0">
              <a:latin typeface="Times New Roman" pitchFamily="18" charset="0"/>
            </a:endParaRPr>
          </a:p>
        </p:txBody>
      </p:sp>
      <p:sp>
        <p:nvSpPr>
          <p:cNvPr id="5" name="Content Placeholder 4"/>
          <p:cNvSpPr>
            <a:spLocks noGrp="1"/>
          </p:cNvSpPr>
          <p:nvPr>
            <p:ph idx="1"/>
          </p:nvPr>
        </p:nvSpPr>
        <p:spPr>
          <a:xfrm>
            <a:off x="457200" y="1371600"/>
            <a:ext cx="8229600" cy="5257800"/>
          </a:xfrm>
          <a:solidFill>
            <a:schemeClr val="bg1">
              <a:alpha val="90000"/>
            </a:schemeClr>
          </a:solidFill>
        </p:spPr>
        <p:txBody>
          <a:bodyPr>
            <a:normAutofit fontScale="70000" lnSpcReduction="20000"/>
          </a:bodyPr>
          <a:lstStyle/>
          <a:p>
            <a:r>
              <a:rPr lang="en-US" dirty="0" smtClean="0">
                <a:latin typeface="Times New Roman" pitchFamily="18" charset="0"/>
              </a:rPr>
              <a:t>Flash flooding</a:t>
            </a:r>
          </a:p>
          <a:p>
            <a:pPr lvl="1"/>
            <a:r>
              <a:rPr lang="en-US" dirty="0" smtClean="0"/>
              <a:t>The flooding, produced by a cloudburst upstream in Great Smoky Mountains National Park, </a:t>
            </a:r>
            <a:r>
              <a:rPr lang="en-US" dirty="0" smtClean="0">
                <a:solidFill>
                  <a:srgbClr val="FF0000"/>
                </a:solidFill>
              </a:rPr>
              <a:t>struck around midnight Thursday</a:t>
            </a:r>
            <a:r>
              <a:rPr lang="en-US" dirty="0" smtClean="0"/>
              <a:t>. Reed, who lives on the property, said he was in bed when it hit. </a:t>
            </a:r>
            <a:br>
              <a:rPr lang="en-US" dirty="0" smtClean="0"/>
            </a:br>
            <a:endParaRPr lang="en-US" dirty="0" smtClean="0"/>
          </a:p>
          <a:p>
            <a:pPr lvl="1"/>
            <a:r>
              <a:rPr lang="en-US" dirty="0" smtClean="0"/>
              <a:t>"</a:t>
            </a:r>
            <a:r>
              <a:rPr lang="en-US" dirty="0" smtClean="0">
                <a:solidFill>
                  <a:srgbClr val="FF0000"/>
                </a:solidFill>
              </a:rPr>
              <a:t>It overflowed the raceways and poured the fish out onto the ground</a:t>
            </a:r>
            <a:r>
              <a:rPr lang="en-US" dirty="0" smtClean="0"/>
              <a:t>," he said. "It washed leaves and sticks into the raceways." </a:t>
            </a:r>
            <a:br>
              <a:rPr lang="en-US" dirty="0" smtClean="0"/>
            </a:br>
            <a:endParaRPr lang="en-US" dirty="0" smtClean="0"/>
          </a:p>
          <a:p>
            <a:pPr lvl="1"/>
            <a:r>
              <a:rPr lang="en-US" dirty="0" smtClean="0"/>
              <a:t>"</a:t>
            </a:r>
            <a:r>
              <a:rPr lang="en-US" dirty="0" smtClean="0">
                <a:solidFill>
                  <a:srgbClr val="FF0000"/>
                </a:solidFill>
              </a:rPr>
              <a:t>All I heard was a big boom and the rocks hitting together</a:t>
            </a:r>
            <a:r>
              <a:rPr lang="en-US" dirty="0" smtClean="0"/>
              <a:t>," he said. "I jumped out of bed. It was kind of scary. </a:t>
            </a:r>
            <a:br>
              <a:rPr lang="en-US" dirty="0" smtClean="0"/>
            </a:br>
            <a:endParaRPr lang="en-US" dirty="0" smtClean="0"/>
          </a:p>
          <a:p>
            <a:pPr lvl="1"/>
            <a:r>
              <a:rPr lang="en-US" dirty="0" smtClean="0"/>
              <a:t>"The </a:t>
            </a:r>
            <a:r>
              <a:rPr lang="en-US" dirty="0" smtClean="0">
                <a:solidFill>
                  <a:srgbClr val="FF0000"/>
                </a:solidFill>
              </a:rPr>
              <a:t>wall of water was about 8 to 10 feet high</a:t>
            </a:r>
            <a:r>
              <a:rPr lang="en-US" dirty="0" smtClean="0"/>
              <a:t>. It came down the road. It lasted about two hours before it started dropping a significant amount.“</a:t>
            </a:r>
          </a:p>
          <a:p>
            <a:pPr lvl="1">
              <a:buNone/>
            </a:pPr>
            <a:endParaRPr lang="en-US" dirty="0" smtClean="0"/>
          </a:p>
          <a:p>
            <a:pPr lvl="1"/>
            <a:r>
              <a:rPr lang="en-US" dirty="0" smtClean="0"/>
              <a:t>The hatchery has about 800,000 fish at any one time. Reed said Saturday he and other workers were still trying to determine how many had been killed as they cleaned up the mess. He estimated the </a:t>
            </a:r>
            <a:r>
              <a:rPr lang="en-US" dirty="0" smtClean="0">
                <a:solidFill>
                  <a:srgbClr val="FF0000"/>
                </a:solidFill>
              </a:rPr>
              <a:t>damage</a:t>
            </a:r>
            <a:r>
              <a:rPr lang="en-US" dirty="0" smtClean="0"/>
              <a:t> at about </a:t>
            </a:r>
            <a:r>
              <a:rPr lang="en-US" dirty="0" smtClean="0">
                <a:solidFill>
                  <a:srgbClr val="FF0000"/>
                </a:solidFill>
              </a:rPr>
              <a:t>$30,000-$50,000</a:t>
            </a:r>
            <a:r>
              <a:rPr lang="en-US" dirty="0" smtClean="0"/>
              <a:t>.</a:t>
            </a:r>
            <a:endParaRPr lang="en-US" dirty="0" smtClean="0">
              <a:latin typeface="Times New Roman" pitchFamily="18" charset="0"/>
            </a:endParaRPr>
          </a:p>
        </p:txBody>
      </p:sp>
      <p:sp>
        <p:nvSpPr>
          <p:cNvPr id="10" name="TextBox 9"/>
          <p:cNvSpPr txBox="1"/>
          <p:nvPr/>
        </p:nvSpPr>
        <p:spPr>
          <a:xfrm>
            <a:off x="2353929" y="6553200"/>
            <a:ext cx="5418471" cy="246221"/>
          </a:xfrm>
          <a:prstGeom prst="rect">
            <a:avLst/>
          </a:prstGeom>
          <a:noFill/>
        </p:spPr>
        <p:txBody>
          <a:bodyPr wrap="none" rtlCol="0">
            <a:spAutoFit/>
          </a:bodyPr>
          <a:lstStyle/>
          <a:p>
            <a:r>
              <a:rPr lang="en-US" sz="1000" dirty="0" smtClean="0"/>
              <a:t>http://www.sott.net/articles/show/231849-North-Carolina-US-Flash-flood-slams-Cherokee-hatchery</a:t>
            </a:r>
            <a:endParaRPr lang="en-US" sz="10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Introduction</a:t>
            </a:r>
            <a:endParaRPr lang="en-US" dirty="0">
              <a:latin typeface="Times New Roman" pitchFamily="18" charset="0"/>
            </a:endParaRPr>
          </a:p>
        </p:txBody>
      </p:sp>
      <p:sp>
        <p:nvSpPr>
          <p:cNvPr id="5" name="Content Placeholder 4"/>
          <p:cNvSpPr>
            <a:spLocks noGrp="1"/>
          </p:cNvSpPr>
          <p:nvPr>
            <p:ph idx="1"/>
          </p:nvPr>
        </p:nvSpPr>
        <p:spPr>
          <a:solidFill>
            <a:schemeClr val="bg1">
              <a:alpha val="90000"/>
            </a:schemeClr>
          </a:solidFill>
        </p:spPr>
        <p:txBody>
          <a:bodyPr/>
          <a:lstStyle/>
          <a:p>
            <a:r>
              <a:rPr lang="en-US" dirty="0" smtClean="0">
                <a:latin typeface="Times New Roman" pitchFamily="18" charset="0"/>
              </a:rPr>
              <a:t>Debris flow</a:t>
            </a:r>
          </a:p>
          <a:p>
            <a:pPr lvl="1"/>
            <a:r>
              <a:rPr lang="en-US" dirty="0" smtClean="0">
                <a:latin typeface="Times New Roman" pitchFamily="18" charset="0"/>
              </a:rPr>
              <a:t>Significant damage at the Gunter Fork Trail in the GSMNP</a:t>
            </a:r>
          </a:p>
          <a:p>
            <a:pPr lvl="2"/>
            <a:endParaRPr lang="en-US" dirty="0" smtClean="0">
              <a:latin typeface="Times New Roman" pitchFamily="18" charset="0"/>
            </a:endParaRPr>
          </a:p>
        </p:txBody>
      </p:sp>
      <p:pic>
        <p:nvPicPr>
          <p:cNvPr id="6" name="Picture 5" descr="Gunter_Fk_Tracks_DOQQ.jpg"/>
          <p:cNvPicPr>
            <a:picLocks noChangeAspect="1"/>
          </p:cNvPicPr>
          <p:nvPr/>
        </p:nvPicPr>
        <p:blipFill>
          <a:blip r:embed="rId2" cstate="print"/>
          <a:stretch>
            <a:fillRect/>
          </a:stretch>
        </p:blipFill>
        <p:spPr>
          <a:xfrm>
            <a:off x="381001" y="190884"/>
            <a:ext cx="8234560" cy="636231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Introduction</a:t>
            </a:r>
            <a:endParaRPr lang="en-US" dirty="0">
              <a:latin typeface="Times New Roman" pitchFamily="18" charset="0"/>
            </a:endParaRPr>
          </a:p>
        </p:txBody>
      </p:sp>
      <p:pic>
        <p:nvPicPr>
          <p:cNvPr id="9" name="Picture 8" descr="pan_debflow_oct2011.JPG"/>
          <p:cNvPicPr>
            <a:picLocks noChangeAspect="1"/>
          </p:cNvPicPr>
          <p:nvPr/>
        </p:nvPicPr>
        <p:blipFill>
          <a:blip r:embed="rId2" cstate="print"/>
          <a:stretch>
            <a:fillRect/>
          </a:stretch>
        </p:blipFill>
        <p:spPr>
          <a:xfrm>
            <a:off x="0" y="1524000"/>
            <a:ext cx="9144000" cy="3268266"/>
          </a:xfrm>
          <a:prstGeom prst="rect">
            <a:avLst/>
          </a:prstGeom>
        </p:spPr>
      </p:pic>
      <p:sp>
        <p:nvSpPr>
          <p:cNvPr id="11" name="TextBox 10"/>
          <p:cNvSpPr txBox="1"/>
          <p:nvPr/>
        </p:nvSpPr>
        <p:spPr>
          <a:xfrm>
            <a:off x="304800" y="6167735"/>
            <a:ext cx="8517588" cy="461665"/>
          </a:xfrm>
          <a:prstGeom prst="rect">
            <a:avLst/>
          </a:prstGeom>
          <a:noFill/>
        </p:spPr>
        <p:txBody>
          <a:bodyPr wrap="none" rtlCol="0">
            <a:spAutoFit/>
          </a:bodyPr>
          <a:lstStyle/>
          <a:p>
            <a:r>
              <a:rPr lang="en-US" sz="2400" dirty="0" smtClean="0"/>
              <a:t>Gunter Fork Trail debris flow – July 2011, photo credit: Rick Wooten</a:t>
            </a:r>
            <a:endParaRPr lang="en-US" sz="2400" dirty="0"/>
          </a:p>
        </p:txBody>
      </p:sp>
      <p:sp>
        <p:nvSpPr>
          <p:cNvPr id="5" name="TextBox 4"/>
          <p:cNvSpPr txBox="1"/>
          <p:nvPr/>
        </p:nvSpPr>
        <p:spPr>
          <a:xfrm>
            <a:off x="304800" y="4953000"/>
            <a:ext cx="966931" cy="584775"/>
          </a:xfrm>
          <a:prstGeom prst="rect">
            <a:avLst/>
          </a:prstGeom>
          <a:noFill/>
        </p:spPr>
        <p:txBody>
          <a:bodyPr wrap="none" rtlCol="0">
            <a:spAutoFit/>
          </a:bodyPr>
          <a:lstStyle/>
          <a:p>
            <a:r>
              <a:rPr lang="en-US" sz="3200" dirty="0" smtClean="0"/>
              <a:t>GF-1</a:t>
            </a:r>
            <a:endParaRPr lang="en-US" sz="32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Introduction</a:t>
            </a:r>
            <a:endParaRPr lang="en-US" dirty="0">
              <a:latin typeface="Times New Roman" pitchFamily="18" charset="0"/>
            </a:endParaRPr>
          </a:p>
        </p:txBody>
      </p:sp>
      <p:pic>
        <p:nvPicPr>
          <p:cNvPr id="7" name="Picture 6" descr="debflow01_oct2011.jpg"/>
          <p:cNvPicPr>
            <a:picLocks noChangeAspect="1"/>
          </p:cNvPicPr>
          <p:nvPr/>
        </p:nvPicPr>
        <p:blipFill>
          <a:blip r:embed="rId2" cstate="print"/>
          <a:stretch>
            <a:fillRect/>
          </a:stretch>
        </p:blipFill>
        <p:spPr>
          <a:xfrm>
            <a:off x="3942080" y="2286000"/>
            <a:ext cx="5201920" cy="3901440"/>
          </a:xfrm>
          <a:prstGeom prst="rect">
            <a:avLst/>
          </a:prstGeom>
        </p:spPr>
      </p:pic>
      <p:pic>
        <p:nvPicPr>
          <p:cNvPr id="10" name="Picture 9" descr="debflow02_oct2011.jpg"/>
          <p:cNvPicPr>
            <a:picLocks noChangeAspect="1"/>
          </p:cNvPicPr>
          <p:nvPr/>
        </p:nvPicPr>
        <p:blipFill>
          <a:blip r:embed="rId3" cstate="print"/>
          <a:stretch>
            <a:fillRect/>
          </a:stretch>
        </p:blipFill>
        <p:spPr>
          <a:xfrm>
            <a:off x="0" y="1219200"/>
            <a:ext cx="5201920" cy="3901440"/>
          </a:xfrm>
          <a:prstGeom prst="rect">
            <a:avLst/>
          </a:prstGeom>
        </p:spPr>
      </p:pic>
      <p:sp>
        <p:nvSpPr>
          <p:cNvPr id="11" name="TextBox 10"/>
          <p:cNvSpPr txBox="1"/>
          <p:nvPr/>
        </p:nvSpPr>
        <p:spPr>
          <a:xfrm>
            <a:off x="304800" y="6167735"/>
            <a:ext cx="8517588" cy="461665"/>
          </a:xfrm>
          <a:prstGeom prst="rect">
            <a:avLst/>
          </a:prstGeom>
          <a:noFill/>
        </p:spPr>
        <p:txBody>
          <a:bodyPr wrap="none" rtlCol="0">
            <a:spAutoFit/>
          </a:bodyPr>
          <a:lstStyle/>
          <a:p>
            <a:r>
              <a:rPr lang="en-US" sz="2400" dirty="0" smtClean="0"/>
              <a:t>Gunter Fork Trail debris flow – July 2011, photo credit: Rick Wooten</a:t>
            </a:r>
            <a:endParaRPr lang="en-US" sz="2400" dirty="0"/>
          </a:p>
        </p:txBody>
      </p:sp>
      <p:sp>
        <p:nvSpPr>
          <p:cNvPr id="6" name="TextBox 5"/>
          <p:cNvSpPr txBox="1"/>
          <p:nvPr/>
        </p:nvSpPr>
        <p:spPr>
          <a:xfrm>
            <a:off x="304800" y="5130225"/>
            <a:ext cx="966931" cy="584775"/>
          </a:xfrm>
          <a:prstGeom prst="rect">
            <a:avLst/>
          </a:prstGeom>
          <a:noFill/>
        </p:spPr>
        <p:txBody>
          <a:bodyPr wrap="none" rtlCol="0">
            <a:spAutoFit/>
          </a:bodyPr>
          <a:lstStyle/>
          <a:p>
            <a:r>
              <a:rPr lang="en-US" sz="3200" dirty="0" smtClean="0"/>
              <a:t>GF-2</a:t>
            </a:r>
            <a:endParaRPr lang="en-US" sz="3200" dirty="0"/>
          </a:p>
        </p:txBody>
      </p:sp>
      <p:sp>
        <p:nvSpPr>
          <p:cNvPr id="8" name="TextBox 7"/>
          <p:cNvSpPr txBox="1"/>
          <p:nvPr/>
        </p:nvSpPr>
        <p:spPr>
          <a:xfrm>
            <a:off x="8001000" y="1701225"/>
            <a:ext cx="966931" cy="584775"/>
          </a:xfrm>
          <a:prstGeom prst="rect">
            <a:avLst/>
          </a:prstGeom>
          <a:noFill/>
        </p:spPr>
        <p:txBody>
          <a:bodyPr wrap="none" rtlCol="0">
            <a:spAutoFit/>
          </a:bodyPr>
          <a:lstStyle/>
          <a:p>
            <a:r>
              <a:rPr lang="en-US" sz="3200" dirty="0" smtClean="0"/>
              <a:t>GF-3</a:t>
            </a:r>
            <a:endParaRPr lang="en-US" sz="32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50000"/>
          </a:schemeClr>
        </a:solidFill>
        <a:effectLst/>
      </p:bgPr>
    </p:bg>
    <p:spTree>
      <p:nvGrpSpPr>
        <p:cNvPr id="1" name=""/>
        <p:cNvGrpSpPr/>
        <p:nvPr/>
      </p:nvGrpSpPr>
      <p:grpSpPr>
        <a:xfrm>
          <a:off x="0" y="0"/>
          <a:ext cx="0" cy="0"/>
          <a:chOff x="0" y="0"/>
          <a:chExt cx="0" cy="0"/>
        </a:xfrm>
      </p:grpSpPr>
      <p:sp>
        <p:nvSpPr>
          <p:cNvPr id="2050" name="Text Box 1100"/>
          <p:cNvSpPr txBox="1">
            <a:spLocks noChangeArrowheads="1"/>
          </p:cNvSpPr>
          <p:nvPr/>
        </p:nvSpPr>
        <p:spPr bwMode="auto">
          <a:xfrm>
            <a:off x="3048000" y="5943600"/>
            <a:ext cx="3124200" cy="457200"/>
          </a:xfrm>
          <a:prstGeom prst="rect">
            <a:avLst/>
          </a:prstGeom>
          <a:noFill/>
          <a:ln w="9525">
            <a:noFill/>
            <a:miter lim="800000"/>
            <a:headEnd/>
            <a:tailEnd/>
          </a:ln>
        </p:spPr>
        <p:txBody>
          <a:bodyPr>
            <a:spAutoFit/>
          </a:bodyPr>
          <a:lstStyle/>
          <a:p>
            <a:pPr>
              <a:spcBef>
                <a:spcPct val="50000"/>
              </a:spcBef>
            </a:pPr>
            <a:r>
              <a:rPr lang="en-US" sz="2400" dirty="0">
                <a:solidFill>
                  <a:srgbClr val="FFFFFF"/>
                </a:solidFill>
                <a:latin typeface="Times New Roman" pitchFamily="18" charset="0"/>
              </a:rPr>
              <a:t>Rainfall Duration (hr)</a:t>
            </a:r>
          </a:p>
        </p:txBody>
      </p:sp>
      <p:sp>
        <p:nvSpPr>
          <p:cNvPr id="2051" name="Text Box 1101"/>
          <p:cNvSpPr txBox="1">
            <a:spLocks noChangeArrowheads="1"/>
          </p:cNvSpPr>
          <p:nvPr/>
        </p:nvSpPr>
        <p:spPr bwMode="auto">
          <a:xfrm rot="-5373288">
            <a:off x="-1413669" y="2328069"/>
            <a:ext cx="3436938" cy="457200"/>
          </a:xfrm>
          <a:prstGeom prst="rect">
            <a:avLst/>
          </a:prstGeom>
          <a:noFill/>
          <a:ln w="9525">
            <a:noFill/>
            <a:miter lim="800000"/>
            <a:headEnd/>
            <a:tailEnd/>
          </a:ln>
        </p:spPr>
        <p:txBody>
          <a:bodyPr>
            <a:spAutoFit/>
          </a:bodyPr>
          <a:lstStyle/>
          <a:p>
            <a:pPr>
              <a:spcBef>
                <a:spcPct val="50000"/>
              </a:spcBef>
            </a:pPr>
            <a:r>
              <a:rPr lang="en-US" sz="2400">
                <a:solidFill>
                  <a:srgbClr val="FFFFFF"/>
                </a:solidFill>
                <a:latin typeface="Times New Roman" pitchFamily="18" charset="0"/>
              </a:rPr>
              <a:t>Rainfall</a:t>
            </a:r>
            <a:r>
              <a:rPr lang="en-US" sz="2000">
                <a:solidFill>
                  <a:srgbClr val="FFFFFF"/>
                </a:solidFill>
                <a:latin typeface="Times New Roman" pitchFamily="18" charset="0"/>
              </a:rPr>
              <a:t> Rate (in/hr)</a:t>
            </a:r>
          </a:p>
        </p:txBody>
      </p:sp>
      <p:sp>
        <p:nvSpPr>
          <p:cNvPr id="2052" name="Text Box 25"/>
          <p:cNvSpPr txBox="1">
            <a:spLocks noChangeArrowheads="1"/>
          </p:cNvSpPr>
          <p:nvPr/>
        </p:nvSpPr>
        <p:spPr bwMode="auto">
          <a:xfrm>
            <a:off x="241300" y="6477000"/>
            <a:ext cx="3352800" cy="304800"/>
          </a:xfrm>
          <a:prstGeom prst="rect">
            <a:avLst/>
          </a:prstGeom>
          <a:noFill/>
          <a:ln w="9525">
            <a:noFill/>
            <a:miter lim="800000"/>
            <a:headEnd/>
            <a:tailEnd/>
          </a:ln>
        </p:spPr>
        <p:txBody>
          <a:bodyPr>
            <a:spAutoFit/>
          </a:bodyPr>
          <a:lstStyle/>
          <a:p>
            <a:pPr>
              <a:spcBef>
                <a:spcPct val="50000"/>
              </a:spcBef>
            </a:pPr>
            <a:r>
              <a:rPr lang="en-US" sz="1400">
                <a:solidFill>
                  <a:srgbClr val="FFFFFF"/>
                </a:solidFill>
                <a:latin typeface="Times New Roman" pitchFamily="18" charset="0"/>
              </a:rPr>
              <a:t>Adapted from Wieczorek, et al., 2009</a:t>
            </a:r>
          </a:p>
        </p:txBody>
      </p:sp>
      <p:sp>
        <p:nvSpPr>
          <p:cNvPr id="2053" name="Text Box 1108"/>
          <p:cNvSpPr txBox="1">
            <a:spLocks noChangeArrowheads="1"/>
          </p:cNvSpPr>
          <p:nvPr/>
        </p:nvSpPr>
        <p:spPr bwMode="auto">
          <a:xfrm rot="713027">
            <a:off x="4011613" y="3540125"/>
            <a:ext cx="2944812" cy="338138"/>
          </a:xfrm>
          <a:prstGeom prst="rect">
            <a:avLst/>
          </a:prstGeom>
          <a:noFill/>
          <a:ln w="9525">
            <a:noFill/>
            <a:miter lim="800000"/>
            <a:headEnd/>
            <a:tailEnd/>
          </a:ln>
        </p:spPr>
        <p:txBody>
          <a:bodyPr>
            <a:spAutoFit/>
          </a:bodyPr>
          <a:lstStyle/>
          <a:p>
            <a:pPr>
              <a:spcBef>
                <a:spcPct val="50000"/>
              </a:spcBef>
            </a:pPr>
            <a:r>
              <a:rPr lang="en-US" sz="1600">
                <a:solidFill>
                  <a:srgbClr val="0066FF"/>
                </a:solidFill>
                <a:latin typeface="Times New Roman" pitchFamily="18" charset="0"/>
              </a:rPr>
              <a:t>Central Blue Ridge, Virginia</a:t>
            </a:r>
          </a:p>
        </p:txBody>
      </p:sp>
      <p:sp>
        <p:nvSpPr>
          <p:cNvPr id="2054" name="Text Box 1109"/>
          <p:cNvSpPr txBox="1">
            <a:spLocks noChangeArrowheads="1"/>
          </p:cNvSpPr>
          <p:nvPr/>
        </p:nvSpPr>
        <p:spPr bwMode="auto">
          <a:xfrm rot="158058">
            <a:off x="3962400" y="4419600"/>
            <a:ext cx="2386013" cy="336550"/>
          </a:xfrm>
          <a:prstGeom prst="rect">
            <a:avLst/>
          </a:prstGeom>
          <a:noFill/>
          <a:ln w="9525">
            <a:noFill/>
            <a:miter lim="800000"/>
            <a:headEnd/>
            <a:tailEnd/>
          </a:ln>
        </p:spPr>
        <p:txBody>
          <a:bodyPr>
            <a:spAutoFit/>
          </a:bodyPr>
          <a:lstStyle/>
          <a:p>
            <a:pPr>
              <a:spcBef>
                <a:spcPct val="50000"/>
              </a:spcBef>
            </a:pPr>
            <a:r>
              <a:rPr lang="en-US" sz="1600">
                <a:solidFill>
                  <a:srgbClr val="00FF00"/>
                </a:solidFill>
                <a:latin typeface="Times New Roman" pitchFamily="18" charset="0"/>
              </a:rPr>
              <a:t>San Francisco Bay Area</a:t>
            </a:r>
          </a:p>
        </p:txBody>
      </p:sp>
      <p:grpSp>
        <p:nvGrpSpPr>
          <p:cNvPr id="3" name="Group 94"/>
          <p:cNvGrpSpPr>
            <a:grpSpLocks/>
          </p:cNvGrpSpPr>
          <p:nvPr/>
        </p:nvGrpSpPr>
        <p:grpSpPr bwMode="auto">
          <a:xfrm>
            <a:off x="6318250" y="609600"/>
            <a:ext cx="2825750" cy="3124200"/>
            <a:chOff x="6318250" y="76200"/>
            <a:chExt cx="2825750" cy="3124200"/>
          </a:xfrm>
        </p:grpSpPr>
        <p:sp>
          <p:nvSpPr>
            <p:cNvPr id="2131" name="Rectangle 31"/>
            <p:cNvSpPr>
              <a:spLocks noChangeArrowheads="1"/>
            </p:cNvSpPr>
            <p:nvPr/>
          </p:nvSpPr>
          <p:spPr bwMode="auto">
            <a:xfrm>
              <a:off x="6318250" y="76200"/>
              <a:ext cx="2743200" cy="3124200"/>
            </a:xfrm>
            <a:prstGeom prst="rect">
              <a:avLst/>
            </a:prstGeom>
            <a:solidFill>
              <a:srgbClr val="EAEAEA"/>
            </a:solidFill>
            <a:ln w="9525">
              <a:solidFill>
                <a:schemeClr val="bg1"/>
              </a:solidFill>
              <a:miter lim="800000"/>
              <a:headEnd/>
              <a:tailEnd/>
            </a:ln>
          </p:spPr>
          <p:txBody>
            <a:bodyPr wrap="none" anchor="ctr"/>
            <a:lstStyle/>
            <a:p>
              <a:endParaRPr lang="en-US" sz="2400">
                <a:solidFill>
                  <a:srgbClr val="FFFFFF"/>
                </a:solidFill>
                <a:latin typeface="Times New Roman" pitchFamily="18" charset="0"/>
              </a:endParaRPr>
            </a:p>
          </p:txBody>
        </p:sp>
        <p:sp>
          <p:nvSpPr>
            <p:cNvPr id="2132" name="Text Box 32"/>
            <p:cNvSpPr txBox="1">
              <a:spLocks noChangeArrowheads="1"/>
            </p:cNvSpPr>
            <p:nvPr/>
          </p:nvSpPr>
          <p:spPr bwMode="auto">
            <a:xfrm>
              <a:off x="6916738" y="609600"/>
              <a:ext cx="2068512" cy="276225"/>
            </a:xfrm>
            <a:prstGeom prst="rect">
              <a:avLst/>
            </a:prstGeom>
            <a:noFill/>
            <a:ln w="9525">
              <a:noFill/>
              <a:miter lim="800000"/>
              <a:headEnd/>
              <a:tailEnd/>
            </a:ln>
          </p:spPr>
          <p:txBody>
            <a:bodyPr>
              <a:spAutoFit/>
            </a:bodyPr>
            <a:lstStyle/>
            <a:p>
              <a:pPr>
                <a:spcBef>
                  <a:spcPct val="50000"/>
                </a:spcBef>
              </a:pPr>
              <a:r>
                <a:rPr lang="en-US" sz="1200">
                  <a:solidFill>
                    <a:srgbClr val="000000"/>
                  </a:solidFill>
                  <a:latin typeface="Times New Roman" pitchFamily="18" charset="0"/>
                </a:rPr>
                <a:t>Nov. 1977 Mt. Pisgah</a:t>
              </a:r>
            </a:p>
          </p:txBody>
        </p:sp>
        <p:sp>
          <p:nvSpPr>
            <p:cNvPr id="2133" name="AutoShape 33"/>
            <p:cNvSpPr>
              <a:spLocks noChangeArrowheads="1"/>
            </p:cNvSpPr>
            <p:nvPr/>
          </p:nvSpPr>
          <p:spPr bwMode="auto">
            <a:xfrm>
              <a:off x="6623050" y="1066800"/>
              <a:ext cx="239713" cy="239713"/>
            </a:xfrm>
            <a:prstGeom prst="triangle">
              <a:avLst>
                <a:gd name="adj" fmla="val 50000"/>
              </a:avLst>
            </a:prstGeom>
            <a:solidFill>
              <a:srgbClr val="FF0000"/>
            </a:solidFill>
            <a:ln w="9525">
              <a:solidFill>
                <a:schemeClr val="bg1"/>
              </a:solidFill>
              <a:miter lim="800000"/>
              <a:headEnd/>
              <a:tailEnd/>
            </a:ln>
          </p:spPr>
          <p:txBody>
            <a:bodyPr wrap="none" anchor="ctr"/>
            <a:lstStyle/>
            <a:p>
              <a:endParaRPr lang="en-US" sz="2400">
                <a:solidFill>
                  <a:srgbClr val="FFFFFF"/>
                </a:solidFill>
                <a:latin typeface="Times New Roman" pitchFamily="18" charset="0"/>
              </a:endParaRPr>
            </a:p>
          </p:txBody>
        </p:sp>
        <p:sp>
          <p:nvSpPr>
            <p:cNvPr id="2134" name="Text Box 34"/>
            <p:cNvSpPr txBox="1">
              <a:spLocks noChangeArrowheads="1"/>
            </p:cNvSpPr>
            <p:nvPr/>
          </p:nvSpPr>
          <p:spPr bwMode="auto">
            <a:xfrm>
              <a:off x="6916738" y="1066800"/>
              <a:ext cx="2227262" cy="276225"/>
            </a:xfrm>
            <a:prstGeom prst="rect">
              <a:avLst/>
            </a:prstGeom>
            <a:noFill/>
            <a:ln w="9525">
              <a:noFill/>
              <a:miter lim="800000"/>
              <a:headEnd/>
              <a:tailEnd/>
            </a:ln>
          </p:spPr>
          <p:txBody>
            <a:bodyPr>
              <a:spAutoFit/>
            </a:bodyPr>
            <a:lstStyle/>
            <a:p>
              <a:pPr>
                <a:spcBef>
                  <a:spcPct val="50000"/>
                </a:spcBef>
              </a:pPr>
              <a:r>
                <a:rPr lang="en-US" sz="1200">
                  <a:solidFill>
                    <a:srgbClr val="000000"/>
                  </a:solidFill>
                  <a:latin typeface="Times New Roman" pitchFamily="18" charset="0"/>
                </a:rPr>
                <a:t>Ivan Sept. 2004 Coweeta</a:t>
              </a:r>
            </a:p>
          </p:txBody>
        </p:sp>
        <p:sp>
          <p:nvSpPr>
            <p:cNvPr id="2135" name="AutoShape 35"/>
            <p:cNvSpPr>
              <a:spLocks noChangeArrowheads="1"/>
            </p:cNvSpPr>
            <p:nvPr/>
          </p:nvSpPr>
          <p:spPr bwMode="auto">
            <a:xfrm>
              <a:off x="6624638" y="152400"/>
              <a:ext cx="238125" cy="239713"/>
            </a:xfrm>
            <a:prstGeom prst="triangle">
              <a:avLst>
                <a:gd name="adj" fmla="val 50000"/>
              </a:avLst>
            </a:prstGeom>
            <a:solidFill>
              <a:srgbClr val="92D050"/>
            </a:solidFill>
            <a:ln w="9525">
              <a:solidFill>
                <a:schemeClr val="bg1"/>
              </a:solidFill>
              <a:miter lim="800000"/>
              <a:headEnd/>
              <a:tailEnd/>
            </a:ln>
          </p:spPr>
          <p:txBody>
            <a:bodyPr wrap="none" anchor="ctr"/>
            <a:lstStyle/>
            <a:p>
              <a:pPr algn="ctr"/>
              <a:endParaRPr lang="en-US" sz="2400">
                <a:solidFill>
                  <a:srgbClr val="000000"/>
                </a:solidFill>
                <a:latin typeface="Times New Roman" pitchFamily="18" charset="0"/>
              </a:endParaRPr>
            </a:p>
          </p:txBody>
        </p:sp>
        <p:sp>
          <p:nvSpPr>
            <p:cNvPr id="2136" name="AutoShape 36"/>
            <p:cNvSpPr>
              <a:spLocks noChangeArrowheads="1"/>
            </p:cNvSpPr>
            <p:nvPr/>
          </p:nvSpPr>
          <p:spPr bwMode="auto">
            <a:xfrm>
              <a:off x="6624638" y="609600"/>
              <a:ext cx="238125" cy="239713"/>
            </a:xfrm>
            <a:prstGeom prst="triangle">
              <a:avLst>
                <a:gd name="adj" fmla="val 50000"/>
              </a:avLst>
            </a:prstGeom>
            <a:solidFill>
              <a:srgbClr val="33CCFF"/>
            </a:solidFill>
            <a:ln w="9525">
              <a:solidFill>
                <a:schemeClr val="bg1"/>
              </a:solidFill>
              <a:miter lim="800000"/>
              <a:headEnd/>
              <a:tailEnd/>
            </a:ln>
          </p:spPr>
          <p:txBody>
            <a:bodyPr wrap="none" anchor="ctr"/>
            <a:lstStyle/>
            <a:p>
              <a:endParaRPr lang="en-US" sz="2400">
                <a:solidFill>
                  <a:srgbClr val="FFFFFF"/>
                </a:solidFill>
                <a:latin typeface="Times New Roman" pitchFamily="18" charset="0"/>
              </a:endParaRPr>
            </a:p>
          </p:txBody>
        </p:sp>
        <p:sp>
          <p:nvSpPr>
            <p:cNvPr id="2137" name="Text Box 39"/>
            <p:cNvSpPr txBox="1">
              <a:spLocks noChangeArrowheads="1"/>
            </p:cNvSpPr>
            <p:nvPr/>
          </p:nvSpPr>
          <p:spPr bwMode="auto">
            <a:xfrm>
              <a:off x="6916738" y="152400"/>
              <a:ext cx="2209800" cy="276225"/>
            </a:xfrm>
            <a:prstGeom prst="rect">
              <a:avLst/>
            </a:prstGeom>
            <a:noFill/>
            <a:ln w="9525">
              <a:noFill/>
              <a:miter lim="800000"/>
              <a:headEnd/>
              <a:tailEnd/>
            </a:ln>
          </p:spPr>
          <p:txBody>
            <a:bodyPr>
              <a:spAutoFit/>
            </a:bodyPr>
            <a:lstStyle/>
            <a:p>
              <a:pPr>
                <a:spcBef>
                  <a:spcPct val="50000"/>
                </a:spcBef>
              </a:pPr>
              <a:r>
                <a:rPr lang="en-US" sz="1200">
                  <a:solidFill>
                    <a:srgbClr val="000000"/>
                  </a:solidFill>
                  <a:latin typeface="Times New Roman" pitchFamily="18" charset="0"/>
                </a:rPr>
                <a:t>Aug. 1940 Laurel Springs</a:t>
              </a:r>
            </a:p>
          </p:txBody>
        </p:sp>
        <p:sp>
          <p:nvSpPr>
            <p:cNvPr id="2138" name="Text Box 40"/>
            <p:cNvSpPr txBox="1">
              <a:spLocks noChangeArrowheads="1"/>
            </p:cNvSpPr>
            <p:nvPr/>
          </p:nvSpPr>
          <p:spPr bwMode="auto">
            <a:xfrm>
              <a:off x="6916738" y="1524000"/>
              <a:ext cx="1968500" cy="457200"/>
            </a:xfrm>
            <a:prstGeom prst="rect">
              <a:avLst/>
            </a:prstGeom>
            <a:noFill/>
            <a:ln w="9525">
              <a:noFill/>
              <a:miter lim="800000"/>
              <a:headEnd/>
              <a:tailEnd/>
            </a:ln>
          </p:spPr>
          <p:txBody>
            <a:bodyPr>
              <a:spAutoFit/>
            </a:bodyPr>
            <a:lstStyle/>
            <a:p>
              <a:pPr>
                <a:spcBef>
                  <a:spcPct val="50000"/>
                </a:spcBef>
              </a:pPr>
              <a:r>
                <a:rPr lang="en-US" sz="1200">
                  <a:solidFill>
                    <a:srgbClr val="000000"/>
                  </a:solidFill>
                  <a:latin typeface="Times New Roman" pitchFamily="18" charset="0"/>
                </a:rPr>
                <a:t>Bear Trail Jan. 2009 Canton*</a:t>
              </a:r>
            </a:p>
          </p:txBody>
        </p:sp>
        <p:sp>
          <p:nvSpPr>
            <p:cNvPr id="2139" name="Text Box 42"/>
            <p:cNvSpPr txBox="1">
              <a:spLocks noChangeArrowheads="1"/>
            </p:cNvSpPr>
            <p:nvPr/>
          </p:nvSpPr>
          <p:spPr bwMode="auto">
            <a:xfrm>
              <a:off x="6623050" y="2857500"/>
              <a:ext cx="2397125" cy="274638"/>
            </a:xfrm>
            <a:prstGeom prst="rect">
              <a:avLst/>
            </a:prstGeom>
            <a:noFill/>
            <a:ln w="9525">
              <a:noFill/>
              <a:miter lim="800000"/>
              <a:headEnd/>
              <a:tailEnd/>
            </a:ln>
          </p:spPr>
          <p:txBody>
            <a:bodyPr>
              <a:spAutoFit/>
            </a:bodyPr>
            <a:lstStyle/>
            <a:p>
              <a:pPr>
                <a:spcBef>
                  <a:spcPct val="50000"/>
                </a:spcBef>
              </a:pPr>
              <a:r>
                <a:rPr lang="en-US" sz="1200">
                  <a:solidFill>
                    <a:srgbClr val="000000"/>
                  </a:solidFill>
                  <a:latin typeface="Times New Roman" pitchFamily="18" charset="0"/>
                </a:rPr>
                <a:t>Time of Slope Failure Known</a:t>
              </a:r>
            </a:p>
          </p:txBody>
        </p:sp>
        <p:sp>
          <p:nvSpPr>
            <p:cNvPr id="2140" name="AutoShape 43"/>
            <p:cNvSpPr>
              <a:spLocks noChangeArrowheads="1"/>
            </p:cNvSpPr>
            <p:nvPr/>
          </p:nvSpPr>
          <p:spPr bwMode="auto">
            <a:xfrm>
              <a:off x="6626225" y="1606550"/>
              <a:ext cx="239713" cy="239713"/>
            </a:xfrm>
            <a:prstGeom prst="triangle">
              <a:avLst>
                <a:gd name="adj" fmla="val 50000"/>
              </a:avLst>
            </a:prstGeom>
            <a:solidFill>
              <a:srgbClr val="FFFF00"/>
            </a:solidFill>
            <a:ln w="19050">
              <a:solidFill>
                <a:srgbClr val="663300"/>
              </a:solidFill>
              <a:miter lim="800000"/>
              <a:headEnd/>
              <a:tailEnd/>
            </a:ln>
          </p:spPr>
          <p:txBody>
            <a:bodyPr wrap="none" anchor="ctr"/>
            <a:lstStyle/>
            <a:p>
              <a:endParaRPr lang="en-US" sz="2400">
                <a:solidFill>
                  <a:srgbClr val="FFFFFF"/>
                </a:solidFill>
                <a:latin typeface="Times New Roman" pitchFamily="18" charset="0"/>
              </a:endParaRPr>
            </a:p>
          </p:txBody>
        </p:sp>
        <p:sp>
          <p:nvSpPr>
            <p:cNvPr id="2141" name="AutoShape 50"/>
            <p:cNvSpPr>
              <a:spLocks noChangeArrowheads="1"/>
            </p:cNvSpPr>
            <p:nvPr/>
          </p:nvSpPr>
          <p:spPr bwMode="auto">
            <a:xfrm>
              <a:off x="6646863" y="2057400"/>
              <a:ext cx="239712" cy="239712"/>
            </a:xfrm>
            <a:prstGeom prst="triangle">
              <a:avLst>
                <a:gd name="adj" fmla="val 50000"/>
              </a:avLst>
            </a:prstGeom>
            <a:solidFill>
              <a:srgbClr val="CC00FF"/>
            </a:solidFill>
            <a:ln w="12700">
              <a:solidFill>
                <a:schemeClr val="bg1"/>
              </a:solidFill>
              <a:miter lim="800000"/>
              <a:headEnd/>
              <a:tailEnd/>
            </a:ln>
          </p:spPr>
          <p:txBody>
            <a:bodyPr wrap="none" anchor="ctr"/>
            <a:lstStyle/>
            <a:p>
              <a:endParaRPr lang="en-US" sz="2400">
                <a:solidFill>
                  <a:srgbClr val="FFFFFF"/>
                </a:solidFill>
                <a:latin typeface="Times New Roman" pitchFamily="18" charset="0"/>
              </a:endParaRPr>
            </a:p>
          </p:txBody>
        </p:sp>
        <p:sp>
          <p:nvSpPr>
            <p:cNvPr id="2142" name="Text Box 51"/>
            <p:cNvSpPr txBox="1">
              <a:spLocks noChangeArrowheads="1"/>
            </p:cNvSpPr>
            <p:nvPr/>
          </p:nvSpPr>
          <p:spPr bwMode="auto">
            <a:xfrm>
              <a:off x="6916738" y="1981200"/>
              <a:ext cx="2227262" cy="457200"/>
            </a:xfrm>
            <a:prstGeom prst="rect">
              <a:avLst/>
            </a:prstGeom>
            <a:noFill/>
            <a:ln w="9525">
              <a:noFill/>
              <a:miter lim="800000"/>
              <a:headEnd/>
              <a:tailEnd/>
            </a:ln>
          </p:spPr>
          <p:txBody>
            <a:bodyPr>
              <a:spAutoFit/>
            </a:bodyPr>
            <a:lstStyle/>
            <a:p>
              <a:pPr>
                <a:spcBef>
                  <a:spcPct val="50000"/>
                </a:spcBef>
              </a:pPr>
              <a:r>
                <a:rPr lang="en-US" sz="1200">
                  <a:solidFill>
                    <a:srgbClr val="000000"/>
                  </a:solidFill>
                  <a:latin typeface="Times New Roman" pitchFamily="18" charset="0"/>
                </a:rPr>
                <a:t>Ghost Town Feb 2010 Waynesville/Cataloochee</a:t>
              </a:r>
            </a:p>
          </p:txBody>
        </p:sp>
        <p:sp>
          <p:nvSpPr>
            <p:cNvPr id="2143" name="AutoShape 1123"/>
            <p:cNvSpPr>
              <a:spLocks noChangeArrowheads="1"/>
            </p:cNvSpPr>
            <p:nvPr/>
          </p:nvSpPr>
          <p:spPr bwMode="auto">
            <a:xfrm>
              <a:off x="6353175" y="2133600"/>
              <a:ext cx="228600" cy="228600"/>
            </a:xfrm>
            <a:prstGeom prst="rightArrow">
              <a:avLst>
                <a:gd name="adj1" fmla="val 50000"/>
                <a:gd name="adj2" fmla="val 25000"/>
              </a:avLst>
            </a:prstGeom>
            <a:solidFill>
              <a:srgbClr val="000000"/>
            </a:solidFill>
            <a:ln w="9525">
              <a:solidFill>
                <a:schemeClr val="bg1"/>
              </a:solidFill>
              <a:miter lim="800000"/>
              <a:headEnd/>
              <a:tailEnd/>
            </a:ln>
          </p:spPr>
          <p:txBody>
            <a:bodyPr wrap="none" anchor="ctr"/>
            <a:lstStyle/>
            <a:p>
              <a:endParaRPr lang="en-US" sz="2400">
                <a:solidFill>
                  <a:srgbClr val="FFFFFF"/>
                </a:solidFill>
                <a:latin typeface="Times New Roman" pitchFamily="18" charset="0"/>
              </a:endParaRPr>
            </a:p>
          </p:txBody>
        </p:sp>
        <p:sp>
          <p:nvSpPr>
            <p:cNvPr id="2144" name="AutoShape 1124"/>
            <p:cNvSpPr>
              <a:spLocks noChangeArrowheads="1"/>
            </p:cNvSpPr>
            <p:nvPr/>
          </p:nvSpPr>
          <p:spPr bwMode="auto">
            <a:xfrm>
              <a:off x="6353175" y="1608138"/>
              <a:ext cx="228600" cy="228600"/>
            </a:xfrm>
            <a:prstGeom prst="rightArrow">
              <a:avLst>
                <a:gd name="adj1" fmla="val 50000"/>
                <a:gd name="adj2" fmla="val 25000"/>
              </a:avLst>
            </a:prstGeom>
            <a:solidFill>
              <a:srgbClr val="000000"/>
            </a:solidFill>
            <a:ln w="9525">
              <a:solidFill>
                <a:schemeClr val="bg1"/>
              </a:solidFill>
              <a:miter lim="800000"/>
              <a:headEnd/>
              <a:tailEnd/>
            </a:ln>
          </p:spPr>
          <p:txBody>
            <a:bodyPr wrap="none" anchor="ctr"/>
            <a:lstStyle/>
            <a:p>
              <a:endParaRPr lang="en-US" sz="2400">
                <a:solidFill>
                  <a:srgbClr val="FFFFFF"/>
                </a:solidFill>
                <a:latin typeface="Times New Roman" pitchFamily="18" charset="0"/>
              </a:endParaRPr>
            </a:p>
          </p:txBody>
        </p:sp>
        <p:sp>
          <p:nvSpPr>
            <p:cNvPr id="2145" name="AutoShape 1125"/>
            <p:cNvSpPr>
              <a:spLocks noChangeArrowheads="1"/>
            </p:cNvSpPr>
            <p:nvPr/>
          </p:nvSpPr>
          <p:spPr bwMode="auto">
            <a:xfrm>
              <a:off x="6353175" y="1074738"/>
              <a:ext cx="228600" cy="228600"/>
            </a:xfrm>
            <a:prstGeom prst="rightArrow">
              <a:avLst>
                <a:gd name="adj1" fmla="val 50000"/>
                <a:gd name="adj2" fmla="val 25000"/>
              </a:avLst>
            </a:prstGeom>
            <a:solidFill>
              <a:srgbClr val="000000"/>
            </a:solidFill>
            <a:ln w="9525">
              <a:solidFill>
                <a:schemeClr val="bg1"/>
              </a:solidFill>
              <a:miter lim="800000"/>
              <a:headEnd/>
              <a:tailEnd/>
            </a:ln>
          </p:spPr>
          <p:txBody>
            <a:bodyPr wrap="none" anchor="ctr"/>
            <a:lstStyle/>
            <a:p>
              <a:endParaRPr lang="en-US" sz="2400">
                <a:solidFill>
                  <a:srgbClr val="FFFFFF"/>
                </a:solidFill>
                <a:latin typeface="Times New Roman" pitchFamily="18" charset="0"/>
              </a:endParaRPr>
            </a:p>
          </p:txBody>
        </p:sp>
        <p:sp>
          <p:nvSpPr>
            <p:cNvPr id="2146" name="AutoShape 1126"/>
            <p:cNvSpPr>
              <a:spLocks noChangeArrowheads="1"/>
            </p:cNvSpPr>
            <p:nvPr/>
          </p:nvSpPr>
          <p:spPr bwMode="auto">
            <a:xfrm>
              <a:off x="6353175" y="2903538"/>
              <a:ext cx="228600" cy="228600"/>
            </a:xfrm>
            <a:prstGeom prst="rightArrow">
              <a:avLst>
                <a:gd name="adj1" fmla="val 50000"/>
                <a:gd name="adj2" fmla="val 25000"/>
              </a:avLst>
            </a:prstGeom>
            <a:solidFill>
              <a:srgbClr val="000000"/>
            </a:solidFill>
            <a:ln w="9525">
              <a:solidFill>
                <a:schemeClr val="bg1"/>
              </a:solidFill>
              <a:miter lim="800000"/>
              <a:headEnd/>
              <a:tailEnd/>
            </a:ln>
          </p:spPr>
          <p:txBody>
            <a:bodyPr wrap="none" anchor="ctr"/>
            <a:lstStyle/>
            <a:p>
              <a:endParaRPr lang="en-US" sz="2400">
                <a:solidFill>
                  <a:srgbClr val="FFFFFF"/>
                </a:solidFill>
                <a:latin typeface="Times New Roman" pitchFamily="18" charset="0"/>
              </a:endParaRPr>
            </a:p>
          </p:txBody>
        </p:sp>
      </p:grpSp>
      <p:grpSp>
        <p:nvGrpSpPr>
          <p:cNvPr id="4" name="Group 1142"/>
          <p:cNvGrpSpPr>
            <a:grpSpLocks/>
          </p:cNvGrpSpPr>
          <p:nvPr/>
        </p:nvGrpSpPr>
        <p:grpSpPr bwMode="auto">
          <a:xfrm>
            <a:off x="533400" y="762000"/>
            <a:ext cx="8686800" cy="5029200"/>
            <a:chOff x="336" y="480"/>
            <a:chExt cx="5472" cy="3168"/>
          </a:xfrm>
        </p:grpSpPr>
        <p:grpSp>
          <p:nvGrpSpPr>
            <p:cNvPr id="5" name="Group 1128"/>
            <p:cNvGrpSpPr>
              <a:grpSpLocks/>
            </p:cNvGrpSpPr>
            <p:nvPr/>
          </p:nvGrpSpPr>
          <p:grpSpPr bwMode="auto">
            <a:xfrm>
              <a:off x="336" y="480"/>
              <a:ext cx="5328" cy="2960"/>
              <a:chOff x="336" y="480"/>
              <a:chExt cx="5328" cy="2960"/>
            </a:xfrm>
          </p:grpSpPr>
          <p:grpSp>
            <p:nvGrpSpPr>
              <p:cNvPr id="6" name="Group 1097"/>
              <p:cNvGrpSpPr>
                <a:grpSpLocks/>
              </p:cNvGrpSpPr>
              <p:nvPr/>
            </p:nvGrpSpPr>
            <p:grpSpPr bwMode="auto">
              <a:xfrm>
                <a:off x="576" y="480"/>
                <a:ext cx="5088" cy="2960"/>
                <a:chOff x="336" y="640"/>
                <a:chExt cx="5280" cy="3056"/>
              </a:xfrm>
            </p:grpSpPr>
            <p:grpSp>
              <p:nvGrpSpPr>
                <p:cNvPr id="7" name="Group 1056"/>
                <p:cNvGrpSpPr>
                  <a:grpSpLocks/>
                </p:cNvGrpSpPr>
                <p:nvPr/>
              </p:nvGrpSpPr>
              <p:grpSpPr bwMode="auto">
                <a:xfrm>
                  <a:off x="336" y="640"/>
                  <a:ext cx="5280" cy="3056"/>
                  <a:chOff x="401" y="112"/>
                  <a:chExt cx="5941" cy="3422"/>
                </a:xfrm>
              </p:grpSpPr>
              <p:grpSp>
                <p:nvGrpSpPr>
                  <p:cNvPr id="8" name="Group 1057"/>
                  <p:cNvGrpSpPr>
                    <a:grpSpLocks/>
                  </p:cNvGrpSpPr>
                  <p:nvPr/>
                </p:nvGrpSpPr>
                <p:grpSpPr bwMode="auto">
                  <a:xfrm>
                    <a:off x="719" y="1166"/>
                    <a:ext cx="4657" cy="2281"/>
                    <a:chOff x="719" y="1166"/>
                    <a:chExt cx="4657" cy="2281"/>
                  </a:xfrm>
                </p:grpSpPr>
                <p:sp>
                  <p:nvSpPr>
                    <p:cNvPr id="2122" name="AutoShape 10"/>
                    <p:cNvSpPr>
                      <a:spLocks noChangeArrowheads="1"/>
                    </p:cNvSpPr>
                    <p:nvPr/>
                  </p:nvSpPr>
                  <p:spPr bwMode="auto">
                    <a:xfrm>
                      <a:off x="5226" y="2955"/>
                      <a:ext cx="150" cy="151"/>
                    </a:xfrm>
                    <a:prstGeom prst="triangle">
                      <a:avLst>
                        <a:gd name="adj" fmla="val 50000"/>
                      </a:avLst>
                    </a:prstGeom>
                    <a:solidFill>
                      <a:srgbClr val="FF0000"/>
                    </a:solidFill>
                    <a:ln w="9525">
                      <a:solidFill>
                        <a:schemeClr val="bg1"/>
                      </a:solidFill>
                      <a:miter lim="800000"/>
                      <a:headEnd/>
                      <a:tailEnd/>
                    </a:ln>
                  </p:spPr>
                  <p:txBody>
                    <a:bodyPr wrap="none" anchor="ctr"/>
                    <a:lstStyle/>
                    <a:p>
                      <a:endParaRPr lang="en-US" sz="2400">
                        <a:solidFill>
                          <a:srgbClr val="FFFFFF"/>
                        </a:solidFill>
                        <a:latin typeface="Times New Roman" pitchFamily="18" charset="0"/>
                      </a:endParaRPr>
                    </a:p>
                  </p:txBody>
                </p:sp>
                <p:sp>
                  <p:nvSpPr>
                    <p:cNvPr id="2123" name="AutoShape 11"/>
                    <p:cNvSpPr>
                      <a:spLocks noChangeArrowheads="1"/>
                    </p:cNvSpPr>
                    <p:nvPr/>
                  </p:nvSpPr>
                  <p:spPr bwMode="auto">
                    <a:xfrm>
                      <a:off x="890" y="2652"/>
                      <a:ext cx="150" cy="151"/>
                    </a:xfrm>
                    <a:prstGeom prst="triangle">
                      <a:avLst>
                        <a:gd name="adj" fmla="val 50000"/>
                      </a:avLst>
                    </a:prstGeom>
                    <a:solidFill>
                      <a:srgbClr val="33CCFF"/>
                    </a:solidFill>
                    <a:ln w="9525">
                      <a:solidFill>
                        <a:schemeClr val="bg1"/>
                      </a:solidFill>
                      <a:miter lim="800000"/>
                      <a:headEnd/>
                      <a:tailEnd/>
                    </a:ln>
                  </p:spPr>
                  <p:txBody>
                    <a:bodyPr wrap="none" anchor="ctr"/>
                    <a:lstStyle/>
                    <a:p>
                      <a:endParaRPr lang="en-US" sz="2400">
                        <a:solidFill>
                          <a:srgbClr val="FFFFFF"/>
                        </a:solidFill>
                        <a:latin typeface="Times New Roman" pitchFamily="18" charset="0"/>
                      </a:endParaRPr>
                    </a:p>
                  </p:txBody>
                </p:sp>
                <p:sp>
                  <p:nvSpPr>
                    <p:cNvPr id="2124" name="AutoShape 15"/>
                    <p:cNvSpPr>
                      <a:spLocks noChangeArrowheads="1"/>
                    </p:cNvSpPr>
                    <p:nvPr/>
                  </p:nvSpPr>
                  <p:spPr bwMode="auto">
                    <a:xfrm>
                      <a:off x="5226" y="3207"/>
                      <a:ext cx="150" cy="151"/>
                    </a:xfrm>
                    <a:prstGeom prst="triangle">
                      <a:avLst>
                        <a:gd name="adj" fmla="val 50000"/>
                      </a:avLst>
                    </a:prstGeom>
                    <a:solidFill>
                      <a:srgbClr val="33CCFF"/>
                    </a:solidFill>
                    <a:ln w="9525">
                      <a:solidFill>
                        <a:schemeClr val="bg1"/>
                      </a:solidFill>
                      <a:miter lim="800000"/>
                      <a:headEnd/>
                      <a:tailEnd/>
                    </a:ln>
                  </p:spPr>
                  <p:txBody>
                    <a:bodyPr wrap="none" anchor="ctr"/>
                    <a:lstStyle/>
                    <a:p>
                      <a:endParaRPr lang="en-US" sz="2400">
                        <a:solidFill>
                          <a:srgbClr val="FFFFFF"/>
                        </a:solidFill>
                        <a:latin typeface="Times New Roman" pitchFamily="18" charset="0"/>
                      </a:endParaRPr>
                    </a:p>
                  </p:txBody>
                </p:sp>
                <p:sp>
                  <p:nvSpPr>
                    <p:cNvPr id="2125" name="AutoShape 17"/>
                    <p:cNvSpPr>
                      <a:spLocks noChangeArrowheads="1"/>
                    </p:cNvSpPr>
                    <p:nvPr/>
                  </p:nvSpPr>
                  <p:spPr bwMode="auto">
                    <a:xfrm>
                      <a:off x="1830" y="1166"/>
                      <a:ext cx="150" cy="151"/>
                    </a:xfrm>
                    <a:prstGeom prst="triangle">
                      <a:avLst>
                        <a:gd name="adj" fmla="val 50000"/>
                      </a:avLst>
                    </a:prstGeom>
                    <a:solidFill>
                      <a:srgbClr val="33CC33"/>
                    </a:solidFill>
                    <a:ln w="9525">
                      <a:solidFill>
                        <a:schemeClr val="bg1"/>
                      </a:solidFill>
                      <a:miter lim="800000"/>
                      <a:headEnd/>
                      <a:tailEnd/>
                    </a:ln>
                  </p:spPr>
                  <p:txBody>
                    <a:bodyPr wrap="none" anchor="ctr"/>
                    <a:lstStyle/>
                    <a:p>
                      <a:pPr algn="ctr"/>
                      <a:endParaRPr lang="en-US" sz="2400">
                        <a:solidFill>
                          <a:srgbClr val="000000"/>
                        </a:solidFill>
                        <a:latin typeface="Times New Roman" pitchFamily="18" charset="0"/>
                      </a:endParaRPr>
                    </a:p>
                  </p:txBody>
                </p:sp>
                <p:sp>
                  <p:nvSpPr>
                    <p:cNvPr id="2126" name="AutoShape 20"/>
                    <p:cNvSpPr>
                      <a:spLocks noChangeArrowheads="1"/>
                    </p:cNvSpPr>
                    <p:nvPr/>
                  </p:nvSpPr>
                  <p:spPr bwMode="auto">
                    <a:xfrm>
                      <a:off x="719" y="3070"/>
                      <a:ext cx="151" cy="151"/>
                    </a:xfrm>
                    <a:prstGeom prst="triangle">
                      <a:avLst>
                        <a:gd name="adj" fmla="val 50000"/>
                      </a:avLst>
                    </a:prstGeom>
                    <a:solidFill>
                      <a:srgbClr val="FFFF00"/>
                    </a:solidFill>
                    <a:ln w="19050">
                      <a:solidFill>
                        <a:srgbClr val="663300"/>
                      </a:solidFill>
                      <a:miter lim="800000"/>
                      <a:headEnd/>
                      <a:tailEnd/>
                    </a:ln>
                  </p:spPr>
                  <p:txBody>
                    <a:bodyPr wrap="none" anchor="ctr"/>
                    <a:lstStyle/>
                    <a:p>
                      <a:endParaRPr lang="en-US" sz="2400">
                        <a:solidFill>
                          <a:srgbClr val="FFFFFF"/>
                        </a:solidFill>
                        <a:latin typeface="Times New Roman" pitchFamily="18" charset="0"/>
                      </a:endParaRPr>
                    </a:p>
                  </p:txBody>
                </p:sp>
                <p:sp>
                  <p:nvSpPr>
                    <p:cNvPr id="2127" name="AutoShape 22"/>
                    <p:cNvSpPr>
                      <a:spLocks noChangeArrowheads="1"/>
                    </p:cNvSpPr>
                    <p:nvPr/>
                  </p:nvSpPr>
                  <p:spPr bwMode="auto">
                    <a:xfrm>
                      <a:off x="5225" y="3296"/>
                      <a:ext cx="151" cy="151"/>
                    </a:xfrm>
                    <a:prstGeom prst="triangle">
                      <a:avLst>
                        <a:gd name="adj" fmla="val 50000"/>
                      </a:avLst>
                    </a:prstGeom>
                    <a:solidFill>
                      <a:srgbClr val="FFFF00"/>
                    </a:solidFill>
                    <a:ln w="19050">
                      <a:solidFill>
                        <a:srgbClr val="663300"/>
                      </a:solidFill>
                      <a:miter lim="800000"/>
                      <a:headEnd/>
                      <a:tailEnd/>
                    </a:ln>
                  </p:spPr>
                  <p:txBody>
                    <a:bodyPr wrap="none" anchor="ctr"/>
                    <a:lstStyle/>
                    <a:p>
                      <a:endParaRPr lang="en-US" sz="2400">
                        <a:solidFill>
                          <a:srgbClr val="FFFFFF"/>
                        </a:solidFill>
                        <a:latin typeface="Times New Roman" pitchFamily="18" charset="0"/>
                      </a:endParaRPr>
                    </a:p>
                  </p:txBody>
                </p:sp>
                <p:sp>
                  <p:nvSpPr>
                    <p:cNvPr id="2128" name="AutoShape 9"/>
                    <p:cNvSpPr>
                      <a:spLocks noChangeArrowheads="1"/>
                    </p:cNvSpPr>
                    <p:nvPr/>
                  </p:nvSpPr>
                  <p:spPr bwMode="auto">
                    <a:xfrm>
                      <a:off x="1579" y="2199"/>
                      <a:ext cx="151" cy="151"/>
                    </a:xfrm>
                    <a:prstGeom prst="triangle">
                      <a:avLst>
                        <a:gd name="adj" fmla="val 50000"/>
                      </a:avLst>
                    </a:prstGeom>
                    <a:solidFill>
                      <a:srgbClr val="FF0000"/>
                    </a:solidFill>
                    <a:ln w="9525">
                      <a:solidFill>
                        <a:schemeClr val="bg1"/>
                      </a:solidFill>
                      <a:miter lim="800000"/>
                      <a:headEnd/>
                      <a:tailEnd/>
                    </a:ln>
                  </p:spPr>
                  <p:txBody>
                    <a:bodyPr wrap="none" anchor="ctr"/>
                    <a:lstStyle/>
                    <a:p>
                      <a:endParaRPr lang="en-US" sz="2400">
                        <a:solidFill>
                          <a:srgbClr val="FFFFFF"/>
                        </a:solidFill>
                        <a:latin typeface="Times New Roman" pitchFamily="18" charset="0"/>
                      </a:endParaRPr>
                    </a:p>
                  </p:txBody>
                </p:sp>
                <p:sp>
                  <p:nvSpPr>
                    <p:cNvPr id="2129" name="AutoShape 46"/>
                    <p:cNvSpPr>
                      <a:spLocks noChangeArrowheads="1"/>
                    </p:cNvSpPr>
                    <p:nvPr/>
                  </p:nvSpPr>
                  <p:spPr bwMode="auto">
                    <a:xfrm>
                      <a:off x="911" y="3238"/>
                      <a:ext cx="151" cy="151"/>
                    </a:xfrm>
                    <a:prstGeom prst="triangle">
                      <a:avLst>
                        <a:gd name="adj" fmla="val 50000"/>
                      </a:avLst>
                    </a:prstGeom>
                    <a:solidFill>
                      <a:srgbClr val="CC00FF"/>
                    </a:solidFill>
                    <a:ln w="12700">
                      <a:solidFill>
                        <a:schemeClr val="bg1"/>
                      </a:solidFill>
                      <a:miter lim="800000"/>
                      <a:headEnd/>
                      <a:tailEnd/>
                    </a:ln>
                  </p:spPr>
                  <p:txBody>
                    <a:bodyPr wrap="none" anchor="ctr"/>
                    <a:lstStyle/>
                    <a:p>
                      <a:endParaRPr lang="en-US" sz="2400">
                        <a:solidFill>
                          <a:srgbClr val="FFFFFF"/>
                        </a:solidFill>
                        <a:latin typeface="Times New Roman" pitchFamily="18" charset="0"/>
                      </a:endParaRPr>
                    </a:p>
                  </p:txBody>
                </p:sp>
                <p:sp>
                  <p:nvSpPr>
                    <p:cNvPr id="2130" name="AutoShape 48"/>
                    <p:cNvSpPr>
                      <a:spLocks noChangeArrowheads="1"/>
                    </p:cNvSpPr>
                    <p:nvPr/>
                  </p:nvSpPr>
                  <p:spPr bwMode="auto">
                    <a:xfrm>
                      <a:off x="4885" y="3291"/>
                      <a:ext cx="151" cy="151"/>
                    </a:xfrm>
                    <a:prstGeom prst="triangle">
                      <a:avLst>
                        <a:gd name="adj" fmla="val 50000"/>
                      </a:avLst>
                    </a:prstGeom>
                    <a:solidFill>
                      <a:srgbClr val="CC00FF"/>
                    </a:solidFill>
                    <a:ln w="12700">
                      <a:solidFill>
                        <a:schemeClr val="bg1"/>
                      </a:solidFill>
                      <a:miter lim="800000"/>
                      <a:headEnd/>
                      <a:tailEnd/>
                    </a:ln>
                  </p:spPr>
                  <p:txBody>
                    <a:bodyPr wrap="none" anchor="ctr"/>
                    <a:lstStyle/>
                    <a:p>
                      <a:endParaRPr lang="en-US" sz="2400">
                        <a:solidFill>
                          <a:srgbClr val="FFFFFF"/>
                        </a:solidFill>
                        <a:latin typeface="Times New Roman" pitchFamily="18" charset="0"/>
                      </a:endParaRPr>
                    </a:p>
                  </p:txBody>
                </p:sp>
              </p:grpSp>
              <p:grpSp>
                <p:nvGrpSpPr>
                  <p:cNvPr id="9" name="Group 1067"/>
                  <p:cNvGrpSpPr>
                    <a:grpSpLocks/>
                  </p:cNvGrpSpPr>
                  <p:nvPr/>
                </p:nvGrpSpPr>
                <p:grpSpPr bwMode="auto">
                  <a:xfrm>
                    <a:off x="401" y="112"/>
                    <a:ext cx="5941" cy="3422"/>
                    <a:chOff x="401" y="112"/>
                    <a:chExt cx="5941" cy="3422"/>
                  </a:xfrm>
                </p:grpSpPr>
                <p:grpSp>
                  <p:nvGrpSpPr>
                    <p:cNvPr id="10" name="Group 1068"/>
                    <p:cNvGrpSpPr>
                      <a:grpSpLocks/>
                    </p:cNvGrpSpPr>
                    <p:nvPr/>
                  </p:nvGrpSpPr>
                  <p:grpSpPr bwMode="auto">
                    <a:xfrm>
                      <a:off x="401" y="112"/>
                      <a:ext cx="5941" cy="3422"/>
                      <a:chOff x="401" y="112"/>
                      <a:chExt cx="5941" cy="3422"/>
                    </a:xfrm>
                  </p:grpSpPr>
                  <p:sp>
                    <p:nvSpPr>
                      <p:cNvPr id="2098" name="Freeform 1071"/>
                      <p:cNvSpPr>
                        <a:spLocks/>
                      </p:cNvSpPr>
                      <p:nvPr/>
                    </p:nvSpPr>
                    <p:spPr bwMode="auto">
                      <a:xfrm>
                        <a:off x="455" y="1952"/>
                        <a:ext cx="57" cy="1"/>
                      </a:xfrm>
                      <a:custGeom>
                        <a:avLst/>
                        <a:gdLst>
                          <a:gd name="T0" fmla="*/ 0 w 57"/>
                          <a:gd name="T1" fmla="*/ 1 h 1"/>
                          <a:gd name="T2" fmla="*/ 57 w 57"/>
                          <a:gd name="T3" fmla="*/ 0 h 1"/>
                          <a:gd name="T4" fmla="*/ 0 60000 65536"/>
                          <a:gd name="T5" fmla="*/ 0 60000 65536"/>
                          <a:gd name="T6" fmla="*/ 0 w 57"/>
                          <a:gd name="T7" fmla="*/ 0 h 1"/>
                          <a:gd name="T8" fmla="*/ 57 w 57"/>
                          <a:gd name="T9" fmla="*/ 1 h 1"/>
                        </a:gdLst>
                        <a:ahLst/>
                        <a:cxnLst>
                          <a:cxn ang="T4">
                            <a:pos x="T0" y="T1"/>
                          </a:cxn>
                          <a:cxn ang="T5">
                            <a:pos x="T2" y="T3"/>
                          </a:cxn>
                        </a:cxnLst>
                        <a:rect l="T6" t="T7" r="T8" b="T9"/>
                        <a:pathLst>
                          <a:path w="57" h="1">
                            <a:moveTo>
                              <a:pt x="0" y="1"/>
                            </a:moveTo>
                            <a:lnTo>
                              <a:pt x="57" y="0"/>
                            </a:lnTo>
                          </a:path>
                        </a:pathLst>
                      </a:custGeom>
                      <a:noFill/>
                      <a:ln w="28575" cmpd="sng">
                        <a:solidFill>
                          <a:srgbClr val="00FFFF"/>
                        </a:solidFill>
                        <a:round/>
                        <a:headEnd type="none" w="med" len="med"/>
                        <a:tailEnd type="none" w="med" len="med"/>
                      </a:ln>
                    </p:spPr>
                    <p:txBody>
                      <a:bodyPr/>
                      <a:lstStyle/>
                      <a:p>
                        <a:endParaRPr lang="en-US"/>
                      </a:p>
                    </p:txBody>
                  </p:sp>
                  <p:sp>
                    <p:nvSpPr>
                      <p:cNvPr id="2099" name="Freeform 1072"/>
                      <p:cNvSpPr>
                        <a:spLocks/>
                      </p:cNvSpPr>
                      <p:nvPr/>
                    </p:nvSpPr>
                    <p:spPr bwMode="auto">
                      <a:xfrm>
                        <a:off x="459" y="1638"/>
                        <a:ext cx="53" cy="2"/>
                      </a:xfrm>
                      <a:custGeom>
                        <a:avLst/>
                        <a:gdLst>
                          <a:gd name="T0" fmla="*/ 0 w 53"/>
                          <a:gd name="T1" fmla="*/ 2 h 2"/>
                          <a:gd name="T2" fmla="*/ 53 w 53"/>
                          <a:gd name="T3" fmla="*/ 0 h 2"/>
                          <a:gd name="T4" fmla="*/ 0 60000 65536"/>
                          <a:gd name="T5" fmla="*/ 0 60000 65536"/>
                          <a:gd name="T6" fmla="*/ 0 w 53"/>
                          <a:gd name="T7" fmla="*/ 0 h 2"/>
                          <a:gd name="T8" fmla="*/ 53 w 53"/>
                          <a:gd name="T9" fmla="*/ 2 h 2"/>
                        </a:gdLst>
                        <a:ahLst/>
                        <a:cxnLst>
                          <a:cxn ang="T4">
                            <a:pos x="T0" y="T1"/>
                          </a:cxn>
                          <a:cxn ang="T5">
                            <a:pos x="T2" y="T3"/>
                          </a:cxn>
                        </a:cxnLst>
                        <a:rect l="T6" t="T7" r="T8" b="T9"/>
                        <a:pathLst>
                          <a:path w="53" h="2">
                            <a:moveTo>
                              <a:pt x="0" y="2"/>
                            </a:moveTo>
                            <a:lnTo>
                              <a:pt x="53" y="0"/>
                            </a:lnTo>
                          </a:path>
                        </a:pathLst>
                      </a:custGeom>
                      <a:noFill/>
                      <a:ln w="28575" cmpd="sng">
                        <a:solidFill>
                          <a:srgbClr val="00FFFF"/>
                        </a:solidFill>
                        <a:round/>
                        <a:headEnd type="none" w="med" len="med"/>
                        <a:tailEnd type="none" w="med" len="med"/>
                      </a:ln>
                    </p:spPr>
                    <p:txBody>
                      <a:bodyPr/>
                      <a:lstStyle/>
                      <a:p>
                        <a:endParaRPr lang="en-US"/>
                      </a:p>
                    </p:txBody>
                  </p:sp>
                  <p:sp>
                    <p:nvSpPr>
                      <p:cNvPr id="2100" name="Freeform 1073"/>
                      <p:cNvSpPr>
                        <a:spLocks/>
                      </p:cNvSpPr>
                      <p:nvPr/>
                    </p:nvSpPr>
                    <p:spPr bwMode="auto">
                      <a:xfrm>
                        <a:off x="461" y="1344"/>
                        <a:ext cx="52" cy="1"/>
                      </a:xfrm>
                      <a:custGeom>
                        <a:avLst/>
                        <a:gdLst>
                          <a:gd name="T0" fmla="*/ 0 w 52"/>
                          <a:gd name="T1" fmla="*/ 0 h 1"/>
                          <a:gd name="T2" fmla="*/ 52 w 52"/>
                          <a:gd name="T3" fmla="*/ 0 h 1"/>
                          <a:gd name="T4" fmla="*/ 0 60000 65536"/>
                          <a:gd name="T5" fmla="*/ 0 60000 65536"/>
                          <a:gd name="T6" fmla="*/ 0 w 52"/>
                          <a:gd name="T7" fmla="*/ 0 h 1"/>
                          <a:gd name="T8" fmla="*/ 52 w 52"/>
                          <a:gd name="T9" fmla="*/ 1 h 1"/>
                        </a:gdLst>
                        <a:ahLst/>
                        <a:cxnLst>
                          <a:cxn ang="T4">
                            <a:pos x="T0" y="T1"/>
                          </a:cxn>
                          <a:cxn ang="T5">
                            <a:pos x="T2" y="T3"/>
                          </a:cxn>
                        </a:cxnLst>
                        <a:rect l="T6" t="T7" r="T8" b="T9"/>
                        <a:pathLst>
                          <a:path w="52" h="1">
                            <a:moveTo>
                              <a:pt x="0" y="0"/>
                            </a:moveTo>
                            <a:lnTo>
                              <a:pt x="52" y="0"/>
                            </a:lnTo>
                          </a:path>
                        </a:pathLst>
                      </a:custGeom>
                      <a:noFill/>
                      <a:ln w="28575" cmpd="sng">
                        <a:solidFill>
                          <a:srgbClr val="00FFFF"/>
                        </a:solidFill>
                        <a:round/>
                        <a:headEnd type="none" w="med" len="med"/>
                        <a:tailEnd type="none" w="med" len="med"/>
                      </a:ln>
                    </p:spPr>
                    <p:txBody>
                      <a:bodyPr/>
                      <a:lstStyle/>
                      <a:p>
                        <a:endParaRPr lang="en-US"/>
                      </a:p>
                    </p:txBody>
                  </p:sp>
                  <p:sp>
                    <p:nvSpPr>
                      <p:cNvPr id="2101" name="Freeform 1074"/>
                      <p:cNvSpPr>
                        <a:spLocks/>
                      </p:cNvSpPr>
                      <p:nvPr/>
                    </p:nvSpPr>
                    <p:spPr bwMode="auto">
                      <a:xfrm>
                        <a:off x="464" y="1038"/>
                        <a:ext cx="46" cy="2"/>
                      </a:xfrm>
                      <a:custGeom>
                        <a:avLst/>
                        <a:gdLst>
                          <a:gd name="T0" fmla="*/ 0 w 46"/>
                          <a:gd name="T1" fmla="*/ 2 h 2"/>
                          <a:gd name="T2" fmla="*/ 46 w 46"/>
                          <a:gd name="T3" fmla="*/ 0 h 2"/>
                          <a:gd name="T4" fmla="*/ 0 60000 65536"/>
                          <a:gd name="T5" fmla="*/ 0 60000 65536"/>
                          <a:gd name="T6" fmla="*/ 0 w 46"/>
                          <a:gd name="T7" fmla="*/ 0 h 2"/>
                          <a:gd name="T8" fmla="*/ 46 w 46"/>
                          <a:gd name="T9" fmla="*/ 2 h 2"/>
                        </a:gdLst>
                        <a:ahLst/>
                        <a:cxnLst>
                          <a:cxn ang="T4">
                            <a:pos x="T0" y="T1"/>
                          </a:cxn>
                          <a:cxn ang="T5">
                            <a:pos x="T2" y="T3"/>
                          </a:cxn>
                        </a:cxnLst>
                        <a:rect l="T6" t="T7" r="T8" b="T9"/>
                        <a:pathLst>
                          <a:path w="46" h="2">
                            <a:moveTo>
                              <a:pt x="0" y="2"/>
                            </a:moveTo>
                            <a:lnTo>
                              <a:pt x="46" y="0"/>
                            </a:lnTo>
                          </a:path>
                        </a:pathLst>
                      </a:custGeom>
                      <a:noFill/>
                      <a:ln w="28575" cmpd="sng">
                        <a:solidFill>
                          <a:srgbClr val="00FFFF"/>
                        </a:solidFill>
                        <a:round/>
                        <a:headEnd type="none" w="med" len="med"/>
                        <a:tailEnd type="none" w="med" len="med"/>
                      </a:ln>
                    </p:spPr>
                    <p:txBody>
                      <a:bodyPr/>
                      <a:lstStyle/>
                      <a:p>
                        <a:endParaRPr lang="en-US"/>
                      </a:p>
                    </p:txBody>
                  </p:sp>
                  <p:sp>
                    <p:nvSpPr>
                      <p:cNvPr id="2102" name="Freeform 1075"/>
                      <p:cNvSpPr>
                        <a:spLocks/>
                      </p:cNvSpPr>
                      <p:nvPr/>
                    </p:nvSpPr>
                    <p:spPr bwMode="auto">
                      <a:xfrm>
                        <a:off x="462" y="723"/>
                        <a:ext cx="50" cy="2"/>
                      </a:xfrm>
                      <a:custGeom>
                        <a:avLst/>
                        <a:gdLst>
                          <a:gd name="T0" fmla="*/ 0 w 50"/>
                          <a:gd name="T1" fmla="*/ 2 h 2"/>
                          <a:gd name="T2" fmla="*/ 50 w 50"/>
                          <a:gd name="T3" fmla="*/ 0 h 2"/>
                          <a:gd name="T4" fmla="*/ 0 60000 65536"/>
                          <a:gd name="T5" fmla="*/ 0 60000 65536"/>
                          <a:gd name="T6" fmla="*/ 0 w 50"/>
                          <a:gd name="T7" fmla="*/ 0 h 2"/>
                          <a:gd name="T8" fmla="*/ 50 w 50"/>
                          <a:gd name="T9" fmla="*/ 2 h 2"/>
                        </a:gdLst>
                        <a:ahLst/>
                        <a:cxnLst>
                          <a:cxn ang="T4">
                            <a:pos x="T0" y="T1"/>
                          </a:cxn>
                          <a:cxn ang="T5">
                            <a:pos x="T2" y="T3"/>
                          </a:cxn>
                        </a:cxnLst>
                        <a:rect l="T6" t="T7" r="T8" b="T9"/>
                        <a:pathLst>
                          <a:path w="50" h="2">
                            <a:moveTo>
                              <a:pt x="0" y="2"/>
                            </a:moveTo>
                            <a:lnTo>
                              <a:pt x="50" y="0"/>
                            </a:lnTo>
                          </a:path>
                        </a:pathLst>
                      </a:custGeom>
                      <a:noFill/>
                      <a:ln w="28575" cmpd="sng">
                        <a:solidFill>
                          <a:srgbClr val="00FFFF"/>
                        </a:solidFill>
                        <a:round/>
                        <a:headEnd type="none" w="med" len="med"/>
                        <a:tailEnd type="none" w="med" len="med"/>
                      </a:ln>
                    </p:spPr>
                    <p:txBody>
                      <a:bodyPr/>
                      <a:lstStyle/>
                      <a:p>
                        <a:endParaRPr lang="en-US"/>
                      </a:p>
                    </p:txBody>
                  </p:sp>
                  <p:sp>
                    <p:nvSpPr>
                      <p:cNvPr id="2103" name="Freeform 1076"/>
                      <p:cNvSpPr>
                        <a:spLocks/>
                      </p:cNvSpPr>
                      <p:nvPr/>
                    </p:nvSpPr>
                    <p:spPr bwMode="auto">
                      <a:xfrm>
                        <a:off x="467" y="420"/>
                        <a:ext cx="41" cy="2"/>
                      </a:xfrm>
                      <a:custGeom>
                        <a:avLst/>
                        <a:gdLst>
                          <a:gd name="T0" fmla="*/ 0 w 41"/>
                          <a:gd name="T1" fmla="*/ 2 h 2"/>
                          <a:gd name="T2" fmla="*/ 41 w 41"/>
                          <a:gd name="T3" fmla="*/ 0 h 2"/>
                          <a:gd name="T4" fmla="*/ 0 60000 65536"/>
                          <a:gd name="T5" fmla="*/ 0 60000 65536"/>
                          <a:gd name="T6" fmla="*/ 0 w 41"/>
                          <a:gd name="T7" fmla="*/ 0 h 2"/>
                          <a:gd name="T8" fmla="*/ 41 w 41"/>
                          <a:gd name="T9" fmla="*/ 2 h 2"/>
                        </a:gdLst>
                        <a:ahLst/>
                        <a:cxnLst>
                          <a:cxn ang="T4">
                            <a:pos x="T0" y="T1"/>
                          </a:cxn>
                          <a:cxn ang="T5">
                            <a:pos x="T2" y="T3"/>
                          </a:cxn>
                        </a:cxnLst>
                        <a:rect l="T6" t="T7" r="T8" b="T9"/>
                        <a:pathLst>
                          <a:path w="41" h="2">
                            <a:moveTo>
                              <a:pt x="0" y="2"/>
                            </a:moveTo>
                            <a:lnTo>
                              <a:pt x="41" y="0"/>
                            </a:lnTo>
                          </a:path>
                        </a:pathLst>
                      </a:custGeom>
                      <a:noFill/>
                      <a:ln w="28575" cmpd="sng">
                        <a:solidFill>
                          <a:srgbClr val="00FFFF"/>
                        </a:solidFill>
                        <a:round/>
                        <a:headEnd type="none" w="med" len="med"/>
                        <a:tailEnd type="none" w="med" len="med"/>
                      </a:ln>
                    </p:spPr>
                    <p:txBody>
                      <a:bodyPr/>
                      <a:lstStyle/>
                      <a:p>
                        <a:endParaRPr lang="en-US"/>
                      </a:p>
                    </p:txBody>
                  </p:sp>
                  <p:sp>
                    <p:nvSpPr>
                      <p:cNvPr id="2104" name="Freeform 1077"/>
                      <p:cNvSpPr>
                        <a:spLocks/>
                      </p:cNvSpPr>
                      <p:nvPr/>
                    </p:nvSpPr>
                    <p:spPr bwMode="auto">
                      <a:xfrm>
                        <a:off x="461" y="2256"/>
                        <a:ext cx="52" cy="1"/>
                      </a:xfrm>
                      <a:custGeom>
                        <a:avLst/>
                        <a:gdLst>
                          <a:gd name="T0" fmla="*/ 0 w 52"/>
                          <a:gd name="T1" fmla="*/ 0 h 1"/>
                          <a:gd name="T2" fmla="*/ 52 w 52"/>
                          <a:gd name="T3" fmla="*/ 0 h 1"/>
                          <a:gd name="T4" fmla="*/ 0 60000 65536"/>
                          <a:gd name="T5" fmla="*/ 0 60000 65536"/>
                          <a:gd name="T6" fmla="*/ 0 w 52"/>
                          <a:gd name="T7" fmla="*/ 0 h 1"/>
                          <a:gd name="T8" fmla="*/ 52 w 52"/>
                          <a:gd name="T9" fmla="*/ 1 h 1"/>
                        </a:gdLst>
                        <a:ahLst/>
                        <a:cxnLst>
                          <a:cxn ang="T4">
                            <a:pos x="T0" y="T1"/>
                          </a:cxn>
                          <a:cxn ang="T5">
                            <a:pos x="T2" y="T3"/>
                          </a:cxn>
                        </a:cxnLst>
                        <a:rect l="T6" t="T7" r="T8" b="T9"/>
                        <a:pathLst>
                          <a:path w="52" h="1">
                            <a:moveTo>
                              <a:pt x="0" y="0"/>
                            </a:moveTo>
                            <a:lnTo>
                              <a:pt x="52" y="0"/>
                            </a:lnTo>
                          </a:path>
                        </a:pathLst>
                      </a:custGeom>
                      <a:noFill/>
                      <a:ln w="28575" cmpd="sng">
                        <a:solidFill>
                          <a:srgbClr val="00FFFF"/>
                        </a:solidFill>
                        <a:round/>
                        <a:headEnd type="none" w="med" len="med"/>
                        <a:tailEnd type="none" w="med" len="med"/>
                      </a:ln>
                    </p:spPr>
                    <p:txBody>
                      <a:bodyPr/>
                      <a:lstStyle/>
                      <a:p>
                        <a:endParaRPr lang="en-US"/>
                      </a:p>
                    </p:txBody>
                  </p:sp>
                  <p:sp>
                    <p:nvSpPr>
                      <p:cNvPr id="2105" name="Freeform 1078"/>
                      <p:cNvSpPr>
                        <a:spLocks/>
                      </p:cNvSpPr>
                      <p:nvPr/>
                    </p:nvSpPr>
                    <p:spPr bwMode="auto">
                      <a:xfrm>
                        <a:off x="462" y="2556"/>
                        <a:ext cx="51" cy="2"/>
                      </a:xfrm>
                      <a:custGeom>
                        <a:avLst/>
                        <a:gdLst>
                          <a:gd name="T0" fmla="*/ 0 w 51"/>
                          <a:gd name="T1" fmla="*/ 0 h 2"/>
                          <a:gd name="T2" fmla="*/ 51 w 51"/>
                          <a:gd name="T3" fmla="*/ 2 h 2"/>
                          <a:gd name="T4" fmla="*/ 0 60000 65536"/>
                          <a:gd name="T5" fmla="*/ 0 60000 65536"/>
                          <a:gd name="T6" fmla="*/ 0 w 51"/>
                          <a:gd name="T7" fmla="*/ 0 h 2"/>
                          <a:gd name="T8" fmla="*/ 51 w 51"/>
                          <a:gd name="T9" fmla="*/ 2 h 2"/>
                        </a:gdLst>
                        <a:ahLst/>
                        <a:cxnLst>
                          <a:cxn ang="T4">
                            <a:pos x="T0" y="T1"/>
                          </a:cxn>
                          <a:cxn ang="T5">
                            <a:pos x="T2" y="T3"/>
                          </a:cxn>
                        </a:cxnLst>
                        <a:rect l="T6" t="T7" r="T8" b="T9"/>
                        <a:pathLst>
                          <a:path w="51" h="2">
                            <a:moveTo>
                              <a:pt x="0" y="0"/>
                            </a:moveTo>
                            <a:lnTo>
                              <a:pt x="51" y="2"/>
                            </a:lnTo>
                          </a:path>
                        </a:pathLst>
                      </a:custGeom>
                      <a:noFill/>
                      <a:ln w="28575" cmpd="sng">
                        <a:solidFill>
                          <a:srgbClr val="00FFFF"/>
                        </a:solidFill>
                        <a:round/>
                        <a:headEnd type="none" w="med" len="med"/>
                        <a:tailEnd type="none" w="med" len="med"/>
                      </a:ln>
                    </p:spPr>
                    <p:txBody>
                      <a:bodyPr/>
                      <a:lstStyle/>
                      <a:p>
                        <a:endParaRPr lang="en-US"/>
                      </a:p>
                    </p:txBody>
                  </p:sp>
                  <p:sp>
                    <p:nvSpPr>
                      <p:cNvPr id="2106" name="Freeform 1079"/>
                      <p:cNvSpPr>
                        <a:spLocks/>
                      </p:cNvSpPr>
                      <p:nvPr/>
                    </p:nvSpPr>
                    <p:spPr bwMode="auto">
                      <a:xfrm>
                        <a:off x="461" y="2880"/>
                        <a:ext cx="52" cy="1"/>
                      </a:xfrm>
                      <a:custGeom>
                        <a:avLst/>
                        <a:gdLst>
                          <a:gd name="T0" fmla="*/ 0 w 52"/>
                          <a:gd name="T1" fmla="*/ 0 h 1"/>
                          <a:gd name="T2" fmla="*/ 52 w 52"/>
                          <a:gd name="T3" fmla="*/ 0 h 1"/>
                          <a:gd name="T4" fmla="*/ 0 60000 65536"/>
                          <a:gd name="T5" fmla="*/ 0 60000 65536"/>
                          <a:gd name="T6" fmla="*/ 0 w 52"/>
                          <a:gd name="T7" fmla="*/ 0 h 1"/>
                          <a:gd name="T8" fmla="*/ 52 w 52"/>
                          <a:gd name="T9" fmla="*/ 1 h 1"/>
                        </a:gdLst>
                        <a:ahLst/>
                        <a:cxnLst>
                          <a:cxn ang="T4">
                            <a:pos x="T0" y="T1"/>
                          </a:cxn>
                          <a:cxn ang="T5">
                            <a:pos x="T2" y="T3"/>
                          </a:cxn>
                        </a:cxnLst>
                        <a:rect l="T6" t="T7" r="T8" b="T9"/>
                        <a:pathLst>
                          <a:path w="52" h="1">
                            <a:moveTo>
                              <a:pt x="0" y="0"/>
                            </a:moveTo>
                            <a:lnTo>
                              <a:pt x="52" y="0"/>
                            </a:lnTo>
                          </a:path>
                        </a:pathLst>
                      </a:custGeom>
                      <a:noFill/>
                      <a:ln w="28575" cmpd="sng">
                        <a:solidFill>
                          <a:srgbClr val="00FFFF"/>
                        </a:solidFill>
                        <a:round/>
                        <a:headEnd type="none" w="med" len="med"/>
                        <a:tailEnd type="none" w="med" len="med"/>
                      </a:ln>
                    </p:spPr>
                    <p:txBody>
                      <a:bodyPr/>
                      <a:lstStyle/>
                      <a:p>
                        <a:endParaRPr lang="en-US"/>
                      </a:p>
                    </p:txBody>
                  </p:sp>
                  <p:sp>
                    <p:nvSpPr>
                      <p:cNvPr id="2107" name="Freeform 1080"/>
                      <p:cNvSpPr>
                        <a:spLocks/>
                      </p:cNvSpPr>
                      <p:nvPr/>
                    </p:nvSpPr>
                    <p:spPr bwMode="auto">
                      <a:xfrm>
                        <a:off x="466" y="3174"/>
                        <a:ext cx="50" cy="2"/>
                      </a:xfrm>
                      <a:custGeom>
                        <a:avLst/>
                        <a:gdLst>
                          <a:gd name="T0" fmla="*/ 0 w 50"/>
                          <a:gd name="T1" fmla="*/ 0 h 2"/>
                          <a:gd name="T2" fmla="*/ 50 w 50"/>
                          <a:gd name="T3" fmla="*/ 2 h 2"/>
                          <a:gd name="T4" fmla="*/ 0 60000 65536"/>
                          <a:gd name="T5" fmla="*/ 0 60000 65536"/>
                          <a:gd name="T6" fmla="*/ 0 w 50"/>
                          <a:gd name="T7" fmla="*/ 0 h 2"/>
                          <a:gd name="T8" fmla="*/ 50 w 50"/>
                          <a:gd name="T9" fmla="*/ 2 h 2"/>
                        </a:gdLst>
                        <a:ahLst/>
                        <a:cxnLst>
                          <a:cxn ang="T4">
                            <a:pos x="T0" y="T1"/>
                          </a:cxn>
                          <a:cxn ang="T5">
                            <a:pos x="T2" y="T3"/>
                          </a:cxn>
                        </a:cxnLst>
                        <a:rect l="T6" t="T7" r="T8" b="T9"/>
                        <a:pathLst>
                          <a:path w="50" h="2">
                            <a:moveTo>
                              <a:pt x="0" y="0"/>
                            </a:moveTo>
                            <a:lnTo>
                              <a:pt x="50" y="2"/>
                            </a:lnTo>
                          </a:path>
                        </a:pathLst>
                      </a:custGeom>
                      <a:noFill/>
                      <a:ln w="28575" cmpd="sng">
                        <a:solidFill>
                          <a:srgbClr val="00FFFF"/>
                        </a:solidFill>
                        <a:round/>
                        <a:headEnd type="none" w="med" len="med"/>
                        <a:tailEnd type="none" w="med" len="med"/>
                      </a:ln>
                    </p:spPr>
                    <p:txBody>
                      <a:bodyPr/>
                      <a:lstStyle/>
                      <a:p>
                        <a:endParaRPr lang="en-US"/>
                      </a:p>
                    </p:txBody>
                  </p:sp>
                  <p:sp>
                    <p:nvSpPr>
                      <p:cNvPr id="2108" name="Freeform 1081"/>
                      <p:cNvSpPr>
                        <a:spLocks/>
                      </p:cNvSpPr>
                      <p:nvPr/>
                    </p:nvSpPr>
                    <p:spPr bwMode="auto">
                      <a:xfrm>
                        <a:off x="504" y="112"/>
                        <a:ext cx="8" cy="3392"/>
                      </a:xfrm>
                      <a:custGeom>
                        <a:avLst/>
                        <a:gdLst>
                          <a:gd name="T0" fmla="*/ 0 w 8"/>
                          <a:gd name="T1" fmla="*/ 0 h 3392"/>
                          <a:gd name="T2" fmla="*/ 8 w 8"/>
                          <a:gd name="T3" fmla="*/ 3392 h 3392"/>
                          <a:gd name="T4" fmla="*/ 0 60000 65536"/>
                          <a:gd name="T5" fmla="*/ 0 60000 65536"/>
                          <a:gd name="T6" fmla="*/ 0 w 8"/>
                          <a:gd name="T7" fmla="*/ 0 h 3392"/>
                          <a:gd name="T8" fmla="*/ 8 w 8"/>
                          <a:gd name="T9" fmla="*/ 3392 h 3392"/>
                        </a:gdLst>
                        <a:ahLst/>
                        <a:cxnLst>
                          <a:cxn ang="T4">
                            <a:pos x="T0" y="T1"/>
                          </a:cxn>
                          <a:cxn ang="T5">
                            <a:pos x="T2" y="T3"/>
                          </a:cxn>
                        </a:cxnLst>
                        <a:rect l="T6" t="T7" r="T8" b="T9"/>
                        <a:pathLst>
                          <a:path w="8" h="3392">
                            <a:moveTo>
                              <a:pt x="0" y="0"/>
                            </a:moveTo>
                            <a:lnTo>
                              <a:pt x="8" y="3392"/>
                            </a:lnTo>
                          </a:path>
                        </a:pathLst>
                      </a:custGeom>
                      <a:noFill/>
                      <a:ln w="28575" cmpd="sng">
                        <a:solidFill>
                          <a:srgbClr val="00FFFF"/>
                        </a:solidFill>
                        <a:round/>
                        <a:headEnd type="none" w="med" len="med"/>
                        <a:tailEnd type="none" w="med" len="med"/>
                      </a:ln>
                    </p:spPr>
                    <p:txBody>
                      <a:bodyPr/>
                      <a:lstStyle/>
                      <a:p>
                        <a:endParaRPr lang="en-US"/>
                      </a:p>
                    </p:txBody>
                  </p:sp>
                  <p:sp>
                    <p:nvSpPr>
                      <p:cNvPr id="2109" name="Freeform 1082"/>
                      <p:cNvSpPr>
                        <a:spLocks/>
                      </p:cNvSpPr>
                      <p:nvPr/>
                    </p:nvSpPr>
                    <p:spPr bwMode="auto">
                      <a:xfrm>
                        <a:off x="401" y="3480"/>
                        <a:ext cx="5941" cy="5"/>
                      </a:xfrm>
                      <a:custGeom>
                        <a:avLst/>
                        <a:gdLst>
                          <a:gd name="T0" fmla="*/ 5941 w 5941"/>
                          <a:gd name="T1" fmla="*/ 0 h 5"/>
                          <a:gd name="T2" fmla="*/ 0 w 5941"/>
                          <a:gd name="T3" fmla="*/ 5 h 5"/>
                          <a:gd name="T4" fmla="*/ 0 60000 65536"/>
                          <a:gd name="T5" fmla="*/ 0 60000 65536"/>
                          <a:gd name="T6" fmla="*/ 0 w 5941"/>
                          <a:gd name="T7" fmla="*/ 0 h 5"/>
                          <a:gd name="T8" fmla="*/ 5941 w 5941"/>
                          <a:gd name="T9" fmla="*/ 5 h 5"/>
                        </a:gdLst>
                        <a:ahLst/>
                        <a:cxnLst>
                          <a:cxn ang="T4">
                            <a:pos x="T0" y="T1"/>
                          </a:cxn>
                          <a:cxn ang="T5">
                            <a:pos x="T2" y="T3"/>
                          </a:cxn>
                        </a:cxnLst>
                        <a:rect l="T6" t="T7" r="T8" b="T9"/>
                        <a:pathLst>
                          <a:path w="5941" h="5">
                            <a:moveTo>
                              <a:pt x="5941" y="0"/>
                            </a:moveTo>
                            <a:lnTo>
                              <a:pt x="0" y="5"/>
                            </a:lnTo>
                          </a:path>
                        </a:pathLst>
                      </a:custGeom>
                      <a:noFill/>
                      <a:ln w="28575" cmpd="sng">
                        <a:solidFill>
                          <a:srgbClr val="00FFFF"/>
                        </a:solidFill>
                        <a:round/>
                        <a:headEnd type="none" w="med" len="med"/>
                        <a:tailEnd type="none" w="med" len="med"/>
                      </a:ln>
                    </p:spPr>
                    <p:txBody>
                      <a:bodyPr/>
                      <a:lstStyle/>
                      <a:p>
                        <a:endParaRPr lang="en-US"/>
                      </a:p>
                    </p:txBody>
                  </p:sp>
                  <p:sp>
                    <p:nvSpPr>
                      <p:cNvPr id="2110" name="Freeform 1083"/>
                      <p:cNvSpPr>
                        <a:spLocks/>
                      </p:cNvSpPr>
                      <p:nvPr/>
                    </p:nvSpPr>
                    <p:spPr bwMode="auto">
                      <a:xfrm>
                        <a:off x="1350" y="2574"/>
                        <a:ext cx="2985" cy="461"/>
                      </a:xfrm>
                      <a:custGeom>
                        <a:avLst/>
                        <a:gdLst>
                          <a:gd name="T0" fmla="*/ 0 w 2985"/>
                          <a:gd name="T1" fmla="*/ 0 h 461"/>
                          <a:gd name="T2" fmla="*/ 108 w 2985"/>
                          <a:gd name="T3" fmla="*/ 86 h 461"/>
                          <a:gd name="T4" fmla="*/ 354 w 2985"/>
                          <a:gd name="T5" fmla="*/ 194 h 461"/>
                          <a:gd name="T6" fmla="*/ 708 w 2985"/>
                          <a:gd name="T7" fmla="*/ 280 h 461"/>
                          <a:gd name="T8" fmla="*/ 1314 w 2985"/>
                          <a:gd name="T9" fmla="*/ 350 h 461"/>
                          <a:gd name="T10" fmla="*/ 2034 w 2985"/>
                          <a:gd name="T11" fmla="*/ 410 h 461"/>
                          <a:gd name="T12" fmla="*/ 2700 w 2985"/>
                          <a:gd name="T13" fmla="*/ 446 h 461"/>
                          <a:gd name="T14" fmla="*/ 2985 w 2985"/>
                          <a:gd name="T15" fmla="*/ 461 h 461"/>
                          <a:gd name="T16" fmla="*/ 0 60000 65536"/>
                          <a:gd name="T17" fmla="*/ 0 60000 65536"/>
                          <a:gd name="T18" fmla="*/ 0 60000 65536"/>
                          <a:gd name="T19" fmla="*/ 0 60000 65536"/>
                          <a:gd name="T20" fmla="*/ 0 60000 65536"/>
                          <a:gd name="T21" fmla="*/ 0 60000 65536"/>
                          <a:gd name="T22" fmla="*/ 0 60000 65536"/>
                          <a:gd name="T23" fmla="*/ 0 60000 65536"/>
                          <a:gd name="T24" fmla="*/ 0 w 2985"/>
                          <a:gd name="T25" fmla="*/ 0 h 461"/>
                          <a:gd name="T26" fmla="*/ 2985 w 2985"/>
                          <a:gd name="T27" fmla="*/ 461 h 4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85" h="461">
                            <a:moveTo>
                              <a:pt x="0" y="0"/>
                            </a:moveTo>
                            <a:cubicBezTo>
                              <a:pt x="56" y="50"/>
                              <a:pt x="48" y="48"/>
                              <a:pt x="108" y="86"/>
                            </a:cubicBezTo>
                            <a:cubicBezTo>
                              <a:pt x="168" y="119"/>
                              <a:pt x="257" y="166"/>
                              <a:pt x="354" y="194"/>
                            </a:cubicBezTo>
                            <a:cubicBezTo>
                              <a:pt x="480" y="224"/>
                              <a:pt x="708" y="284"/>
                              <a:pt x="708" y="280"/>
                            </a:cubicBezTo>
                            <a:cubicBezTo>
                              <a:pt x="868" y="304"/>
                              <a:pt x="1081" y="324"/>
                              <a:pt x="1314" y="350"/>
                            </a:cubicBezTo>
                            <a:cubicBezTo>
                              <a:pt x="1578" y="375"/>
                              <a:pt x="2034" y="410"/>
                              <a:pt x="2034" y="410"/>
                            </a:cubicBezTo>
                            <a:cubicBezTo>
                              <a:pt x="2028" y="404"/>
                              <a:pt x="2510" y="443"/>
                              <a:pt x="2700" y="446"/>
                            </a:cubicBezTo>
                            <a:cubicBezTo>
                              <a:pt x="2848" y="456"/>
                              <a:pt x="2936" y="455"/>
                              <a:pt x="2985" y="461"/>
                            </a:cubicBezTo>
                          </a:path>
                        </a:pathLst>
                      </a:custGeom>
                      <a:noFill/>
                      <a:ln w="28575" cmpd="sng">
                        <a:solidFill>
                          <a:srgbClr val="00FF00"/>
                        </a:solidFill>
                        <a:round/>
                        <a:headEnd/>
                        <a:tailEnd/>
                      </a:ln>
                    </p:spPr>
                    <p:txBody>
                      <a:bodyPr/>
                      <a:lstStyle/>
                      <a:p>
                        <a:endParaRPr lang="en-US"/>
                      </a:p>
                    </p:txBody>
                  </p:sp>
                  <p:sp>
                    <p:nvSpPr>
                      <p:cNvPr id="2111" name="Freeform 1084"/>
                      <p:cNvSpPr>
                        <a:spLocks/>
                      </p:cNvSpPr>
                      <p:nvPr/>
                    </p:nvSpPr>
                    <p:spPr bwMode="auto">
                      <a:xfrm>
                        <a:off x="1068" y="144"/>
                        <a:ext cx="3260" cy="2328"/>
                      </a:xfrm>
                      <a:custGeom>
                        <a:avLst/>
                        <a:gdLst>
                          <a:gd name="T0" fmla="*/ 0 w 3260"/>
                          <a:gd name="T1" fmla="*/ 0 h 2328"/>
                          <a:gd name="T2" fmla="*/ 396 w 3260"/>
                          <a:gd name="T3" fmla="*/ 852 h 2328"/>
                          <a:gd name="T4" fmla="*/ 872 w 3260"/>
                          <a:gd name="T5" fmla="*/ 1516 h 2328"/>
                          <a:gd name="T6" fmla="*/ 1348 w 3260"/>
                          <a:gd name="T7" fmla="*/ 1852 h 2328"/>
                          <a:gd name="T8" fmla="*/ 1836 w 3260"/>
                          <a:gd name="T9" fmla="*/ 2040 h 2328"/>
                          <a:gd name="T10" fmla="*/ 2296 w 3260"/>
                          <a:gd name="T11" fmla="*/ 2136 h 2328"/>
                          <a:gd name="T12" fmla="*/ 2780 w 3260"/>
                          <a:gd name="T13" fmla="*/ 2232 h 2328"/>
                          <a:gd name="T14" fmla="*/ 3260 w 3260"/>
                          <a:gd name="T15" fmla="*/ 2328 h 2328"/>
                          <a:gd name="T16" fmla="*/ 0 60000 65536"/>
                          <a:gd name="T17" fmla="*/ 0 60000 65536"/>
                          <a:gd name="T18" fmla="*/ 0 60000 65536"/>
                          <a:gd name="T19" fmla="*/ 0 60000 65536"/>
                          <a:gd name="T20" fmla="*/ 0 60000 65536"/>
                          <a:gd name="T21" fmla="*/ 0 60000 65536"/>
                          <a:gd name="T22" fmla="*/ 0 60000 65536"/>
                          <a:gd name="T23" fmla="*/ 0 60000 65536"/>
                          <a:gd name="T24" fmla="*/ 0 w 3260"/>
                          <a:gd name="T25" fmla="*/ 0 h 2328"/>
                          <a:gd name="T26" fmla="*/ 3260 w 3260"/>
                          <a:gd name="T27" fmla="*/ 2328 h 23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60" h="2328">
                            <a:moveTo>
                              <a:pt x="0" y="0"/>
                            </a:moveTo>
                            <a:cubicBezTo>
                              <a:pt x="67" y="143"/>
                              <a:pt x="251" y="599"/>
                              <a:pt x="396" y="852"/>
                            </a:cubicBezTo>
                            <a:cubicBezTo>
                              <a:pt x="541" y="1105"/>
                              <a:pt x="713" y="1349"/>
                              <a:pt x="872" y="1516"/>
                            </a:cubicBezTo>
                            <a:cubicBezTo>
                              <a:pt x="1031" y="1683"/>
                              <a:pt x="1187" y="1765"/>
                              <a:pt x="1348" y="1852"/>
                            </a:cubicBezTo>
                            <a:cubicBezTo>
                              <a:pt x="1509" y="1939"/>
                              <a:pt x="1678" y="1993"/>
                              <a:pt x="1836" y="2040"/>
                            </a:cubicBezTo>
                            <a:cubicBezTo>
                              <a:pt x="1994" y="2087"/>
                              <a:pt x="2139" y="2104"/>
                              <a:pt x="2296" y="2136"/>
                            </a:cubicBezTo>
                            <a:cubicBezTo>
                              <a:pt x="2453" y="2168"/>
                              <a:pt x="2619" y="2200"/>
                              <a:pt x="2780" y="2232"/>
                            </a:cubicBezTo>
                            <a:cubicBezTo>
                              <a:pt x="2941" y="2264"/>
                              <a:pt x="3160" y="2308"/>
                              <a:pt x="3260" y="2328"/>
                            </a:cubicBezTo>
                          </a:path>
                        </a:pathLst>
                      </a:custGeom>
                      <a:noFill/>
                      <a:ln w="28575" cmpd="sng">
                        <a:solidFill>
                          <a:srgbClr val="0066FF"/>
                        </a:solidFill>
                        <a:round/>
                        <a:headEnd/>
                        <a:tailEnd/>
                      </a:ln>
                    </p:spPr>
                    <p:txBody>
                      <a:bodyPr/>
                      <a:lstStyle/>
                      <a:p>
                        <a:endParaRPr lang="en-US"/>
                      </a:p>
                    </p:txBody>
                  </p:sp>
                  <p:sp>
                    <p:nvSpPr>
                      <p:cNvPr id="2112" name="Freeform 1085"/>
                      <p:cNvSpPr>
                        <a:spLocks/>
                      </p:cNvSpPr>
                      <p:nvPr/>
                    </p:nvSpPr>
                    <p:spPr bwMode="auto">
                      <a:xfrm>
                        <a:off x="996" y="3486"/>
                        <a:ext cx="1" cy="42"/>
                      </a:xfrm>
                      <a:custGeom>
                        <a:avLst/>
                        <a:gdLst>
                          <a:gd name="T0" fmla="*/ 0 w 1"/>
                          <a:gd name="T1" fmla="*/ 42 h 42"/>
                          <a:gd name="T2" fmla="*/ 0 w 1"/>
                          <a:gd name="T3" fmla="*/ 0 h 42"/>
                          <a:gd name="T4" fmla="*/ 0 60000 65536"/>
                          <a:gd name="T5" fmla="*/ 0 60000 65536"/>
                          <a:gd name="T6" fmla="*/ 0 w 1"/>
                          <a:gd name="T7" fmla="*/ 0 h 42"/>
                          <a:gd name="T8" fmla="*/ 1 w 1"/>
                          <a:gd name="T9" fmla="*/ 42 h 42"/>
                        </a:gdLst>
                        <a:ahLst/>
                        <a:cxnLst>
                          <a:cxn ang="T4">
                            <a:pos x="T0" y="T1"/>
                          </a:cxn>
                          <a:cxn ang="T5">
                            <a:pos x="T2" y="T3"/>
                          </a:cxn>
                        </a:cxnLst>
                        <a:rect l="T6" t="T7" r="T8" b="T9"/>
                        <a:pathLst>
                          <a:path w="1" h="42">
                            <a:moveTo>
                              <a:pt x="0" y="42"/>
                            </a:moveTo>
                            <a:lnTo>
                              <a:pt x="0" y="0"/>
                            </a:lnTo>
                          </a:path>
                        </a:pathLst>
                      </a:custGeom>
                      <a:noFill/>
                      <a:ln w="28575" cmpd="sng">
                        <a:solidFill>
                          <a:srgbClr val="00FFFF"/>
                        </a:solidFill>
                        <a:round/>
                        <a:headEnd type="none" w="med" len="med"/>
                        <a:tailEnd type="none" w="med" len="med"/>
                      </a:ln>
                    </p:spPr>
                    <p:txBody>
                      <a:bodyPr/>
                      <a:lstStyle/>
                      <a:p>
                        <a:endParaRPr lang="en-US"/>
                      </a:p>
                    </p:txBody>
                  </p:sp>
                  <p:sp>
                    <p:nvSpPr>
                      <p:cNvPr id="2113" name="Freeform 1086"/>
                      <p:cNvSpPr>
                        <a:spLocks/>
                      </p:cNvSpPr>
                      <p:nvPr/>
                    </p:nvSpPr>
                    <p:spPr bwMode="auto">
                      <a:xfrm>
                        <a:off x="1478" y="3484"/>
                        <a:ext cx="1" cy="47"/>
                      </a:xfrm>
                      <a:custGeom>
                        <a:avLst/>
                        <a:gdLst>
                          <a:gd name="T0" fmla="*/ 0 w 1"/>
                          <a:gd name="T1" fmla="*/ 47 h 47"/>
                          <a:gd name="T2" fmla="*/ 0 w 1"/>
                          <a:gd name="T3" fmla="*/ 0 h 47"/>
                          <a:gd name="T4" fmla="*/ 0 60000 65536"/>
                          <a:gd name="T5" fmla="*/ 0 60000 65536"/>
                          <a:gd name="T6" fmla="*/ 0 w 1"/>
                          <a:gd name="T7" fmla="*/ 0 h 47"/>
                          <a:gd name="T8" fmla="*/ 1 w 1"/>
                          <a:gd name="T9" fmla="*/ 47 h 47"/>
                        </a:gdLst>
                        <a:ahLst/>
                        <a:cxnLst>
                          <a:cxn ang="T4">
                            <a:pos x="T0" y="T1"/>
                          </a:cxn>
                          <a:cxn ang="T5">
                            <a:pos x="T2" y="T3"/>
                          </a:cxn>
                        </a:cxnLst>
                        <a:rect l="T6" t="T7" r="T8" b="T9"/>
                        <a:pathLst>
                          <a:path w="1" h="47">
                            <a:moveTo>
                              <a:pt x="0" y="47"/>
                            </a:moveTo>
                            <a:lnTo>
                              <a:pt x="0" y="0"/>
                            </a:lnTo>
                          </a:path>
                        </a:pathLst>
                      </a:custGeom>
                      <a:noFill/>
                      <a:ln w="28575" cmpd="sng">
                        <a:solidFill>
                          <a:srgbClr val="00FFFF"/>
                        </a:solidFill>
                        <a:round/>
                        <a:headEnd type="none" w="med" len="med"/>
                        <a:tailEnd type="none" w="med" len="med"/>
                      </a:ln>
                    </p:spPr>
                    <p:txBody>
                      <a:bodyPr/>
                      <a:lstStyle/>
                      <a:p>
                        <a:endParaRPr lang="en-US"/>
                      </a:p>
                    </p:txBody>
                  </p:sp>
                  <p:sp>
                    <p:nvSpPr>
                      <p:cNvPr id="2114" name="Freeform 1087"/>
                      <p:cNvSpPr>
                        <a:spLocks/>
                      </p:cNvSpPr>
                      <p:nvPr/>
                    </p:nvSpPr>
                    <p:spPr bwMode="auto">
                      <a:xfrm>
                        <a:off x="1953" y="3483"/>
                        <a:ext cx="1" cy="48"/>
                      </a:xfrm>
                      <a:custGeom>
                        <a:avLst/>
                        <a:gdLst>
                          <a:gd name="T0" fmla="*/ 0 w 1"/>
                          <a:gd name="T1" fmla="*/ 48 h 48"/>
                          <a:gd name="T2" fmla="*/ 0 w 1"/>
                          <a:gd name="T3" fmla="*/ 0 h 48"/>
                          <a:gd name="T4" fmla="*/ 0 60000 65536"/>
                          <a:gd name="T5" fmla="*/ 0 60000 65536"/>
                          <a:gd name="T6" fmla="*/ 0 w 1"/>
                          <a:gd name="T7" fmla="*/ 0 h 48"/>
                          <a:gd name="T8" fmla="*/ 1 w 1"/>
                          <a:gd name="T9" fmla="*/ 48 h 48"/>
                        </a:gdLst>
                        <a:ahLst/>
                        <a:cxnLst>
                          <a:cxn ang="T4">
                            <a:pos x="T0" y="T1"/>
                          </a:cxn>
                          <a:cxn ang="T5">
                            <a:pos x="T2" y="T3"/>
                          </a:cxn>
                        </a:cxnLst>
                        <a:rect l="T6" t="T7" r="T8" b="T9"/>
                        <a:pathLst>
                          <a:path w="1" h="48">
                            <a:moveTo>
                              <a:pt x="0" y="48"/>
                            </a:moveTo>
                            <a:lnTo>
                              <a:pt x="0" y="0"/>
                            </a:lnTo>
                          </a:path>
                        </a:pathLst>
                      </a:custGeom>
                      <a:noFill/>
                      <a:ln w="28575" cmpd="sng">
                        <a:solidFill>
                          <a:srgbClr val="00FFFF"/>
                        </a:solidFill>
                        <a:round/>
                        <a:headEnd type="none" w="med" len="med"/>
                        <a:tailEnd type="none" w="med" len="med"/>
                      </a:ln>
                    </p:spPr>
                    <p:txBody>
                      <a:bodyPr/>
                      <a:lstStyle/>
                      <a:p>
                        <a:endParaRPr lang="en-US"/>
                      </a:p>
                    </p:txBody>
                  </p:sp>
                  <p:sp>
                    <p:nvSpPr>
                      <p:cNvPr id="2115" name="Freeform 1088"/>
                      <p:cNvSpPr>
                        <a:spLocks/>
                      </p:cNvSpPr>
                      <p:nvPr/>
                    </p:nvSpPr>
                    <p:spPr bwMode="auto">
                      <a:xfrm>
                        <a:off x="2433" y="3483"/>
                        <a:ext cx="1" cy="50"/>
                      </a:xfrm>
                      <a:custGeom>
                        <a:avLst/>
                        <a:gdLst>
                          <a:gd name="T0" fmla="*/ 0 w 1"/>
                          <a:gd name="T1" fmla="*/ 50 h 50"/>
                          <a:gd name="T2" fmla="*/ 0 w 1"/>
                          <a:gd name="T3" fmla="*/ 0 h 50"/>
                          <a:gd name="T4" fmla="*/ 0 60000 65536"/>
                          <a:gd name="T5" fmla="*/ 0 60000 65536"/>
                          <a:gd name="T6" fmla="*/ 0 w 1"/>
                          <a:gd name="T7" fmla="*/ 0 h 50"/>
                          <a:gd name="T8" fmla="*/ 1 w 1"/>
                          <a:gd name="T9" fmla="*/ 50 h 50"/>
                        </a:gdLst>
                        <a:ahLst/>
                        <a:cxnLst>
                          <a:cxn ang="T4">
                            <a:pos x="T0" y="T1"/>
                          </a:cxn>
                          <a:cxn ang="T5">
                            <a:pos x="T2" y="T3"/>
                          </a:cxn>
                        </a:cxnLst>
                        <a:rect l="T6" t="T7" r="T8" b="T9"/>
                        <a:pathLst>
                          <a:path w="1" h="50">
                            <a:moveTo>
                              <a:pt x="0" y="50"/>
                            </a:moveTo>
                            <a:lnTo>
                              <a:pt x="0" y="0"/>
                            </a:lnTo>
                          </a:path>
                        </a:pathLst>
                      </a:custGeom>
                      <a:noFill/>
                      <a:ln w="28575" cmpd="sng">
                        <a:solidFill>
                          <a:srgbClr val="00FFFF"/>
                        </a:solidFill>
                        <a:round/>
                        <a:headEnd type="none" w="med" len="med"/>
                        <a:tailEnd type="none" w="med" len="med"/>
                      </a:ln>
                    </p:spPr>
                    <p:txBody>
                      <a:bodyPr/>
                      <a:lstStyle/>
                      <a:p>
                        <a:endParaRPr lang="en-US"/>
                      </a:p>
                    </p:txBody>
                  </p:sp>
                  <p:sp>
                    <p:nvSpPr>
                      <p:cNvPr id="2116" name="Freeform 1089"/>
                      <p:cNvSpPr>
                        <a:spLocks/>
                      </p:cNvSpPr>
                      <p:nvPr/>
                    </p:nvSpPr>
                    <p:spPr bwMode="auto">
                      <a:xfrm>
                        <a:off x="2907" y="3485"/>
                        <a:ext cx="2" cy="49"/>
                      </a:xfrm>
                      <a:custGeom>
                        <a:avLst/>
                        <a:gdLst>
                          <a:gd name="T0" fmla="*/ 2 w 2"/>
                          <a:gd name="T1" fmla="*/ 49 h 49"/>
                          <a:gd name="T2" fmla="*/ 0 w 2"/>
                          <a:gd name="T3" fmla="*/ 0 h 49"/>
                          <a:gd name="T4" fmla="*/ 0 60000 65536"/>
                          <a:gd name="T5" fmla="*/ 0 60000 65536"/>
                          <a:gd name="T6" fmla="*/ 0 w 2"/>
                          <a:gd name="T7" fmla="*/ 0 h 49"/>
                          <a:gd name="T8" fmla="*/ 2 w 2"/>
                          <a:gd name="T9" fmla="*/ 49 h 49"/>
                        </a:gdLst>
                        <a:ahLst/>
                        <a:cxnLst>
                          <a:cxn ang="T4">
                            <a:pos x="T0" y="T1"/>
                          </a:cxn>
                          <a:cxn ang="T5">
                            <a:pos x="T2" y="T3"/>
                          </a:cxn>
                        </a:cxnLst>
                        <a:rect l="T6" t="T7" r="T8" b="T9"/>
                        <a:pathLst>
                          <a:path w="2" h="49">
                            <a:moveTo>
                              <a:pt x="2" y="49"/>
                            </a:moveTo>
                            <a:lnTo>
                              <a:pt x="0" y="0"/>
                            </a:lnTo>
                          </a:path>
                        </a:pathLst>
                      </a:custGeom>
                      <a:noFill/>
                      <a:ln w="28575" cmpd="sng">
                        <a:solidFill>
                          <a:srgbClr val="00FFFF"/>
                        </a:solidFill>
                        <a:round/>
                        <a:headEnd type="none" w="med" len="med"/>
                        <a:tailEnd type="none" w="med" len="med"/>
                      </a:ln>
                    </p:spPr>
                    <p:txBody>
                      <a:bodyPr/>
                      <a:lstStyle/>
                      <a:p>
                        <a:endParaRPr lang="en-US"/>
                      </a:p>
                    </p:txBody>
                  </p:sp>
                  <p:sp>
                    <p:nvSpPr>
                      <p:cNvPr id="2117" name="Freeform 1090"/>
                      <p:cNvSpPr>
                        <a:spLocks/>
                      </p:cNvSpPr>
                      <p:nvPr/>
                    </p:nvSpPr>
                    <p:spPr bwMode="auto">
                      <a:xfrm>
                        <a:off x="3851" y="3482"/>
                        <a:ext cx="1" cy="51"/>
                      </a:xfrm>
                      <a:custGeom>
                        <a:avLst/>
                        <a:gdLst>
                          <a:gd name="T0" fmla="*/ 1 w 1"/>
                          <a:gd name="T1" fmla="*/ 51 h 51"/>
                          <a:gd name="T2" fmla="*/ 0 w 1"/>
                          <a:gd name="T3" fmla="*/ 0 h 51"/>
                          <a:gd name="T4" fmla="*/ 0 60000 65536"/>
                          <a:gd name="T5" fmla="*/ 0 60000 65536"/>
                          <a:gd name="T6" fmla="*/ 0 w 1"/>
                          <a:gd name="T7" fmla="*/ 0 h 51"/>
                          <a:gd name="T8" fmla="*/ 1 w 1"/>
                          <a:gd name="T9" fmla="*/ 51 h 51"/>
                        </a:gdLst>
                        <a:ahLst/>
                        <a:cxnLst>
                          <a:cxn ang="T4">
                            <a:pos x="T0" y="T1"/>
                          </a:cxn>
                          <a:cxn ang="T5">
                            <a:pos x="T2" y="T3"/>
                          </a:cxn>
                        </a:cxnLst>
                        <a:rect l="T6" t="T7" r="T8" b="T9"/>
                        <a:pathLst>
                          <a:path w="1" h="51">
                            <a:moveTo>
                              <a:pt x="1" y="51"/>
                            </a:moveTo>
                            <a:lnTo>
                              <a:pt x="0" y="0"/>
                            </a:lnTo>
                          </a:path>
                        </a:pathLst>
                      </a:custGeom>
                      <a:noFill/>
                      <a:ln w="28575" cmpd="sng">
                        <a:solidFill>
                          <a:srgbClr val="00FFFF"/>
                        </a:solidFill>
                        <a:round/>
                        <a:headEnd type="none" w="med" len="med"/>
                        <a:tailEnd type="none" w="med" len="med"/>
                      </a:ln>
                    </p:spPr>
                    <p:txBody>
                      <a:bodyPr/>
                      <a:lstStyle/>
                      <a:p>
                        <a:endParaRPr lang="en-US"/>
                      </a:p>
                    </p:txBody>
                  </p:sp>
                  <p:sp>
                    <p:nvSpPr>
                      <p:cNvPr id="2118" name="Freeform 1091"/>
                      <p:cNvSpPr>
                        <a:spLocks/>
                      </p:cNvSpPr>
                      <p:nvPr/>
                    </p:nvSpPr>
                    <p:spPr bwMode="auto">
                      <a:xfrm>
                        <a:off x="4335" y="3482"/>
                        <a:ext cx="2" cy="52"/>
                      </a:xfrm>
                      <a:custGeom>
                        <a:avLst/>
                        <a:gdLst>
                          <a:gd name="T0" fmla="*/ 2 w 2"/>
                          <a:gd name="T1" fmla="*/ 52 h 52"/>
                          <a:gd name="T2" fmla="*/ 0 w 2"/>
                          <a:gd name="T3" fmla="*/ 0 h 52"/>
                          <a:gd name="T4" fmla="*/ 0 60000 65536"/>
                          <a:gd name="T5" fmla="*/ 0 60000 65536"/>
                          <a:gd name="T6" fmla="*/ 0 w 2"/>
                          <a:gd name="T7" fmla="*/ 0 h 52"/>
                          <a:gd name="T8" fmla="*/ 2 w 2"/>
                          <a:gd name="T9" fmla="*/ 52 h 52"/>
                        </a:gdLst>
                        <a:ahLst/>
                        <a:cxnLst>
                          <a:cxn ang="T4">
                            <a:pos x="T0" y="T1"/>
                          </a:cxn>
                          <a:cxn ang="T5">
                            <a:pos x="T2" y="T3"/>
                          </a:cxn>
                        </a:cxnLst>
                        <a:rect l="T6" t="T7" r="T8" b="T9"/>
                        <a:pathLst>
                          <a:path w="2" h="52">
                            <a:moveTo>
                              <a:pt x="2" y="52"/>
                            </a:moveTo>
                            <a:lnTo>
                              <a:pt x="0" y="0"/>
                            </a:lnTo>
                          </a:path>
                        </a:pathLst>
                      </a:custGeom>
                      <a:noFill/>
                      <a:ln w="28575" cmpd="sng">
                        <a:solidFill>
                          <a:srgbClr val="00FFFF"/>
                        </a:solidFill>
                        <a:round/>
                        <a:headEnd type="none" w="med" len="med"/>
                        <a:tailEnd type="none" w="med" len="med"/>
                      </a:ln>
                    </p:spPr>
                    <p:txBody>
                      <a:bodyPr/>
                      <a:lstStyle/>
                      <a:p>
                        <a:endParaRPr lang="en-US"/>
                      </a:p>
                    </p:txBody>
                  </p:sp>
                  <p:sp>
                    <p:nvSpPr>
                      <p:cNvPr id="2119" name="Freeform 1092"/>
                      <p:cNvSpPr>
                        <a:spLocks/>
                      </p:cNvSpPr>
                      <p:nvPr/>
                    </p:nvSpPr>
                    <p:spPr bwMode="auto">
                      <a:xfrm>
                        <a:off x="5303" y="3476"/>
                        <a:ext cx="1" cy="52"/>
                      </a:xfrm>
                      <a:custGeom>
                        <a:avLst/>
                        <a:gdLst>
                          <a:gd name="T0" fmla="*/ 1 w 1"/>
                          <a:gd name="T1" fmla="*/ 52 h 52"/>
                          <a:gd name="T2" fmla="*/ 0 w 1"/>
                          <a:gd name="T3" fmla="*/ 0 h 52"/>
                          <a:gd name="T4" fmla="*/ 0 60000 65536"/>
                          <a:gd name="T5" fmla="*/ 0 60000 65536"/>
                          <a:gd name="T6" fmla="*/ 0 w 1"/>
                          <a:gd name="T7" fmla="*/ 0 h 52"/>
                          <a:gd name="T8" fmla="*/ 1 w 1"/>
                          <a:gd name="T9" fmla="*/ 52 h 52"/>
                        </a:gdLst>
                        <a:ahLst/>
                        <a:cxnLst>
                          <a:cxn ang="T4">
                            <a:pos x="T0" y="T1"/>
                          </a:cxn>
                          <a:cxn ang="T5">
                            <a:pos x="T2" y="T3"/>
                          </a:cxn>
                        </a:cxnLst>
                        <a:rect l="T6" t="T7" r="T8" b="T9"/>
                        <a:pathLst>
                          <a:path w="1" h="52">
                            <a:moveTo>
                              <a:pt x="1" y="52"/>
                            </a:moveTo>
                            <a:lnTo>
                              <a:pt x="0" y="0"/>
                            </a:lnTo>
                          </a:path>
                        </a:pathLst>
                      </a:custGeom>
                      <a:noFill/>
                      <a:ln w="28575" cmpd="sng">
                        <a:solidFill>
                          <a:srgbClr val="00FFFF"/>
                        </a:solidFill>
                        <a:round/>
                        <a:headEnd type="none" w="med" len="med"/>
                        <a:tailEnd type="none" w="med" len="med"/>
                      </a:ln>
                    </p:spPr>
                    <p:txBody>
                      <a:bodyPr/>
                      <a:lstStyle/>
                      <a:p>
                        <a:endParaRPr lang="en-US"/>
                      </a:p>
                    </p:txBody>
                  </p:sp>
                  <p:sp>
                    <p:nvSpPr>
                      <p:cNvPr id="2120" name="Freeform 1093"/>
                      <p:cNvSpPr>
                        <a:spLocks/>
                      </p:cNvSpPr>
                      <p:nvPr/>
                    </p:nvSpPr>
                    <p:spPr bwMode="auto">
                      <a:xfrm>
                        <a:off x="4820" y="3477"/>
                        <a:ext cx="1" cy="57"/>
                      </a:xfrm>
                      <a:custGeom>
                        <a:avLst/>
                        <a:gdLst>
                          <a:gd name="T0" fmla="*/ 0 w 1"/>
                          <a:gd name="T1" fmla="*/ 57 h 57"/>
                          <a:gd name="T2" fmla="*/ 0 w 1"/>
                          <a:gd name="T3" fmla="*/ 0 h 57"/>
                          <a:gd name="T4" fmla="*/ 0 60000 65536"/>
                          <a:gd name="T5" fmla="*/ 0 60000 65536"/>
                          <a:gd name="T6" fmla="*/ 0 w 1"/>
                          <a:gd name="T7" fmla="*/ 0 h 57"/>
                          <a:gd name="T8" fmla="*/ 1 w 1"/>
                          <a:gd name="T9" fmla="*/ 57 h 57"/>
                        </a:gdLst>
                        <a:ahLst/>
                        <a:cxnLst>
                          <a:cxn ang="T4">
                            <a:pos x="T0" y="T1"/>
                          </a:cxn>
                          <a:cxn ang="T5">
                            <a:pos x="T2" y="T3"/>
                          </a:cxn>
                        </a:cxnLst>
                        <a:rect l="T6" t="T7" r="T8" b="T9"/>
                        <a:pathLst>
                          <a:path w="1" h="57">
                            <a:moveTo>
                              <a:pt x="0" y="57"/>
                            </a:moveTo>
                            <a:lnTo>
                              <a:pt x="0" y="0"/>
                            </a:lnTo>
                          </a:path>
                        </a:pathLst>
                      </a:custGeom>
                      <a:noFill/>
                      <a:ln w="28575" cmpd="sng">
                        <a:solidFill>
                          <a:srgbClr val="00FFFF"/>
                        </a:solidFill>
                        <a:round/>
                        <a:headEnd type="none" w="med" len="med"/>
                        <a:tailEnd type="none" w="med" len="med"/>
                      </a:ln>
                    </p:spPr>
                    <p:txBody>
                      <a:bodyPr/>
                      <a:lstStyle/>
                      <a:p>
                        <a:endParaRPr lang="en-US"/>
                      </a:p>
                    </p:txBody>
                  </p:sp>
                  <p:sp>
                    <p:nvSpPr>
                      <p:cNvPr id="2121" name="Freeform 1094"/>
                      <p:cNvSpPr>
                        <a:spLocks/>
                      </p:cNvSpPr>
                      <p:nvPr/>
                    </p:nvSpPr>
                    <p:spPr bwMode="auto">
                      <a:xfrm>
                        <a:off x="5794" y="3476"/>
                        <a:ext cx="2" cy="52"/>
                      </a:xfrm>
                      <a:custGeom>
                        <a:avLst/>
                        <a:gdLst>
                          <a:gd name="T0" fmla="*/ 2 w 2"/>
                          <a:gd name="T1" fmla="*/ 52 h 52"/>
                          <a:gd name="T2" fmla="*/ 0 w 2"/>
                          <a:gd name="T3" fmla="*/ 0 h 52"/>
                          <a:gd name="T4" fmla="*/ 0 60000 65536"/>
                          <a:gd name="T5" fmla="*/ 0 60000 65536"/>
                          <a:gd name="T6" fmla="*/ 0 w 2"/>
                          <a:gd name="T7" fmla="*/ 0 h 52"/>
                          <a:gd name="T8" fmla="*/ 2 w 2"/>
                          <a:gd name="T9" fmla="*/ 52 h 52"/>
                        </a:gdLst>
                        <a:ahLst/>
                        <a:cxnLst>
                          <a:cxn ang="T4">
                            <a:pos x="T0" y="T1"/>
                          </a:cxn>
                          <a:cxn ang="T5">
                            <a:pos x="T2" y="T3"/>
                          </a:cxn>
                        </a:cxnLst>
                        <a:rect l="T6" t="T7" r="T8" b="T9"/>
                        <a:pathLst>
                          <a:path w="2" h="52">
                            <a:moveTo>
                              <a:pt x="2" y="52"/>
                            </a:moveTo>
                            <a:lnTo>
                              <a:pt x="0" y="0"/>
                            </a:lnTo>
                          </a:path>
                        </a:pathLst>
                      </a:custGeom>
                      <a:noFill/>
                      <a:ln w="28575" cmpd="sng">
                        <a:solidFill>
                          <a:srgbClr val="00FFFF"/>
                        </a:solidFill>
                        <a:round/>
                        <a:headEnd type="none" w="med" len="med"/>
                        <a:tailEnd type="none" w="med" len="med"/>
                      </a:ln>
                    </p:spPr>
                    <p:txBody>
                      <a:bodyPr/>
                      <a:lstStyle/>
                      <a:p>
                        <a:endParaRPr lang="en-US"/>
                      </a:p>
                    </p:txBody>
                  </p:sp>
                </p:grpSp>
                <p:sp>
                  <p:nvSpPr>
                    <p:cNvPr id="2097" name="Freeform 1095"/>
                    <p:cNvSpPr>
                      <a:spLocks/>
                    </p:cNvSpPr>
                    <p:nvPr/>
                  </p:nvSpPr>
                  <p:spPr bwMode="auto">
                    <a:xfrm>
                      <a:off x="6297" y="3480"/>
                      <a:ext cx="2" cy="48"/>
                    </a:xfrm>
                    <a:custGeom>
                      <a:avLst/>
                      <a:gdLst>
                        <a:gd name="T0" fmla="*/ 0 w 2"/>
                        <a:gd name="T1" fmla="*/ 48 h 48"/>
                        <a:gd name="T2" fmla="*/ 2 w 2"/>
                        <a:gd name="T3" fmla="*/ 0 h 48"/>
                        <a:gd name="T4" fmla="*/ 0 60000 65536"/>
                        <a:gd name="T5" fmla="*/ 0 60000 65536"/>
                        <a:gd name="T6" fmla="*/ 0 w 2"/>
                        <a:gd name="T7" fmla="*/ 0 h 48"/>
                        <a:gd name="T8" fmla="*/ 2 w 2"/>
                        <a:gd name="T9" fmla="*/ 48 h 48"/>
                      </a:gdLst>
                      <a:ahLst/>
                      <a:cxnLst>
                        <a:cxn ang="T4">
                          <a:pos x="T0" y="T1"/>
                        </a:cxn>
                        <a:cxn ang="T5">
                          <a:pos x="T2" y="T3"/>
                        </a:cxn>
                      </a:cxnLst>
                      <a:rect l="T6" t="T7" r="T8" b="T9"/>
                      <a:pathLst>
                        <a:path w="2" h="48">
                          <a:moveTo>
                            <a:pt x="0" y="48"/>
                          </a:moveTo>
                          <a:lnTo>
                            <a:pt x="2" y="0"/>
                          </a:lnTo>
                        </a:path>
                      </a:pathLst>
                    </a:custGeom>
                    <a:noFill/>
                    <a:ln w="28575" cmpd="sng">
                      <a:solidFill>
                        <a:srgbClr val="00FFFF"/>
                      </a:solidFill>
                      <a:round/>
                      <a:headEnd type="none" w="med" len="med"/>
                      <a:tailEnd type="none" w="med" len="med"/>
                    </a:ln>
                  </p:spPr>
                  <p:txBody>
                    <a:bodyPr/>
                    <a:lstStyle/>
                    <a:p>
                      <a:endParaRPr lang="en-US"/>
                    </a:p>
                  </p:txBody>
                </p:sp>
              </p:grpSp>
            </p:grpSp>
            <p:sp>
              <p:nvSpPr>
                <p:cNvPr id="2093" name="Freeform 1096"/>
                <p:cNvSpPr>
                  <a:spLocks/>
                </p:cNvSpPr>
                <p:nvPr/>
              </p:nvSpPr>
              <p:spPr bwMode="auto">
                <a:xfrm>
                  <a:off x="2976" y="3647"/>
                  <a:ext cx="2" cy="49"/>
                </a:xfrm>
                <a:custGeom>
                  <a:avLst/>
                  <a:gdLst>
                    <a:gd name="T0" fmla="*/ 2 w 2"/>
                    <a:gd name="T1" fmla="*/ 49 h 49"/>
                    <a:gd name="T2" fmla="*/ 0 w 2"/>
                    <a:gd name="T3" fmla="*/ 0 h 49"/>
                    <a:gd name="T4" fmla="*/ 0 60000 65536"/>
                    <a:gd name="T5" fmla="*/ 0 60000 65536"/>
                    <a:gd name="T6" fmla="*/ 0 w 2"/>
                    <a:gd name="T7" fmla="*/ 0 h 49"/>
                    <a:gd name="T8" fmla="*/ 2 w 2"/>
                    <a:gd name="T9" fmla="*/ 49 h 49"/>
                  </a:gdLst>
                  <a:ahLst/>
                  <a:cxnLst>
                    <a:cxn ang="T4">
                      <a:pos x="T0" y="T1"/>
                    </a:cxn>
                    <a:cxn ang="T5">
                      <a:pos x="T2" y="T3"/>
                    </a:cxn>
                  </a:cxnLst>
                  <a:rect l="T6" t="T7" r="T8" b="T9"/>
                  <a:pathLst>
                    <a:path w="2" h="49">
                      <a:moveTo>
                        <a:pt x="2" y="49"/>
                      </a:moveTo>
                      <a:lnTo>
                        <a:pt x="0" y="0"/>
                      </a:lnTo>
                    </a:path>
                  </a:pathLst>
                </a:custGeom>
                <a:noFill/>
                <a:ln w="28575" cmpd="sng">
                  <a:solidFill>
                    <a:srgbClr val="00FFFF"/>
                  </a:solidFill>
                  <a:round/>
                  <a:headEnd type="none" w="med" len="med"/>
                  <a:tailEnd type="none" w="med" len="med"/>
                </a:ln>
              </p:spPr>
              <p:txBody>
                <a:bodyPr/>
                <a:lstStyle/>
                <a:p>
                  <a:endParaRPr lang="en-US"/>
                </a:p>
              </p:txBody>
            </p:sp>
          </p:grpSp>
          <p:grpSp>
            <p:nvGrpSpPr>
              <p:cNvPr id="11" name="Group 1127"/>
              <p:cNvGrpSpPr>
                <a:grpSpLocks/>
              </p:cNvGrpSpPr>
              <p:nvPr/>
            </p:nvGrpSpPr>
            <p:grpSpPr bwMode="auto">
              <a:xfrm>
                <a:off x="336" y="652"/>
                <a:ext cx="384" cy="2324"/>
                <a:chOff x="336" y="652"/>
                <a:chExt cx="384" cy="2324"/>
              </a:xfrm>
            </p:grpSpPr>
            <p:sp>
              <p:nvSpPr>
                <p:cNvPr id="2087" name="Text Box 1103"/>
                <p:cNvSpPr txBox="1">
                  <a:spLocks noChangeArrowheads="1"/>
                </p:cNvSpPr>
                <p:nvPr/>
              </p:nvSpPr>
              <p:spPr bwMode="auto">
                <a:xfrm>
                  <a:off x="336" y="2764"/>
                  <a:ext cx="384" cy="212"/>
                </a:xfrm>
                <a:prstGeom prst="rect">
                  <a:avLst/>
                </a:prstGeom>
                <a:noFill/>
                <a:ln w="9525">
                  <a:noFill/>
                  <a:miter lim="800000"/>
                  <a:headEnd/>
                  <a:tailEnd/>
                </a:ln>
              </p:spPr>
              <p:txBody>
                <a:bodyPr>
                  <a:spAutoFit/>
                </a:bodyPr>
                <a:lstStyle/>
                <a:p>
                  <a:pPr>
                    <a:spcBef>
                      <a:spcPct val="50000"/>
                    </a:spcBef>
                  </a:pPr>
                  <a:r>
                    <a:rPr lang="en-US" sz="1600">
                      <a:solidFill>
                        <a:srgbClr val="FFFFFF"/>
                      </a:solidFill>
                      <a:latin typeface="Times New Roman" pitchFamily="18" charset="0"/>
                    </a:rPr>
                    <a:t>0.5</a:t>
                  </a:r>
                </a:p>
              </p:txBody>
            </p:sp>
            <p:sp>
              <p:nvSpPr>
                <p:cNvPr id="2088" name="Text Box 1104"/>
                <p:cNvSpPr txBox="1">
                  <a:spLocks noChangeArrowheads="1"/>
                </p:cNvSpPr>
                <p:nvPr/>
              </p:nvSpPr>
              <p:spPr bwMode="auto">
                <a:xfrm>
                  <a:off x="336" y="2236"/>
                  <a:ext cx="384" cy="212"/>
                </a:xfrm>
                <a:prstGeom prst="rect">
                  <a:avLst/>
                </a:prstGeom>
                <a:noFill/>
                <a:ln w="9525">
                  <a:noFill/>
                  <a:miter lim="800000"/>
                  <a:headEnd/>
                  <a:tailEnd/>
                </a:ln>
              </p:spPr>
              <p:txBody>
                <a:bodyPr>
                  <a:spAutoFit/>
                </a:bodyPr>
                <a:lstStyle/>
                <a:p>
                  <a:pPr>
                    <a:spcBef>
                      <a:spcPct val="50000"/>
                    </a:spcBef>
                  </a:pPr>
                  <a:r>
                    <a:rPr lang="en-US" sz="1600">
                      <a:solidFill>
                        <a:srgbClr val="FFFFFF"/>
                      </a:solidFill>
                      <a:latin typeface="Times New Roman" pitchFamily="18" charset="0"/>
                    </a:rPr>
                    <a:t>1.0</a:t>
                  </a:r>
                </a:p>
              </p:txBody>
            </p:sp>
            <p:sp>
              <p:nvSpPr>
                <p:cNvPr id="2089" name="Text Box 1105"/>
                <p:cNvSpPr txBox="1">
                  <a:spLocks noChangeArrowheads="1"/>
                </p:cNvSpPr>
                <p:nvPr/>
              </p:nvSpPr>
              <p:spPr bwMode="auto">
                <a:xfrm>
                  <a:off x="336" y="1708"/>
                  <a:ext cx="384" cy="212"/>
                </a:xfrm>
                <a:prstGeom prst="rect">
                  <a:avLst/>
                </a:prstGeom>
                <a:noFill/>
                <a:ln w="9525">
                  <a:noFill/>
                  <a:miter lim="800000"/>
                  <a:headEnd/>
                  <a:tailEnd/>
                </a:ln>
              </p:spPr>
              <p:txBody>
                <a:bodyPr>
                  <a:spAutoFit/>
                </a:bodyPr>
                <a:lstStyle/>
                <a:p>
                  <a:pPr>
                    <a:spcBef>
                      <a:spcPct val="50000"/>
                    </a:spcBef>
                  </a:pPr>
                  <a:r>
                    <a:rPr lang="en-US" sz="1600">
                      <a:solidFill>
                        <a:srgbClr val="FFFFFF"/>
                      </a:solidFill>
                      <a:latin typeface="Times New Roman" pitchFamily="18" charset="0"/>
                    </a:rPr>
                    <a:t>1.5</a:t>
                  </a:r>
                </a:p>
              </p:txBody>
            </p:sp>
            <p:sp>
              <p:nvSpPr>
                <p:cNvPr id="2090" name="Text Box 1106"/>
                <p:cNvSpPr txBox="1">
                  <a:spLocks noChangeArrowheads="1"/>
                </p:cNvSpPr>
                <p:nvPr/>
              </p:nvSpPr>
              <p:spPr bwMode="auto">
                <a:xfrm>
                  <a:off x="336" y="652"/>
                  <a:ext cx="384" cy="212"/>
                </a:xfrm>
                <a:prstGeom prst="rect">
                  <a:avLst/>
                </a:prstGeom>
                <a:noFill/>
                <a:ln w="9525">
                  <a:noFill/>
                  <a:miter lim="800000"/>
                  <a:headEnd/>
                  <a:tailEnd/>
                </a:ln>
              </p:spPr>
              <p:txBody>
                <a:bodyPr>
                  <a:spAutoFit/>
                </a:bodyPr>
                <a:lstStyle/>
                <a:p>
                  <a:pPr>
                    <a:spcBef>
                      <a:spcPct val="50000"/>
                    </a:spcBef>
                  </a:pPr>
                  <a:r>
                    <a:rPr lang="en-US" sz="1600">
                      <a:solidFill>
                        <a:srgbClr val="FFFFFF"/>
                      </a:solidFill>
                      <a:latin typeface="Times New Roman" pitchFamily="18" charset="0"/>
                    </a:rPr>
                    <a:t>2.5</a:t>
                  </a:r>
                </a:p>
              </p:txBody>
            </p:sp>
            <p:sp>
              <p:nvSpPr>
                <p:cNvPr id="2091" name="Text Box 1107"/>
                <p:cNvSpPr txBox="1">
                  <a:spLocks noChangeArrowheads="1"/>
                </p:cNvSpPr>
                <p:nvPr/>
              </p:nvSpPr>
              <p:spPr bwMode="auto">
                <a:xfrm>
                  <a:off x="336" y="1180"/>
                  <a:ext cx="384" cy="212"/>
                </a:xfrm>
                <a:prstGeom prst="rect">
                  <a:avLst/>
                </a:prstGeom>
                <a:noFill/>
                <a:ln w="9525">
                  <a:noFill/>
                  <a:miter lim="800000"/>
                  <a:headEnd/>
                  <a:tailEnd/>
                </a:ln>
              </p:spPr>
              <p:txBody>
                <a:bodyPr>
                  <a:spAutoFit/>
                </a:bodyPr>
                <a:lstStyle/>
                <a:p>
                  <a:pPr>
                    <a:spcBef>
                      <a:spcPct val="50000"/>
                    </a:spcBef>
                  </a:pPr>
                  <a:r>
                    <a:rPr lang="en-US" sz="1600">
                      <a:solidFill>
                        <a:srgbClr val="FFFFFF"/>
                      </a:solidFill>
                      <a:latin typeface="Times New Roman" pitchFamily="18" charset="0"/>
                    </a:rPr>
                    <a:t>2.0</a:t>
                  </a:r>
                </a:p>
              </p:txBody>
            </p:sp>
          </p:grpSp>
        </p:grpSp>
        <p:sp>
          <p:nvSpPr>
            <p:cNvPr id="2072" name="Text Box 1129"/>
            <p:cNvSpPr txBox="1">
              <a:spLocks noChangeArrowheads="1"/>
            </p:cNvSpPr>
            <p:nvPr/>
          </p:nvSpPr>
          <p:spPr bwMode="auto">
            <a:xfrm>
              <a:off x="960" y="3436"/>
              <a:ext cx="240" cy="212"/>
            </a:xfrm>
            <a:prstGeom prst="rect">
              <a:avLst/>
            </a:prstGeom>
            <a:noFill/>
            <a:ln w="9525">
              <a:noFill/>
              <a:miter lim="800000"/>
              <a:headEnd/>
              <a:tailEnd/>
            </a:ln>
          </p:spPr>
          <p:txBody>
            <a:bodyPr>
              <a:spAutoFit/>
            </a:bodyPr>
            <a:lstStyle/>
            <a:p>
              <a:pPr algn="ctr">
                <a:spcBef>
                  <a:spcPct val="50000"/>
                </a:spcBef>
              </a:pPr>
              <a:r>
                <a:rPr lang="en-US" sz="1600">
                  <a:solidFill>
                    <a:srgbClr val="FFFFFF"/>
                  </a:solidFill>
                  <a:latin typeface="Times New Roman" pitchFamily="18" charset="0"/>
                </a:rPr>
                <a:t>2</a:t>
              </a:r>
            </a:p>
          </p:txBody>
        </p:sp>
        <p:sp>
          <p:nvSpPr>
            <p:cNvPr id="2073" name="Text Box 1130"/>
            <p:cNvSpPr txBox="1">
              <a:spLocks noChangeArrowheads="1"/>
            </p:cNvSpPr>
            <p:nvPr/>
          </p:nvSpPr>
          <p:spPr bwMode="auto">
            <a:xfrm>
              <a:off x="1392" y="3436"/>
              <a:ext cx="240" cy="212"/>
            </a:xfrm>
            <a:prstGeom prst="rect">
              <a:avLst/>
            </a:prstGeom>
            <a:noFill/>
            <a:ln w="9525">
              <a:noFill/>
              <a:miter lim="800000"/>
              <a:headEnd/>
              <a:tailEnd/>
            </a:ln>
          </p:spPr>
          <p:txBody>
            <a:bodyPr>
              <a:spAutoFit/>
            </a:bodyPr>
            <a:lstStyle/>
            <a:p>
              <a:pPr algn="ctr">
                <a:spcBef>
                  <a:spcPct val="50000"/>
                </a:spcBef>
              </a:pPr>
              <a:r>
                <a:rPr lang="en-US" sz="1600">
                  <a:solidFill>
                    <a:srgbClr val="FFFFFF"/>
                  </a:solidFill>
                  <a:latin typeface="Times New Roman" pitchFamily="18" charset="0"/>
                </a:rPr>
                <a:t>4</a:t>
              </a:r>
            </a:p>
          </p:txBody>
        </p:sp>
        <p:sp>
          <p:nvSpPr>
            <p:cNvPr id="2074" name="Text Box 1131"/>
            <p:cNvSpPr txBox="1">
              <a:spLocks noChangeArrowheads="1"/>
            </p:cNvSpPr>
            <p:nvPr/>
          </p:nvSpPr>
          <p:spPr bwMode="auto">
            <a:xfrm>
              <a:off x="1776" y="3436"/>
              <a:ext cx="240" cy="212"/>
            </a:xfrm>
            <a:prstGeom prst="rect">
              <a:avLst/>
            </a:prstGeom>
            <a:noFill/>
            <a:ln w="9525">
              <a:noFill/>
              <a:miter lim="800000"/>
              <a:headEnd/>
              <a:tailEnd/>
            </a:ln>
          </p:spPr>
          <p:txBody>
            <a:bodyPr>
              <a:spAutoFit/>
            </a:bodyPr>
            <a:lstStyle/>
            <a:p>
              <a:pPr algn="ctr">
                <a:spcBef>
                  <a:spcPct val="50000"/>
                </a:spcBef>
              </a:pPr>
              <a:r>
                <a:rPr lang="en-US" sz="1600">
                  <a:solidFill>
                    <a:srgbClr val="FFFFFF"/>
                  </a:solidFill>
                  <a:latin typeface="Times New Roman" pitchFamily="18" charset="0"/>
                </a:rPr>
                <a:t>6</a:t>
              </a:r>
            </a:p>
          </p:txBody>
        </p:sp>
        <p:sp>
          <p:nvSpPr>
            <p:cNvPr id="2075" name="Text Box 1132"/>
            <p:cNvSpPr txBox="1">
              <a:spLocks noChangeArrowheads="1"/>
            </p:cNvSpPr>
            <p:nvPr/>
          </p:nvSpPr>
          <p:spPr bwMode="auto">
            <a:xfrm>
              <a:off x="2208" y="3436"/>
              <a:ext cx="240" cy="212"/>
            </a:xfrm>
            <a:prstGeom prst="rect">
              <a:avLst/>
            </a:prstGeom>
            <a:noFill/>
            <a:ln w="9525">
              <a:noFill/>
              <a:miter lim="800000"/>
              <a:headEnd/>
              <a:tailEnd/>
            </a:ln>
          </p:spPr>
          <p:txBody>
            <a:bodyPr>
              <a:spAutoFit/>
            </a:bodyPr>
            <a:lstStyle/>
            <a:p>
              <a:pPr algn="ctr">
                <a:spcBef>
                  <a:spcPct val="50000"/>
                </a:spcBef>
              </a:pPr>
              <a:r>
                <a:rPr lang="en-US" sz="1600">
                  <a:solidFill>
                    <a:srgbClr val="FFFFFF"/>
                  </a:solidFill>
                  <a:latin typeface="Times New Roman" pitchFamily="18" charset="0"/>
                </a:rPr>
                <a:t>8</a:t>
              </a:r>
            </a:p>
          </p:txBody>
        </p:sp>
        <p:sp>
          <p:nvSpPr>
            <p:cNvPr id="2076" name="Text Box 1133"/>
            <p:cNvSpPr txBox="1">
              <a:spLocks noChangeArrowheads="1"/>
            </p:cNvSpPr>
            <p:nvPr/>
          </p:nvSpPr>
          <p:spPr bwMode="auto">
            <a:xfrm>
              <a:off x="2544" y="3436"/>
              <a:ext cx="336" cy="212"/>
            </a:xfrm>
            <a:prstGeom prst="rect">
              <a:avLst/>
            </a:prstGeom>
            <a:noFill/>
            <a:ln w="9525">
              <a:noFill/>
              <a:miter lim="800000"/>
              <a:headEnd/>
              <a:tailEnd/>
            </a:ln>
          </p:spPr>
          <p:txBody>
            <a:bodyPr>
              <a:spAutoFit/>
            </a:bodyPr>
            <a:lstStyle/>
            <a:p>
              <a:pPr algn="ctr">
                <a:spcBef>
                  <a:spcPct val="50000"/>
                </a:spcBef>
              </a:pPr>
              <a:r>
                <a:rPr lang="en-US" sz="1600">
                  <a:solidFill>
                    <a:srgbClr val="FFFFFF"/>
                  </a:solidFill>
                  <a:latin typeface="Times New Roman" pitchFamily="18" charset="0"/>
                </a:rPr>
                <a:t>10</a:t>
              </a:r>
            </a:p>
          </p:txBody>
        </p:sp>
        <p:sp>
          <p:nvSpPr>
            <p:cNvPr id="2077" name="Text Box 1134"/>
            <p:cNvSpPr txBox="1">
              <a:spLocks noChangeArrowheads="1"/>
            </p:cNvSpPr>
            <p:nvPr/>
          </p:nvSpPr>
          <p:spPr bwMode="auto">
            <a:xfrm>
              <a:off x="2928" y="3436"/>
              <a:ext cx="336" cy="212"/>
            </a:xfrm>
            <a:prstGeom prst="rect">
              <a:avLst/>
            </a:prstGeom>
            <a:noFill/>
            <a:ln w="9525">
              <a:noFill/>
              <a:miter lim="800000"/>
              <a:headEnd/>
              <a:tailEnd/>
            </a:ln>
          </p:spPr>
          <p:txBody>
            <a:bodyPr>
              <a:spAutoFit/>
            </a:bodyPr>
            <a:lstStyle/>
            <a:p>
              <a:pPr algn="ctr">
                <a:spcBef>
                  <a:spcPct val="50000"/>
                </a:spcBef>
              </a:pPr>
              <a:r>
                <a:rPr lang="en-US" sz="1600">
                  <a:solidFill>
                    <a:srgbClr val="FFFFFF"/>
                  </a:solidFill>
                  <a:latin typeface="Times New Roman" pitchFamily="18" charset="0"/>
                </a:rPr>
                <a:t>12</a:t>
              </a:r>
            </a:p>
          </p:txBody>
        </p:sp>
        <p:sp>
          <p:nvSpPr>
            <p:cNvPr id="2078" name="Text Box 1135"/>
            <p:cNvSpPr txBox="1">
              <a:spLocks noChangeArrowheads="1"/>
            </p:cNvSpPr>
            <p:nvPr/>
          </p:nvSpPr>
          <p:spPr bwMode="auto">
            <a:xfrm>
              <a:off x="3360" y="3436"/>
              <a:ext cx="336" cy="212"/>
            </a:xfrm>
            <a:prstGeom prst="rect">
              <a:avLst/>
            </a:prstGeom>
            <a:noFill/>
            <a:ln w="9525">
              <a:noFill/>
              <a:miter lim="800000"/>
              <a:headEnd/>
              <a:tailEnd/>
            </a:ln>
          </p:spPr>
          <p:txBody>
            <a:bodyPr>
              <a:spAutoFit/>
            </a:bodyPr>
            <a:lstStyle/>
            <a:p>
              <a:pPr algn="ctr">
                <a:spcBef>
                  <a:spcPct val="50000"/>
                </a:spcBef>
              </a:pPr>
              <a:r>
                <a:rPr lang="en-US" sz="1600">
                  <a:solidFill>
                    <a:srgbClr val="FFFFFF"/>
                  </a:solidFill>
                  <a:latin typeface="Times New Roman" pitchFamily="18" charset="0"/>
                </a:rPr>
                <a:t>14</a:t>
              </a:r>
            </a:p>
          </p:txBody>
        </p:sp>
        <p:sp>
          <p:nvSpPr>
            <p:cNvPr id="2079" name="Text Box 1136"/>
            <p:cNvSpPr txBox="1">
              <a:spLocks noChangeArrowheads="1"/>
            </p:cNvSpPr>
            <p:nvPr/>
          </p:nvSpPr>
          <p:spPr bwMode="auto">
            <a:xfrm>
              <a:off x="3792" y="3436"/>
              <a:ext cx="336" cy="212"/>
            </a:xfrm>
            <a:prstGeom prst="rect">
              <a:avLst/>
            </a:prstGeom>
            <a:noFill/>
            <a:ln w="9525">
              <a:noFill/>
              <a:miter lim="800000"/>
              <a:headEnd/>
              <a:tailEnd/>
            </a:ln>
          </p:spPr>
          <p:txBody>
            <a:bodyPr>
              <a:spAutoFit/>
            </a:bodyPr>
            <a:lstStyle/>
            <a:p>
              <a:pPr algn="ctr">
                <a:spcBef>
                  <a:spcPct val="50000"/>
                </a:spcBef>
              </a:pPr>
              <a:r>
                <a:rPr lang="en-US" sz="1600">
                  <a:solidFill>
                    <a:srgbClr val="FFFFFF"/>
                  </a:solidFill>
                  <a:latin typeface="Times New Roman" pitchFamily="18" charset="0"/>
                </a:rPr>
                <a:t>16</a:t>
              </a:r>
            </a:p>
          </p:txBody>
        </p:sp>
        <p:sp>
          <p:nvSpPr>
            <p:cNvPr id="2080" name="Text Box 1137"/>
            <p:cNvSpPr txBox="1">
              <a:spLocks noChangeArrowheads="1"/>
            </p:cNvSpPr>
            <p:nvPr/>
          </p:nvSpPr>
          <p:spPr bwMode="auto">
            <a:xfrm>
              <a:off x="4176" y="3436"/>
              <a:ext cx="336" cy="212"/>
            </a:xfrm>
            <a:prstGeom prst="rect">
              <a:avLst/>
            </a:prstGeom>
            <a:noFill/>
            <a:ln w="9525">
              <a:noFill/>
              <a:miter lim="800000"/>
              <a:headEnd/>
              <a:tailEnd/>
            </a:ln>
          </p:spPr>
          <p:txBody>
            <a:bodyPr>
              <a:spAutoFit/>
            </a:bodyPr>
            <a:lstStyle/>
            <a:p>
              <a:pPr algn="ctr">
                <a:spcBef>
                  <a:spcPct val="50000"/>
                </a:spcBef>
              </a:pPr>
              <a:r>
                <a:rPr lang="en-US" sz="1600">
                  <a:solidFill>
                    <a:srgbClr val="FFFFFF"/>
                  </a:solidFill>
                  <a:latin typeface="Times New Roman" pitchFamily="18" charset="0"/>
                </a:rPr>
                <a:t>18</a:t>
              </a:r>
            </a:p>
          </p:txBody>
        </p:sp>
        <p:sp>
          <p:nvSpPr>
            <p:cNvPr id="2081" name="Text Box 1138"/>
            <p:cNvSpPr txBox="1">
              <a:spLocks noChangeArrowheads="1"/>
            </p:cNvSpPr>
            <p:nvPr/>
          </p:nvSpPr>
          <p:spPr bwMode="auto">
            <a:xfrm>
              <a:off x="4608" y="3436"/>
              <a:ext cx="336" cy="212"/>
            </a:xfrm>
            <a:prstGeom prst="rect">
              <a:avLst/>
            </a:prstGeom>
            <a:noFill/>
            <a:ln w="9525">
              <a:noFill/>
              <a:miter lim="800000"/>
              <a:headEnd/>
              <a:tailEnd/>
            </a:ln>
          </p:spPr>
          <p:txBody>
            <a:bodyPr>
              <a:spAutoFit/>
            </a:bodyPr>
            <a:lstStyle/>
            <a:p>
              <a:pPr algn="ctr">
                <a:spcBef>
                  <a:spcPct val="50000"/>
                </a:spcBef>
              </a:pPr>
              <a:r>
                <a:rPr lang="en-US" sz="1600">
                  <a:solidFill>
                    <a:srgbClr val="FFFFFF"/>
                  </a:solidFill>
                  <a:latin typeface="Times New Roman" pitchFamily="18" charset="0"/>
                </a:rPr>
                <a:t>20</a:t>
              </a:r>
            </a:p>
          </p:txBody>
        </p:sp>
        <p:sp>
          <p:nvSpPr>
            <p:cNvPr id="2082" name="Text Box 1139"/>
            <p:cNvSpPr txBox="1">
              <a:spLocks noChangeArrowheads="1"/>
            </p:cNvSpPr>
            <p:nvPr/>
          </p:nvSpPr>
          <p:spPr bwMode="auto">
            <a:xfrm>
              <a:off x="5040" y="3436"/>
              <a:ext cx="336" cy="212"/>
            </a:xfrm>
            <a:prstGeom prst="rect">
              <a:avLst/>
            </a:prstGeom>
            <a:noFill/>
            <a:ln w="9525">
              <a:noFill/>
              <a:miter lim="800000"/>
              <a:headEnd/>
              <a:tailEnd/>
            </a:ln>
          </p:spPr>
          <p:txBody>
            <a:bodyPr>
              <a:spAutoFit/>
            </a:bodyPr>
            <a:lstStyle/>
            <a:p>
              <a:pPr algn="ctr">
                <a:spcBef>
                  <a:spcPct val="50000"/>
                </a:spcBef>
              </a:pPr>
              <a:r>
                <a:rPr lang="en-US" sz="1600">
                  <a:solidFill>
                    <a:srgbClr val="FFFFFF"/>
                  </a:solidFill>
                  <a:latin typeface="Times New Roman" pitchFamily="18" charset="0"/>
                </a:rPr>
                <a:t>22</a:t>
              </a:r>
            </a:p>
          </p:txBody>
        </p:sp>
        <p:sp>
          <p:nvSpPr>
            <p:cNvPr id="2083" name="Text Box 1140"/>
            <p:cNvSpPr txBox="1">
              <a:spLocks noChangeArrowheads="1"/>
            </p:cNvSpPr>
            <p:nvPr/>
          </p:nvSpPr>
          <p:spPr bwMode="auto">
            <a:xfrm>
              <a:off x="5472" y="3436"/>
              <a:ext cx="336" cy="212"/>
            </a:xfrm>
            <a:prstGeom prst="rect">
              <a:avLst/>
            </a:prstGeom>
            <a:noFill/>
            <a:ln w="9525">
              <a:noFill/>
              <a:miter lim="800000"/>
              <a:headEnd/>
              <a:tailEnd/>
            </a:ln>
          </p:spPr>
          <p:txBody>
            <a:bodyPr>
              <a:spAutoFit/>
            </a:bodyPr>
            <a:lstStyle/>
            <a:p>
              <a:pPr algn="ctr">
                <a:spcBef>
                  <a:spcPct val="50000"/>
                </a:spcBef>
              </a:pPr>
              <a:r>
                <a:rPr lang="en-US" sz="1600">
                  <a:solidFill>
                    <a:srgbClr val="FFFFFF"/>
                  </a:solidFill>
                  <a:latin typeface="Times New Roman" pitchFamily="18" charset="0"/>
                </a:rPr>
                <a:t>24</a:t>
              </a:r>
            </a:p>
          </p:txBody>
        </p:sp>
        <p:sp>
          <p:nvSpPr>
            <p:cNvPr id="2084" name="Text Box 1141"/>
            <p:cNvSpPr txBox="1">
              <a:spLocks noChangeArrowheads="1"/>
            </p:cNvSpPr>
            <p:nvPr/>
          </p:nvSpPr>
          <p:spPr bwMode="auto">
            <a:xfrm>
              <a:off x="528" y="3436"/>
              <a:ext cx="240" cy="212"/>
            </a:xfrm>
            <a:prstGeom prst="rect">
              <a:avLst/>
            </a:prstGeom>
            <a:noFill/>
            <a:ln w="9525">
              <a:noFill/>
              <a:miter lim="800000"/>
              <a:headEnd/>
              <a:tailEnd/>
            </a:ln>
          </p:spPr>
          <p:txBody>
            <a:bodyPr>
              <a:spAutoFit/>
            </a:bodyPr>
            <a:lstStyle/>
            <a:p>
              <a:pPr algn="ctr">
                <a:spcBef>
                  <a:spcPct val="50000"/>
                </a:spcBef>
              </a:pPr>
              <a:r>
                <a:rPr lang="en-US" sz="1600">
                  <a:solidFill>
                    <a:srgbClr val="FFFFFF"/>
                  </a:solidFill>
                  <a:latin typeface="Times New Roman" pitchFamily="18" charset="0"/>
                </a:rPr>
                <a:t>0</a:t>
              </a:r>
            </a:p>
          </p:txBody>
        </p:sp>
      </p:grpSp>
      <p:sp>
        <p:nvSpPr>
          <p:cNvPr id="2057" name="Text Box 14"/>
          <p:cNvSpPr txBox="1">
            <a:spLocks noChangeArrowheads="1"/>
          </p:cNvSpPr>
          <p:nvPr/>
        </p:nvSpPr>
        <p:spPr bwMode="auto">
          <a:xfrm>
            <a:off x="1219200" y="4419600"/>
            <a:ext cx="2101850" cy="304800"/>
          </a:xfrm>
          <a:prstGeom prst="rect">
            <a:avLst/>
          </a:prstGeom>
          <a:noFill/>
          <a:ln w="9525">
            <a:noFill/>
            <a:miter lim="800000"/>
            <a:headEnd/>
            <a:tailEnd/>
          </a:ln>
        </p:spPr>
        <p:txBody>
          <a:bodyPr>
            <a:spAutoFit/>
          </a:bodyPr>
          <a:lstStyle/>
          <a:p>
            <a:pPr>
              <a:spcBef>
                <a:spcPct val="50000"/>
              </a:spcBef>
            </a:pPr>
            <a:r>
              <a:rPr lang="en-US" sz="1200">
                <a:solidFill>
                  <a:srgbClr val="FFFFFF"/>
                </a:solidFill>
                <a:latin typeface="Times New Roman" pitchFamily="18" charset="0"/>
              </a:rPr>
              <a:t>Nov. 1977 2-hr max</a:t>
            </a:r>
            <a:r>
              <a:rPr lang="en-US" sz="1400">
                <a:solidFill>
                  <a:srgbClr val="FFFFFF"/>
                </a:solidFill>
                <a:latin typeface="Times New Roman" pitchFamily="18" charset="0"/>
              </a:rPr>
              <a:t>.</a:t>
            </a:r>
          </a:p>
        </p:txBody>
      </p:sp>
      <p:sp>
        <p:nvSpPr>
          <p:cNvPr id="2058" name="Text Box 12"/>
          <p:cNvSpPr txBox="1">
            <a:spLocks noChangeArrowheads="1"/>
          </p:cNvSpPr>
          <p:nvPr/>
        </p:nvSpPr>
        <p:spPr bwMode="auto">
          <a:xfrm>
            <a:off x="2209800" y="3810000"/>
            <a:ext cx="1701800" cy="274638"/>
          </a:xfrm>
          <a:prstGeom prst="rect">
            <a:avLst/>
          </a:prstGeom>
          <a:noFill/>
          <a:ln w="9525">
            <a:noFill/>
            <a:miter lim="800000"/>
            <a:headEnd/>
            <a:tailEnd/>
          </a:ln>
        </p:spPr>
        <p:txBody>
          <a:bodyPr>
            <a:spAutoFit/>
          </a:bodyPr>
          <a:lstStyle/>
          <a:p>
            <a:pPr>
              <a:spcBef>
                <a:spcPct val="50000"/>
              </a:spcBef>
            </a:pPr>
            <a:r>
              <a:rPr lang="en-US" sz="1200">
                <a:solidFill>
                  <a:srgbClr val="FFFFFF"/>
                </a:solidFill>
                <a:latin typeface="Times New Roman" pitchFamily="18" charset="0"/>
              </a:rPr>
              <a:t>Ivan  4.6-hr max.</a:t>
            </a:r>
          </a:p>
        </p:txBody>
      </p:sp>
      <p:sp>
        <p:nvSpPr>
          <p:cNvPr id="2059" name="Text Box 13"/>
          <p:cNvSpPr txBox="1">
            <a:spLocks noChangeArrowheads="1"/>
          </p:cNvSpPr>
          <p:nvPr/>
        </p:nvSpPr>
        <p:spPr bwMode="auto">
          <a:xfrm>
            <a:off x="7620000" y="4648200"/>
            <a:ext cx="1600200" cy="261938"/>
          </a:xfrm>
          <a:prstGeom prst="rect">
            <a:avLst/>
          </a:prstGeom>
          <a:noFill/>
          <a:ln w="9525">
            <a:noFill/>
            <a:miter lim="800000"/>
            <a:headEnd/>
            <a:tailEnd/>
          </a:ln>
        </p:spPr>
        <p:txBody>
          <a:bodyPr>
            <a:spAutoFit/>
          </a:bodyPr>
          <a:lstStyle/>
          <a:p>
            <a:pPr>
              <a:spcBef>
                <a:spcPct val="50000"/>
              </a:spcBef>
            </a:pPr>
            <a:r>
              <a:rPr lang="en-US" sz="1100">
                <a:solidFill>
                  <a:srgbClr val="FFFFFF"/>
                </a:solidFill>
                <a:latin typeface="Times New Roman" pitchFamily="18" charset="0"/>
              </a:rPr>
              <a:t>Ivan 2004  20-hr max</a:t>
            </a:r>
            <a:r>
              <a:rPr lang="en-US" sz="1100">
                <a:solidFill>
                  <a:srgbClr val="000000"/>
                </a:solidFill>
                <a:latin typeface="Times New Roman" pitchFamily="18" charset="0"/>
              </a:rPr>
              <a:t>.</a:t>
            </a:r>
          </a:p>
        </p:txBody>
      </p:sp>
      <p:sp>
        <p:nvSpPr>
          <p:cNvPr id="2060" name="Text Box 16"/>
          <p:cNvSpPr txBox="1">
            <a:spLocks noChangeArrowheads="1"/>
          </p:cNvSpPr>
          <p:nvPr/>
        </p:nvSpPr>
        <p:spPr bwMode="auto">
          <a:xfrm>
            <a:off x="6019800" y="4876800"/>
            <a:ext cx="1828800" cy="261938"/>
          </a:xfrm>
          <a:prstGeom prst="rect">
            <a:avLst/>
          </a:prstGeom>
          <a:noFill/>
          <a:ln w="9525">
            <a:noFill/>
            <a:miter lim="800000"/>
            <a:headEnd/>
            <a:tailEnd/>
          </a:ln>
        </p:spPr>
        <p:txBody>
          <a:bodyPr>
            <a:spAutoFit/>
          </a:bodyPr>
          <a:lstStyle/>
          <a:p>
            <a:pPr>
              <a:spcBef>
                <a:spcPct val="50000"/>
              </a:spcBef>
            </a:pPr>
            <a:r>
              <a:rPr lang="en-US" sz="1100">
                <a:solidFill>
                  <a:srgbClr val="FFFFFF"/>
                </a:solidFill>
                <a:latin typeface="Times New Roman" pitchFamily="18" charset="0"/>
              </a:rPr>
              <a:t>Nov. 1977  20-hr max.</a:t>
            </a:r>
          </a:p>
        </p:txBody>
      </p:sp>
      <p:sp>
        <p:nvSpPr>
          <p:cNvPr id="2061" name="Text Box 21"/>
          <p:cNvSpPr txBox="1">
            <a:spLocks noChangeArrowheads="1"/>
          </p:cNvSpPr>
          <p:nvPr/>
        </p:nvSpPr>
        <p:spPr bwMode="auto">
          <a:xfrm>
            <a:off x="1524000" y="4724400"/>
            <a:ext cx="2209800" cy="274638"/>
          </a:xfrm>
          <a:prstGeom prst="rect">
            <a:avLst/>
          </a:prstGeom>
          <a:noFill/>
          <a:ln w="9525">
            <a:noFill/>
            <a:miter lim="800000"/>
            <a:headEnd/>
            <a:tailEnd/>
          </a:ln>
        </p:spPr>
        <p:txBody>
          <a:bodyPr>
            <a:spAutoFit/>
          </a:bodyPr>
          <a:lstStyle/>
          <a:p>
            <a:pPr>
              <a:spcBef>
                <a:spcPct val="50000"/>
              </a:spcBef>
            </a:pPr>
            <a:r>
              <a:rPr lang="en-US" sz="1200">
                <a:solidFill>
                  <a:srgbClr val="FFFFFF"/>
                </a:solidFill>
                <a:latin typeface="Times New Roman" pitchFamily="18" charset="0"/>
              </a:rPr>
              <a:t>Bear Trail   1.2-hr max.</a:t>
            </a:r>
          </a:p>
        </p:txBody>
      </p:sp>
      <p:sp>
        <p:nvSpPr>
          <p:cNvPr id="2062" name="Text Box 47"/>
          <p:cNvSpPr txBox="1">
            <a:spLocks noChangeArrowheads="1"/>
          </p:cNvSpPr>
          <p:nvPr/>
        </p:nvSpPr>
        <p:spPr bwMode="auto">
          <a:xfrm>
            <a:off x="1806575" y="5029200"/>
            <a:ext cx="2308225" cy="274638"/>
          </a:xfrm>
          <a:prstGeom prst="rect">
            <a:avLst/>
          </a:prstGeom>
          <a:noFill/>
          <a:ln w="9525">
            <a:noFill/>
            <a:miter lim="800000"/>
            <a:headEnd/>
            <a:tailEnd/>
          </a:ln>
        </p:spPr>
        <p:txBody>
          <a:bodyPr>
            <a:spAutoFit/>
          </a:bodyPr>
          <a:lstStyle/>
          <a:p>
            <a:pPr>
              <a:spcBef>
                <a:spcPct val="50000"/>
              </a:spcBef>
            </a:pPr>
            <a:r>
              <a:rPr lang="en-US" sz="1200">
                <a:solidFill>
                  <a:srgbClr val="FFFFFF"/>
                </a:solidFill>
                <a:latin typeface="Times New Roman" pitchFamily="18" charset="0"/>
              </a:rPr>
              <a:t>Ghost Town  2-hr max.</a:t>
            </a:r>
          </a:p>
        </p:txBody>
      </p:sp>
      <p:sp>
        <p:nvSpPr>
          <p:cNvPr id="2063" name="Text Box 18"/>
          <p:cNvSpPr txBox="1">
            <a:spLocks noChangeArrowheads="1"/>
          </p:cNvSpPr>
          <p:nvPr/>
        </p:nvSpPr>
        <p:spPr bwMode="auto">
          <a:xfrm>
            <a:off x="3089275" y="2209800"/>
            <a:ext cx="1939925" cy="274638"/>
          </a:xfrm>
          <a:prstGeom prst="rect">
            <a:avLst/>
          </a:prstGeom>
          <a:noFill/>
          <a:ln w="9525">
            <a:noFill/>
            <a:miter lim="800000"/>
            <a:headEnd/>
            <a:tailEnd/>
          </a:ln>
        </p:spPr>
        <p:txBody>
          <a:bodyPr>
            <a:spAutoFit/>
          </a:bodyPr>
          <a:lstStyle/>
          <a:p>
            <a:pPr>
              <a:spcBef>
                <a:spcPct val="50000"/>
              </a:spcBef>
            </a:pPr>
            <a:r>
              <a:rPr lang="en-US" sz="1200">
                <a:solidFill>
                  <a:srgbClr val="FFFFFF"/>
                </a:solidFill>
                <a:latin typeface="Times New Roman" pitchFamily="18" charset="0"/>
              </a:rPr>
              <a:t>Aug. 1940 6-hr max.</a:t>
            </a:r>
          </a:p>
        </p:txBody>
      </p:sp>
      <p:sp>
        <p:nvSpPr>
          <p:cNvPr id="2064" name="Text Box 49"/>
          <p:cNvSpPr txBox="1">
            <a:spLocks noChangeArrowheads="1"/>
          </p:cNvSpPr>
          <p:nvPr/>
        </p:nvSpPr>
        <p:spPr bwMode="auto">
          <a:xfrm>
            <a:off x="5067300" y="5057775"/>
            <a:ext cx="2171700" cy="276225"/>
          </a:xfrm>
          <a:prstGeom prst="rect">
            <a:avLst/>
          </a:prstGeom>
          <a:noFill/>
          <a:ln w="9525">
            <a:noFill/>
            <a:miter lim="800000"/>
            <a:headEnd/>
            <a:tailEnd/>
          </a:ln>
        </p:spPr>
        <p:txBody>
          <a:bodyPr>
            <a:spAutoFit/>
          </a:bodyPr>
          <a:lstStyle/>
          <a:p>
            <a:pPr>
              <a:spcBef>
                <a:spcPct val="50000"/>
              </a:spcBef>
            </a:pPr>
            <a:r>
              <a:rPr lang="en-US" sz="1200">
                <a:solidFill>
                  <a:srgbClr val="FFFFFF"/>
                </a:solidFill>
                <a:latin typeface="Times New Roman" pitchFamily="18" charset="0"/>
              </a:rPr>
              <a:t>Ghost Town  18.5-hr max.</a:t>
            </a:r>
          </a:p>
        </p:txBody>
      </p:sp>
      <p:sp>
        <p:nvSpPr>
          <p:cNvPr id="2065" name="Text Box 24"/>
          <p:cNvSpPr txBox="1">
            <a:spLocks noChangeArrowheads="1"/>
          </p:cNvSpPr>
          <p:nvPr/>
        </p:nvSpPr>
        <p:spPr bwMode="auto">
          <a:xfrm>
            <a:off x="7632700" y="5148263"/>
            <a:ext cx="1816100" cy="261937"/>
          </a:xfrm>
          <a:prstGeom prst="rect">
            <a:avLst/>
          </a:prstGeom>
          <a:noFill/>
          <a:ln w="9525">
            <a:noFill/>
            <a:miter lim="800000"/>
            <a:headEnd/>
            <a:tailEnd/>
          </a:ln>
        </p:spPr>
        <p:txBody>
          <a:bodyPr>
            <a:spAutoFit/>
          </a:bodyPr>
          <a:lstStyle/>
          <a:p>
            <a:pPr>
              <a:spcBef>
                <a:spcPct val="50000"/>
              </a:spcBef>
            </a:pPr>
            <a:r>
              <a:rPr lang="en-US" sz="1100">
                <a:solidFill>
                  <a:srgbClr val="FFFFFF"/>
                </a:solidFill>
                <a:latin typeface="Times New Roman" pitchFamily="18" charset="0"/>
              </a:rPr>
              <a:t>Bear Trail  20-hr max.</a:t>
            </a:r>
          </a:p>
        </p:txBody>
      </p:sp>
      <p:sp>
        <p:nvSpPr>
          <p:cNvPr id="2" name="Oval 1"/>
          <p:cNvSpPr/>
          <p:nvPr/>
        </p:nvSpPr>
        <p:spPr>
          <a:xfrm rot="1772164">
            <a:off x="1830388" y="1719263"/>
            <a:ext cx="1231900" cy="3133725"/>
          </a:xfrm>
          <a:prstGeom prst="ellipse">
            <a:avLst/>
          </a:prstGeom>
          <a:noFill/>
          <a:ln w="25400">
            <a:solidFill>
              <a:schemeClr val="accent3">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a:solidFill>
                <a:prstClr val="white"/>
              </a:solidFill>
            </a:endParaRPr>
          </a:p>
        </p:txBody>
      </p:sp>
      <p:sp>
        <p:nvSpPr>
          <p:cNvPr id="2067" name="Rectangle 93"/>
          <p:cNvSpPr>
            <a:spLocks noChangeArrowheads="1"/>
          </p:cNvSpPr>
          <p:nvPr/>
        </p:nvSpPr>
        <p:spPr bwMode="auto">
          <a:xfrm>
            <a:off x="914400" y="152400"/>
            <a:ext cx="7848600" cy="461963"/>
          </a:xfrm>
          <a:prstGeom prst="rect">
            <a:avLst/>
          </a:prstGeom>
          <a:noFill/>
          <a:ln w="9525">
            <a:noFill/>
            <a:miter lim="800000"/>
            <a:headEnd/>
            <a:tailEnd/>
          </a:ln>
        </p:spPr>
        <p:txBody>
          <a:bodyPr wrap="square">
            <a:spAutoFit/>
          </a:bodyPr>
          <a:lstStyle/>
          <a:p>
            <a:r>
              <a:rPr lang="en-US" sz="2400" dirty="0">
                <a:latin typeface="Times New Roman" pitchFamily="18" charset="0"/>
              </a:rPr>
              <a:t>Rainfall thresholds for unmodified slopes vs. modified slopes </a:t>
            </a:r>
          </a:p>
        </p:txBody>
      </p:sp>
      <p:sp>
        <p:nvSpPr>
          <p:cNvPr id="96" name="Oval 95"/>
          <p:cNvSpPr/>
          <p:nvPr/>
        </p:nvSpPr>
        <p:spPr>
          <a:xfrm rot="1772164">
            <a:off x="1200150" y="4640263"/>
            <a:ext cx="784225" cy="747712"/>
          </a:xfrm>
          <a:prstGeom prst="ellipse">
            <a:avLst/>
          </a:prstGeom>
          <a:noFill/>
          <a:ln w="12700">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a:solidFill>
                <a:prstClr val="white"/>
              </a:solidFill>
            </a:endParaRPr>
          </a:p>
        </p:txBody>
      </p:sp>
      <p:sp>
        <p:nvSpPr>
          <p:cNvPr id="97" name="TextBox 96"/>
          <p:cNvSpPr txBox="1"/>
          <p:nvPr/>
        </p:nvSpPr>
        <p:spPr>
          <a:xfrm>
            <a:off x="2819400" y="1371600"/>
            <a:ext cx="2514600" cy="461963"/>
          </a:xfrm>
          <a:prstGeom prst="rect">
            <a:avLst/>
          </a:prstGeom>
          <a:noFill/>
          <a:ln>
            <a:solidFill>
              <a:schemeClr val="accent3">
                <a:lumMod val="75000"/>
              </a:schemeClr>
            </a:solidFill>
          </a:ln>
        </p:spPr>
        <p:txBody>
          <a:bodyPr>
            <a:spAutoFit/>
          </a:bodyPr>
          <a:lstStyle/>
          <a:p>
            <a:pPr>
              <a:defRPr/>
            </a:pPr>
            <a:r>
              <a:rPr lang="en-US" sz="2400" dirty="0">
                <a:solidFill>
                  <a:srgbClr val="92D050"/>
                </a:solidFill>
                <a:latin typeface="Times New Roman" pitchFamily="18" charset="0"/>
              </a:rPr>
              <a:t>Unmodified slopes</a:t>
            </a:r>
          </a:p>
        </p:txBody>
      </p:sp>
      <p:sp>
        <p:nvSpPr>
          <p:cNvPr id="98" name="TextBox 97"/>
          <p:cNvSpPr txBox="1">
            <a:spLocks noChangeArrowheads="1"/>
          </p:cNvSpPr>
          <p:nvPr/>
        </p:nvSpPr>
        <p:spPr bwMode="auto">
          <a:xfrm>
            <a:off x="128588" y="5791200"/>
            <a:ext cx="2157412" cy="461665"/>
          </a:xfrm>
          <a:prstGeom prst="rect">
            <a:avLst/>
          </a:prstGeom>
          <a:noFill/>
          <a:ln w="9525">
            <a:solidFill>
              <a:srgbClr val="FFC000"/>
            </a:solidFill>
            <a:miter lim="800000"/>
            <a:headEnd/>
            <a:tailEnd/>
          </a:ln>
        </p:spPr>
        <p:txBody>
          <a:bodyPr wrap="square">
            <a:spAutoFit/>
          </a:bodyPr>
          <a:lstStyle/>
          <a:p>
            <a:r>
              <a:rPr lang="en-US" sz="2400" dirty="0">
                <a:solidFill>
                  <a:srgbClr val="FFC000"/>
                </a:solidFill>
                <a:latin typeface="Times New Roman" pitchFamily="18" charset="0"/>
              </a:rPr>
              <a:t>Modified slopes</a:t>
            </a:r>
          </a:p>
        </p:txBody>
      </p:sp>
      <p:sp>
        <p:nvSpPr>
          <p:cNvPr id="99" name="AutoShape 9"/>
          <p:cNvSpPr>
            <a:spLocks noChangeArrowheads="1"/>
          </p:cNvSpPr>
          <p:nvPr/>
        </p:nvSpPr>
        <p:spPr bwMode="auto">
          <a:xfrm>
            <a:off x="2286000" y="3124200"/>
            <a:ext cx="228600" cy="228600"/>
          </a:xfrm>
          <a:prstGeom prst="triangle">
            <a:avLst>
              <a:gd name="adj" fmla="val 50000"/>
            </a:avLst>
          </a:prstGeom>
          <a:solidFill>
            <a:srgbClr val="0070C0"/>
          </a:solidFill>
          <a:ln w="9525">
            <a:solidFill>
              <a:schemeClr val="bg1"/>
            </a:solidFill>
            <a:miter lim="800000"/>
            <a:headEnd/>
            <a:tailEnd/>
          </a:ln>
        </p:spPr>
        <p:txBody>
          <a:bodyPr wrap="none" anchor="ctr"/>
          <a:lstStyle/>
          <a:p>
            <a:endParaRPr lang="en-US" sz="2400">
              <a:solidFill>
                <a:srgbClr val="FFFFFF"/>
              </a:solidFill>
              <a:latin typeface="Times New Roman" pitchFamily="18" charset="0"/>
            </a:endParaRPr>
          </a:p>
        </p:txBody>
      </p:sp>
      <p:sp>
        <p:nvSpPr>
          <p:cNvPr id="100" name="Right Arrow 99"/>
          <p:cNvSpPr/>
          <p:nvPr/>
        </p:nvSpPr>
        <p:spPr>
          <a:xfrm>
            <a:off x="838200" y="3048000"/>
            <a:ext cx="12954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14 July 2011</a:t>
            </a:r>
            <a:endParaRPr 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additive="base">
                                        <p:cTn id="7" dur="500" fill="hold"/>
                                        <p:tgtEl>
                                          <p:spTgt spid="99"/>
                                        </p:tgtEl>
                                        <p:attrNameLst>
                                          <p:attrName>ppt_x</p:attrName>
                                        </p:attrNameLst>
                                      </p:cBhvr>
                                      <p:tavLst>
                                        <p:tav tm="0">
                                          <p:val>
                                            <p:strVal val="#ppt_x"/>
                                          </p:val>
                                        </p:tav>
                                        <p:tav tm="100000">
                                          <p:val>
                                            <p:strVal val="#ppt_x"/>
                                          </p:val>
                                        </p:tav>
                                      </p:tavLst>
                                    </p:anim>
                                    <p:anim calcmode="lin" valueType="num">
                                      <p:cBhvr additive="base">
                                        <p:cTn id="8" dur="500" fill="hold"/>
                                        <p:tgtEl>
                                          <p:spTgt spid="9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0"/>
                                        </p:tgtEl>
                                        <p:attrNameLst>
                                          <p:attrName>style.visibility</p:attrName>
                                        </p:attrNameLst>
                                      </p:cBhvr>
                                      <p:to>
                                        <p:strVal val="visible"/>
                                      </p:to>
                                    </p:set>
                                    <p:anim calcmode="lin" valueType="num">
                                      <p:cBhvr additive="base">
                                        <p:cTn id="11" dur="500" fill="hold"/>
                                        <p:tgtEl>
                                          <p:spTgt spid="100"/>
                                        </p:tgtEl>
                                        <p:attrNameLst>
                                          <p:attrName>ppt_x</p:attrName>
                                        </p:attrNameLst>
                                      </p:cBhvr>
                                      <p:tavLst>
                                        <p:tav tm="0">
                                          <p:val>
                                            <p:strVal val="#ppt_x"/>
                                          </p:val>
                                        </p:tav>
                                        <p:tav tm="100000">
                                          <p:val>
                                            <p:strVal val="#ppt_x"/>
                                          </p:val>
                                        </p:tav>
                                      </p:tavLst>
                                    </p:anim>
                                    <p:anim calcmode="lin" valueType="num">
                                      <p:cBhvr additive="base">
                                        <p:cTn id="12"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0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Ingredients</a:t>
            </a:r>
            <a:endParaRPr lang="en-US" dirty="0">
              <a:latin typeface="Times New Roman" pitchFamily="18" charset="0"/>
            </a:endParaRPr>
          </a:p>
        </p:txBody>
      </p:sp>
      <p:pic>
        <p:nvPicPr>
          <p:cNvPr id="9" name="Picture 8" descr="sm_hatchery_26jul2011.jpg"/>
          <p:cNvPicPr>
            <a:picLocks noChangeAspect="1"/>
          </p:cNvPicPr>
          <p:nvPr/>
        </p:nvPicPr>
        <p:blipFill>
          <a:blip r:embed="rId2" cstate="print"/>
          <a:stretch>
            <a:fillRect/>
          </a:stretch>
        </p:blipFill>
        <p:spPr>
          <a:xfrm>
            <a:off x="76200" y="3869008"/>
            <a:ext cx="3886200" cy="2912792"/>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Ingredients</a:t>
            </a:r>
            <a:endParaRPr lang="en-US" dirty="0">
              <a:latin typeface="Times New Roman" pitchFamily="18" charset="0"/>
            </a:endParaRPr>
          </a:p>
        </p:txBody>
      </p:sp>
      <p:sp>
        <p:nvSpPr>
          <p:cNvPr id="5" name="Content Placeholder 4"/>
          <p:cNvSpPr>
            <a:spLocks noGrp="1"/>
          </p:cNvSpPr>
          <p:nvPr>
            <p:ph idx="1"/>
          </p:nvPr>
        </p:nvSpPr>
        <p:spPr/>
        <p:txBody>
          <a:bodyPr/>
          <a:lstStyle/>
          <a:p>
            <a:r>
              <a:rPr lang="en-US" dirty="0" err="1" smtClean="0">
                <a:latin typeface="Times New Roman" pitchFamily="18" charset="0"/>
              </a:rPr>
              <a:t>Doswell</a:t>
            </a:r>
            <a:r>
              <a:rPr lang="en-US" dirty="0" smtClean="0">
                <a:latin typeface="Times New Roman" pitchFamily="18" charset="0"/>
              </a:rPr>
              <a:t> et al. (1996)*</a:t>
            </a:r>
          </a:p>
          <a:p>
            <a:pPr lvl="1"/>
            <a:r>
              <a:rPr lang="en-US" dirty="0" smtClean="0">
                <a:latin typeface="Times New Roman" pitchFamily="18" charset="0"/>
              </a:rPr>
              <a:t>Precipitation = </a:t>
            </a:r>
            <a:r>
              <a:rPr lang="en-US" dirty="0" err="1" smtClean="0">
                <a:latin typeface="Times New Roman" pitchFamily="18" charset="0"/>
              </a:rPr>
              <a:t>RRate</a:t>
            </a:r>
            <a:r>
              <a:rPr lang="en-US" dirty="0" smtClean="0">
                <a:latin typeface="Times New Roman" pitchFamily="18" charset="0"/>
              </a:rPr>
              <a:t> </a:t>
            </a:r>
            <a:r>
              <a:rPr lang="en-US" b="1" dirty="0" smtClean="0">
                <a:latin typeface="Times New Roman" pitchFamily="18" charset="0"/>
              </a:rPr>
              <a:t>×</a:t>
            </a:r>
            <a:r>
              <a:rPr lang="en-US" dirty="0" smtClean="0">
                <a:latin typeface="Times New Roman" pitchFamily="18" charset="0"/>
              </a:rPr>
              <a:t> Duration</a:t>
            </a:r>
          </a:p>
          <a:p>
            <a:pPr lvl="1">
              <a:buNone/>
            </a:pPr>
            <a:endParaRPr lang="en-US" dirty="0" smtClean="0">
              <a:latin typeface="Times New Roman" pitchFamily="18" charset="0"/>
            </a:endParaRPr>
          </a:p>
          <a:p>
            <a:pPr lvl="1"/>
            <a:r>
              <a:rPr lang="en-US" dirty="0" err="1" smtClean="0">
                <a:latin typeface="Times New Roman" pitchFamily="18" charset="0"/>
              </a:rPr>
              <a:t>RRate</a:t>
            </a:r>
            <a:r>
              <a:rPr lang="en-US" dirty="0" smtClean="0">
                <a:latin typeface="Times New Roman" pitchFamily="18" charset="0"/>
              </a:rPr>
              <a:t> = Efficiency </a:t>
            </a:r>
            <a:r>
              <a:rPr lang="en-US" b="1" dirty="0" smtClean="0">
                <a:latin typeface="Times New Roman" pitchFamily="18" charset="0"/>
              </a:rPr>
              <a:t>×</a:t>
            </a:r>
            <a:r>
              <a:rPr lang="en-US" dirty="0" smtClean="0">
                <a:latin typeface="Times New Roman" pitchFamily="18" charset="0"/>
              </a:rPr>
              <a:t> Vertical Velocity </a:t>
            </a:r>
            <a:r>
              <a:rPr lang="en-US" b="1" dirty="0" smtClean="0">
                <a:latin typeface="Times New Roman" pitchFamily="18" charset="0"/>
              </a:rPr>
              <a:t>×</a:t>
            </a:r>
            <a:r>
              <a:rPr lang="en-US" dirty="0" smtClean="0">
                <a:latin typeface="Times New Roman" pitchFamily="18" charset="0"/>
              </a:rPr>
              <a:t> Vapor</a:t>
            </a:r>
          </a:p>
        </p:txBody>
      </p:sp>
      <p:sp>
        <p:nvSpPr>
          <p:cNvPr id="8" name="TextBox 7"/>
          <p:cNvSpPr txBox="1"/>
          <p:nvPr/>
        </p:nvSpPr>
        <p:spPr>
          <a:xfrm>
            <a:off x="457200" y="6096000"/>
            <a:ext cx="8305800" cy="646331"/>
          </a:xfrm>
          <a:prstGeom prst="rect">
            <a:avLst/>
          </a:prstGeom>
          <a:noFill/>
        </p:spPr>
        <p:txBody>
          <a:bodyPr wrap="square" rtlCol="0">
            <a:spAutoFit/>
          </a:bodyPr>
          <a:lstStyle/>
          <a:p>
            <a:r>
              <a:rPr lang="en-US" dirty="0" smtClean="0"/>
              <a:t>*</a:t>
            </a:r>
            <a:r>
              <a:rPr lang="en-US" dirty="0" err="1" smtClean="0"/>
              <a:t>Doswell</a:t>
            </a:r>
            <a:r>
              <a:rPr lang="en-US" dirty="0" smtClean="0"/>
              <a:t>, C.A., H. E. Brooks, and R. A. Maddox, 1996: Flash flood forecasting: An ingredients-based methodology. </a:t>
            </a:r>
            <a:r>
              <a:rPr lang="en-US" i="1" dirty="0" err="1" smtClean="0"/>
              <a:t>Wea</a:t>
            </a:r>
            <a:r>
              <a:rPr lang="en-US" i="1" dirty="0" smtClean="0"/>
              <a:t>. Forecasting, </a:t>
            </a:r>
            <a:r>
              <a:rPr lang="en-US" b="1" i="1" dirty="0" smtClean="0"/>
              <a:t>11,</a:t>
            </a:r>
            <a:r>
              <a:rPr lang="en-US" i="1" dirty="0" smtClean="0"/>
              <a:t> 560-580.</a:t>
            </a:r>
            <a:endParaRPr lang="en-US" dirty="0"/>
          </a:p>
        </p:txBody>
      </p:sp>
      <p:sp>
        <p:nvSpPr>
          <p:cNvPr id="6" name="TextBox 5"/>
          <p:cNvSpPr txBox="1"/>
          <p:nvPr/>
        </p:nvSpPr>
        <p:spPr>
          <a:xfrm>
            <a:off x="1066800" y="4724400"/>
            <a:ext cx="6677149" cy="523220"/>
          </a:xfrm>
          <a:prstGeom prst="rect">
            <a:avLst/>
          </a:prstGeom>
          <a:noFill/>
          <a:ln>
            <a:solidFill>
              <a:schemeClr val="tx1"/>
            </a:solidFill>
          </a:ln>
        </p:spPr>
        <p:txBody>
          <a:bodyPr wrap="none" rtlCol="0">
            <a:spAutoFit/>
          </a:bodyPr>
          <a:lstStyle/>
          <a:p>
            <a:r>
              <a:rPr lang="en-US" sz="2800" dirty="0" smtClean="0">
                <a:solidFill>
                  <a:srgbClr val="FF0000"/>
                </a:solidFill>
                <a:latin typeface="Times New Roman" pitchFamily="18" charset="0"/>
                <a:cs typeface="Times New Roman" pitchFamily="18" charset="0"/>
              </a:rPr>
              <a:t>Duration, Efficiency, Vertical Velocity, Vapor</a:t>
            </a:r>
            <a:endParaRPr lang="en-US" sz="28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Analysis of the weather event</a:t>
            </a:r>
            <a:endParaRPr lang="en-US" dirty="0">
              <a:latin typeface="Times New Roman" pitchFamily="18" charset="0"/>
            </a:endParaRPr>
          </a:p>
        </p:txBody>
      </p:sp>
      <p:pic>
        <p:nvPicPr>
          <p:cNvPr id="9" name="Picture 8" descr="sm_hatchery_26jul2011.jpg"/>
          <p:cNvPicPr>
            <a:picLocks noChangeAspect="1"/>
          </p:cNvPicPr>
          <p:nvPr/>
        </p:nvPicPr>
        <p:blipFill>
          <a:blip r:embed="rId2" cstate="print"/>
          <a:stretch>
            <a:fillRect/>
          </a:stretch>
        </p:blipFill>
        <p:spPr>
          <a:xfrm>
            <a:off x="76200" y="3869008"/>
            <a:ext cx="3886200" cy="2912792"/>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Analysis of the weather event</a:t>
            </a:r>
            <a:endParaRPr lang="en-US" dirty="0">
              <a:latin typeface="Times New Roman" pitchFamily="18" charset="0"/>
            </a:endParaRPr>
          </a:p>
        </p:txBody>
      </p:sp>
      <p:sp>
        <p:nvSpPr>
          <p:cNvPr id="6" name="Content Placeholder 4"/>
          <p:cNvSpPr>
            <a:spLocks noGrp="1"/>
          </p:cNvSpPr>
          <p:nvPr>
            <p:ph idx="1"/>
          </p:nvPr>
        </p:nvSpPr>
        <p:spPr>
          <a:xfrm>
            <a:off x="457200" y="1600200"/>
            <a:ext cx="8229600" cy="4953000"/>
          </a:xfrm>
        </p:spPr>
        <p:txBody>
          <a:bodyPr>
            <a:normAutofit/>
          </a:bodyPr>
          <a:lstStyle/>
          <a:p>
            <a:r>
              <a:rPr lang="en-US" dirty="0" smtClean="0">
                <a:latin typeface="Times New Roman" pitchFamily="18" charset="0"/>
              </a:rPr>
              <a:t>Large-scale weather pattern</a:t>
            </a:r>
          </a:p>
          <a:p>
            <a:pPr lvl="1"/>
            <a:r>
              <a:rPr lang="en-US" dirty="0" smtClean="0">
                <a:latin typeface="Times New Roman" pitchFamily="18" charset="0"/>
              </a:rPr>
              <a:t>Weak pressure gradient (weak winds) over eastern U.S. through most of the troposphere</a:t>
            </a:r>
          </a:p>
          <a:p>
            <a:pPr lvl="1"/>
            <a:r>
              <a:rPr lang="en-US" dirty="0" smtClean="0">
                <a:latin typeface="Times New Roman" pitchFamily="18" charset="0"/>
              </a:rPr>
              <a:t>Stalled frontal boundary to south (in GA)</a:t>
            </a:r>
          </a:p>
          <a:p>
            <a:pPr lvl="1"/>
            <a:r>
              <a:rPr lang="en-US" dirty="0" smtClean="0">
                <a:latin typeface="Times New Roman" pitchFamily="18" charset="0"/>
              </a:rPr>
              <a:t>Upper-level divergence in winds, low-level convergence in winds over western NC (favorable for supporting convection; upward vertical velocities)</a:t>
            </a:r>
          </a:p>
          <a:p>
            <a:pPr lvl="1"/>
            <a:r>
              <a:rPr lang="en-US" dirty="0" smtClean="0">
                <a:latin typeface="Times New Roman" pitchFamily="18" charset="0"/>
              </a:rPr>
              <a:t>Abundant available moisture (for sustaining convection)</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Outline</a:t>
            </a:r>
            <a:endParaRPr lang="en-US" dirty="0">
              <a:latin typeface="Times New Roman" pitchFamily="18" charset="0"/>
            </a:endParaRPr>
          </a:p>
        </p:txBody>
      </p:sp>
      <p:sp>
        <p:nvSpPr>
          <p:cNvPr id="5" name="Content Placeholder 4"/>
          <p:cNvSpPr>
            <a:spLocks noGrp="1"/>
          </p:cNvSpPr>
          <p:nvPr>
            <p:ph idx="1"/>
          </p:nvPr>
        </p:nvSpPr>
        <p:spPr>
          <a:xfrm>
            <a:off x="457200" y="1524000"/>
            <a:ext cx="8229600" cy="4525963"/>
          </a:xfrm>
        </p:spPr>
        <p:txBody>
          <a:bodyPr/>
          <a:lstStyle/>
          <a:p>
            <a:r>
              <a:rPr lang="en-US" dirty="0" smtClean="0">
                <a:latin typeface="Times New Roman" pitchFamily="18" charset="0"/>
              </a:rPr>
              <a:t>Introduction – what happened?</a:t>
            </a:r>
          </a:p>
          <a:p>
            <a:r>
              <a:rPr lang="en-US" dirty="0" smtClean="0">
                <a:latin typeface="Times New Roman" pitchFamily="18" charset="0"/>
              </a:rPr>
              <a:t>Ingredients</a:t>
            </a:r>
          </a:p>
          <a:p>
            <a:r>
              <a:rPr lang="en-US" dirty="0" smtClean="0">
                <a:latin typeface="Times New Roman" pitchFamily="18" charset="0"/>
              </a:rPr>
              <a:t>Analysis of the weather event</a:t>
            </a:r>
          </a:p>
          <a:p>
            <a:r>
              <a:rPr lang="en-US" dirty="0" smtClean="0">
                <a:latin typeface="Times New Roman" pitchFamily="18" charset="0"/>
              </a:rPr>
              <a:t>Issues requiring attention</a:t>
            </a:r>
            <a:endParaRPr lang="en-US" dirty="0">
              <a:latin typeface="Times New Roman" pitchFamily="18" charset="0"/>
            </a:endParaRPr>
          </a:p>
        </p:txBody>
      </p:sp>
      <p:pic>
        <p:nvPicPr>
          <p:cNvPr id="6" name="Picture 5" descr="sm_hatchery_26jul2011.jpg"/>
          <p:cNvPicPr>
            <a:picLocks noChangeAspect="1"/>
          </p:cNvPicPr>
          <p:nvPr/>
        </p:nvPicPr>
        <p:blipFill>
          <a:blip r:embed="rId2" cstate="print"/>
          <a:stretch>
            <a:fillRect/>
          </a:stretch>
        </p:blipFill>
        <p:spPr>
          <a:xfrm>
            <a:off x="76200" y="3869008"/>
            <a:ext cx="3886200" cy="2912792"/>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latin typeface="Times New Roman" pitchFamily="18" charset="0"/>
              </a:rPr>
              <a:t>Analysis of the weather event</a:t>
            </a:r>
            <a:endParaRPr lang="en-US" dirty="0">
              <a:latin typeface="Times New Roman" pitchFamily="18" charset="0"/>
            </a:endParaRPr>
          </a:p>
        </p:txBody>
      </p:sp>
      <p:pic>
        <p:nvPicPr>
          <p:cNvPr id="5" name="Picture 4" descr="satsfcnps2011071418.gif"/>
          <p:cNvPicPr>
            <a:picLocks noChangeAspect="1"/>
          </p:cNvPicPr>
          <p:nvPr/>
        </p:nvPicPr>
        <p:blipFill>
          <a:blip r:embed="rId2" cstate="print"/>
          <a:stretch>
            <a:fillRect/>
          </a:stretch>
        </p:blipFill>
        <p:spPr>
          <a:xfrm>
            <a:off x="285750" y="214312"/>
            <a:ext cx="8572500" cy="6429375"/>
          </a:xfrm>
          <a:prstGeom prst="rect">
            <a:avLst/>
          </a:prstGeom>
        </p:spPr>
      </p:pic>
      <p:sp>
        <p:nvSpPr>
          <p:cNvPr id="7" name="TextBox 6"/>
          <p:cNvSpPr txBox="1"/>
          <p:nvPr/>
        </p:nvSpPr>
        <p:spPr>
          <a:xfrm>
            <a:off x="457200" y="381000"/>
            <a:ext cx="3374385" cy="461665"/>
          </a:xfrm>
          <a:prstGeom prst="rect">
            <a:avLst/>
          </a:prstGeom>
          <a:solidFill>
            <a:schemeClr val="tx2">
              <a:lumMod val="20000"/>
              <a:lumOff val="80000"/>
            </a:schemeClr>
          </a:solidFill>
        </p:spPr>
        <p:txBody>
          <a:bodyPr wrap="none" rtlCol="0">
            <a:spAutoFit/>
          </a:bodyPr>
          <a:lstStyle/>
          <a:p>
            <a:r>
              <a:rPr lang="en-US" sz="2400" dirty="0" smtClean="0"/>
              <a:t>2:00 pm EDT 14 July 2011</a:t>
            </a:r>
            <a:endParaRPr lang="en-US" sz="2400" dirty="0"/>
          </a:p>
        </p:txBody>
      </p:sp>
      <p:sp>
        <p:nvSpPr>
          <p:cNvPr id="6" name="TextBox 5"/>
          <p:cNvSpPr txBox="1"/>
          <p:nvPr/>
        </p:nvSpPr>
        <p:spPr>
          <a:xfrm>
            <a:off x="1524000" y="6019800"/>
            <a:ext cx="5927392" cy="461665"/>
          </a:xfrm>
          <a:prstGeom prst="rect">
            <a:avLst/>
          </a:prstGeom>
          <a:solidFill>
            <a:schemeClr val="tx2">
              <a:lumMod val="20000"/>
              <a:lumOff val="80000"/>
            </a:schemeClr>
          </a:solidFill>
        </p:spPr>
        <p:txBody>
          <a:bodyPr wrap="none" rtlCol="0">
            <a:spAutoFit/>
          </a:bodyPr>
          <a:lstStyle/>
          <a:p>
            <a:r>
              <a:rPr lang="en-US" sz="2400" dirty="0" smtClean="0"/>
              <a:t>HPC sea level pressure (</a:t>
            </a:r>
            <a:r>
              <a:rPr lang="en-US" sz="2400" dirty="0" err="1" smtClean="0"/>
              <a:t>hPa</a:t>
            </a:r>
            <a:r>
              <a:rPr lang="en-US" sz="2400" dirty="0" smtClean="0"/>
              <a:t>), IR GOES imagery</a:t>
            </a:r>
            <a:endParaRPr lang="en-US" sz="24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latin typeface="Times New Roman" pitchFamily="18" charset="0"/>
              </a:rPr>
              <a:t>Analysis of the weather event</a:t>
            </a:r>
            <a:endParaRPr lang="en-US" dirty="0">
              <a:latin typeface="Times New Roman" pitchFamily="18" charset="0"/>
            </a:endParaRPr>
          </a:p>
        </p:txBody>
      </p:sp>
      <p:pic>
        <p:nvPicPr>
          <p:cNvPr id="6" name="Picture 5" descr="1800utc14jul2011_500mb.gif"/>
          <p:cNvPicPr>
            <a:picLocks noChangeAspect="1"/>
          </p:cNvPicPr>
          <p:nvPr/>
        </p:nvPicPr>
        <p:blipFill>
          <a:blip r:embed="rId2" cstate="print"/>
          <a:stretch>
            <a:fillRect/>
          </a:stretch>
        </p:blipFill>
        <p:spPr>
          <a:xfrm>
            <a:off x="762000" y="571500"/>
            <a:ext cx="7620000" cy="5715000"/>
          </a:xfrm>
          <a:prstGeom prst="rect">
            <a:avLst/>
          </a:prstGeom>
        </p:spPr>
      </p:pic>
      <p:sp>
        <p:nvSpPr>
          <p:cNvPr id="7" name="TextBox 6"/>
          <p:cNvSpPr txBox="1"/>
          <p:nvPr/>
        </p:nvSpPr>
        <p:spPr>
          <a:xfrm>
            <a:off x="457200" y="381000"/>
            <a:ext cx="3374385" cy="461665"/>
          </a:xfrm>
          <a:prstGeom prst="rect">
            <a:avLst/>
          </a:prstGeom>
          <a:solidFill>
            <a:schemeClr val="tx2">
              <a:lumMod val="20000"/>
              <a:lumOff val="80000"/>
            </a:schemeClr>
          </a:solidFill>
        </p:spPr>
        <p:txBody>
          <a:bodyPr wrap="none" rtlCol="0">
            <a:spAutoFit/>
          </a:bodyPr>
          <a:lstStyle/>
          <a:p>
            <a:r>
              <a:rPr lang="en-US" sz="2400" dirty="0" smtClean="0"/>
              <a:t>2:00 pm EDT 14 July 2011</a:t>
            </a:r>
            <a:endParaRPr lang="en-US" sz="2400" dirty="0"/>
          </a:p>
        </p:txBody>
      </p:sp>
      <p:sp>
        <p:nvSpPr>
          <p:cNvPr id="8" name="TextBox 7"/>
          <p:cNvSpPr txBox="1"/>
          <p:nvPr/>
        </p:nvSpPr>
        <p:spPr>
          <a:xfrm>
            <a:off x="838200" y="5486400"/>
            <a:ext cx="7240187" cy="461665"/>
          </a:xfrm>
          <a:prstGeom prst="rect">
            <a:avLst/>
          </a:prstGeom>
          <a:solidFill>
            <a:schemeClr val="tx2">
              <a:lumMod val="20000"/>
              <a:lumOff val="80000"/>
            </a:schemeClr>
          </a:solidFill>
        </p:spPr>
        <p:txBody>
          <a:bodyPr wrap="none" rtlCol="0">
            <a:spAutoFit/>
          </a:bodyPr>
          <a:lstStyle/>
          <a:p>
            <a:r>
              <a:rPr lang="en-US" sz="2400" dirty="0" smtClean="0"/>
              <a:t>500 </a:t>
            </a:r>
            <a:r>
              <a:rPr lang="en-US" sz="2400" dirty="0" err="1" smtClean="0"/>
              <a:t>hPa</a:t>
            </a:r>
            <a:r>
              <a:rPr lang="en-US" sz="2400" dirty="0" smtClean="0"/>
              <a:t> level geo. height (m), temperature (</a:t>
            </a:r>
            <a:r>
              <a:rPr lang="en-US" sz="2400" baseline="30000" dirty="0" err="1" smtClean="0"/>
              <a:t>o</a:t>
            </a:r>
            <a:r>
              <a:rPr lang="en-US" sz="2400" dirty="0" err="1" smtClean="0"/>
              <a:t>C</a:t>
            </a:r>
            <a:r>
              <a:rPr lang="en-US" sz="2400" dirty="0" smtClean="0"/>
              <a:t>), wind (</a:t>
            </a:r>
            <a:r>
              <a:rPr lang="en-US" sz="2400" dirty="0" err="1" smtClean="0"/>
              <a:t>kt</a:t>
            </a:r>
            <a:r>
              <a:rPr lang="en-US" sz="2400" dirty="0" smtClean="0"/>
              <a:t>)</a:t>
            </a:r>
            <a:endParaRPr lang="en-US" sz="2400" dirty="0"/>
          </a:p>
        </p:txBody>
      </p:sp>
      <p:sp>
        <p:nvSpPr>
          <p:cNvPr id="9" name="TextBox 8"/>
          <p:cNvSpPr txBox="1"/>
          <p:nvPr/>
        </p:nvSpPr>
        <p:spPr>
          <a:xfrm>
            <a:off x="2209800" y="6400800"/>
            <a:ext cx="4469493" cy="246221"/>
          </a:xfrm>
          <a:prstGeom prst="rect">
            <a:avLst/>
          </a:prstGeom>
          <a:noFill/>
        </p:spPr>
        <p:txBody>
          <a:bodyPr wrap="none" rtlCol="0">
            <a:spAutoFit/>
          </a:bodyPr>
          <a:lstStyle/>
          <a:p>
            <a:r>
              <a:rPr lang="en-US" sz="1000" dirty="0" smtClean="0"/>
              <a:t>http://www.spc.noaa.gov/exper/ma_archive/images_s4/20110714/18_500mb.gif</a:t>
            </a:r>
            <a:endParaRPr lang="en-US" sz="10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latin typeface="Times New Roman" pitchFamily="18" charset="0"/>
              </a:rPr>
              <a:t>Analysis of the weather event</a:t>
            </a:r>
            <a:endParaRPr lang="en-US" dirty="0">
              <a:latin typeface="Times New Roman" pitchFamily="18" charset="0"/>
            </a:endParaRPr>
          </a:p>
        </p:txBody>
      </p:sp>
      <p:pic>
        <p:nvPicPr>
          <p:cNvPr id="6" name="Picture 5" descr="0200utc15jul2011_ddiv.gif"/>
          <p:cNvPicPr>
            <a:picLocks noChangeAspect="1"/>
          </p:cNvPicPr>
          <p:nvPr/>
        </p:nvPicPr>
        <p:blipFill>
          <a:blip r:embed="rId2" cstate="print"/>
          <a:stretch>
            <a:fillRect/>
          </a:stretch>
        </p:blipFill>
        <p:spPr>
          <a:xfrm>
            <a:off x="762000" y="571500"/>
            <a:ext cx="7620000" cy="5715000"/>
          </a:xfrm>
          <a:prstGeom prst="rect">
            <a:avLst/>
          </a:prstGeom>
        </p:spPr>
      </p:pic>
      <p:sp>
        <p:nvSpPr>
          <p:cNvPr id="7" name="TextBox 6"/>
          <p:cNvSpPr txBox="1"/>
          <p:nvPr/>
        </p:nvSpPr>
        <p:spPr>
          <a:xfrm>
            <a:off x="457200" y="381000"/>
            <a:ext cx="3529877" cy="461665"/>
          </a:xfrm>
          <a:prstGeom prst="rect">
            <a:avLst/>
          </a:prstGeom>
          <a:solidFill>
            <a:schemeClr val="tx2">
              <a:lumMod val="20000"/>
              <a:lumOff val="80000"/>
            </a:schemeClr>
          </a:solidFill>
        </p:spPr>
        <p:txBody>
          <a:bodyPr wrap="none" rtlCol="0">
            <a:spAutoFit/>
          </a:bodyPr>
          <a:lstStyle/>
          <a:p>
            <a:r>
              <a:rPr lang="en-US" sz="2400" dirty="0" smtClean="0"/>
              <a:t>10:00 pm EDT 14 July 2011</a:t>
            </a:r>
            <a:endParaRPr lang="en-US" sz="2400" dirty="0"/>
          </a:p>
        </p:txBody>
      </p:sp>
      <p:sp>
        <p:nvSpPr>
          <p:cNvPr id="8" name="TextBox 7"/>
          <p:cNvSpPr txBox="1"/>
          <p:nvPr/>
        </p:nvSpPr>
        <p:spPr>
          <a:xfrm>
            <a:off x="1066800" y="5410200"/>
            <a:ext cx="6849119" cy="461665"/>
          </a:xfrm>
          <a:prstGeom prst="rect">
            <a:avLst/>
          </a:prstGeom>
          <a:solidFill>
            <a:schemeClr val="tx2">
              <a:lumMod val="20000"/>
              <a:lumOff val="80000"/>
            </a:schemeClr>
          </a:solidFill>
        </p:spPr>
        <p:txBody>
          <a:bodyPr wrap="none" rtlCol="0">
            <a:spAutoFit/>
          </a:bodyPr>
          <a:lstStyle/>
          <a:p>
            <a:r>
              <a:rPr lang="en-US" sz="2400" dirty="0" smtClean="0"/>
              <a:t>Dynamically-forced upward vertical velocity (shading)</a:t>
            </a:r>
            <a:endParaRPr lang="en-US" sz="2400" dirty="0"/>
          </a:p>
        </p:txBody>
      </p:sp>
      <p:sp>
        <p:nvSpPr>
          <p:cNvPr id="9" name="TextBox 8"/>
          <p:cNvSpPr txBox="1"/>
          <p:nvPr/>
        </p:nvSpPr>
        <p:spPr>
          <a:xfrm>
            <a:off x="2209800" y="6400800"/>
            <a:ext cx="4323620" cy="246221"/>
          </a:xfrm>
          <a:prstGeom prst="rect">
            <a:avLst/>
          </a:prstGeom>
          <a:noFill/>
        </p:spPr>
        <p:txBody>
          <a:bodyPr wrap="none" rtlCol="0">
            <a:spAutoFit/>
          </a:bodyPr>
          <a:lstStyle/>
          <a:p>
            <a:r>
              <a:rPr lang="en-US" sz="1000" dirty="0" smtClean="0"/>
              <a:t>http://www.spc.noaa.gov/exper/ma_archive/images_s4/20110715/02_ddiv.gif</a:t>
            </a:r>
            <a:endParaRPr lang="en-US" sz="10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Analysis of the weather event</a:t>
            </a:r>
            <a:endParaRPr lang="en-US" dirty="0">
              <a:latin typeface="Times New Roman" pitchFamily="18" charset="0"/>
            </a:endParaRPr>
          </a:p>
        </p:txBody>
      </p:sp>
      <p:pic>
        <p:nvPicPr>
          <p:cNvPr id="7" name="Picture 6" descr="f17_14jul2011_morn.png"/>
          <p:cNvPicPr>
            <a:picLocks noChangeAspect="1"/>
          </p:cNvPicPr>
          <p:nvPr/>
        </p:nvPicPr>
        <p:blipFill>
          <a:blip r:embed="rId2" cstate="print"/>
          <a:stretch>
            <a:fillRect/>
          </a:stretch>
        </p:blipFill>
        <p:spPr>
          <a:xfrm>
            <a:off x="76200" y="76200"/>
            <a:ext cx="2905125" cy="3429000"/>
          </a:xfrm>
          <a:prstGeom prst="rect">
            <a:avLst/>
          </a:prstGeom>
        </p:spPr>
      </p:pic>
      <p:pic>
        <p:nvPicPr>
          <p:cNvPr id="8" name="Picture 7" descr="f17_14jul2011_even.png"/>
          <p:cNvPicPr>
            <a:picLocks noChangeAspect="1"/>
          </p:cNvPicPr>
          <p:nvPr/>
        </p:nvPicPr>
        <p:blipFill>
          <a:blip r:embed="rId3" cstate="print"/>
          <a:stretch>
            <a:fillRect/>
          </a:stretch>
        </p:blipFill>
        <p:spPr>
          <a:xfrm>
            <a:off x="3038475" y="76200"/>
            <a:ext cx="2905125" cy="3429000"/>
          </a:xfrm>
          <a:prstGeom prst="rect">
            <a:avLst/>
          </a:prstGeom>
        </p:spPr>
      </p:pic>
      <p:pic>
        <p:nvPicPr>
          <p:cNvPr id="9" name="Picture 8" descr="f17_15jul2011_morn.png"/>
          <p:cNvPicPr>
            <a:picLocks noChangeAspect="1"/>
          </p:cNvPicPr>
          <p:nvPr/>
        </p:nvPicPr>
        <p:blipFill>
          <a:blip r:embed="rId4" cstate="print"/>
          <a:stretch>
            <a:fillRect/>
          </a:stretch>
        </p:blipFill>
        <p:spPr>
          <a:xfrm>
            <a:off x="76200" y="3352800"/>
            <a:ext cx="2905125" cy="3429000"/>
          </a:xfrm>
          <a:prstGeom prst="rect">
            <a:avLst/>
          </a:prstGeom>
        </p:spPr>
      </p:pic>
      <p:pic>
        <p:nvPicPr>
          <p:cNvPr id="10" name="Picture 9" descr="f17_15jul2011_even.png"/>
          <p:cNvPicPr>
            <a:picLocks noChangeAspect="1"/>
          </p:cNvPicPr>
          <p:nvPr/>
        </p:nvPicPr>
        <p:blipFill>
          <a:blip r:embed="rId5" cstate="print"/>
          <a:stretch>
            <a:fillRect/>
          </a:stretch>
        </p:blipFill>
        <p:spPr>
          <a:xfrm>
            <a:off x="3038475" y="3352800"/>
            <a:ext cx="2905125" cy="3429000"/>
          </a:xfrm>
          <a:prstGeom prst="rect">
            <a:avLst/>
          </a:prstGeom>
        </p:spPr>
      </p:pic>
      <p:pic>
        <p:nvPicPr>
          <p:cNvPr id="11" name="Picture 10" descr="ssmi_legend.png"/>
          <p:cNvPicPr>
            <a:picLocks noChangeAspect="1"/>
          </p:cNvPicPr>
          <p:nvPr/>
        </p:nvPicPr>
        <p:blipFill>
          <a:blip r:embed="rId6" cstate="print"/>
          <a:stretch>
            <a:fillRect/>
          </a:stretch>
        </p:blipFill>
        <p:spPr>
          <a:xfrm>
            <a:off x="76200" y="3276600"/>
            <a:ext cx="6753225" cy="495300"/>
          </a:xfrm>
          <a:prstGeom prst="rect">
            <a:avLst/>
          </a:prstGeom>
        </p:spPr>
      </p:pic>
      <p:sp>
        <p:nvSpPr>
          <p:cNvPr id="12" name="TextBox 11"/>
          <p:cNvSpPr txBox="1"/>
          <p:nvPr/>
        </p:nvSpPr>
        <p:spPr>
          <a:xfrm>
            <a:off x="6400800" y="6135469"/>
            <a:ext cx="2286000" cy="646331"/>
          </a:xfrm>
          <a:prstGeom prst="rect">
            <a:avLst/>
          </a:prstGeom>
          <a:noFill/>
        </p:spPr>
        <p:txBody>
          <a:bodyPr wrap="square" rtlCol="0">
            <a:spAutoFit/>
          </a:bodyPr>
          <a:lstStyle/>
          <a:p>
            <a:r>
              <a:rPr lang="en-US" dirty="0" smtClean="0"/>
              <a:t>Courtesy: Remote Sensing Systems, Inc.</a:t>
            </a:r>
            <a:endParaRPr lang="en-US" dirty="0"/>
          </a:p>
        </p:txBody>
      </p:sp>
      <p:sp>
        <p:nvSpPr>
          <p:cNvPr id="13" name="TextBox 12"/>
          <p:cNvSpPr txBox="1"/>
          <p:nvPr/>
        </p:nvSpPr>
        <p:spPr>
          <a:xfrm>
            <a:off x="231191" y="381000"/>
            <a:ext cx="2588209" cy="369332"/>
          </a:xfrm>
          <a:prstGeom prst="rect">
            <a:avLst/>
          </a:prstGeom>
          <a:solidFill>
            <a:schemeClr val="tx2">
              <a:lumMod val="20000"/>
              <a:lumOff val="80000"/>
            </a:schemeClr>
          </a:solidFill>
        </p:spPr>
        <p:txBody>
          <a:bodyPr wrap="none" rtlCol="0">
            <a:spAutoFit/>
          </a:bodyPr>
          <a:lstStyle/>
          <a:p>
            <a:r>
              <a:rPr lang="en-US" dirty="0" smtClean="0"/>
              <a:t>8:00 am EDT 14 July 2011</a:t>
            </a:r>
            <a:endParaRPr lang="en-US" dirty="0"/>
          </a:p>
        </p:txBody>
      </p:sp>
      <p:sp>
        <p:nvSpPr>
          <p:cNvPr id="14" name="TextBox 13"/>
          <p:cNvSpPr txBox="1"/>
          <p:nvPr/>
        </p:nvSpPr>
        <p:spPr>
          <a:xfrm>
            <a:off x="3202991" y="381000"/>
            <a:ext cx="2588209" cy="369332"/>
          </a:xfrm>
          <a:prstGeom prst="rect">
            <a:avLst/>
          </a:prstGeom>
          <a:solidFill>
            <a:schemeClr val="tx2">
              <a:lumMod val="20000"/>
              <a:lumOff val="80000"/>
            </a:schemeClr>
          </a:solidFill>
        </p:spPr>
        <p:txBody>
          <a:bodyPr wrap="none" rtlCol="0">
            <a:spAutoFit/>
          </a:bodyPr>
          <a:lstStyle/>
          <a:p>
            <a:r>
              <a:rPr lang="en-US" dirty="0" smtClean="0"/>
              <a:t>8:00 pm EDT 14 July 2011</a:t>
            </a:r>
            <a:endParaRPr lang="en-US" dirty="0"/>
          </a:p>
        </p:txBody>
      </p:sp>
      <p:sp>
        <p:nvSpPr>
          <p:cNvPr id="15" name="TextBox 14"/>
          <p:cNvSpPr txBox="1"/>
          <p:nvPr/>
        </p:nvSpPr>
        <p:spPr>
          <a:xfrm>
            <a:off x="3200400" y="3897868"/>
            <a:ext cx="2588209" cy="369332"/>
          </a:xfrm>
          <a:prstGeom prst="rect">
            <a:avLst/>
          </a:prstGeom>
          <a:solidFill>
            <a:schemeClr val="tx2">
              <a:lumMod val="20000"/>
              <a:lumOff val="80000"/>
            </a:schemeClr>
          </a:solidFill>
        </p:spPr>
        <p:txBody>
          <a:bodyPr wrap="none" rtlCol="0">
            <a:spAutoFit/>
          </a:bodyPr>
          <a:lstStyle/>
          <a:p>
            <a:r>
              <a:rPr lang="en-US" dirty="0" smtClean="0"/>
              <a:t>8:00 pm EDT 15 July 2011</a:t>
            </a:r>
            <a:endParaRPr lang="en-US" dirty="0"/>
          </a:p>
        </p:txBody>
      </p:sp>
      <p:sp>
        <p:nvSpPr>
          <p:cNvPr id="16" name="TextBox 15"/>
          <p:cNvSpPr txBox="1"/>
          <p:nvPr/>
        </p:nvSpPr>
        <p:spPr>
          <a:xfrm>
            <a:off x="228600" y="3897868"/>
            <a:ext cx="2588209" cy="369332"/>
          </a:xfrm>
          <a:prstGeom prst="rect">
            <a:avLst/>
          </a:prstGeom>
          <a:solidFill>
            <a:schemeClr val="tx2">
              <a:lumMod val="20000"/>
              <a:lumOff val="80000"/>
            </a:schemeClr>
          </a:solidFill>
        </p:spPr>
        <p:txBody>
          <a:bodyPr wrap="none" rtlCol="0">
            <a:spAutoFit/>
          </a:bodyPr>
          <a:lstStyle/>
          <a:p>
            <a:r>
              <a:rPr lang="en-US" dirty="0" smtClean="0"/>
              <a:t>8:00 am EDT 15 July 2011</a:t>
            </a:r>
            <a:endParaRPr lang="en-US" dirty="0"/>
          </a:p>
        </p:txBody>
      </p:sp>
      <p:sp>
        <p:nvSpPr>
          <p:cNvPr id="17" name="TextBox 16"/>
          <p:cNvSpPr txBox="1"/>
          <p:nvPr/>
        </p:nvSpPr>
        <p:spPr>
          <a:xfrm>
            <a:off x="6096000" y="1447800"/>
            <a:ext cx="2819400" cy="1200329"/>
          </a:xfrm>
          <a:prstGeom prst="rect">
            <a:avLst/>
          </a:prstGeom>
          <a:noFill/>
        </p:spPr>
        <p:txBody>
          <a:bodyPr wrap="square" rtlCol="0">
            <a:spAutoFit/>
          </a:bodyPr>
          <a:lstStyle/>
          <a:p>
            <a:r>
              <a:rPr lang="en-US" sz="2400" dirty="0" smtClean="0"/>
              <a:t>Columnar water vapor (mm)</a:t>
            </a:r>
          </a:p>
          <a:p>
            <a:r>
              <a:rPr lang="en-US" sz="2400" dirty="0" smtClean="0"/>
              <a:t>[SSMIS- F17]</a:t>
            </a:r>
            <a:endParaRPr lang="en-US" sz="2400" dirty="0"/>
          </a:p>
        </p:txBody>
      </p:sp>
      <p:sp>
        <p:nvSpPr>
          <p:cNvPr id="18" name="TextBox 17"/>
          <p:cNvSpPr txBox="1"/>
          <p:nvPr/>
        </p:nvSpPr>
        <p:spPr>
          <a:xfrm>
            <a:off x="1238406" y="6535579"/>
            <a:ext cx="3562194" cy="246221"/>
          </a:xfrm>
          <a:prstGeom prst="rect">
            <a:avLst/>
          </a:prstGeom>
          <a:solidFill>
            <a:schemeClr val="tx2">
              <a:lumMod val="20000"/>
              <a:lumOff val="80000"/>
            </a:schemeClr>
          </a:solidFill>
        </p:spPr>
        <p:txBody>
          <a:bodyPr wrap="none" rtlCol="0">
            <a:spAutoFit/>
          </a:bodyPr>
          <a:lstStyle/>
          <a:p>
            <a:r>
              <a:rPr lang="en-US" sz="1000" dirty="0" smtClean="0"/>
              <a:t>http://www.ssmi.com/ssmi/ssmi_data_daily.html?pass=morning</a:t>
            </a:r>
            <a:endParaRPr lang="en-US" sz="10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Analysis of the weather event</a:t>
            </a:r>
            <a:endParaRPr lang="en-US" dirty="0">
              <a:latin typeface="Times New Roman" pitchFamily="18" charset="0"/>
            </a:endParaRPr>
          </a:p>
        </p:txBody>
      </p:sp>
      <p:sp>
        <p:nvSpPr>
          <p:cNvPr id="8" name="TextBox 7"/>
          <p:cNvSpPr txBox="1"/>
          <p:nvPr/>
        </p:nvSpPr>
        <p:spPr>
          <a:xfrm>
            <a:off x="2209800" y="6400800"/>
            <a:ext cx="4488729" cy="246221"/>
          </a:xfrm>
          <a:prstGeom prst="rect">
            <a:avLst/>
          </a:prstGeom>
          <a:noFill/>
        </p:spPr>
        <p:txBody>
          <a:bodyPr wrap="none" rtlCol="0">
            <a:spAutoFit/>
          </a:bodyPr>
          <a:lstStyle/>
          <a:p>
            <a:r>
              <a:rPr lang="en-US" sz="1000" dirty="0" smtClean="0"/>
              <a:t>http://www.spc.noaa.gov/exper/ma_archive/images_s4/20110714/21_pwtr.gif </a:t>
            </a:r>
            <a:endParaRPr lang="en-US" sz="1000" dirty="0"/>
          </a:p>
        </p:txBody>
      </p:sp>
      <p:pic>
        <p:nvPicPr>
          <p:cNvPr id="5" name="Picture 4" descr="2100UTC14jul2011_pwtr.gif"/>
          <p:cNvPicPr>
            <a:picLocks noChangeAspect="1"/>
          </p:cNvPicPr>
          <p:nvPr/>
        </p:nvPicPr>
        <p:blipFill>
          <a:blip r:embed="rId2" cstate="print"/>
          <a:stretch>
            <a:fillRect/>
          </a:stretch>
        </p:blipFill>
        <p:spPr>
          <a:xfrm>
            <a:off x="762000" y="571500"/>
            <a:ext cx="7620000" cy="5715000"/>
          </a:xfrm>
          <a:prstGeom prst="rect">
            <a:avLst/>
          </a:prstGeom>
        </p:spPr>
      </p:pic>
      <p:sp>
        <p:nvSpPr>
          <p:cNvPr id="6" name="Down Arrow 5"/>
          <p:cNvSpPr/>
          <p:nvPr/>
        </p:nvSpPr>
        <p:spPr>
          <a:xfrm rot="1286843">
            <a:off x="6400484" y="2633545"/>
            <a:ext cx="838200" cy="990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57200" y="381000"/>
            <a:ext cx="3374385" cy="461665"/>
          </a:xfrm>
          <a:prstGeom prst="rect">
            <a:avLst/>
          </a:prstGeom>
          <a:solidFill>
            <a:schemeClr val="tx2">
              <a:lumMod val="20000"/>
              <a:lumOff val="80000"/>
            </a:schemeClr>
          </a:solidFill>
        </p:spPr>
        <p:txBody>
          <a:bodyPr wrap="none" rtlCol="0">
            <a:spAutoFit/>
          </a:bodyPr>
          <a:lstStyle/>
          <a:p>
            <a:r>
              <a:rPr lang="en-US" sz="2400" dirty="0" smtClean="0"/>
              <a:t>5:00 pm EDT 14 July 2011</a:t>
            </a:r>
            <a:endParaRPr lang="en-US" sz="2400" dirty="0"/>
          </a:p>
        </p:txBody>
      </p:sp>
      <p:sp>
        <p:nvSpPr>
          <p:cNvPr id="11" name="TextBox 10"/>
          <p:cNvSpPr txBox="1"/>
          <p:nvPr/>
        </p:nvSpPr>
        <p:spPr>
          <a:xfrm>
            <a:off x="6510630" y="2069068"/>
            <a:ext cx="1414170" cy="369332"/>
          </a:xfrm>
          <a:prstGeom prst="rect">
            <a:avLst/>
          </a:prstGeom>
          <a:solidFill>
            <a:schemeClr val="tx2">
              <a:lumMod val="20000"/>
              <a:lumOff val="80000"/>
            </a:schemeClr>
          </a:solidFill>
        </p:spPr>
        <p:txBody>
          <a:bodyPr wrap="none" rtlCol="0">
            <a:spAutoFit/>
          </a:bodyPr>
          <a:lstStyle/>
          <a:p>
            <a:r>
              <a:rPr lang="en-US" dirty="0" smtClean="0"/>
              <a:t>~ 1.90 inches</a:t>
            </a:r>
            <a:endParaRPr lang="en-US" dirty="0"/>
          </a:p>
        </p:txBody>
      </p:sp>
      <p:sp>
        <p:nvSpPr>
          <p:cNvPr id="12" name="TextBox 11"/>
          <p:cNvSpPr txBox="1"/>
          <p:nvPr/>
        </p:nvSpPr>
        <p:spPr>
          <a:xfrm>
            <a:off x="3075493" y="5943600"/>
            <a:ext cx="3020507" cy="461665"/>
          </a:xfrm>
          <a:prstGeom prst="rect">
            <a:avLst/>
          </a:prstGeom>
          <a:solidFill>
            <a:schemeClr val="tx2">
              <a:lumMod val="20000"/>
              <a:lumOff val="80000"/>
            </a:schemeClr>
          </a:solidFill>
        </p:spPr>
        <p:txBody>
          <a:bodyPr wrap="none" rtlCol="0">
            <a:spAutoFit/>
          </a:bodyPr>
          <a:lstStyle/>
          <a:p>
            <a:r>
              <a:rPr lang="en-US" sz="2400" dirty="0" err="1" smtClean="0"/>
              <a:t>Precipitable</a:t>
            </a:r>
            <a:r>
              <a:rPr lang="en-US" sz="2400" dirty="0" smtClean="0"/>
              <a:t> water (in.)</a:t>
            </a:r>
            <a:endParaRPr lang="en-US" sz="24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Analysis of the weather event</a:t>
            </a:r>
            <a:endParaRPr lang="en-US" dirty="0">
              <a:latin typeface="Times New Roman" pitchFamily="18" charset="0"/>
            </a:endParaRPr>
          </a:p>
        </p:txBody>
      </p:sp>
      <p:pic>
        <p:nvPicPr>
          <p:cNvPr id="7" name="Picture 6" descr="Pw_July_99th.gif"/>
          <p:cNvPicPr>
            <a:picLocks noChangeAspect="1"/>
          </p:cNvPicPr>
          <p:nvPr/>
        </p:nvPicPr>
        <p:blipFill>
          <a:blip r:embed="rId2" cstate="print"/>
          <a:stretch>
            <a:fillRect/>
          </a:stretch>
        </p:blipFill>
        <p:spPr>
          <a:xfrm>
            <a:off x="285750" y="571500"/>
            <a:ext cx="8572500" cy="5715000"/>
          </a:xfrm>
          <a:prstGeom prst="rect">
            <a:avLst/>
          </a:prstGeom>
        </p:spPr>
      </p:pic>
      <p:sp>
        <p:nvSpPr>
          <p:cNvPr id="8" name="TextBox 7"/>
          <p:cNvSpPr txBox="1"/>
          <p:nvPr/>
        </p:nvSpPr>
        <p:spPr>
          <a:xfrm>
            <a:off x="3217316" y="6400800"/>
            <a:ext cx="2650084" cy="246221"/>
          </a:xfrm>
          <a:prstGeom prst="rect">
            <a:avLst/>
          </a:prstGeom>
          <a:noFill/>
        </p:spPr>
        <p:txBody>
          <a:bodyPr wrap="none" rtlCol="0">
            <a:spAutoFit/>
          </a:bodyPr>
          <a:lstStyle/>
          <a:p>
            <a:r>
              <a:rPr lang="en-US" sz="1000" dirty="0" smtClean="0"/>
              <a:t>http://www.crh.noaa.gov/unr/?n=pw-gridded#</a:t>
            </a:r>
            <a:endParaRPr lang="en-US" sz="10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Analysis of the weather event</a:t>
            </a:r>
            <a:endParaRPr lang="en-US" dirty="0">
              <a:latin typeface="Times New Roman" pitchFamily="18" charset="0"/>
            </a:endParaRPr>
          </a:p>
        </p:txBody>
      </p:sp>
      <p:sp>
        <p:nvSpPr>
          <p:cNvPr id="6" name="Content Placeholder 4"/>
          <p:cNvSpPr>
            <a:spLocks noGrp="1"/>
          </p:cNvSpPr>
          <p:nvPr>
            <p:ph idx="1"/>
          </p:nvPr>
        </p:nvSpPr>
        <p:spPr>
          <a:xfrm>
            <a:off x="457200" y="1600200"/>
            <a:ext cx="8229600" cy="4525963"/>
          </a:xfrm>
        </p:spPr>
        <p:txBody>
          <a:bodyPr/>
          <a:lstStyle/>
          <a:p>
            <a:r>
              <a:rPr lang="en-US" dirty="0" smtClean="0">
                <a:latin typeface="Times New Roman" pitchFamily="18" charset="0"/>
              </a:rPr>
              <a:t>Four phases</a:t>
            </a:r>
          </a:p>
          <a:p>
            <a:pPr lvl="1"/>
            <a:r>
              <a:rPr lang="en-US" dirty="0" smtClean="0">
                <a:latin typeface="Times New Roman" pitchFamily="18" charset="0"/>
              </a:rPr>
              <a:t>Early afternoon convection</a:t>
            </a:r>
          </a:p>
          <a:p>
            <a:pPr lvl="1"/>
            <a:r>
              <a:rPr lang="en-US" dirty="0" smtClean="0">
                <a:latin typeface="Times New Roman" pitchFamily="18" charset="0"/>
              </a:rPr>
              <a:t>Late-afternoon “lull”</a:t>
            </a:r>
          </a:p>
          <a:p>
            <a:pPr lvl="1"/>
            <a:r>
              <a:rPr lang="en-US" dirty="0" smtClean="0">
                <a:latin typeface="Times New Roman" pitchFamily="18" charset="0"/>
              </a:rPr>
              <a:t>Evening re-development of convection</a:t>
            </a:r>
          </a:p>
          <a:p>
            <a:pPr lvl="1"/>
            <a:r>
              <a:rPr lang="en-US" dirty="0" smtClean="0">
                <a:latin typeface="Times New Roman" pitchFamily="18" charset="0"/>
              </a:rPr>
              <a:t>Convective system development and maturity</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Analysis of the weather event</a:t>
            </a:r>
            <a:endParaRPr lang="en-US" dirty="0">
              <a:latin typeface="Times New Roman" pitchFamily="18" charset="0"/>
            </a:endParaRPr>
          </a:p>
        </p:txBody>
      </p:sp>
      <p:sp>
        <p:nvSpPr>
          <p:cNvPr id="6" name="Content Placeholder 4"/>
          <p:cNvSpPr>
            <a:spLocks noGrp="1"/>
          </p:cNvSpPr>
          <p:nvPr>
            <p:ph idx="1"/>
          </p:nvPr>
        </p:nvSpPr>
        <p:spPr>
          <a:xfrm>
            <a:off x="457200" y="1600200"/>
            <a:ext cx="8229600" cy="4525963"/>
          </a:xfrm>
        </p:spPr>
        <p:txBody>
          <a:bodyPr/>
          <a:lstStyle/>
          <a:p>
            <a:r>
              <a:rPr lang="en-US" dirty="0" smtClean="0">
                <a:latin typeface="Times New Roman" pitchFamily="18" charset="0"/>
              </a:rPr>
              <a:t>Four phases</a:t>
            </a:r>
          </a:p>
          <a:p>
            <a:pPr lvl="1"/>
            <a:r>
              <a:rPr lang="en-US" dirty="0" smtClean="0">
                <a:solidFill>
                  <a:srgbClr val="FF0000"/>
                </a:solidFill>
                <a:latin typeface="Times New Roman" pitchFamily="18" charset="0"/>
              </a:rPr>
              <a:t>Early afternoon convection</a:t>
            </a:r>
          </a:p>
          <a:p>
            <a:pPr lvl="1"/>
            <a:r>
              <a:rPr lang="en-US" dirty="0" smtClean="0">
                <a:latin typeface="Times New Roman" pitchFamily="18" charset="0"/>
              </a:rPr>
              <a:t>Late-afternoon “lull”</a:t>
            </a:r>
          </a:p>
          <a:p>
            <a:pPr lvl="1"/>
            <a:r>
              <a:rPr lang="en-US" dirty="0" smtClean="0">
                <a:latin typeface="Times New Roman" pitchFamily="18" charset="0"/>
              </a:rPr>
              <a:t>Evening re-development of convection</a:t>
            </a:r>
          </a:p>
          <a:p>
            <a:pPr lvl="1"/>
            <a:r>
              <a:rPr lang="en-US" dirty="0" smtClean="0">
                <a:latin typeface="Times New Roman" pitchFamily="18" charset="0"/>
              </a:rPr>
              <a:t>Convective system development and maturity</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txBox="1">
            <a:spLocks/>
          </p:cNvSpPr>
          <p:nvPr/>
        </p:nvSpPr>
        <p:spPr>
          <a:xfrm>
            <a:off x="457200" y="1600200"/>
            <a:ext cx="8229600"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mn-cs"/>
              </a:rPr>
              <a:t>Four phases</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rgbClr val="FF0000"/>
                </a:solidFill>
                <a:effectLst/>
                <a:uLnTx/>
                <a:uFillTx/>
                <a:latin typeface="Times New Roman" pitchFamily="18" charset="0"/>
                <a:ea typeface="+mn-ea"/>
                <a:cs typeface="+mn-cs"/>
              </a:rPr>
              <a:t>Early afternoon convection</a:t>
            </a:r>
          </a:p>
        </p:txBody>
      </p:sp>
      <p:pic>
        <p:nvPicPr>
          <p:cNvPr id="10" name="kmrx_earlyconv_sl28.avi">
            <a:hlinkClick r:id="" action="ppaction://media"/>
          </p:cNvPr>
          <p:cNvPicPr>
            <a:picLocks noGrp="1" noRot="1" noChangeAspect="1"/>
          </p:cNvPicPr>
          <p:nvPr>
            <p:ph idx="1"/>
            <a:videoFile r:link="rId1"/>
          </p:nvPr>
        </p:nvPicPr>
        <p:blipFill>
          <a:blip r:embed="rId3" cstate="print"/>
          <a:stretch>
            <a:fillRect/>
          </a:stretch>
        </p:blipFill>
        <p:spPr>
          <a:xfrm>
            <a:off x="419100" y="1330325"/>
            <a:ext cx="8305800" cy="5067300"/>
          </a:xfrm>
          <a:prstGeom prst="rect">
            <a:avLst/>
          </a:prstGeom>
        </p:spPr>
      </p:pic>
      <p:sp>
        <p:nvSpPr>
          <p:cNvPr id="4" name="Title 3"/>
          <p:cNvSpPr>
            <a:spLocks noGrp="1"/>
          </p:cNvSpPr>
          <p:nvPr>
            <p:ph type="title"/>
          </p:nvPr>
        </p:nvSpPr>
        <p:spPr/>
        <p:txBody>
          <a:bodyPr/>
          <a:lstStyle/>
          <a:p>
            <a:r>
              <a:rPr lang="en-US" dirty="0" smtClean="0">
                <a:latin typeface="Times New Roman" pitchFamily="18" charset="0"/>
              </a:rPr>
              <a:t>Analysis of the weather event</a:t>
            </a:r>
            <a:endParaRPr lang="en-US" dirty="0">
              <a:latin typeface="Times New Roman" pitchFamily="18" charset="0"/>
            </a:endParaRPr>
          </a:p>
        </p:txBody>
      </p:sp>
      <p:sp>
        <p:nvSpPr>
          <p:cNvPr id="5" name="TextBox 4"/>
          <p:cNvSpPr txBox="1"/>
          <p:nvPr/>
        </p:nvSpPr>
        <p:spPr>
          <a:xfrm>
            <a:off x="1447800" y="6396335"/>
            <a:ext cx="6096000" cy="461665"/>
          </a:xfrm>
          <a:prstGeom prst="rect">
            <a:avLst/>
          </a:prstGeom>
          <a:noFill/>
        </p:spPr>
        <p:txBody>
          <a:bodyPr wrap="square" rtlCol="0">
            <a:spAutoFit/>
          </a:bodyPr>
          <a:lstStyle/>
          <a:p>
            <a:pPr marL="0" lvl="1"/>
            <a:r>
              <a:rPr lang="en-US" sz="2400" dirty="0" smtClean="0">
                <a:solidFill>
                  <a:srgbClr val="FF0000"/>
                </a:solidFill>
                <a:latin typeface="Times New Roman" pitchFamily="18" charset="0"/>
              </a:rPr>
              <a:t>Loop period; 2:13 – 5:11 pm EDT 14 July 2011</a:t>
            </a:r>
            <a:endParaRPr lang="en-US" sz="2400" dirty="0"/>
          </a:p>
        </p:txBody>
      </p:sp>
      <p:sp>
        <p:nvSpPr>
          <p:cNvPr id="6" name="TextBox 5"/>
          <p:cNvSpPr txBox="1"/>
          <p:nvPr/>
        </p:nvSpPr>
        <p:spPr>
          <a:xfrm>
            <a:off x="7696200" y="2662535"/>
            <a:ext cx="934871" cy="461665"/>
          </a:xfrm>
          <a:prstGeom prst="rect">
            <a:avLst/>
          </a:prstGeom>
          <a:noFill/>
        </p:spPr>
        <p:txBody>
          <a:bodyPr wrap="none" rtlCol="0">
            <a:spAutoFit/>
          </a:bodyPr>
          <a:lstStyle/>
          <a:p>
            <a:r>
              <a:rPr lang="en-US" sz="2400" dirty="0" smtClean="0"/>
              <a:t>KMRX</a:t>
            </a:r>
            <a:endParaRPr lang="en-US" sz="2400"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0"/>
                                        </p:tgtEl>
                                      </p:cBhvr>
                                    </p:cmd>
                                  </p:childTnLst>
                                </p:cTn>
                              </p:par>
                            </p:childTnLst>
                          </p:cTn>
                        </p:par>
                      </p:childTnLst>
                    </p:cTn>
                  </p:par>
                </p:childTnLst>
              </p:cTn>
              <p:nextCondLst>
                <p:cond evt="onClick" delay="0">
                  <p:tgtEl>
                    <p:spTgt spid="10"/>
                  </p:tgtEl>
                </p:cond>
              </p:nextCondLst>
            </p:seq>
            <p:video>
              <p:cMediaNode>
                <p:cTn id="7" fill="hold" display="0">
                  <p:stCondLst>
                    <p:cond delay="indefinite"/>
                  </p:stCondLst>
                  <p:endCondLst>
                    <p:cond evt="onNext" delay="0">
                      <p:tgtEl>
                        <p:sldTgt/>
                      </p:tgtEl>
                    </p:cond>
                    <p:cond evt="onPrev" delay="0">
                      <p:tgtEl>
                        <p:sldTgt/>
                      </p:tgtEl>
                    </p:cond>
                  </p:endCondLst>
                </p:cTn>
                <p:tgtEl>
                  <p:spTgt spid="10"/>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Analysis of the weather event</a:t>
            </a:r>
            <a:endParaRPr lang="en-US" dirty="0">
              <a:latin typeface="Times New Roman" pitchFamily="18" charset="0"/>
            </a:endParaRPr>
          </a:p>
        </p:txBody>
      </p:sp>
      <p:sp>
        <p:nvSpPr>
          <p:cNvPr id="6" name="Content Placeholder 4"/>
          <p:cNvSpPr>
            <a:spLocks noGrp="1"/>
          </p:cNvSpPr>
          <p:nvPr>
            <p:ph idx="1"/>
          </p:nvPr>
        </p:nvSpPr>
        <p:spPr>
          <a:xfrm>
            <a:off x="457200" y="1600200"/>
            <a:ext cx="8229600" cy="4525963"/>
          </a:xfrm>
        </p:spPr>
        <p:txBody>
          <a:bodyPr/>
          <a:lstStyle/>
          <a:p>
            <a:r>
              <a:rPr lang="en-US" dirty="0" smtClean="0">
                <a:latin typeface="Times New Roman" pitchFamily="18" charset="0"/>
              </a:rPr>
              <a:t>Four phases</a:t>
            </a:r>
          </a:p>
          <a:p>
            <a:pPr lvl="1"/>
            <a:r>
              <a:rPr lang="en-US" dirty="0" smtClean="0">
                <a:solidFill>
                  <a:srgbClr val="FF0000"/>
                </a:solidFill>
                <a:latin typeface="Times New Roman" pitchFamily="18" charset="0"/>
              </a:rPr>
              <a:t>Early afternoon convection</a:t>
            </a:r>
          </a:p>
          <a:p>
            <a:pPr lvl="2"/>
            <a:r>
              <a:rPr lang="en-US" dirty="0" smtClean="0">
                <a:latin typeface="Times New Roman" pitchFamily="18" charset="0"/>
              </a:rPr>
              <a:t>“eats up storm fuel” (humid air)</a:t>
            </a:r>
          </a:p>
          <a:p>
            <a:pPr lvl="2"/>
            <a:r>
              <a:rPr lang="en-US" dirty="0" smtClean="0">
                <a:latin typeface="Times New Roman" pitchFamily="18" charset="0"/>
              </a:rPr>
              <a:t>casts shadow over western NC</a:t>
            </a:r>
          </a:p>
          <a:p>
            <a:pPr lvl="2"/>
            <a:r>
              <a:rPr lang="en-US" dirty="0" smtClean="0">
                <a:latin typeface="Times New Roman" pitchFamily="18" charset="0"/>
              </a:rPr>
              <a:t>compensating subsidence over western NC</a:t>
            </a:r>
          </a:p>
          <a:p>
            <a:pPr lvl="2"/>
            <a:r>
              <a:rPr lang="en-US" dirty="0" smtClean="0">
                <a:latin typeface="Times New Roman" pitchFamily="18" charset="0"/>
              </a:rPr>
              <a:t>outflow boundary triggers convection in northeastern TN</a:t>
            </a:r>
          </a:p>
        </p:txBody>
      </p:sp>
      <p:sp>
        <p:nvSpPr>
          <p:cNvPr id="5" name="TextBox 4"/>
          <p:cNvSpPr txBox="1"/>
          <p:nvPr/>
        </p:nvSpPr>
        <p:spPr>
          <a:xfrm>
            <a:off x="457200" y="5867400"/>
            <a:ext cx="8291052" cy="461665"/>
          </a:xfrm>
          <a:prstGeom prst="rect">
            <a:avLst/>
          </a:prstGeom>
          <a:noFill/>
          <a:ln>
            <a:solidFill>
              <a:srgbClr val="FF0000"/>
            </a:solidFill>
          </a:ln>
        </p:spPr>
        <p:txBody>
          <a:bodyPr wrap="none" rtlCol="0">
            <a:spAutoFit/>
          </a:bodyPr>
          <a:lstStyle/>
          <a:p>
            <a:r>
              <a:rPr lang="en-US" sz="2400" dirty="0" smtClean="0">
                <a:latin typeface="Times New Roman" pitchFamily="18" charset="0"/>
                <a:cs typeface="Times New Roman" pitchFamily="18" charset="0"/>
              </a:rPr>
              <a:t>First three factors contribute to late-afternoon “lull” in convection</a:t>
            </a: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Introduction</a:t>
            </a:r>
            <a:endParaRPr lang="en-US" dirty="0">
              <a:latin typeface="Times New Roman" pitchFamily="18" charset="0"/>
            </a:endParaRPr>
          </a:p>
        </p:txBody>
      </p:sp>
      <p:pic>
        <p:nvPicPr>
          <p:cNvPr id="12" name="Picture 11" descr="sm_hatchery_26jul2011.jpg"/>
          <p:cNvPicPr>
            <a:picLocks noChangeAspect="1"/>
          </p:cNvPicPr>
          <p:nvPr/>
        </p:nvPicPr>
        <p:blipFill>
          <a:blip r:embed="rId2" cstate="print"/>
          <a:stretch>
            <a:fillRect/>
          </a:stretch>
        </p:blipFill>
        <p:spPr>
          <a:xfrm>
            <a:off x="76200" y="3869008"/>
            <a:ext cx="3886200" cy="2912792"/>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Analysis of the weather event</a:t>
            </a:r>
            <a:endParaRPr lang="en-US" dirty="0">
              <a:latin typeface="Times New Roman" pitchFamily="18" charset="0"/>
            </a:endParaRPr>
          </a:p>
        </p:txBody>
      </p:sp>
      <p:sp>
        <p:nvSpPr>
          <p:cNvPr id="6" name="Content Placeholder 4"/>
          <p:cNvSpPr>
            <a:spLocks noGrp="1"/>
          </p:cNvSpPr>
          <p:nvPr>
            <p:ph idx="1"/>
          </p:nvPr>
        </p:nvSpPr>
        <p:spPr>
          <a:xfrm>
            <a:off x="457200" y="1600200"/>
            <a:ext cx="8229600" cy="4525963"/>
          </a:xfrm>
        </p:spPr>
        <p:txBody>
          <a:bodyPr/>
          <a:lstStyle/>
          <a:p>
            <a:r>
              <a:rPr lang="en-US" dirty="0" smtClean="0">
                <a:latin typeface="Times New Roman" pitchFamily="18" charset="0"/>
              </a:rPr>
              <a:t>Four phases</a:t>
            </a:r>
          </a:p>
          <a:p>
            <a:pPr lvl="1"/>
            <a:r>
              <a:rPr lang="en-US" dirty="0" smtClean="0">
                <a:latin typeface="Times New Roman" pitchFamily="18" charset="0"/>
              </a:rPr>
              <a:t>Early afternoon convection</a:t>
            </a:r>
          </a:p>
          <a:p>
            <a:pPr lvl="1"/>
            <a:r>
              <a:rPr lang="en-US" dirty="0" smtClean="0">
                <a:solidFill>
                  <a:srgbClr val="FF0000"/>
                </a:solidFill>
                <a:latin typeface="Times New Roman" pitchFamily="18" charset="0"/>
              </a:rPr>
              <a:t>Late-afternoon “lull”</a:t>
            </a:r>
          </a:p>
          <a:p>
            <a:pPr lvl="1"/>
            <a:r>
              <a:rPr lang="en-US" dirty="0" smtClean="0">
                <a:latin typeface="Times New Roman" pitchFamily="18" charset="0"/>
              </a:rPr>
              <a:t>Evening re-development of convection</a:t>
            </a:r>
          </a:p>
          <a:p>
            <a:pPr lvl="1"/>
            <a:r>
              <a:rPr lang="en-US" dirty="0" smtClean="0">
                <a:latin typeface="Times New Roman" pitchFamily="18" charset="0"/>
              </a:rPr>
              <a:t>Convective system development and maturity</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txBox="1">
            <a:spLocks/>
          </p:cNvSpPr>
          <p:nvPr/>
        </p:nvSpPr>
        <p:spPr>
          <a:xfrm>
            <a:off x="457200" y="1600200"/>
            <a:ext cx="8229600"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Times New Roman" pitchFamily="18" charset="0"/>
                <a:ea typeface="+mn-ea"/>
                <a:cs typeface="+mn-cs"/>
              </a:rPr>
              <a:t>Four phases</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rgbClr val="FF0000"/>
                </a:solidFill>
                <a:effectLst/>
                <a:uLnTx/>
                <a:uFillTx/>
                <a:latin typeface="Times New Roman" pitchFamily="18" charset="0"/>
                <a:ea typeface="+mn-ea"/>
                <a:cs typeface="+mn-cs"/>
              </a:rPr>
              <a:t>Late-afternoon “lull”</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lang="en-US" sz="2800" dirty="0" smtClean="0">
              <a:solidFill>
                <a:srgbClr val="FF0000"/>
              </a:solidFill>
              <a:latin typeface="Times New Roman" pitchFamily="18" charset="0"/>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smtClean="0">
              <a:ln>
                <a:noFill/>
              </a:ln>
              <a:solidFill>
                <a:srgbClr val="FF0000"/>
              </a:solidFill>
              <a:effectLst/>
              <a:uLnTx/>
              <a:uFillTx/>
              <a:latin typeface="Times New Roman" pitchFamily="18" charset="0"/>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lang="en-US" sz="2800" dirty="0" smtClean="0">
              <a:solidFill>
                <a:srgbClr val="FF0000"/>
              </a:solidFill>
              <a:latin typeface="Times New Roman" pitchFamily="18" charset="0"/>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smtClean="0">
              <a:ln>
                <a:noFill/>
              </a:ln>
              <a:solidFill>
                <a:srgbClr val="FF0000"/>
              </a:solidFill>
              <a:effectLst/>
              <a:uLnTx/>
              <a:uFillTx/>
              <a:latin typeface="Times New Roman" pitchFamily="18" charset="0"/>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lang="en-US" sz="2800" dirty="0" smtClean="0">
              <a:solidFill>
                <a:srgbClr val="FF0000"/>
              </a:solidFill>
              <a:latin typeface="Times New Roman" pitchFamily="18" charset="0"/>
            </a:endParaRPr>
          </a:p>
          <a:p>
            <a:pPr marL="742950" lvl="1" indent="-285750">
              <a:spcBef>
                <a:spcPct val="20000"/>
              </a:spcBef>
            </a:pPr>
            <a:r>
              <a:rPr lang="en-US" sz="2800" dirty="0" smtClean="0">
                <a:solidFill>
                  <a:srgbClr val="FF0000"/>
                </a:solidFill>
                <a:latin typeface="Times New Roman" pitchFamily="18" charset="0"/>
              </a:rPr>
              <a:t>Loop period; 2:00 – 8:00 pm EDT 14 July 2011</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smtClean="0">
              <a:ln>
                <a:noFill/>
              </a:ln>
              <a:solidFill>
                <a:srgbClr val="FF0000"/>
              </a:solidFill>
              <a:effectLst/>
              <a:uLnTx/>
              <a:uFillTx/>
              <a:latin typeface="Times New Roman" pitchFamily="18" charset="0"/>
              <a:ea typeface="+mn-ea"/>
              <a:cs typeface="+mn-cs"/>
            </a:endParaRPr>
          </a:p>
        </p:txBody>
      </p:sp>
      <p:sp>
        <p:nvSpPr>
          <p:cNvPr id="4" name="Title 3"/>
          <p:cNvSpPr>
            <a:spLocks noGrp="1"/>
          </p:cNvSpPr>
          <p:nvPr>
            <p:ph type="title"/>
          </p:nvPr>
        </p:nvSpPr>
        <p:spPr/>
        <p:txBody>
          <a:bodyPr/>
          <a:lstStyle/>
          <a:p>
            <a:r>
              <a:rPr lang="en-US" dirty="0" smtClean="0">
                <a:latin typeface="Times New Roman" pitchFamily="18" charset="0"/>
              </a:rPr>
              <a:t>Analysis of the weather event</a:t>
            </a:r>
            <a:endParaRPr lang="en-US" dirty="0">
              <a:latin typeface="Times New Roman" pitchFamily="18" charset="0"/>
            </a:endParaRPr>
          </a:p>
        </p:txBody>
      </p:sp>
      <p:pic>
        <p:nvPicPr>
          <p:cNvPr id="6" name="goes_14jul2011_sl31.wmv">
            <a:hlinkClick r:id="" action="ppaction://media"/>
          </p:cNvPr>
          <p:cNvPicPr>
            <a:picLocks noGrp="1" noRot="1" noChangeAspect="1"/>
          </p:cNvPicPr>
          <p:nvPr>
            <p:ph idx="1"/>
            <a:videoFile r:link="rId1"/>
          </p:nvPr>
        </p:nvPicPr>
        <p:blipFill>
          <a:blip r:embed="rId3" cstate="print"/>
          <a:stretch>
            <a:fillRect/>
          </a:stretch>
        </p:blipFill>
        <p:spPr>
          <a:xfrm>
            <a:off x="2362200" y="2590800"/>
            <a:ext cx="4117182" cy="2744788"/>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kmrx_regen_sl32.avi">
            <a:hlinkClick r:id="" action="ppaction://media"/>
          </p:cNvPr>
          <p:cNvPicPr>
            <a:picLocks noGrp="1" noRot="1" noChangeAspect="1"/>
          </p:cNvPicPr>
          <p:nvPr>
            <p:ph idx="1"/>
            <a:videoFile r:link="rId1"/>
          </p:nvPr>
        </p:nvPicPr>
        <p:blipFill>
          <a:blip r:embed="rId3" cstate="print"/>
          <a:stretch>
            <a:fillRect/>
          </a:stretch>
        </p:blipFill>
        <p:spPr>
          <a:xfrm>
            <a:off x="419100" y="1330325"/>
            <a:ext cx="8305800" cy="5067300"/>
          </a:xfrm>
          <a:prstGeom prst="rect">
            <a:avLst/>
          </a:prstGeom>
        </p:spPr>
      </p:pic>
      <p:sp>
        <p:nvSpPr>
          <p:cNvPr id="4" name="Title 3"/>
          <p:cNvSpPr>
            <a:spLocks noGrp="1"/>
          </p:cNvSpPr>
          <p:nvPr>
            <p:ph type="title"/>
          </p:nvPr>
        </p:nvSpPr>
        <p:spPr/>
        <p:txBody>
          <a:bodyPr/>
          <a:lstStyle/>
          <a:p>
            <a:r>
              <a:rPr lang="en-US" dirty="0" smtClean="0">
                <a:latin typeface="Times New Roman" pitchFamily="18" charset="0"/>
              </a:rPr>
              <a:t>Analysis of the weather event</a:t>
            </a:r>
            <a:endParaRPr lang="en-US" dirty="0">
              <a:latin typeface="Times New Roman" pitchFamily="18" charset="0"/>
            </a:endParaRPr>
          </a:p>
        </p:txBody>
      </p:sp>
      <p:sp>
        <p:nvSpPr>
          <p:cNvPr id="5" name="TextBox 4"/>
          <p:cNvSpPr txBox="1"/>
          <p:nvPr/>
        </p:nvSpPr>
        <p:spPr>
          <a:xfrm>
            <a:off x="1447800" y="6396335"/>
            <a:ext cx="6096000" cy="461665"/>
          </a:xfrm>
          <a:prstGeom prst="rect">
            <a:avLst/>
          </a:prstGeom>
          <a:noFill/>
        </p:spPr>
        <p:txBody>
          <a:bodyPr wrap="square" rtlCol="0">
            <a:spAutoFit/>
          </a:bodyPr>
          <a:lstStyle/>
          <a:p>
            <a:pPr marL="0" lvl="1"/>
            <a:r>
              <a:rPr lang="en-US" sz="2400" dirty="0" smtClean="0">
                <a:solidFill>
                  <a:srgbClr val="FF0000"/>
                </a:solidFill>
                <a:latin typeface="Times New Roman" pitchFamily="18" charset="0"/>
              </a:rPr>
              <a:t>Loop period; 4:59 – 8:03 pm EDT 14 July 2011</a:t>
            </a:r>
            <a:endParaRPr lang="en-US" sz="2400" dirty="0"/>
          </a:p>
        </p:txBody>
      </p:sp>
      <p:sp>
        <p:nvSpPr>
          <p:cNvPr id="6" name="TextBox 5"/>
          <p:cNvSpPr txBox="1"/>
          <p:nvPr/>
        </p:nvSpPr>
        <p:spPr>
          <a:xfrm>
            <a:off x="7696200" y="2662535"/>
            <a:ext cx="934871" cy="461665"/>
          </a:xfrm>
          <a:prstGeom prst="rect">
            <a:avLst/>
          </a:prstGeom>
          <a:noFill/>
        </p:spPr>
        <p:txBody>
          <a:bodyPr wrap="none" rtlCol="0">
            <a:spAutoFit/>
          </a:bodyPr>
          <a:lstStyle/>
          <a:p>
            <a:r>
              <a:rPr lang="en-US" sz="2400" dirty="0" smtClean="0"/>
              <a:t>KMRX</a:t>
            </a:r>
            <a:endParaRPr lang="en-US" sz="2400"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p:cTn id="7" fill="hold" display="0">
                  <p:stCondLst>
                    <p:cond delay="indefinite"/>
                  </p:stCondLst>
                  <p:endCondLst>
                    <p:cond evt="onNext" delay="0">
                      <p:tgtEl>
                        <p:sldTgt/>
                      </p:tgtEl>
                    </p:cond>
                    <p:cond evt="onPrev" delay="0">
                      <p:tgtEl>
                        <p:sldTgt/>
                      </p:tgtEl>
                    </p:cond>
                  </p:endCondLst>
                </p:cTn>
                <p:tgtEl>
                  <p:spTgt spid="8"/>
                </p:tgtEl>
              </p:cMediaNode>
            </p:vide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mskewT_0030utc15jul2011.jpg"/>
          <p:cNvPicPr>
            <a:picLocks noChangeAspect="1"/>
          </p:cNvPicPr>
          <p:nvPr/>
        </p:nvPicPr>
        <p:blipFill>
          <a:blip r:embed="rId2" cstate="print"/>
          <a:stretch>
            <a:fillRect/>
          </a:stretch>
        </p:blipFill>
        <p:spPr>
          <a:xfrm>
            <a:off x="4472330" y="1752600"/>
            <a:ext cx="4671670" cy="3417570"/>
          </a:xfrm>
          <a:prstGeom prst="rect">
            <a:avLst/>
          </a:prstGeom>
        </p:spPr>
      </p:pic>
      <p:sp>
        <p:nvSpPr>
          <p:cNvPr id="4" name="Title 3"/>
          <p:cNvSpPr>
            <a:spLocks noGrp="1"/>
          </p:cNvSpPr>
          <p:nvPr>
            <p:ph type="title"/>
          </p:nvPr>
        </p:nvSpPr>
        <p:spPr/>
        <p:txBody>
          <a:bodyPr/>
          <a:lstStyle/>
          <a:p>
            <a:r>
              <a:rPr lang="en-US" dirty="0" smtClean="0">
                <a:latin typeface="Times New Roman" pitchFamily="18" charset="0"/>
              </a:rPr>
              <a:t>Analysis of the weather event</a:t>
            </a:r>
            <a:endParaRPr lang="en-US" dirty="0">
              <a:latin typeface="Times New Roman" pitchFamily="18" charset="0"/>
            </a:endParaRPr>
          </a:p>
        </p:txBody>
      </p:sp>
      <p:pic>
        <p:nvPicPr>
          <p:cNvPr id="6" name="Picture 5" descr="smskewT_2200utc14jul2011.jpg"/>
          <p:cNvPicPr>
            <a:picLocks noChangeAspect="1"/>
          </p:cNvPicPr>
          <p:nvPr/>
        </p:nvPicPr>
        <p:blipFill>
          <a:blip r:embed="rId3" cstate="print"/>
          <a:stretch>
            <a:fillRect/>
          </a:stretch>
        </p:blipFill>
        <p:spPr>
          <a:xfrm>
            <a:off x="0" y="1752600"/>
            <a:ext cx="4671670" cy="3417570"/>
          </a:xfrm>
          <a:prstGeom prst="rect">
            <a:avLst/>
          </a:prstGeom>
        </p:spPr>
      </p:pic>
      <p:cxnSp>
        <p:nvCxnSpPr>
          <p:cNvPr id="10" name="Straight Connector 9"/>
          <p:cNvCxnSpPr/>
          <p:nvPr/>
        </p:nvCxnSpPr>
        <p:spPr>
          <a:xfrm>
            <a:off x="152400" y="4495800"/>
            <a:ext cx="89154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52400" y="3352800"/>
            <a:ext cx="89154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865510" y="4038600"/>
            <a:ext cx="1154290" cy="369332"/>
          </a:xfrm>
          <a:prstGeom prst="rect">
            <a:avLst/>
          </a:prstGeom>
          <a:solidFill>
            <a:schemeClr val="tx2">
              <a:lumMod val="20000"/>
              <a:lumOff val="80000"/>
            </a:schemeClr>
          </a:solidFill>
        </p:spPr>
        <p:txBody>
          <a:bodyPr wrap="none" rtlCol="0">
            <a:spAutoFit/>
          </a:bodyPr>
          <a:lstStyle/>
          <a:p>
            <a:r>
              <a:rPr lang="en-US" dirty="0" smtClean="0"/>
              <a:t>mid-levels</a:t>
            </a:r>
            <a:endParaRPr lang="en-US" dirty="0"/>
          </a:p>
        </p:txBody>
      </p:sp>
      <p:sp>
        <p:nvSpPr>
          <p:cNvPr id="13" name="TextBox 12"/>
          <p:cNvSpPr txBox="1"/>
          <p:nvPr/>
        </p:nvSpPr>
        <p:spPr>
          <a:xfrm>
            <a:off x="4876800" y="4583668"/>
            <a:ext cx="1121333" cy="369332"/>
          </a:xfrm>
          <a:prstGeom prst="rect">
            <a:avLst/>
          </a:prstGeom>
          <a:solidFill>
            <a:schemeClr val="tx2">
              <a:lumMod val="20000"/>
              <a:lumOff val="80000"/>
            </a:schemeClr>
          </a:solidFill>
        </p:spPr>
        <p:txBody>
          <a:bodyPr wrap="none" rtlCol="0">
            <a:spAutoFit/>
          </a:bodyPr>
          <a:lstStyle/>
          <a:p>
            <a:r>
              <a:rPr lang="en-US" dirty="0" smtClean="0"/>
              <a:t>low-levels</a:t>
            </a:r>
            <a:endParaRPr lang="en-US" dirty="0"/>
          </a:p>
        </p:txBody>
      </p:sp>
      <p:sp>
        <p:nvSpPr>
          <p:cNvPr id="14" name="TextBox 13"/>
          <p:cNvSpPr txBox="1"/>
          <p:nvPr/>
        </p:nvSpPr>
        <p:spPr>
          <a:xfrm>
            <a:off x="609600" y="5269468"/>
            <a:ext cx="2588209" cy="369332"/>
          </a:xfrm>
          <a:prstGeom prst="rect">
            <a:avLst/>
          </a:prstGeom>
          <a:solidFill>
            <a:schemeClr val="tx2">
              <a:lumMod val="20000"/>
              <a:lumOff val="80000"/>
            </a:schemeClr>
          </a:solidFill>
        </p:spPr>
        <p:txBody>
          <a:bodyPr wrap="none" rtlCol="0">
            <a:spAutoFit/>
          </a:bodyPr>
          <a:lstStyle/>
          <a:p>
            <a:r>
              <a:rPr lang="en-US" dirty="0" smtClean="0"/>
              <a:t>6:00 pm EDT 14 July 2011</a:t>
            </a:r>
            <a:endParaRPr lang="en-US" dirty="0"/>
          </a:p>
        </p:txBody>
      </p:sp>
      <p:sp>
        <p:nvSpPr>
          <p:cNvPr id="15" name="TextBox 14"/>
          <p:cNvSpPr txBox="1"/>
          <p:nvPr/>
        </p:nvSpPr>
        <p:spPr>
          <a:xfrm>
            <a:off x="5107991" y="5257800"/>
            <a:ext cx="2588209" cy="369332"/>
          </a:xfrm>
          <a:prstGeom prst="rect">
            <a:avLst/>
          </a:prstGeom>
          <a:solidFill>
            <a:schemeClr val="tx2">
              <a:lumMod val="20000"/>
              <a:lumOff val="80000"/>
            </a:schemeClr>
          </a:solidFill>
        </p:spPr>
        <p:txBody>
          <a:bodyPr wrap="none" rtlCol="0">
            <a:spAutoFit/>
          </a:bodyPr>
          <a:lstStyle/>
          <a:p>
            <a:r>
              <a:rPr lang="en-US" dirty="0" smtClean="0"/>
              <a:t>8:30 pm EDT 14 July 2011</a:t>
            </a:r>
            <a:endParaRPr lang="en-US" dirty="0"/>
          </a:p>
        </p:txBody>
      </p:sp>
      <p:sp>
        <p:nvSpPr>
          <p:cNvPr id="16" name="TextBox 15"/>
          <p:cNvSpPr txBox="1"/>
          <p:nvPr/>
        </p:nvSpPr>
        <p:spPr>
          <a:xfrm>
            <a:off x="762001" y="5874603"/>
            <a:ext cx="7620000" cy="830997"/>
          </a:xfrm>
          <a:prstGeom prst="rect">
            <a:avLst/>
          </a:prstGeom>
          <a:noFill/>
        </p:spPr>
        <p:txBody>
          <a:bodyPr wrap="square" rtlCol="0">
            <a:spAutoFit/>
          </a:bodyPr>
          <a:lstStyle/>
          <a:p>
            <a:r>
              <a:rPr lang="en-US" sz="2400" dirty="0" smtClean="0"/>
              <a:t>Based on WRF computer weather model simulations at the location of simulated convective initiation at 8:45 pm EDT</a:t>
            </a:r>
            <a:endParaRPr lang="en-US" sz="24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Analysis of the weather event</a:t>
            </a:r>
            <a:endParaRPr lang="en-US" dirty="0">
              <a:latin typeface="Times New Roman" pitchFamily="18" charset="0"/>
            </a:endParaRPr>
          </a:p>
        </p:txBody>
      </p:sp>
      <p:sp>
        <p:nvSpPr>
          <p:cNvPr id="6" name="Content Placeholder 4"/>
          <p:cNvSpPr>
            <a:spLocks noGrp="1"/>
          </p:cNvSpPr>
          <p:nvPr>
            <p:ph idx="1"/>
          </p:nvPr>
        </p:nvSpPr>
        <p:spPr>
          <a:xfrm>
            <a:off x="457200" y="1600200"/>
            <a:ext cx="8229600" cy="4525963"/>
          </a:xfrm>
        </p:spPr>
        <p:txBody>
          <a:bodyPr/>
          <a:lstStyle/>
          <a:p>
            <a:r>
              <a:rPr lang="en-US" dirty="0" smtClean="0">
                <a:latin typeface="Times New Roman" pitchFamily="18" charset="0"/>
              </a:rPr>
              <a:t>Four phases</a:t>
            </a:r>
          </a:p>
          <a:p>
            <a:pPr lvl="1"/>
            <a:r>
              <a:rPr lang="en-US" dirty="0" smtClean="0">
                <a:solidFill>
                  <a:srgbClr val="FF0000"/>
                </a:solidFill>
                <a:latin typeface="Times New Roman" pitchFamily="18" charset="0"/>
              </a:rPr>
              <a:t>Late-afternoon “lull”</a:t>
            </a:r>
          </a:p>
          <a:p>
            <a:pPr lvl="2"/>
            <a:r>
              <a:rPr lang="en-US" dirty="0" smtClean="0">
                <a:latin typeface="Times New Roman" pitchFamily="18" charset="0"/>
              </a:rPr>
              <a:t>allows humid air in western NC to “recharge” at low-levels</a:t>
            </a:r>
          </a:p>
          <a:p>
            <a:pPr lvl="2"/>
            <a:r>
              <a:rPr lang="en-US" dirty="0" smtClean="0">
                <a:latin typeface="Times New Roman" pitchFamily="18" charset="0"/>
              </a:rPr>
              <a:t>air at mid-levels dries out</a:t>
            </a:r>
          </a:p>
        </p:txBody>
      </p:sp>
      <p:sp>
        <p:nvSpPr>
          <p:cNvPr id="5" name="TextBox 4"/>
          <p:cNvSpPr txBox="1"/>
          <p:nvPr/>
        </p:nvSpPr>
        <p:spPr>
          <a:xfrm>
            <a:off x="304800" y="5867400"/>
            <a:ext cx="8525720" cy="461665"/>
          </a:xfrm>
          <a:prstGeom prst="rect">
            <a:avLst/>
          </a:prstGeom>
          <a:noFill/>
          <a:ln>
            <a:solidFill>
              <a:srgbClr val="FF0000"/>
            </a:solidFill>
          </a:ln>
        </p:spPr>
        <p:txBody>
          <a:bodyPr wrap="square" rtlCol="0">
            <a:spAutoFit/>
          </a:bodyPr>
          <a:lstStyle/>
          <a:p>
            <a:r>
              <a:rPr lang="en-US" sz="2400" dirty="0" smtClean="0">
                <a:latin typeface="Times New Roman" pitchFamily="18" charset="0"/>
                <a:cs typeface="Times New Roman" pitchFamily="18" charset="0"/>
              </a:rPr>
              <a:t>Contribute to de-stabilizing the environment for evening convection </a:t>
            </a: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Analysis of the weather event</a:t>
            </a:r>
            <a:endParaRPr lang="en-US" dirty="0">
              <a:latin typeface="Times New Roman" pitchFamily="18" charset="0"/>
            </a:endParaRPr>
          </a:p>
        </p:txBody>
      </p:sp>
      <p:sp>
        <p:nvSpPr>
          <p:cNvPr id="6" name="Content Placeholder 4"/>
          <p:cNvSpPr>
            <a:spLocks noGrp="1"/>
          </p:cNvSpPr>
          <p:nvPr>
            <p:ph idx="1"/>
          </p:nvPr>
        </p:nvSpPr>
        <p:spPr>
          <a:xfrm>
            <a:off x="457200" y="1600200"/>
            <a:ext cx="8229600" cy="4525963"/>
          </a:xfrm>
        </p:spPr>
        <p:txBody>
          <a:bodyPr/>
          <a:lstStyle/>
          <a:p>
            <a:r>
              <a:rPr lang="en-US" dirty="0" smtClean="0">
                <a:latin typeface="Times New Roman" pitchFamily="18" charset="0"/>
              </a:rPr>
              <a:t>Four phases</a:t>
            </a:r>
          </a:p>
          <a:p>
            <a:pPr lvl="1"/>
            <a:r>
              <a:rPr lang="en-US" dirty="0" smtClean="0">
                <a:latin typeface="Times New Roman" pitchFamily="18" charset="0"/>
              </a:rPr>
              <a:t>Early afternoon convection</a:t>
            </a:r>
          </a:p>
          <a:p>
            <a:pPr lvl="1"/>
            <a:r>
              <a:rPr lang="en-US" dirty="0" smtClean="0">
                <a:latin typeface="Times New Roman" pitchFamily="18" charset="0"/>
              </a:rPr>
              <a:t>Late-afternoon “lull”</a:t>
            </a:r>
          </a:p>
          <a:p>
            <a:pPr lvl="1"/>
            <a:r>
              <a:rPr lang="en-US" dirty="0" smtClean="0">
                <a:solidFill>
                  <a:srgbClr val="FF0000"/>
                </a:solidFill>
                <a:latin typeface="Times New Roman" pitchFamily="18" charset="0"/>
              </a:rPr>
              <a:t>Evening re-development of convection</a:t>
            </a:r>
          </a:p>
          <a:p>
            <a:pPr lvl="1"/>
            <a:r>
              <a:rPr lang="en-US" dirty="0" smtClean="0">
                <a:latin typeface="Times New Roman" pitchFamily="18" charset="0"/>
              </a:rPr>
              <a:t>Convective system development and maturity</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Analysis of the weather event</a:t>
            </a:r>
            <a:endParaRPr lang="en-US" dirty="0">
              <a:latin typeface="Times New Roman" pitchFamily="18" charset="0"/>
            </a:endParaRPr>
          </a:p>
        </p:txBody>
      </p:sp>
      <p:sp>
        <p:nvSpPr>
          <p:cNvPr id="6" name="Content Placeholder 4"/>
          <p:cNvSpPr>
            <a:spLocks noGrp="1"/>
          </p:cNvSpPr>
          <p:nvPr>
            <p:ph idx="1"/>
          </p:nvPr>
        </p:nvSpPr>
        <p:spPr>
          <a:xfrm>
            <a:off x="457200" y="1600200"/>
            <a:ext cx="8229600" cy="4525963"/>
          </a:xfrm>
        </p:spPr>
        <p:txBody>
          <a:bodyPr/>
          <a:lstStyle/>
          <a:p>
            <a:r>
              <a:rPr lang="en-US" dirty="0" smtClean="0">
                <a:latin typeface="Times New Roman" pitchFamily="18" charset="0"/>
              </a:rPr>
              <a:t>Four phases</a:t>
            </a:r>
          </a:p>
          <a:p>
            <a:pPr lvl="1"/>
            <a:r>
              <a:rPr lang="en-US" dirty="0" smtClean="0">
                <a:solidFill>
                  <a:srgbClr val="FF0000"/>
                </a:solidFill>
                <a:latin typeface="Times New Roman" pitchFamily="18" charset="0"/>
              </a:rPr>
              <a:t>Evening re-development of convection</a:t>
            </a:r>
          </a:p>
          <a:p>
            <a:pPr lvl="2"/>
            <a:r>
              <a:rPr lang="en-US" dirty="0" smtClean="0">
                <a:latin typeface="Times New Roman" pitchFamily="18" charset="0"/>
              </a:rPr>
              <a:t>convective system [CS]</a:t>
            </a:r>
          </a:p>
          <a:p>
            <a:pPr lvl="3"/>
            <a:r>
              <a:rPr lang="en-US" dirty="0" smtClean="0">
                <a:latin typeface="Times New Roman" pitchFamily="18" charset="0"/>
              </a:rPr>
              <a:t>Lifetime of a single convective cell ~ 20 minutes</a:t>
            </a:r>
          </a:p>
          <a:p>
            <a:pPr lvl="3"/>
            <a:r>
              <a:rPr lang="en-US" dirty="0" smtClean="0">
                <a:latin typeface="Times New Roman" pitchFamily="18" charset="0"/>
              </a:rPr>
              <a:t>An event lasting beyond 20 minutes must be a </a:t>
            </a:r>
            <a:r>
              <a:rPr lang="en-US" u="sng" dirty="0" smtClean="0">
                <a:latin typeface="Times New Roman" pitchFamily="18" charset="0"/>
              </a:rPr>
              <a:t>system</a:t>
            </a:r>
            <a:r>
              <a:rPr lang="en-US" dirty="0" smtClean="0">
                <a:latin typeface="Times New Roman" pitchFamily="18" charset="0"/>
              </a:rPr>
              <a:t> of </a:t>
            </a:r>
            <a:r>
              <a:rPr lang="en-US" u="sng" dirty="0" smtClean="0">
                <a:latin typeface="Times New Roman" pitchFamily="18" charset="0"/>
              </a:rPr>
              <a:t>convective</a:t>
            </a:r>
            <a:r>
              <a:rPr lang="en-US" dirty="0" smtClean="0">
                <a:latin typeface="Times New Roman" pitchFamily="18" charset="0"/>
              </a:rPr>
              <a:t> cells (a.k.a. multi-cellular convection)</a:t>
            </a:r>
          </a:p>
        </p:txBody>
      </p:sp>
      <p:cxnSp>
        <p:nvCxnSpPr>
          <p:cNvPr id="7" name="Straight Arrow Connector 6"/>
          <p:cNvCxnSpPr/>
          <p:nvPr/>
        </p:nvCxnSpPr>
        <p:spPr>
          <a:xfrm flipH="1" flipV="1">
            <a:off x="4343400" y="4800600"/>
            <a:ext cx="1447800" cy="1447800"/>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4343400" y="4800600"/>
            <a:ext cx="914400" cy="1219200"/>
          </a:xfrm>
          <a:prstGeom prst="straightConnector1">
            <a:avLst/>
          </a:prstGeom>
          <a:ln w="31750">
            <a:headEnd type="none"/>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905000" y="5181600"/>
            <a:ext cx="2115579" cy="461665"/>
          </a:xfrm>
          <a:prstGeom prst="rect">
            <a:avLst/>
          </a:prstGeom>
          <a:solidFill>
            <a:schemeClr val="tx2">
              <a:lumMod val="20000"/>
              <a:lumOff val="80000"/>
            </a:schemeClr>
          </a:solidFill>
        </p:spPr>
        <p:txBody>
          <a:bodyPr wrap="none" rtlCol="0">
            <a:spAutoFit/>
          </a:bodyPr>
          <a:lstStyle/>
          <a:p>
            <a:r>
              <a:rPr lang="en-US" sz="2400" dirty="0" smtClean="0"/>
              <a:t>Propagation (</a:t>
            </a:r>
            <a:r>
              <a:rPr lang="en-US" sz="2400" b="1" dirty="0" smtClean="0"/>
              <a:t>P</a:t>
            </a:r>
            <a:r>
              <a:rPr lang="en-US" sz="2400" dirty="0" smtClean="0"/>
              <a:t>)</a:t>
            </a:r>
            <a:endParaRPr lang="en-US" sz="2400" dirty="0"/>
          </a:p>
        </p:txBody>
      </p:sp>
      <p:sp>
        <p:nvSpPr>
          <p:cNvPr id="14" name="TextBox 13"/>
          <p:cNvSpPr txBox="1"/>
          <p:nvPr/>
        </p:nvSpPr>
        <p:spPr>
          <a:xfrm>
            <a:off x="2133600" y="6248400"/>
            <a:ext cx="2580515" cy="461665"/>
          </a:xfrm>
          <a:prstGeom prst="rect">
            <a:avLst/>
          </a:prstGeom>
          <a:solidFill>
            <a:schemeClr val="tx2">
              <a:lumMod val="20000"/>
              <a:lumOff val="80000"/>
            </a:schemeClr>
          </a:solidFill>
        </p:spPr>
        <p:txBody>
          <a:bodyPr wrap="none" rtlCol="0">
            <a:spAutoFit/>
          </a:bodyPr>
          <a:lstStyle/>
          <a:p>
            <a:r>
              <a:rPr lang="en-US" sz="2400" dirty="0" smtClean="0"/>
              <a:t>System Motion (</a:t>
            </a:r>
            <a:r>
              <a:rPr lang="en-US" sz="2400" b="1" dirty="0" smtClean="0">
                <a:solidFill>
                  <a:srgbClr val="FF0000"/>
                </a:solidFill>
              </a:rPr>
              <a:t>C</a:t>
            </a:r>
            <a:r>
              <a:rPr lang="en-US" sz="2400" b="1" baseline="-25000" dirty="0" smtClean="0">
                <a:solidFill>
                  <a:srgbClr val="FF0000"/>
                </a:solidFill>
              </a:rPr>
              <a:t>S</a:t>
            </a:r>
            <a:r>
              <a:rPr lang="en-US" sz="2400" dirty="0" smtClean="0"/>
              <a:t>)</a:t>
            </a:r>
            <a:endParaRPr lang="en-US" sz="2400" dirty="0"/>
          </a:p>
        </p:txBody>
      </p:sp>
      <p:sp>
        <p:nvSpPr>
          <p:cNvPr id="15" name="TextBox 14"/>
          <p:cNvSpPr txBox="1"/>
          <p:nvPr/>
        </p:nvSpPr>
        <p:spPr>
          <a:xfrm>
            <a:off x="5638800" y="5029200"/>
            <a:ext cx="2613985" cy="461665"/>
          </a:xfrm>
          <a:prstGeom prst="rect">
            <a:avLst/>
          </a:prstGeom>
          <a:solidFill>
            <a:schemeClr val="tx2">
              <a:lumMod val="20000"/>
              <a:lumOff val="80000"/>
            </a:schemeClr>
          </a:solidFill>
        </p:spPr>
        <p:txBody>
          <a:bodyPr wrap="none" rtlCol="0">
            <a:spAutoFit/>
          </a:bodyPr>
          <a:lstStyle/>
          <a:p>
            <a:r>
              <a:rPr lang="en-US" sz="2400" dirty="0" smtClean="0"/>
              <a:t>Cell Movement (</a:t>
            </a:r>
            <a:r>
              <a:rPr lang="en-US" sz="2400" b="1" dirty="0" smtClean="0"/>
              <a:t>C</a:t>
            </a:r>
            <a:r>
              <a:rPr lang="en-US" sz="2400" b="1" baseline="-25000" dirty="0" smtClean="0"/>
              <a:t>C</a:t>
            </a:r>
            <a:r>
              <a:rPr lang="en-US" sz="2400" dirty="0" smtClean="0"/>
              <a:t>)</a:t>
            </a:r>
            <a:endParaRPr lang="en-US" sz="2400" dirty="0"/>
          </a:p>
        </p:txBody>
      </p:sp>
      <p:cxnSp>
        <p:nvCxnSpPr>
          <p:cNvPr id="17" name="Straight Arrow Connector 16"/>
          <p:cNvCxnSpPr/>
          <p:nvPr/>
        </p:nvCxnSpPr>
        <p:spPr>
          <a:xfrm>
            <a:off x="5257800" y="6019800"/>
            <a:ext cx="533400" cy="228600"/>
          </a:xfrm>
          <a:prstGeom prst="straightConnector1">
            <a:avLst/>
          </a:prstGeom>
          <a:ln w="31750">
            <a:solidFill>
              <a:srgbClr val="FF000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248400" y="6019800"/>
            <a:ext cx="1580882" cy="461665"/>
          </a:xfrm>
          <a:prstGeom prst="rect">
            <a:avLst/>
          </a:prstGeom>
          <a:solidFill>
            <a:schemeClr val="tx2">
              <a:lumMod val="20000"/>
              <a:lumOff val="80000"/>
            </a:schemeClr>
          </a:solidFill>
        </p:spPr>
        <p:txBody>
          <a:bodyPr wrap="none" rtlCol="0">
            <a:spAutoFit/>
          </a:bodyPr>
          <a:lstStyle/>
          <a:p>
            <a:r>
              <a:rPr lang="en-US" sz="2400" b="1" dirty="0" smtClean="0">
                <a:solidFill>
                  <a:srgbClr val="FF0000"/>
                </a:solidFill>
              </a:rPr>
              <a:t>C</a:t>
            </a:r>
            <a:r>
              <a:rPr lang="en-US" sz="2400" b="1" baseline="-25000" dirty="0" smtClean="0">
                <a:solidFill>
                  <a:srgbClr val="FF0000"/>
                </a:solidFill>
              </a:rPr>
              <a:t>S</a:t>
            </a:r>
            <a:r>
              <a:rPr lang="en-US" sz="2400" b="1" baseline="-25000" dirty="0" smtClean="0"/>
              <a:t> </a:t>
            </a:r>
            <a:r>
              <a:rPr lang="en-US" sz="2400" dirty="0" smtClean="0"/>
              <a:t> =  </a:t>
            </a:r>
            <a:r>
              <a:rPr lang="en-US" sz="2400" b="1" dirty="0" smtClean="0"/>
              <a:t>C</a:t>
            </a:r>
            <a:r>
              <a:rPr lang="en-US" sz="2400" b="1" baseline="-25000" dirty="0" smtClean="0"/>
              <a:t>C</a:t>
            </a:r>
            <a:r>
              <a:rPr lang="en-US" sz="2400" dirty="0" smtClean="0"/>
              <a:t> + </a:t>
            </a:r>
            <a:r>
              <a:rPr lang="en-US" sz="2400" b="1" dirty="0" smtClean="0"/>
              <a:t>P</a:t>
            </a:r>
            <a:endParaRPr lang="en-US" sz="2400" dirty="0"/>
          </a:p>
        </p:txBody>
      </p:sp>
      <p:cxnSp>
        <p:nvCxnSpPr>
          <p:cNvPr id="22" name="Curved Connector 21"/>
          <p:cNvCxnSpPr>
            <a:stCxn id="13" idx="3"/>
          </p:cNvCxnSpPr>
          <p:nvPr/>
        </p:nvCxnSpPr>
        <p:spPr>
          <a:xfrm>
            <a:off x="4020579" y="5412433"/>
            <a:ext cx="856221" cy="302567"/>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Curved Connector 23"/>
          <p:cNvCxnSpPr>
            <a:stCxn id="14" idx="3"/>
          </p:cNvCxnSpPr>
          <p:nvPr/>
        </p:nvCxnSpPr>
        <p:spPr>
          <a:xfrm flipV="1">
            <a:off x="4714115" y="6172200"/>
            <a:ext cx="619885" cy="307033"/>
          </a:xfrm>
          <a:prstGeom prst="curvedConnector3">
            <a:avLst>
              <a:gd name="adj1" fmla="val 9986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Curved Connector 26"/>
          <p:cNvCxnSpPr>
            <a:stCxn id="15" idx="1"/>
          </p:cNvCxnSpPr>
          <p:nvPr/>
        </p:nvCxnSpPr>
        <p:spPr>
          <a:xfrm rot="10800000" flipV="1">
            <a:off x="5257800" y="5260032"/>
            <a:ext cx="381000" cy="302567"/>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533400" y="4114800"/>
            <a:ext cx="8153400" cy="2590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8" name="Picture 27" descr="storm_vectors.jpg"/>
          <p:cNvPicPr>
            <a:picLocks noChangeAspect="1"/>
          </p:cNvPicPr>
          <p:nvPr/>
        </p:nvPicPr>
        <p:blipFill>
          <a:blip r:embed="rId2" cstate="print"/>
          <a:stretch>
            <a:fillRect/>
          </a:stretch>
        </p:blipFill>
        <p:spPr>
          <a:xfrm>
            <a:off x="1219200" y="4219575"/>
            <a:ext cx="6496050" cy="2181225"/>
          </a:xfrm>
          <a:prstGeom prst="rect">
            <a:avLst/>
          </a:prstGeom>
        </p:spPr>
      </p:pic>
      <p:sp>
        <p:nvSpPr>
          <p:cNvPr id="30" name="TextBox 29"/>
          <p:cNvSpPr txBox="1"/>
          <p:nvPr/>
        </p:nvSpPr>
        <p:spPr>
          <a:xfrm>
            <a:off x="5196090" y="6400800"/>
            <a:ext cx="2881110" cy="276999"/>
          </a:xfrm>
          <a:prstGeom prst="rect">
            <a:avLst/>
          </a:prstGeom>
          <a:noFill/>
        </p:spPr>
        <p:txBody>
          <a:bodyPr wrap="none" rtlCol="0">
            <a:spAutoFit/>
          </a:bodyPr>
          <a:lstStyle/>
          <a:p>
            <a:r>
              <a:rPr lang="en-US" sz="1200" dirty="0" smtClean="0"/>
              <a:t>adapted from Fig. 4 of </a:t>
            </a:r>
            <a:r>
              <a:rPr lang="en-US" sz="1200" dirty="0" err="1" smtClean="0"/>
              <a:t>Doswell</a:t>
            </a:r>
            <a:r>
              <a:rPr lang="en-US" sz="1200" dirty="0" smtClean="0"/>
              <a:t> et al. (1996)</a:t>
            </a:r>
            <a:endParaRPr lang="en-US" sz="12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Analysis of the weather event</a:t>
            </a:r>
            <a:endParaRPr lang="en-US" dirty="0">
              <a:latin typeface="Times New Roman" pitchFamily="18" charset="0"/>
            </a:endParaRPr>
          </a:p>
        </p:txBody>
      </p:sp>
      <p:pic>
        <p:nvPicPr>
          <p:cNvPr id="7" name="Picture 11" descr="15-01bB"/>
          <p:cNvPicPr>
            <a:picLocks noGrp="1" noChangeAspect="1" noChangeArrowheads="1"/>
          </p:cNvPicPr>
          <p:nvPr>
            <p:ph sz="half" idx="4294967295"/>
          </p:nvPr>
        </p:nvPicPr>
        <p:blipFill>
          <a:blip r:embed="rId2" cstate="print"/>
          <a:srcRect/>
          <a:stretch>
            <a:fillRect/>
          </a:stretch>
        </p:blipFill>
        <p:spPr>
          <a:xfrm>
            <a:off x="3021013" y="1981200"/>
            <a:ext cx="3379787" cy="4525963"/>
          </a:xfrm>
          <a:prstGeom prst="rect">
            <a:avLst/>
          </a:prstGeom>
          <a:noFill/>
          <a:ln/>
        </p:spPr>
      </p:pic>
      <p:sp>
        <p:nvSpPr>
          <p:cNvPr id="8" name="TextBox 7"/>
          <p:cNvSpPr txBox="1"/>
          <p:nvPr/>
        </p:nvSpPr>
        <p:spPr>
          <a:xfrm>
            <a:off x="129215" y="1981200"/>
            <a:ext cx="2613985" cy="461665"/>
          </a:xfrm>
          <a:prstGeom prst="rect">
            <a:avLst/>
          </a:prstGeom>
          <a:solidFill>
            <a:schemeClr val="tx2">
              <a:lumMod val="20000"/>
              <a:lumOff val="80000"/>
            </a:schemeClr>
          </a:solidFill>
        </p:spPr>
        <p:txBody>
          <a:bodyPr wrap="none" rtlCol="0">
            <a:spAutoFit/>
          </a:bodyPr>
          <a:lstStyle/>
          <a:p>
            <a:r>
              <a:rPr lang="en-US" sz="2400" dirty="0" smtClean="0"/>
              <a:t>Cell Movement (</a:t>
            </a:r>
            <a:r>
              <a:rPr lang="en-US" sz="2400" b="1" dirty="0" smtClean="0"/>
              <a:t>C</a:t>
            </a:r>
            <a:r>
              <a:rPr lang="en-US" sz="2400" b="1" baseline="-25000" dirty="0" smtClean="0"/>
              <a:t>C</a:t>
            </a:r>
            <a:r>
              <a:rPr lang="en-US" sz="2400" dirty="0" smtClean="0"/>
              <a:t>)</a:t>
            </a:r>
            <a:endParaRPr lang="en-US" sz="2400" dirty="0"/>
          </a:p>
        </p:txBody>
      </p:sp>
      <p:sp>
        <p:nvSpPr>
          <p:cNvPr id="9" name="TextBox 8"/>
          <p:cNvSpPr txBox="1"/>
          <p:nvPr/>
        </p:nvSpPr>
        <p:spPr>
          <a:xfrm>
            <a:off x="6705600" y="1981200"/>
            <a:ext cx="2115579" cy="461665"/>
          </a:xfrm>
          <a:prstGeom prst="rect">
            <a:avLst/>
          </a:prstGeom>
          <a:solidFill>
            <a:schemeClr val="tx2">
              <a:lumMod val="20000"/>
              <a:lumOff val="80000"/>
            </a:schemeClr>
          </a:solidFill>
        </p:spPr>
        <p:txBody>
          <a:bodyPr wrap="none" rtlCol="0">
            <a:spAutoFit/>
          </a:bodyPr>
          <a:lstStyle/>
          <a:p>
            <a:r>
              <a:rPr lang="en-US" sz="2400" dirty="0" smtClean="0"/>
              <a:t>Propagation (</a:t>
            </a:r>
            <a:r>
              <a:rPr lang="en-US" sz="2400" b="1" dirty="0" smtClean="0"/>
              <a:t>P</a:t>
            </a:r>
            <a:r>
              <a:rPr lang="en-US" sz="2400" dirty="0" smtClean="0"/>
              <a:t>)</a:t>
            </a:r>
            <a:endParaRPr lang="en-US" sz="2400" dirty="0"/>
          </a:p>
        </p:txBody>
      </p:sp>
      <p:sp>
        <p:nvSpPr>
          <p:cNvPr id="10" name="TextBox 9"/>
          <p:cNvSpPr txBox="1"/>
          <p:nvPr/>
        </p:nvSpPr>
        <p:spPr>
          <a:xfrm>
            <a:off x="76200" y="2743200"/>
            <a:ext cx="2667000" cy="923330"/>
          </a:xfrm>
          <a:prstGeom prst="rect">
            <a:avLst/>
          </a:prstGeom>
          <a:noFill/>
        </p:spPr>
        <p:txBody>
          <a:bodyPr wrap="square" rtlCol="0">
            <a:spAutoFit/>
          </a:bodyPr>
          <a:lstStyle/>
          <a:p>
            <a:r>
              <a:rPr lang="en-US" dirty="0" smtClean="0"/>
              <a:t>Determined primarily by the mean wind blowing within the updraft layer</a:t>
            </a:r>
            <a:endParaRPr lang="en-US" dirty="0"/>
          </a:p>
        </p:txBody>
      </p:sp>
      <p:sp>
        <p:nvSpPr>
          <p:cNvPr id="11" name="TextBox 10"/>
          <p:cNvSpPr txBox="1"/>
          <p:nvPr/>
        </p:nvSpPr>
        <p:spPr>
          <a:xfrm>
            <a:off x="6477000" y="2743200"/>
            <a:ext cx="2667000" cy="3416320"/>
          </a:xfrm>
          <a:prstGeom prst="rect">
            <a:avLst/>
          </a:prstGeom>
          <a:noFill/>
        </p:spPr>
        <p:txBody>
          <a:bodyPr wrap="square" rtlCol="0">
            <a:spAutoFit/>
          </a:bodyPr>
          <a:lstStyle/>
          <a:p>
            <a:r>
              <a:rPr lang="en-US" dirty="0" smtClean="0"/>
              <a:t>Determined primarily by the movement of the new cell genesis zone</a:t>
            </a:r>
          </a:p>
          <a:p>
            <a:pPr>
              <a:buFont typeface="Arial" pitchFamily="34" charset="0"/>
              <a:buChar char="•"/>
            </a:pPr>
            <a:r>
              <a:rPr lang="en-US" dirty="0" smtClean="0">
                <a:solidFill>
                  <a:srgbClr val="FF0000"/>
                </a:solidFill>
              </a:rPr>
              <a:t> outflow boundary (a.k.a. gust front)</a:t>
            </a:r>
          </a:p>
          <a:p>
            <a:endParaRPr lang="en-US" dirty="0" smtClean="0">
              <a:solidFill>
                <a:srgbClr val="FF0000"/>
              </a:solidFill>
            </a:endParaRPr>
          </a:p>
          <a:p>
            <a:r>
              <a:rPr lang="en-US" dirty="0" smtClean="0"/>
              <a:t>outflow </a:t>
            </a:r>
            <a:r>
              <a:rPr lang="en-US" dirty="0" err="1" smtClean="0"/>
              <a:t>bdry</a:t>
            </a:r>
            <a:r>
              <a:rPr lang="en-US" dirty="0" smtClean="0"/>
              <a:t> movement</a:t>
            </a:r>
          </a:p>
          <a:p>
            <a:pPr lvl="1">
              <a:buFont typeface="Arial" pitchFamily="34" charset="0"/>
              <a:buChar char="•"/>
            </a:pPr>
            <a:r>
              <a:rPr lang="en-US" dirty="0" smtClean="0"/>
              <a:t> evaporation (ingested dry air)</a:t>
            </a:r>
          </a:p>
          <a:p>
            <a:pPr lvl="1">
              <a:buFont typeface="Arial" pitchFamily="34" charset="0"/>
              <a:buChar char="•"/>
            </a:pPr>
            <a:r>
              <a:rPr lang="en-US" dirty="0" smtClean="0"/>
              <a:t> frictional drag of precipitation</a:t>
            </a:r>
          </a:p>
          <a:p>
            <a:pPr lvl="1"/>
            <a:r>
              <a:rPr lang="en-US" dirty="0" smtClean="0">
                <a:solidFill>
                  <a:srgbClr val="FF0000"/>
                </a:solidFill>
              </a:rPr>
              <a:t>in the downdraft</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Analysis of the weather event</a:t>
            </a:r>
            <a:endParaRPr lang="en-US" dirty="0">
              <a:latin typeface="Times New Roman" pitchFamily="18" charset="0"/>
            </a:endParaRPr>
          </a:p>
        </p:txBody>
      </p:sp>
      <p:pic>
        <p:nvPicPr>
          <p:cNvPr id="7" name="Picture 11" descr="15-01bB"/>
          <p:cNvPicPr>
            <a:picLocks noGrp="1" noChangeAspect="1" noChangeArrowheads="1"/>
          </p:cNvPicPr>
          <p:nvPr>
            <p:ph sz="half" idx="4294967295"/>
          </p:nvPr>
        </p:nvPicPr>
        <p:blipFill>
          <a:blip r:embed="rId2" cstate="print"/>
          <a:srcRect/>
          <a:stretch>
            <a:fillRect/>
          </a:stretch>
        </p:blipFill>
        <p:spPr>
          <a:xfrm>
            <a:off x="3021013" y="1981200"/>
            <a:ext cx="3379787" cy="4525963"/>
          </a:xfrm>
          <a:prstGeom prst="rect">
            <a:avLst/>
          </a:prstGeom>
          <a:noFill/>
          <a:ln/>
        </p:spPr>
      </p:pic>
      <p:sp>
        <p:nvSpPr>
          <p:cNvPr id="8" name="TextBox 7"/>
          <p:cNvSpPr txBox="1"/>
          <p:nvPr/>
        </p:nvSpPr>
        <p:spPr>
          <a:xfrm>
            <a:off x="129215" y="1981200"/>
            <a:ext cx="2613985" cy="461665"/>
          </a:xfrm>
          <a:prstGeom prst="rect">
            <a:avLst/>
          </a:prstGeom>
          <a:solidFill>
            <a:schemeClr val="tx2">
              <a:lumMod val="20000"/>
              <a:lumOff val="80000"/>
            </a:schemeClr>
          </a:solidFill>
        </p:spPr>
        <p:txBody>
          <a:bodyPr wrap="none" rtlCol="0">
            <a:spAutoFit/>
          </a:bodyPr>
          <a:lstStyle/>
          <a:p>
            <a:r>
              <a:rPr lang="en-US" sz="2400" dirty="0" smtClean="0"/>
              <a:t>Cell Movement (</a:t>
            </a:r>
            <a:r>
              <a:rPr lang="en-US" sz="2400" b="1" dirty="0" smtClean="0"/>
              <a:t>C</a:t>
            </a:r>
            <a:r>
              <a:rPr lang="en-US" sz="2400" b="1" baseline="-25000" dirty="0" smtClean="0"/>
              <a:t>C</a:t>
            </a:r>
            <a:r>
              <a:rPr lang="en-US" sz="2400" dirty="0" smtClean="0"/>
              <a:t>)</a:t>
            </a:r>
            <a:endParaRPr lang="en-US" sz="2400" dirty="0"/>
          </a:p>
        </p:txBody>
      </p:sp>
      <p:sp>
        <p:nvSpPr>
          <p:cNvPr id="9" name="TextBox 8"/>
          <p:cNvSpPr txBox="1"/>
          <p:nvPr/>
        </p:nvSpPr>
        <p:spPr>
          <a:xfrm>
            <a:off x="6705600" y="1981200"/>
            <a:ext cx="2115579" cy="461665"/>
          </a:xfrm>
          <a:prstGeom prst="rect">
            <a:avLst/>
          </a:prstGeom>
          <a:solidFill>
            <a:schemeClr val="tx2">
              <a:lumMod val="20000"/>
              <a:lumOff val="80000"/>
            </a:schemeClr>
          </a:solidFill>
        </p:spPr>
        <p:txBody>
          <a:bodyPr wrap="none" rtlCol="0">
            <a:spAutoFit/>
          </a:bodyPr>
          <a:lstStyle/>
          <a:p>
            <a:r>
              <a:rPr lang="en-US" sz="2400" dirty="0" smtClean="0"/>
              <a:t>Propagation (</a:t>
            </a:r>
            <a:r>
              <a:rPr lang="en-US" sz="2400" b="1" dirty="0" smtClean="0"/>
              <a:t>P</a:t>
            </a:r>
            <a:r>
              <a:rPr lang="en-US" sz="2400" dirty="0" smtClean="0"/>
              <a:t>)</a:t>
            </a:r>
            <a:endParaRPr lang="en-US" sz="2400" dirty="0"/>
          </a:p>
        </p:txBody>
      </p:sp>
      <p:sp>
        <p:nvSpPr>
          <p:cNvPr id="12" name="Right Arrow 11"/>
          <p:cNvSpPr/>
          <p:nvPr/>
        </p:nvSpPr>
        <p:spPr>
          <a:xfrm>
            <a:off x="6172200" y="5715000"/>
            <a:ext cx="11430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Arrow 12"/>
          <p:cNvSpPr/>
          <p:nvPr/>
        </p:nvSpPr>
        <p:spPr>
          <a:xfrm rot="10800000">
            <a:off x="1905000" y="5715000"/>
            <a:ext cx="15240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p:cNvSpPr/>
          <p:nvPr/>
        </p:nvSpPr>
        <p:spPr>
          <a:xfrm>
            <a:off x="381000" y="3048000"/>
            <a:ext cx="1905000" cy="838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mean wind</a:t>
            </a:r>
            <a:endParaRPr lang="en-US" dirty="0"/>
          </a:p>
        </p:txBody>
      </p:sp>
      <p:sp>
        <p:nvSpPr>
          <p:cNvPr id="15" name="TextBox 14"/>
          <p:cNvSpPr txBox="1"/>
          <p:nvPr/>
        </p:nvSpPr>
        <p:spPr>
          <a:xfrm>
            <a:off x="2286000" y="5345668"/>
            <a:ext cx="527709" cy="369332"/>
          </a:xfrm>
          <a:prstGeom prst="rect">
            <a:avLst/>
          </a:prstGeom>
          <a:solidFill>
            <a:schemeClr val="tx2">
              <a:lumMod val="20000"/>
              <a:lumOff val="80000"/>
            </a:schemeClr>
          </a:solidFill>
        </p:spPr>
        <p:txBody>
          <a:bodyPr wrap="none" rtlCol="0">
            <a:spAutoFit/>
          </a:bodyPr>
          <a:lstStyle/>
          <a:p>
            <a:r>
              <a:rPr lang="en-US" dirty="0" smtClean="0"/>
              <a:t>(</a:t>
            </a:r>
            <a:r>
              <a:rPr lang="en-US" b="1" dirty="0" smtClean="0"/>
              <a:t>P</a:t>
            </a:r>
            <a:r>
              <a:rPr lang="en-US" b="1" baseline="-25000" dirty="0" smtClean="0"/>
              <a:t>1</a:t>
            </a:r>
            <a:r>
              <a:rPr lang="en-US" dirty="0" smtClean="0"/>
              <a:t>)</a:t>
            </a:r>
            <a:endParaRPr lang="en-US" dirty="0"/>
          </a:p>
        </p:txBody>
      </p:sp>
      <p:sp>
        <p:nvSpPr>
          <p:cNvPr id="16" name="TextBox 15"/>
          <p:cNvSpPr txBox="1"/>
          <p:nvPr/>
        </p:nvSpPr>
        <p:spPr>
          <a:xfrm>
            <a:off x="6553200" y="5345668"/>
            <a:ext cx="527709" cy="369332"/>
          </a:xfrm>
          <a:prstGeom prst="rect">
            <a:avLst/>
          </a:prstGeom>
          <a:solidFill>
            <a:schemeClr val="tx2">
              <a:lumMod val="20000"/>
              <a:lumOff val="80000"/>
            </a:schemeClr>
          </a:solidFill>
        </p:spPr>
        <p:txBody>
          <a:bodyPr wrap="none" rtlCol="0">
            <a:spAutoFit/>
          </a:bodyPr>
          <a:lstStyle/>
          <a:p>
            <a:r>
              <a:rPr lang="en-US" dirty="0" smtClean="0"/>
              <a:t>(</a:t>
            </a:r>
            <a:r>
              <a:rPr lang="en-US" b="1" dirty="0" smtClean="0"/>
              <a:t>P</a:t>
            </a:r>
            <a:r>
              <a:rPr lang="en-US" b="1" baseline="-25000" dirty="0" smtClean="0"/>
              <a:t>2</a:t>
            </a:r>
            <a:r>
              <a:rPr lang="en-US" dirty="0" smtClean="0"/>
              <a:t>)</a:t>
            </a:r>
            <a:endParaRPr lang="en-US" dirty="0"/>
          </a:p>
        </p:txBody>
      </p:sp>
      <p:sp>
        <p:nvSpPr>
          <p:cNvPr id="17" name="Right Arrow 16"/>
          <p:cNvSpPr/>
          <p:nvPr/>
        </p:nvSpPr>
        <p:spPr>
          <a:xfrm>
            <a:off x="6705600" y="4876800"/>
            <a:ext cx="2209800" cy="228600"/>
          </a:xfrm>
          <a:prstGeom prst="right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7402759" y="4431268"/>
            <a:ext cx="598241" cy="369332"/>
          </a:xfrm>
          <a:prstGeom prst="rect">
            <a:avLst/>
          </a:prstGeom>
          <a:solidFill>
            <a:schemeClr val="tx2">
              <a:lumMod val="20000"/>
              <a:lumOff val="80000"/>
            </a:schemeClr>
          </a:solidFill>
        </p:spPr>
        <p:txBody>
          <a:bodyPr wrap="none" rtlCol="0">
            <a:spAutoFit/>
          </a:bodyPr>
          <a:lstStyle/>
          <a:p>
            <a:r>
              <a:rPr lang="en-US" dirty="0" smtClean="0"/>
              <a:t>(</a:t>
            </a:r>
            <a:r>
              <a:rPr lang="en-US" b="1" dirty="0" smtClean="0">
                <a:solidFill>
                  <a:srgbClr val="FF0000"/>
                </a:solidFill>
              </a:rPr>
              <a:t>C</a:t>
            </a:r>
            <a:r>
              <a:rPr lang="en-US" b="1" baseline="-25000" dirty="0" smtClean="0">
                <a:solidFill>
                  <a:srgbClr val="FF0000"/>
                </a:solidFill>
              </a:rPr>
              <a:t>S2</a:t>
            </a:r>
            <a:r>
              <a:rPr lang="en-US" dirty="0" smtClean="0"/>
              <a:t>)</a:t>
            </a:r>
            <a:endParaRPr lang="en-US" dirty="0"/>
          </a:p>
        </p:txBody>
      </p:sp>
      <p:sp>
        <p:nvSpPr>
          <p:cNvPr id="19" name="TextBox 18"/>
          <p:cNvSpPr txBox="1"/>
          <p:nvPr/>
        </p:nvSpPr>
        <p:spPr>
          <a:xfrm>
            <a:off x="1828800" y="4419600"/>
            <a:ext cx="598241" cy="369332"/>
          </a:xfrm>
          <a:prstGeom prst="rect">
            <a:avLst/>
          </a:prstGeom>
          <a:solidFill>
            <a:schemeClr val="tx2">
              <a:lumMod val="20000"/>
              <a:lumOff val="80000"/>
            </a:schemeClr>
          </a:solidFill>
        </p:spPr>
        <p:txBody>
          <a:bodyPr wrap="none" rtlCol="0">
            <a:spAutoFit/>
          </a:bodyPr>
          <a:lstStyle/>
          <a:p>
            <a:r>
              <a:rPr lang="en-US" dirty="0" smtClean="0"/>
              <a:t>(</a:t>
            </a:r>
            <a:r>
              <a:rPr lang="en-US" b="1" dirty="0" smtClean="0">
                <a:solidFill>
                  <a:srgbClr val="FF0000"/>
                </a:solidFill>
              </a:rPr>
              <a:t>C</a:t>
            </a:r>
            <a:r>
              <a:rPr lang="en-US" b="1" baseline="-25000" dirty="0" smtClean="0">
                <a:solidFill>
                  <a:srgbClr val="FF0000"/>
                </a:solidFill>
              </a:rPr>
              <a:t>S1</a:t>
            </a:r>
            <a:r>
              <a:rPr lang="en-US" dirty="0" smtClean="0"/>
              <a:t>)</a:t>
            </a:r>
            <a:endParaRPr lang="en-US" dirty="0"/>
          </a:p>
        </p:txBody>
      </p:sp>
      <p:sp>
        <p:nvSpPr>
          <p:cNvPr id="20" name="Right Arrow 19"/>
          <p:cNvSpPr/>
          <p:nvPr/>
        </p:nvSpPr>
        <p:spPr>
          <a:xfrm rot="10800000">
            <a:off x="2057400" y="4876800"/>
            <a:ext cx="228600" cy="228600"/>
          </a:xfrm>
          <a:prstGeom prst="right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kmrx_fflood_sl39.avi">
            <a:hlinkClick r:id="" action="ppaction://media"/>
          </p:cNvPr>
          <p:cNvPicPr>
            <a:picLocks noGrp="1" noRot="1" noChangeAspect="1"/>
          </p:cNvPicPr>
          <p:nvPr>
            <p:ph idx="1"/>
            <a:videoFile r:link="rId1"/>
          </p:nvPr>
        </p:nvPicPr>
        <p:blipFill>
          <a:blip r:embed="rId3" cstate="print"/>
          <a:stretch>
            <a:fillRect/>
          </a:stretch>
        </p:blipFill>
        <p:spPr>
          <a:xfrm>
            <a:off x="419100" y="1330325"/>
            <a:ext cx="8305800" cy="5067300"/>
          </a:xfrm>
          <a:prstGeom prst="rect">
            <a:avLst/>
          </a:prstGeom>
        </p:spPr>
      </p:pic>
      <p:sp>
        <p:nvSpPr>
          <p:cNvPr id="4" name="Title 3"/>
          <p:cNvSpPr>
            <a:spLocks noGrp="1"/>
          </p:cNvSpPr>
          <p:nvPr>
            <p:ph type="title"/>
          </p:nvPr>
        </p:nvSpPr>
        <p:spPr/>
        <p:txBody>
          <a:bodyPr/>
          <a:lstStyle/>
          <a:p>
            <a:r>
              <a:rPr lang="en-US" dirty="0" smtClean="0">
                <a:latin typeface="Times New Roman" pitchFamily="18" charset="0"/>
              </a:rPr>
              <a:t>Analysis of the weather event</a:t>
            </a:r>
            <a:endParaRPr lang="en-US" dirty="0">
              <a:latin typeface="Times New Roman" pitchFamily="18" charset="0"/>
            </a:endParaRPr>
          </a:p>
        </p:txBody>
      </p:sp>
      <p:sp>
        <p:nvSpPr>
          <p:cNvPr id="6" name="TextBox 5"/>
          <p:cNvSpPr txBox="1"/>
          <p:nvPr/>
        </p:nvSpPr>
        <p:spPr>
          <a:xfrm>
            <a:off x="457200" y="6396335"/>
            <a:ext cx="8229600" cy="461665"/>
          </a:xfrm>
          <a:prstGeom prst="rect">
            <a:avLst/>
          </a:prstGeom>
          <a:noFill/>
        </p:spPr>
        <p:txBody>
          <a:bodyPr wrap="square" rtlCol="0">
            <a:spAutoFit/>
          </a:bodyPr>
          <a:lstStyle/>
          <a:p>
            <a:pPr marL="0" lvl="1"/>
            <a:r>
              <a:rPr lang="en-US" sz="2400" dirty="0" smtClean="0">
                <a:solidFill>
                  <a:srgbClr val="FF0000"/>
                </a:solidFill>
                <a:latin typeface="Times New Roman" pitchFamily="18" charset="0"/>
              </a:rPr>
              <a:t>Loop period; 7:17 pm EDT 14 July – 12:03 am EDT 15 July 2011</a:t>
            </a:r>
            <a:endParaRPr lang="en-US" sz="2400" dirty="0"/>
          </a:p>
        </p:txBody>
      </p:sp>
      <p:sp>
        <p:nvSpPr>
          <p:cNvPr id="7" name="TextBox 6"/>
          <p:cNvSpPr txBox="1"/>
          <p:nvPr/>
        </p:nvSpPr>
        <p:spPr>
          <a:xfrm>
            <a:off x="7696200" y="2662535"/>
            <a:ext cx="934871" cy="461665"/>
          </a:xfrm>
          <a:prstGeom prst="rect">
            <a:avLst/>
          </a:prstGeom>
          <a:noFill/>
        </p:spPr>
        <p:txBody>
          <a:bodyPr wrap="none" rtlCol="0">
            <a:spAutoFit/>
          </a:bodyPr>
          <a:lstStyle/>
          <a:p>
            <a:r>
              <a:rPr lang="en-US" sz="2400" dirty="0" smtClean="0"/>
              <a:t>KMRX</a:t>
            </a:r>
            <a:endParaRPr lang="en-US" sz="2400"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p:cTn id="7" fill="hold" display="0">
                  <p:stCondLst>
                    <p:cond delay="indefinite"/>
                  </p:stCondLst>
                  <p:endCondLst>
                    <p:cond evt="onNext" delay="0">
                      <p:tgtEl>
                        <p:sldTgt/>
                      </p:tgtEl>
                    </p:cond>
                    <p:cond evt="onPrev" delay="0">
                      <p:tgtEl>
                        <p:sldTgt/>
                      </p:tgtEl>
                    </p:cond>
                  </p:endCondLst>
                </p:cTn>
                <p:tgtEl>
                  <p:spTgt spid="9"/>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Introduction</a:t>
            </a:r>
            <a:endParaRPr lang="en-US" dirty="0">
              <a:latin typeface="Times New Roman" pitchFamily="18" charset="0"/>
            </a:endParaRPr>
          </a:p>
        </p:txBody>
      </p:sp>
      <p:sp>
        <p:nvSpPr>
          <p:cNvPr id="5" name="Content Placeholder 4"/>
          <p:cNvSpPr>
            <a:spLocks noGrp="1"/>
          </p:cNvSpPr>
          <p:nvPr>
            <p:ph idx="1"/>
          </p:nvPr>
        </p:nvSpPr>
        <p:spPr>
          <a:solidFill>
            <a:schemeClr val="bg1">
              <a:alpha val="90000"/>
            </a:schemeClr>
          </a:solidFill>
        </p:spPr>
        <p:txBody>
          <a:bodyPr/>
          <a:lstStyle/>
          <a:p>
            <a:r>
              <a:rPr lang="en-US" dirty="0" smtClean="0">
                <a:latin typeface="Times New Roman" pitchFamily="18" charset="0"/>
              </a:rPr>
              <a:t>Flash flooding</a:t>
            </a:r>
          </a:p>
          <a:p>
            <a:pPr lvl="1"/>
            <a:r>
              <a:rPr lang="en-US" dirty="0" smtClean="0">
                <a:latin typeface="Times New Roman" pitchFamily="18" charset="0"/>
              </a:rPr>
              <a:t>Significant damage at the Cherokee Tribal fish hatchery</a:t>
            </a:r>
          </a:p>
          <a:p>
            <a:pPr lvl="2"/>
            <a:endParaRPr lang="en-US" dirty="0" smtClean="0">
              <a:latin typeface="Times New Roman" pitchFamily="18" charset="0"/>
            </a:endParaRPr>
          </a:p>
        </p:txBody>
      </p:sp>
      <p:sp>
        <p:nvSpPr>
          <p:cNvPr id="7" name="TextBox 6"/>
          <p:cNvSpPr txBox="1"/>
          <p:nvPr/>
        </p:nvSpPr>
        <p:spPr>
          <a:xfrm>
            <a:off x="1039467" y="6611779"/>
            <a:ext cx="6732933" cy="246221"/>
          </a:xfrm>
          <a:prstGeom prst="rect">
            <a:avLst/>
          </a:prstGeom>
          <a:noFill/>
        </p:spPr>
        <p:txBody>
          <a:bodyPr wrap="none" rtlCol="0">
            <a:spAutoFit/>
          </a:bodyPr>
          <a:lstStyle/>
          <a:p>
            <a:r>
              <a:rPr lang="en-US" sz="1000" dirty="0" smtClean="0"/>
              <a:t>http://news.google.com/newspapers?nid=1955&amp;dat=19920911&amp;id=84U0AAAAIBAJ&amp;sjid=x6MFAAAAIBAJ&amp;pg=1327,4581801</a:t>
            </a:r>
            <a:endParaRPr lang="en-US" sz="1000" dirty="0"/>
          </a:p>
        </p:txBody>
      </p:sp>
      <p:pic>
        <p:nvPicPr>
          <p:cNvPr id="6" name="Picture 5" descr="newspaper_11sep1992.PNG"/>
          <p:cNvPicPr>
            <a:picLocks noChangeAspect="1"/>
          </p:cNvPicPr>
          <p:nvPr/>
        </p:nvPicPr>
        <p:blipFill>
          <a:blip r:embed="rId2" cstate="print"/>
          <a:stretch>
            <a:fillRect/>
          </a:stretch>
        </p:blipFill>
        <p:spPr>
          <a:xfrm>
            <a:off x="1143000" y="1571625"/>
            <a:ext cx="6677025" cy="4981575"/>
          </a:xfrm>
          <a:prstGeom prst="rect">
            <a:avLst/>
          </a:prstGeom>
        </p:spPr>
      </p:pic>
      <p:sp>
        <p:nvSpPr>
          <p:cNvPr id="8" name="TextBox 7"/>
          <p:cNvSpPr txBox="1"/>
          <p:nvPr/>
        </p:nvSpPr>
        <p:spPr>
          <a:xfrm>
            <a:off x="3195604" y="1230868"/>
            <a:ext cx="2747996" cy="369332"/>
          </a:xfrm>
          <a:prstGeom prst="rect">
            <a:avLst/>
          </a:prstGeom>
          <a:noFill/>
        </p:spPr>
        <p:txBody>
          <a:bodyPr wrap="none" rtlCol="0">
            <a:spAutoFit/>
          </a:bodyPr>
          <a:lstStyle/>
          <a:p>
            <a:r>
              <a:rPr lang="en-US" dirty="0" smtClean="0"/>
              <a:t>Reading Eagle, 11 Sep 1992</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Analysis of the weather event</a:t>
            </a:r>
            <a:endParaRPr lang="en-US" dirty="0">
              <a:latin typeface="Times New Roman" pitchFamily="18" charset="0"/>
            </a:endParaRPr>
          </a:p>
        </p:txBody>
      </p:sp>
      <p:sp>
        <p:nvSpPr>
          <p:cNvPr id="6" name="Content Placeholder 4"/>
          <p:cNvSpPr>
            <a:spLocks noGrp="1"/>
          </p:cNvSpPr>
          <p:nvPr>
            <p:ph idx="1"/>
          </p:nvPr>
        </p:nvSpPr>
        <p:spPr>
          <a:xfrm>
            <a:off x="457200" y="1600200"/>
            <a:ext cx="8229600" cy="4525963"/>
          </a:xfrm>
        </p:spPr>
        <p:txBody>
          <a:bodyPr/>
          <a:lstStyle/>
          <a:p>
            <a:r>
              <a:rPr lang="en-US" dirty="0" smtClean="0">
                <a:latin typeface="Times New Roman" pitchFamily="18" charset="0"/>
              </a:rPr>
              <a:t>Four phases</a:t>
            </a:r>
          </a:p>
          <a:p>
            <a:pPr lvl="1"/>
            <a:r>
              <a:rPr lang="en-US" dirty="0" smtClean="0">
                <a:solidFill>
                  <a:srgbClr val="FF0000"/>
                </a:solidFill>
                <a:latin typeface="Times New Roman" pitchFamily="18" charset="0"/>
              </a:rPr>
              <a:t>Evening re-development of convection</a:t>
            </a:r>
          </a:p>
          <a:p>
            <a:pPr lvl="2"/>
            <a:r>
              <a:rPr lang="en-US" dirty="0" smtClean="0">
                <a:latin typeface="Times New Roman" pitchFamily="18" charset="0"/>
              </a:rPr>
              <a:t>Development of  the predecessor CS (</a:t>
            </a:r>
            <a:r>
              <a:rPr lang="en-US" u="sng" dirty="0" smtClean="0">
                <a:latin typeface="Times New Roman" pitchFamily="18" charset="0"/>
              </a:rPr>
              <a:t>trailblazer</a:t>
            </a:r>
            <a:r>
              <a:rPr lang="en-US" dirty="0" smtClean="0">
                <a:latin typeface="Times New Roman" pitchFamily="18" charset="0"/>
              </a:rPr>
              <a:t> CS)</a:t>
            </a:r>
          </a:p>
          <a:p>
            <a:pPr lvl="3"/>
            <a:r>
              <a:rPr lang="en-US" dirty="0" smtClean="0">
                <a:latin typeface="Times New Roman" pitchFamily="18" charset="0"/>
              </a:rPr>
              <a:t>Moistens soil for later event (pre-conditioning)</a:t>
            </a:r>
          </a:p>
          <a:p>
            <a:pPr lvl="3"/>
            <a:r>
              <a:rPr lang="en-US" dirty="0" smtClean="0">
                <a:latin typeface="Times New Roman" pitchFamily="18" charset="0"/>
              </a:rPr>
              <a:t>Conditions atmospheric environment for </a:t>
            </a:r>
            <a:r>
              <a:rPr lang="en-US" u="sng" dirty="0" smtClean="0">
                <a:latin typeface="Times New Roman" pitchFamily="18" charset="0"/>
              </a:rPr>
              <a:t>trail-wrecking</a:t>
            </a:r>
            <a:r>
              <a:rPr lang="en-US" dirty="0" smtClean="0">
                <a:latin typeface="Times New Roman" pitchFamily="18" charset="0"/>
              </a:rPr>
              <a:t> CS (responsible for flash flooding and debris flows)</a:t>
            </a:r>
          </a:p>
          <a:p>
            <a:pPr lvl="2"/>
            <a:r>
              <a:rPr lang="en-US" dirty="0" smtClean="0">
                <a:latin typeface="Times New Roman" pitchFamily="18" charset="0"/>
              </a:rPr>
              <a:t>Development of a CS in northeastern Tennessee that contributes to the demise of the </a:t>
            </a:r>
            <a:r>
              <a:rPr lang="en-US" u="sng" dirty="0" smtClean="0">
                <a:latin typeface="Times New Roman" pitchFamily="18" charset="0"/>
              </a:rPr>
              <a:t>trail-wrecking</a:t>
            </a:r>
            <a:r>
              <a:rPr lang="en-US" dirty="0" smtClean="0">
                <a:latin typeface="Times New Roman" pitchFamily="18" charset="0"/>
              </a:rPr>
              <a:t> CS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Analysis of the weather event</a:t>
            </a:r>
            <a:endParaRPr lang="en-US" dirty="0">
              <a:latin typeface="Times New Roman" pitchFamily="18" charset="0"/>
            </a:endParaRPr>
          </a:p>
        </p:txBody>
      </p:sp>
      <p:sp>
        <p:nvSpPr>
          <p:cNvPr id="6" name="Content Placeholder 4"/>
          <p:cNvSpPr>
            <a:spLocks noGrp="1"/>
          </p:cNvSpPr>
          <p:nvPr>
            <p:ph idx="1"/>
          </p:nvPr>
        </p:nvSpPr>
        <p:spPr>
          <a:xfrm>
            <a:off x="457200" y="1600200"/>
            <a:ext cx="8229600" cy="4525963"/>
          </a:xfrm>
        </p:spPr>
        <p:txBody>
          <a:bodyPr/>
          <a:lstStyle/>
          <a:p>
            <a:r>
              <a:rPr lang="en-US" dirty="0" smtClean="0">
                <a:latin typeface="Times New Roman" pitchFamily="18" charset="0"/>
              </a:rPr>
              <a:t>Four phases</a:t>
            </a:r>
          </a:p>
          <a:p>
            <a:pPr lvl="1"/>
            <a:r>
              <a:rPr lang="en-US" dirty="0" smtClean="0">
                <a:latin typeface="Times New Roman" pitchFamily="18" charset="0"/>
              </a:rPr>
              <a:t>Early afternoon convection</a:t>
            </a:r>
          </a:p>
          <a:p>
            <a:pPr lvl="1"/>
            <a:r>
              <a:rPr lang="en-US" dirty="0" smtClean="0">
                <a:latin typeface="Times New Roman" pitchFamily="18" charset="0"/>
              </a:rPr>
              <a:t>Late-afternoon “lull”</a:t>
            </a:r>
          </a:p>
          <a:p>
            <a:pPr lvl="1"/>
            <a:r>
              <a:rPr lang="en-US" dirty="0" smtClean="0">
                <a:latin typeface="Times New Roman" pitchFamily="18" charset="0"/>
              </a:rPr>
              <a:t>Evening re-development of convection</a:t>
            </a:r>
          </a:p>
          <a:p>
            <a:pPr lvl="1"/>
            <a:r>
              <a:rPr lang="en-US" dirty="0" smtClean="0">
                <a:solidFill>
                  <a:srgbClr val="FF0000"/>
                </a:solidFill>
                <a:latin typeface="Times New Roman" pitchFamily="18" charset="0"/>
              </a:rPr>
              <a:t>Convective system development and maturity</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kgsp_fflood_sl42.avi">
            <a:hlinkClick r:id="" action="ppaction://media"/>
          </p:cNvPr>
          <p:cNvPicPr>
            <a:picLocks noGrp="1" noRot="1" noChangeAspect="1"/>
          </p:cNvPicPr>
          <p:nvPr>
            <p:ph idx="1"/>
            <a:videoFile r:link="rId1"/>
          </p:nvPr>
        </p:nvPicPr>
        <p:blipFill>
          <a:blip r:embed="rId3" cstate="print"/>
          <a:stretch>
            <a:fillRect/>
          </a:stretch>
        </p:blipFill>
        <p:spPr>
          <a:xfrm>
            <a:off x="419100" y="1330325"/>
            <a:ext cx="8305800" cy="5067300"/>
          </a:xfrm>
          <a:prstGeom prst="rect">
            <a:avLst/>
          </a:prstGeom>
        </p:spPr>
      </p:pic>
      <p:sp>
        <p:nvSpPr>
          <p:cNvPr id="4" name="Title 3"/>
          <p:cNvSpPr>
            <a:spLocks noGrp="1"/>
          </p:cNvSpPr>
          <p:nvPr>
            <p:ph type="title"/>
          </p:nvPr>
        </p:nvSpPr>
        <p:spPr/>
        <p:txBody>
          <a:bodyPr/>
          <a:lstStyle/>
          <a:p>
            <a:r>
              <a:rPr lang="en-US" dirty="0" smtClean="0">
                <a:latin typeface="Times New Roman" pitchFamily="18" charset="0"/>
              </a:rPr>
              <a:t>Analysis of the weather event</a:t>
            </a:r>
            <a:endParaRPr lang="en-US" dirty="0">
              <a:latin typeface="Times New Roman" pitchFamily="18" charset="0"/>
            </a:endParaRPr>
          </a:p>
        </p:txBody>
      </p:sp>
      <p:sp>
        <p:nvSpPr>
          <p:cNvPr id="6" name="TextBox 5"/>
          <p:cNvSpPr txBox="1"/>
          <p:nvPr/>
        </p:nvSpPr>
        <p:spPr>
          <a:xfrm>
            <a:off x="457200" y="6396335"/>
            <a:ext cx="8229600" cy="461665"/>
          </a:xfrm>
          <a:prstGeom prst="rect">
            <a:avLst/>
          </a:prstGeom>
          <a:noFill/>
        </p:spPr>
        <p:txBody>
          <a:bodyPr wrap="square" rtlCol="0">
            <a:spAutoFit/>
          </a:bodyPr>
          <a:lstStyle/>
          <a:p>
            <a:pPr marL="0" lvl="1"/>
            <a:r>
              <a:rPr lang="en-US" sz="2400" dirty="0" smtClean="0">
                <a:solidFill>
                  <a:srgbClr val="FF0000"/>
                </a:solidFill>
                <a:latin typeface="Times New Roman" pitchFamily="18" charset="0"/>
              </a:rPr>
              <a:t>Loop period; 7:17 pm EDT 14 July – 12:03 am EDT 15 July 2011</a:t>
            </a:r>
            <a:endParaRPr lang="en-US" sz="2400" dirty="0"/>
          </a:p>
        </p:txBody>
      </p:sp>
      <p:sp>
        <p:nvSpPr>
          <p:cNvPr id="7" name="TextBox 6"/>
          <p:cNvSpPr txBox="1"/>
          <p:nvPr/>
        </p:nvSpPr>
        <p:spPr>
          <a:xfrm>
            <a:off x="7783963" y="2662535"/>
            <a:ext cx="826637" cy="461665"/>
          </a:xfrm>
          <a:prstGeom prst="rect">
            <a:avLst/>
          </a:prstGeom>
          <a:noFill/>
        </p:spPr>
        <p:txBody>
          <a:bodyPr wrap="none" rtlCol="0">
            <a:spAutoFit/>
          </a:bodyPr>
          <a:lstStyle/>
          <a:p>
            <a:r>
              <a:rPr lang="en-US" sz="2400" dirty="0" smtClean="0"/>
              <a:t>KGSP</a:t>
            </a:r>
            <a:endParaRPr lang="en-US" sz="2400"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p:cTn id="7" fill="hold" display="0">
                  <p:stCondLst>
                    <p:cond delay="indefinite"/>
                  </p:stCondLst>
                  <p:endCondLst>
                    <p:cond evt="onNext" delay="0">
                      <p:tgtEl>
                        <p:sldTgt/>
                      </p:tgtEl>
                    </p:cond>
                    <p:cond evt="onPrev" delay="0">
                      <p:tgtEl>
                        <p:sldTgt/>
                      </p:tgtEl>
                    </p:cond>
                  </p:endCondLst>
                </p:cTn>
                <p:tgtEl>
                  <p:spTgt spid="9"/>
                </p:tgtEl>
              </p:cMediaNode>
            </p:vide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Analysis of the weather event</a:t>
            </a:r>
            <a:endParaRPr lang="en-US" dirty="0">
              <a:latin typeface="Times New Roman" pitchFamily="18" charset="0"/>
            </a:endParaRPr>
          </a:p>
        </p:txBody>
      </p:sp>
      <p:pic>
        <p:nvPicPr>
          <p:cNvPr id="7" name="Content Placeholder 6" descr="comp_refl_path.jpg"/>
          <p:cNvPicPr>
            <a:picLocks noGrp="1" noChangeAspect="1"/>
          </p:cNvPicPr>
          <p:nvPr>
            <p:ph idx="1"/>
          </p:nvPr>
        </p:nvPicPr>
        <p:blipFill>
          <a:blip r:embed="rId2" cstate="print"/>
          <a:stretch>
            <a:fillRect/>
          </a:stretch>
        </p:blipFill>
        <p:spPr>
          <a:xfrm>
            <a:off x="76200" y="753872"/>
            <a:ext cx="8981440" cy="6027928"/>
          </a:xfrm>
        </p:spPr>
      </p:pic>
      <p:sp>
        <p:nvSpPr>
          <p:cNvPr id="8" name="Oval 7"/>
          <p:cNvSpPr/>
          <p:nvPr/>
        </p:nvSpPr>
        <p:spPr>
          <a:xfrm rot="5400000">
            <a:off x="3848100" y="4914900"/>
            <a:ext cx="838200" cy="2590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943600" y="3429000"/>
            <a:ext cx="838200" cy="381000"/>
          </a:xfrm>
          <a:prstGeom prst="rect">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629400" y="6031468"/>
            <a:ext cx="2057400" cy="369332"/>
          </a:xfrm>
          <a:prstGeom prst="rect">
            <a:avLst/>
          </a:prstGeom>
          <a:solidFill>
            <a:schemeClr val="bg1"/>
          </a:solidFill>
          <a:ln>
            <a:solidFill>
              <a:srgbClr val="FF0000"/>
            </a:solidFill>
          </a:ln>
        </p:spPr>
        <p:txBody>
          <a:bodyPr wrap="square" rtlCol="0">
            <a:spAutoFit/>
          </a:bodyPr>
          <a:lstStyle/>
          <a:p>
            <a:r>
              <a:rPr lang="en-US" dirty="0" smtClean="0"/>
              <a:t>8:24 pm EDT 14 July</a:t>
            </a:r>
            <a:endParaRPr lang="en-US" dirty="0"/>
          </a:p>
        </p:txBody>
      </p:sp>
      <p:cxnSp>
        <p:nvCxnSpPr>
          <p:cNvPr id="12" name="Straight Connector 11"/>
          <p:cNvCxnSpPr>
            <a:stCxn id="8" idx="0"/>
            <a:endCxn id="10" idx="1"/>
          </p:cNvCxnSpPr>
          <p:nvPr/>
        </p:nvCxnSpPr>
        <p:spPr>
          <a:xfrm>
            <a:off x="5562600" y="6210300"/>
            <a:ext cx="1066800" cy="583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rot="5400000">
            <a:off x="2438400" y="1676400"/>
            <a:ext cx="838200" cy="1143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609600" y="3048000"/>
            <a:ext cx="2209800" cy="369332"/>
          </a:xfrm>
          <a:prstGeom prst="rect">
            <a:avLst/>
          </a:prstGeom>
          <a:solidFill>
            <a:schemeClr val="bg1"/>
          </a:solidFill>
          <a:ln>
            <a:solidFill>
              <a:srgbClr val="FF0000"/>
            </a:solidFill>
          </a:ln>
        </p:spPr>
        <p:txBody>
          <a:bodyPr wrap="square" rtlCol="0">
            <a:spAutoFit/>
          </a:bodyPr>
          <a:lstStyle/>
          <a:p>
            <a:r>
              <a:rPr lang="en-US" dirty="0" smtClean="0"/>
              <a:t>11:16 pm EDT 14 July</a:t>
            </a:r>
            <a:endParaRPr lang="en-US" dirty="0"/>
          </a:p>
        </p:txBody>
      </p:sp>
      <p:cxnSp>
        <p:nvCxnSpPr>
          <p:cNvPr id="15" name="Straight Connector 14"/>
          <p:cNvCxnSpPr>
            <a:stCxn id="14" idx="0"/>
            <a:endCxn id="13" idx="5"/>
          </p:cNvCxnSpPr>
          <p:nvPr/>
        </p:nvCxnSpPr>
        <p:spPr>
          <a:xfrm flipV="1">
            <a:off x="1714500" y="2544248"/>
            <a:ext cx="738888" cy="50375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382782" y="265093"/>
            <a:ext cx="8456418" cy="954107"/>
          </a:xfrm>
          <a:prstGeom prst="rect">
            <a:avLst/>
          </a:prstGeom>
          <a:solidFill>
            <a:schemeClr val="bg1"/>
          </a:solidFill>
        </p:spPr>
        <p:txBody>
          <a:bodyPr wrap="none" rtlCol="0">
            <a:spAutoFit/>
          </a:bodyPr>
          <a:lstStyle/>
          <a:p>
            <a:r>
              <a:rPr lang="en-US" sz="2800" dirty="0" smtClean="0"/>
              <a:t>Yellow pins </a:t>
            </a:r>
            <a:r>
              <a:rPr lang="en-US" sz="2800" dirty="0" smtClean="0">
                <a:sym typeface="Wingdings" pitchFamily="2" charset="2"/>
              </a:rPr>
              <a:t> </a:t>
            </a:r>
          </a:p>
          <a:p>
            <a:r>
              <a:rPr lang="en-US" sz="2800" dirty="0" smtClean="0"/>
              <a:t>CS tower locations having composite reflectivity &gt; 50 </a:t>
            </a:r>
            <a:r>
              <a:rPr lang="en-US" sz="2800" dirty="0" err="1" smtClean="0"/>
              <a:t>dBz</a:t>
            </a:r>
            <a:endParaRPr lang="en-US" sz="2800"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Analysis of the weather event</a:t>
            </a:r>
            <a:endParaRPr lang="en-US" dirty="0">
              <a:latin typeface="Times New Roman" pitchFamily="18" charset="0"/>
            </a:endParaRPr>
          </a:p>
        </p:txBody>
      </p:sp>
      <p:sp>
        <p:nvSpPr>
          <p:cNvPr id="6" name="Content Placeholder 4"/>
          <p:cNvSpPr>
            <a:spLocks noGrp="1"/>
          </p:cNvSpPr>
          <p:nvPr>
            <p:ph idx="1"/>
          </p:nvPr>
        </p:nvSpPr>
        <p:spPr>
          <a:xfrm>
            <a:off x="457200" y="1295400"/>
            <a:ext cx="8229600" cy="5410200"/>
          </a:xfrm>
        </p:spPr>
        <p:txBody>
          <a:bodyPr>
            <a:normAutofit/>
          </a:bodyPr>
          <a:lstStyle/>
          <a:p>
            <a:r>
              <a:rPr lang="en-US" dirty="0" smtClean="0">
                <a:latin typeface="Times New Roman" pitchFamily="18" charset="0"/>
              </a:rPr>
              <a:t>Four phases</a:t>
            </a:r>
          </a:p>
          <a:p>
            <a:pPr lvl="1"/>
            <a:r>
              <a:rPr lang="en-US" dirty="0" smtClean="0">
                <a:solidFill>
                  <a:srgbClr val="FF0000"/>
                </a:solidFill>
                <a:latin typeface="Times New Roman" pitchFamily="18" charset="0"/>
              </a:rPr>
              <a:t>Convective system development and maturity</a:t>
            </a:r>
          </a:p>
          <a:p>
            <a:pPr lvl="2"/>
            <a:r>
              <a:rPr lang="en-US" dirty="0" smtClean="0">
                <a:latin typeface="Times New Roman" pitchFamily="18" charset="0"/>
              </a:rPr>
              <a:t>trail-wrecker CS </a:t>
            </a:r>
          </a:p>
          <a:p>
            <a:pPr lvl="3"/>
            <a:r>
              <a:rPr lang="en-US" dirty="0" smtClean="0">
                <a:latin typeface="Times New Roman" pitchFamily="18" charset="0"/>
              </a:rPr>
              <a:t>forms at </a:t>
            </a:r>
            <a:r>
              <a:rPr lang="en-US" dirty="0" err="1" smtClean="0">
                <a:latin typeface="Times New Roman" pitchFamily="18" charset="0"/>
              </a:rPr>
              <a:t>Waterrock</a:t>
            </a:r>
            <a:r>
              <a:rPr lang="en-US" dirty="0" smtClean="0">
                <a:latin typeface="Times New Roman" pitchFamily="18" charset="0"/>
              </a:rPr>
              <a:t> Knob (~6300 ft) at 8:24 pm EDT (just before sunset =&gt; 8:47 pm EDT) </a:t>
            </a:r>
            <a:r>
              <a:rPr lang="en-US" i="1" dirty="0" smtClean="0">
                <a:latin typeface="Times New Roman" pitchFamily="18" charset="0"/>
              </a:rPr>
              <a:t>at yellow pins t01 &amp; t02</a:t>
            </a:r>
          </a:p>
          <a:p>
            <a:pPr lvl="3"/>
            <a:r>
              <a:rPr lang="en-US" dirty="0" smtClean="0">
                <a:latin typeface="Times New Roman" pitchFamily="18" charset="0"/>
              </a:rPr>
              <a:t>motion </a:t>
            </a:r>
            <a:r>
              <a:rPr lang="en-US" dirty="0" smtClean="0"/>
              <a:t>(</a:t>
            </a:r>
            <a:r>
              <a:rPr lang="en-US" b="1" dirty="0" smtClean="0">
                <a:solidFill>
                  <a:srgbClr val="FF0000"/>
                </a:solidFill>
              </a:rPr>
              <a:t>C</a:t>
            </a:r>
            <a:r>
              <a:rPr lang="en-US" b="1" baseline="-25000" dirty="0" smtClean="0">
                <a:solidFill>
                  <a:srgbClr val="FF0000"/>
                </a:solidFill>
              </a:rPr>
              <a:t>S</a:t>
            </a:r>
            <a:r>
              <a:rPr lang="en-US" dirty="0" smtClean="0"/>
              <a:t>) </a:t>
            </a:r>
            <a:r>
              <a:rPr lang="en-US" dirty="0" smtClean="0">
                <a:latin typeface="Times New Roman" pitchFamily="18" charset="0"/>
              </a:rPr>
              <a:t>is initially with the mean wind (S, SE) parallel to the ridgeline</a:t>
            </a:r>
          </a:p>
          <a:p>
            <a:pPr lvl="3"/>
            <a:r>
              <a:rPr lang="en-US" dirty="0" smtClean="0">
                <a:latin typeface="Times New Roman" pitchFamily="18" charset="0"/>
              </a:rPr>
              <a:t>catches up with the remnants of trail-blazer CS at 10:13 pm EDT and promptly becomes nearly stationary </a:t>
            </a:r>
            <a:r>
              <a:rPr lang="en-US" dirty="0" smtClean="0"/>
              <a:t>(</a:t>
            </a:r>
            <a:r>
              <a:rPr lang="en-US" b="1" dirty="0" smtClean="0">
                <a:solidFill>
                  <a:srgbClr val="FF0000"/>
                </a:solidFill>
              </a:rPr>
              <a:t>C</a:t>
            </a:r>
            <a:r>
              <a:rPr lang="en-US" b="1" baseline="-25000" dirty="0" smtClean="0">
                <a:solidFill>
                  <a:srgbClr val="FF0000"/>
                </a:solidFill>
              </a:rPr>
              <a:t>S</a:t>
            </a:r>
            <a:r>
              <a:rPr lang="en-US" dirty="0" smtClean="0"/>
              <a:t>=0) </a:t>
            </a:r>
          </a:p>
          <a:p>
            <a:pPr lvl="3"/>
            <a:r>
              <a:rPr lang="en-US" dirty="0" smtClean="0">
                <a:latin typeface="Times New Roman" pitchFamily="18" charset="0"/>
              </a:rPr>
              <a:t>final convective cell reaches 50 </a:t>
            </a:r>
            <a:r>
              <a:rPr lang="en-US" dirty="0" err="1" smtClean="0">
                <a:latin typeface="Times New Roman" pitchFamily="18" charset="0"/>
              </a:rPr>
              <a:t>dBz</a:t>
            </a:r>
            <a:r>
              <a:rPr lang="en-US" dirty="0" smtClean="0">
                <a:latin typeface="Times New Roman" pitchFamily="18" charset="0"/>
              </a:rPr>
              <a:t> south of Mt. </a:t>
            </a:r>
            <a:r>
              <a:rPr lang="en-US" dirty="0" err="1" smtClean="0">
                <a:latin typeface="Times New Roman" pitchFamily="18" charset="0"/>
              </a:rPr>
              <a:t>Guyot</a:t>
            </a:r>
            <a:r>
              <a:rPr lang="en-US" dirty="0" smtClean="0">
                <a:latin typeface="Times New Roman" pitchFamily="18" charset="0"/>
              </a:rPr>
              <a:t> at 11:16 pm </a:t>
            </a:r>
            <a:r>
              <a:rPr lang="en-US" i="1" dirty="0" smtClean="0">
                <a:latin typeface="Times New Roman" pitchFamily="18" charset="0"/>
              </a:rPr>
              <a:t>at yellow pin t09</a:t>
            </a:r>
          </a:p>
          <a:p>
            <a:pPr lvl="3"/>
            <a:r>
              <a:rPr lang="en-US" dirty="0" smtClean="0">
                <a:latin typeface="Times New Roman" pitchFamily="18" charset="0"/>
              </a:rPr>
              <a:t>remnants of convection in northeastern Tennessee move southward, bringing an end to the event by 12:30 am EDT 15 July</a:t>
            </a:r>
          </a:p>
          <a:p>
            <a:pPr lvl="2"/>
            <a:endParaRPr lang="en-US" dirty="0" smtClean="0">
              <a:latin typeface="Times New Roman" pitchFamily="18"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Issues requiring attention </a:t>
            </a:r>
            <a:endParaRPr lang="en-US" dirty="0">
              <a:latin typeface="Times New Roman" pitchFamily="18" charset="0"/>
            </a:endParaRPr>
          </a:p>
        </p:txBody>
      </p:sp>
      <p:pic>
        <p:nvPicPr>
          <p:cNvPr id="9" name="Picture 8" descr="sm_hatchery_26jul2011.jpg"/>
          <p:cNvPicPr>
            <a:picLocks noChangeAspect="1"/>
          </p:cNvPicPr>
          <p:nvPr/>
        </p:nvPicPr>
        <p:blipFill>
          <a:blip r:embed="rId2" cstate="print"/>
          <a:stretch>
            <a:fillRect/>
          </a:stretch>
        </p:blipFill>
        <p:spPr>
          <a:xfrm>
            <a:off x="76200" y="3869008"/>
            <a:ext cx="3886200" cy="2912792"/>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Issues requiring attention </a:t>
            </a:r>
            <a:endParaRPr lang="en-US" dirty="0">
              <a:latin typeface="Times New Roman" pitchFamily="18" charset="0"/>
            </a:endParaRPr>
          </a:p>
        </p:txBody>
      </p:sp>
      <p:cxnSp>
        <p:nvCxnSpPr>
          <p:cNvPr id="7" name="Straight Arrow Connector 6"/>
          <p:cNvCxnSpPr/>
          <p:nvPr/>
        </p:nvCxnSpPr>
        <p:spPr>
          <a:xfrm flipH="1" flipV="1">
            <a:off x="4343400" y="4800600"/>
            <a:ext cx="1447800" cy="1447800"/>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4343400" y="4800600"/>
            <a:ext cx="914400" cy="1219200"/>
          </a:xfrm>
          <a:prstGeom prst="straightConnector1">
            <a:avLst/>
          </a:prstGeom>
          <a:ln w="31750">
            <a:headEnd type="none"/>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905000" y="5181600"/>
            <a:ext cx="2115579" cy="461665"/>
          </a:xfrm>
          <a:prstGeom prst="rect">
            <a:avLst/>
          </a:prstGeom>
          <a:solidFill>
            <a:schemeClr val="tx2">
              <a:lumMod val="20000"/>
              <a:lumOff val="80000"/>
            </a:schemeClr>
          </a:solidFill>
        </p:spPr>
        <p:txBody>
          <a:bodyPr wrap="none" rtlCol="0">
            <a:spAutoFit/>
          </a:bodyPr>
          <a:lstStyle/>
          <a:p>
            <a:r>
              <a:rPr lang="en-US" sz="2400" dirty="0" smtClean="0"/>
              <a:t>Propagation (</a:t>
            </a:r>
            <a:r>
              <a:rPr lang="en-US" sz="2400" b="1" dirty="0" smtClean="0"/>
              <a:t>P</a:t>
            </a:r>
            <a:r>
              <a:rPr lang="en-US" sz="2400" dirty="0" smtClean="0"/>
              <a:t>)</a:t>
            </a:r>
            <a:endParaRPr lang="en-US" sz="2400" dirty="0"/>
          </a:p>
        </p:txBody>
      </p:sp>
      <p:sp>
        <p:nvSpPr>
          <p:cNvPr id="14" name="TextBox 13"/>
          <p:cNvSpPr txBox="1"/>
          <p:nvPr/>
        </p:nvSpPr>
        <p:spPr>
          <a:xfrm>
            <a:off x="2133600" y="6248400"/>
            <a:ext cx="2580515" cy="461665"/>
          </a:xfrm>
          <a:prstGeom prst="rect">
            <a:avLst/>
          </a:prstGeom>
          <a:solidFill>
            <a:schemeClr val="tx2">
              <a:lumMod val="20000"/>
              <a:lumOff val="80000"/>
            </a:schemeClr>
          </a:solidFill>
        </p:spPr>
        <p:txBody>
          <a:bodyPr wrap="none" rtlCol="0">
            <a:spAutoFit/>
          </a:bodyPr>
          <a:lstStyle/>
          <a:p>
            <a:r>
              <a:rPr lang="en-US" sz="2400" dirty="0" smtClean="0"/>
              <a:t>System Motion (</a:t>
            </a:r>
            <a:r>
              <a:rPr lang="en-US" sz="2400" b="1" dirty="0" smtClean="0">
                <a:solidFill>
                  <a:srgbClr val="FF0000"/>
                </a:solidFill>
              </a:rPr>
              <a:t>C</a:t>
            </a:r>
            <a:r>
              <a:rPr lang="en-US" sz="2400" b="1" baseline="-25000" dirty="0" smtClean="0">
                <a:solidFill>
                  <a:srgbClr val="FF0000"/>
                </a:solidFill>
              </a:rPr>
              <a:t>S</a:t>
            </a:r>
            <a:r>
              <a:rPr lang="en-US" sz="2400" dirty="0" smtClean="0"/>
              <a:t>)</a:t>
            </a:r>
            <a:endParaRPr lang="en-US" sz="2400" dirty="0"/>
          </a:p>
        </p:txBody>
      </p:sp>
      <p:sp>
        <p:nvSpPr>
          <p:cNvPr id="15" name="TextBox 14"/>
          <p:cNvSpPr txBox="1"/>
          <p:nvPr/>
        </p:nvSpPr>
        <p:spPr>
          <a:xfrm>
            <a:off x="5638800" y="5029200"/>
            <a:ext cx="2613985" cy="461665"/>
          </a:xfrm>
          <a:prstGeom prst="rect">
            <a:avLst/>
          </a:prstGeom>
          <a:solidFill>
            <a:schemeClr val="tx2">
              <a:lumMod val="20000"/>
              <a:lumOff val="80000"/>
            </a:schemeClr>
          </a:solidFill>
        </p:spPr>
        <p:txBody>
          <a:bodyPr wrap="none" rtlCol="0">
            <a:spAutoFit/>
          </a:bodyPr>
          <a:lstStyle/>
          <a:p>
            <a:r>
              <a:rPr lang="en-US" sz="2400" dirty="0" smtClean="0"/>
              <a:t>Cell Movement (</a:t>
            </a:r>
            <a:r>
              <a:rPr lang="en-US" sz="2400" b="1" dirty="0" smtClean="0"/>
              <a:t>C</a:t>
            </a:r>
            <a:r>
              <a:rPr lang="en-US" sz="2400" b="1" baseline="-25000" dirty="0" smtClean="0"/>
              <a:t>C</a:t>
            </a:r>
            <a:r>
              <a:rPr lang="en-US" sz="2400" dirty="0" smtClean="0"/>
              <a:t>)</a:t>
            </a:r>
            <a:endParaRPr lang="en-US" sz="2400" dirty="0"/>
          </a:p>
        </p:txBody>
      </p:sp>
      <p:cxnSp>
        <p:nvCxnSpPr>
          <p:cNvPr id="17" name="Straight Arrow Connector 16"/>
          <p:cNvCxnSpPr/>
          <p:nvPr/>
        </p:nvCxnSpPr>
        <p:spPr>
          <a:xfrm>
            <a:off x="5257800" y="6019800"/>
            <a:ext cx="533400" cy="228600"/>
          </a:xfrm>
          <a:prstGeom prst="straightConnector1">
            <a:avLst/>
          </a:prstGeom>
          <a:ln w="31750">
            <a:solidFill>
              <a:srgbClr val="FF000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248400" y="6019800"/>
            <a:ext cx="1580882" cy="461665"/>
          </a:xfrm>
          <a:prstGeom prst="rect">
            <a:avLst/>
          </a:prstGeom>
          <a:solidFill>
            <a:schemeClr val="tx2">
              <a:lumMod val="20000"/>
              <a:lumOff val="80000"/>
            </a:schemeClr>
          </a:solidFill>
        </p:spPr>
        <p:txBody>
          <a:bodyPr wrap="none" rtlCol="0">
            <a:spAutoFit/>
          </a:bodyPr>
          <a:lstStyle/>
          <a:p>
            <a:r>
              <a:rPr lang="en-US" sz="2400" b="1" dirty="0" smtClean="0">
                <a:solidFill>
                  <a:srgbClr val="FF0000"/>
                </a:solidFill>
              </a:rPr>
              <a:t>C</a:t>
            </a:r>
            <a:r>
              <a:rPr lang="en-US" sz="2400" b="1" baseline="-25000" dirty="0" smtClean="0">
                <a:solidFill>
                  <a:srgbClr val="FF0000"/>
                </a:solidFill>
              </a:rPr>
              <a:t>S</a:t>
            </a:r>
            <a:r>
              <a:rPr lang="en-US" sz="2400" b="1" baseline="-25000" dirty="0" smtClean="0"/>
              <a:t> </a:t>
            </a:r>
            <a:r>
              <a:rPr lang="en-US" sz="2400" dirty="0" smtClean="0"/>
              <a:t> =  </a:t>
            </a:r>
            <a:r>
              <a:rPr lang="en-US" sz="2400" b="1" dirty="0" smtClean="0"/>
              <a:t>C</a:t>
            </a:r>
            <a:r>
              <a:rPr lang="en-US" sz="2400" b="1" baseline="-25000" dirty="0" smtClean="0"/>
              <a:t>C</a:t>
            </a:r>
            <a:r>
              <a:rPr lang="en-US" sz="2400" dirty="0" smtClean="0"/>
              <a:t> + </a:t>
            </a:r>
            <a:r>
              <a:rPr lang="en-US" sz="2400" b="1" dirty="0" smtClean="0"/>
              <a:t>P</a:t>
            </a:r>
            <a:endParaRPr lang="en-US" sz="2400" dirty="0"/>
          </a:p>
        </p:txBody>
      </p:sp>
      <p:cxnSp>
        <p:nvCxnSpPr>
          <p:cNvPr id="22" name="Curved Connector 21"/>
          <p:cNvCxnSpPr>
            <a:stCxn id="13" idx="3"/>
          </p:cNvCxnSpPr>
          <p:nvPr/>
        </p:nvCxnSpPr>
        <p:spPr>
          <a:xfrm>
            <a:off x="4020579" y="5412433"/>
            <a:ext cx="856221" cy="302567"/>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Curved Connector 23"/>
          <p:cNvCxnSpPr>
            <a:stCxn id="14" idx="3"/>
          </p:cNvCxnSpPr>
          <p:nvPr/>
        </p:nvCxnSpPr>
        <p:spPr>
          <a:xfrm flipV="1">
            <a:off x="4714115" y="6172200"/>
            <a:ext cx="619885" cy="307033"/>
          </a:xfrm>
          <a:prstGeom prst="curvedConnector3">
            <a:avLst>
              <a:gd name="adj1" fmla="val 9986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Curved Connector 26"/>
          <p:cNvCxnSpPr>
            <a:stCxn id="15" idx="1"/>
          </p:cNvCxnSpPr>
          <p:nvPr/>
        </p:nvCxnSpPr>
        <p:spPr>
          <a:xfrm rot="10800000" flipV="1">
            <a:off x="5257800" y="5260032"/>
            <a:ext cx="381000" cy="302567"/>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Content Placeholder 15"/>
          <p:cNvSpPr>
            <a:spLocks noGrp="1"/>
          </p:cNvSpPr>
          <p:nvPr>
            <p:ph idx="1"/>
          </p:nvPr>
        </p:nvSpPr>
        <p:spPr/>
        <p:txBody>
          <a:bodyPr/>
          <a:lstStyle/>
          <a:p>
            <a:r>
              <a:rPr lang="en-US" dirty="0" smtClean="0">
                <a:latin typeface="Times New Roman" pitchFamily="18" charset="0"/>
              </a:rPr>
              <a:t>Four phases</a:t>
            </a:r>
            <a:endParaRPr lang="en-US" dirty="0" smtClean="0">
              <a:solidFill>
                <a:srgbClr val="FF0000"/>
              </a:solidFill>
              <a:latin typeface="Times New Roman" pitchFamily="18" charset="0"/>
            </a:endParaRPr>
          </a:p>
          <a:p>
            <a:pPr lvl="1"/>
            <a:r>
              <a:rPr lang="en-US" dirty="0" smtClean="0">
                <a:solidFill>
                  <a:srgbClr val="FF0000"/>
                </a:solidFill>
                <a:latin typeface="Times New Roman" pitchFamily="18" charset="0"/>
              </a:rPr>
              <a:t>Convective system development and maturity</a:t>
            </a:r>
          </a:p>
          <a:p>
            <a:pPr lvl="2"/>
            <a:r>
              <a:rPr lang="en-US" dirty="0" smtClean="0">
                <a:latin typeface="Times New Roman" pitchFamily="18" charset="0"/>
              </a:rPr>
              <a:t>trail-wrecker CS </a:t>
            </a:r>
          </a:p>
          <a:p>
            <a:pPr lvl="3"/>
            <a:r>
              <a:rPr lang="en-US" dirty="0" smtClean="0">
                <a:latin typeface="Times New Roman" pitchFamily="18" charset="0"/>
              </a:rPr>
              <a:t>catches up with the remnants of trail-blazer CS at 10:13 pm EDT and promptly becomes nearly stationary </a:t>
            </a:r>
            <a:r>
              <a:rPr lang="en-US" dirty="0" smtClean="0"/>
              <a:t>(</a:t>
            </a:r>
            <a:r>
              <a:rPr lang="en-US" b="1" dirty="0" smtClean="0">
                <a:solidFill>
                  <a:srgbClr val="FF0000"/>
                </a:solidFill>
              </a:rPr>
              <a:t>C</a:t>
            </a:r>
            <a:r>
              <a:rPr lang="en-US" b="1" baseline="-25000" dirty="0" smtClean="0">
                <a:solidFill>
                  <a:srgbClr val="FF0000"/>
                </a:solidFill>
              </a:rPr>
              <a:t>S</a:t>
            </a:r>
            <a:r>
              <a:rPr lang="en-US" dirty="0" smtClean="0"/>
              <a:t>=0) </a:t>
            </a:r>
          </a:p>
          <a:p>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Issues requiring attention </a:t>
            </a:r>
            <a:endParaRPr lang="en-US" dirty="0">
              <a:latin typeface="Times New Roman" pitchFamily="18" charset="0"/>
            </a:endParaRPr>
          </a:p>
        </p:txBody>
      </p:sp>
      <p:sp>
        <p:nvSpPr>
          <p:cNvPr id="5" name="Content Placeholder 4"/>
          <p:cNvSpPr>
            <a:spLocks noGrp="1"/>
          </p:cNvSpPr>
          <p:nvPr>
            <p:ph idx="1"/>
          </p:nvPr>
        </p:nvSpPr>
        <p:spPr/>
        <p:txBody>
          <a:bodyPr/>
          <a:lstStyle/>
          <a:p>
            <a:r>
              <a:rPr lang="en-US" dirty="0" smtClean="0">
                <a:latin typeface="Times New Roman" pitchFamily="18" charset="0"/>
              </a:rPr>
              <a:t>What happened?</a:t>
            </a:r>
          </a:p>
          <a:p>
            <a:pPr>
              <a:buNone/>
            </a:pPr>
            <a:endParaRPr lang="en-US" dirty="0" smtClean="0">
              <a:latin typeface="Times New Roman" pitchFamily="18" charset="0"/>
            </a:endParaRPr>
          </a:p>
        </p:txBody>
      </p:sp>
      <p:pic>
        <p:nvPicPr>
          <p:cNvPr id="9" name="Picture 8" descr="flashflood_debrisflow.jpg"/>
          <p:cNvPicPr>
            <a:picLocks noChangeAspect="1"/>
          </p:cNvPicPr>
          <p:nvPr/>
        </p:nvPicPr>
        <p:blipFill>
          <a:blip r:embed="rId2" cstate="print"/>
          <a:stretch>
            <a:fillRect/>
          </a:stretch>
        </p:blipFill>
        <p:spPr>
          <a:xfrm>
            <a:off x="76200" y="753872"/>
            <a:ext cx="8981440" cy="6027928"/>
          </a:xfrm>
          <a:prstGeom prst="rect">
            <a:avLst/>
          </a:prstGeom>
        </p:spPr>
      </p:pic>
      <p:cxnSp>
        <p:nvCxnSpPr>
          <p:cNvPr id="7" name="Straight Connector 6"/>
          <p:cNvCxnSpPr/>
          <p:nvPr/>
        </p:nvCxnSpPr>
        <p:spPr>
          <a:xfrm>
            <a:off x="4572000" y="2209800"/>
            <a:ext cx="762000" cy="388620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1600200" y="838200"/>
            <a:ext cx="3429000" cy="220980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657600" y="1676400"/>
            <a:ext cx="914400" cy="53340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Right Arrow 15"/>
          <p:cNvSpPr/>
          <p:nvPr/>
        </p:nvSpPr>
        <p:spPr>
          <a:xfrm rot="16022119">
            <a:off x="3468597" y="5105400"/>
            <a:ext cx="1905000" cy="838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mean wind</a:t>
            </a:r>
            <a:endParaRPr lang="en-US" dirty="0"/>
          </a:p>
        </p:txBody>
      </p:sp>
      <p:sp>
        <p:nvSpPr>
          <p:cNvPr id="19" name="Down Arrow 18"/>
          <p:cNvSpPr/>
          <p:nvPr/>
        </p:nvSpPr>
        <p:spPr>
          <a:xfrm rot="10800000">
            <a:off x="8458200" y="1371599"/>
            <a:ext cx="533400" cy="533400"/>
          </a:xfrm>
          <a:prstGeom prst="downArrow">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8534400" y="833735"/>
            <a:ext cx="381000" cy="461665"/>
          </a:xfrm>
          <a:prstGeom prst="rect">
            <a:avLst/>
          </a:prstGeom>
          <a:solidFill>
            <a:schemeClr val="bg1"/>
          </a:solidFill>
        </p:spPr>
        <p:txBody>
          <a:bodyPr wrap="square" rtlCol="0">
            <a:spAutoFit/>
          </a:bodyPr>
          <a:lstStyle/>
          <a:p>
            <a:r>
              <a:rPr lang="en-US" sz="2400" dirty="0" smtClean="0"/>
              <a:t>N</a:t>
            </a:r>
            <a:endParaRPr lang="en-US" sz="240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828800" y="5405735"/>
            <a:ext cx="2115579" cy="461665"/>
          </a:xfrm>
          <a:prstGeom prst="rect">
            <a:avLst/>
          </a:prstGeom>
          <a:solidFill>
            <a:schemeClr val="tx2">
              <a:lumMod val="20000"/>
              <a:lumOff val="80000"/>
            </a:schemeClr>
          </a:solidFill>
        </p:spPr>
        <p:txBody>
          <a:bodyPr wrap="none" rtlCol="0">
            <a:spAutoFit/>
          </a:bodyPr>
          <a:lstStyle/>
          <a:p>
            <a:r>
              <a:rPr lang="en-US" sz="2400" dirty="0" smtClean="0"/>
              <a:t>Propagation (</a:t>
            </a:r>
            <a:r>
              <a:rPr lang="en-US" sz="2400" b="1" dirty="0" smtClean="0"/>
              <a:t>P</a:t>
            </a:r>
            <a:r>
              <a:rPr lang="en-US" sz="2400" dirty="0" smtClean="0"/>
              <a:t>)</a:t>
            </a:r>
            <a:endParaRPr lang="en-US" sz="2400" dirty="0"/>
          </a:p>
        </p:txBody>
      </p:sp>
      <p:pic>
        <p:nvPicPr>
          <p:cNvPr id="5" name="Picture 4" descr="doswelletal1996_fig7.PNG"/>
          <p:cNvPicPr>
            <a:picLocks noChangeAspect="1"/>
          </p:cNvPicPr>
          <p:nvPr/>
        </p:nvPicPr>
        <p:blipFill>
          <a:blip r:embed="rId2" cstate="print"/>
          <a:stretch>
            <a:fillRect/>
          </a:stretch>
        </p:blipFill>
        <p:spPr>
          <a:xfrm>
            <a:off x="2919412" y="1566862"/>
            <a:ext cx="3305175" cy="3724275"/>
          </a:xfrm>
          <a:prstGeom prst="rect">
            <a:avLst/>
          </a:prstGeom>
        </p:spPr>
      </p:pic>
      <p:sp>
        <p:nvSpPr>
          <p:cNvPr id="18" name="Right Arrow 17"/>
          <p:cNvSpPr/>
          <p:nvPr/>
        </p:nvSpPr>
        <p:spPr>
          <a:xfrm rot="10800000">
            <a:off x="4114800" y="5257799"/>
            <a:ext cx="6858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p:txBody>
          <a:bodyPr/>
          <a:lstStyle/>
          <a:p>
            <a:r>
              <a:rPr lang="en-US" dirty="0" smtClean="0">
                <a:latin typeface="Times New Roman" pitchFamily="18" charset="0"/>
              </a:rPr>
              <a:t>Issues requiring attention </a:t>
            </a:r>
            <a:endParaRPr lang="en-US" dirty="0">
              <a:latin typeface="Times New Roman" pitchFamily="18" charset="0"/>
            </a:endParaRPr>
          </a:p>
        </p:txBody>
      </p:sp>
      <p:sp>
        <p:nvSpPr>
          <p:cNvPr id="6" name="TextBox 5"/>
          <p:cNvSpPr txBox="1"/>
          <p:nvPr/>
        </p:nvSpPr>
        <p:spPr>
          <a:xfrm>
            <a:off x="3567887" y="6400800"/>
            <a:ext cx="1994713" cy="276999"/>
          </a:xfrm>
          <a:prstGeom prst="rect">
            <a:avLst/>
          </a:prstGeom>
          <a:noFill/>
        </p:spPr>
        <p:txBody>
          <a:bodyPr wrap="none" rtlCol="0">
            <a:spAutoFit/>
          </a:bodyPr>
          <a:lstStyle/>
          <a:p>
            <a:r>
              <a:rPr lang="en-US" sz="1200" dirty="0" smtClean="0"/>
              <a:t>Fig. 7 of </a:t>
            </a:r>
            <a:r>
              <a:rPr lang="en-US" sz="1200" dirty="0" err="1" smtClean="0"/>
              <a:t>Doswell</a:t>
            </a:r>
            <a:r>
              <a:rPr lang="en-US" sz="1200" dirty="0" smtClean="0"/>
              <a:t> et al. (1996)</a:t>
            </a:r>
            <a:endParaRPr lang="en-US" sz="1200" dirty="0"/>
          </a:p>
        </p:txBody>
      </p:sp>
      <p:sp>
        <p:nvSpPr>
          <p:cNvPr id="7" name="TextBox 6"/>
          <p:cNvSpPr txBox="1"/>
          <p:nvPr/>
        </p:nvSpPr>
        <p:spPr>
          <a:xfrm>
            <a:off x="6572518" y="6019800"/>
            <a:ext cx="1580882" cy="461665"/>
          </a:xfrm>
          <a:prstGeom prst="rect">
            <a:avLst/>
          </a:prstGeom>
          <a:solidFill>
            <a:schemeClr val="tx2">
              <a:lumMod val="20000"/>
              <a:lumOff val="80000"/>
            </a:schemeClr>
          </a:solidFill>
        </p:spPr>
        <p:txBody>
          <a:bodyPr wrap="none" rtlCol="0">
            <a:spAutoFit/>
          </a:bodyPr>
          <a:lstStyle/>
          <a:p>
            <a:r>
              <a:rPr lang="en-US" sz="2400" b="1" dirty="0" smtClean="0">
                <a:solidFill>
                  <a:srgbClr val="FF0000"/>
                </a:solidFill>
              </a:rPr>
              <a:t>C</a:t>
            </a:r>
            <a:r>
              <a:rPr lang="en-US" sz="2400" b="1" baseline="-25000" dirty="0" smtClean="0">
                <a:solidFill>
                  <a:srgbClr val="FF0000"/>
                </a:solidFill>
              </a:rPr>
              <a:t>S</a:t>
            </a:r>
            <a:r>
              <a:rPr lang="en-US" sz="2400" b="1" baseline="-25000" dirty="0" smtClean="0"/>
              <a:t> </a:t>
            </a:r>
            <a:r>
              <a:rPr lang="en-US" sz="2400" dirty="0" smtClean="0"/>
              <a:t> =  </a:t>
            </a:r>
            <a:r>
              <a:rPr lang="en-US" sz="2400" b="1" dirty="0" smtClean="0"/>
              <a:t>C</a:t>
            </a:r>
            <a:r>
              <a:rPr lang="en-US" sz="2400" b="1" baseline="-25000" dirty="0" smtClean="0"/>
              <a:t>C</a:t>
            </a:r>
            <a:r>
              <a:rPr lang="en-US" sz="2400" dirty="0" smtClean="0"/>
              <a:t> + </a:t>
            </a:r>
            <a:r>
              <a:rPr lang="en-US" sz="2400" b="1" dirty="0" smtClean="0"/>
              <a:t>P</a:t>
            </a:r>
            <a:endParaRPr lang="en-US" sz="2400" dirty="0"/>
          </a:p>
        </p:txBody>
      </p:sp>
      <p:sp>
        <p:nvSpPr>
          <p:cNvPr id="8" name="TextBox 7"/>
          <p:cNvSpPr txBox="1"/>
          <p:nvPr/>
        </p:nvSpPr>
        <p:spPr>
          <a:xfrm>
            <a:off x="6377615" y="3500735"/>
            <a:ext cx="2613985" cy="461665"/>
          </a:xfrm>
          <a:prstGeom prst="rect">
            <a:avLst/>
          </a:prstGeom>
          <a:solidFill>
            <a:schemeClr val="tx2">
              <a:lumMod val="20000"/>
              <a:lumOff val="80000"/>
            </a:schemeClr>
          </a:solidFill>
        </p:spPr>
        <p:txBody>
          <a:bodyPr wrap="none" rtlCol="0">
            <a:spAutoFit/>
          </a:bodyPr>
          <a:lstStyle/>
          <a:p>
            <a:r>
              <a:rPr lang="en-US" sz="2400" dirty="0" smtClean="0"/>
              <a:t>Cell Movement (</a:t>
            </a:r>
            <a:r>
              <a:rPr lang="en-US" sz="2400" b="1" dirty="0" smtClean="0"/>
              <a:t>C</a:t>
            </a:r>
            <a:r>
              <a:rPr lang="en-US" sz="2400" b="1" baseline="-25000" dirty="0" smtClean="0"/>
              <a:t>C</a:t>
            </a:r>
            <a:r>
              <a:rPr lang="en-US" sz="2400" dirty="0" smtClean="0"/>
              <a:t>)</a:t>
            </a:r>
            <a:endParaRPr lang="en-US" sz="2400" dirty="0"/>
          </a:p>
        </p:txBody>
      </p:sp>
      <p:sp>
        <p:nvSpPr>
          <p:cNvPr id="26" name="TextBox 25"/>
          <p:cNvSpPr txBox="1"/>
          <p:nvPr/>
        </p:nvSpPr>
        <p:spPr>
          <a:xfrm>
            <a:off x="6096000" y="5410200"/>
            <a:ext cx="2580515" cy="461665"/>
          </a:xfrm>
          <a:prstGeom prst="rect">
            <a:avLst/>
          </a:prstGeom>
          <a:solidFill>
            <a:schemeClr val="tx2">
              <a:lumMod val="20000"/>
              <a:lumOff val="80000"/>
            </a:schemeClr>
          </a:solidFill>
        </p:spPr>
        <p:txBody>
          <a:bodyPr wrap="none" rtlCol="0">
            <a:spAutoFit/>
          </a:bodyPr>
          <a:lstStyle/>
          <a:p>
            <a:r>
              <a:rPr lang="en-US" sz="2400" dirty="0" smtClean="0"/>
              <a:t>System Motion (</a:t>
            </a:r>
            <a:r>
              <a:rPr lang="en-US" sz="2400" b="1" dirty="0" smtClean="0">
                <a:solidFill>
                  <a:srgbClr val="FF0000"/>
                </a:solidFill>
              </a:rPr>
              <a:t>C</a:t>
            </a:r>
            <a:r>
              <a:rPr lang="en-US" sz="2400" b="1" baseline="-25000" dirty="0" smtClean="0">
                <a:solidFill>
                  <a:srgbClr val="FF0000"/>
                </a:solidFill>
              </a:rPr>
              <a:t>S</a:t>
            </a:r>
            <a:r>
              <a:rPr lang="en-US" sz="2400" dirty="0" smtClean="0"/>
              <a:t>)</a:t>
            </a:r>
            <a:endParaRPr lang="en-US" sz="2400" dirty="0"/>
          </a:p>
        </p:txBody>
      </p:sp>
      <p:cxnSp>
        <p:nvCxnSpPr>
          <p:cNvPr id="28" name="Straight Connector 27"/>
          <p:cNvCxnSpPr/>
          <p:nvPr/>
        </p:nvCxnSpPr>
        <p:spPr>
          <a:xfrm>
            <a:off x="4191000" y="1600200"/>
            <a:ext cx="1066800" cy="39624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3810000" y="1600200"/>
            <a:ext cx="1066800" cy="39624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3429000" y="1600200"/>
            <a:ext cx="1066800" cy="39624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1" name="Down Arrow 30"/>
          <p:cNvSpPr/>
          <p:nvPr/>
        </p:nvSpPr>
        <p:spPr>
          <a:xfrm>
            <a:off x="2133600" y="3124200"/>
            <a:ext cx="228600" cy="762000"/>
          </a:xfrm>
          <a:prstGeom prst="down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rot="16200000">
            <a:off x="1733318" y="2186053"/>
            <a:ext cx="805029" cy="461665"/>
          </a:xfrm>
          <a:prstGeom prst="rect">
            <a:avLst/>
          </a:prstGeom>
          <a:solidFill>
            <a:schemeClr val="tx2">
              <a:lumMod val="20000"/>
              <a:lumOff val="80000"/>
            </a:schemeClr>
          </a:solidFill>
        </p:spPr>
        <p:txBody>
          <a:bodyPr wrap="none" rtlCol="0">
            <a:spAutoFit/>
          </a:bodyPr>
          <a:lstStyle/>
          <a:p>
            <a:r>
              <a:rPr lang="en-US" sz="2400" dirty="0" smtClean="0"/>
              <a:t>Time</a:t>
            </a:r>
            <a:endParaRPr lang="en-US" sz="2400" dirty="0"/>
          </a:p>
        </p:txBody>
      </p:sp>
      <p:sp>
        <p:nvSpPr>
          <p:cNvPr id="15" name="TextBox 14"/>
          <p:cNvSpPr txBox="1"/>
          <p:nvPr/>
        </p:nvSpPr>
        <p:spPr>
          <a:xfrm>
            <a:off x="6119553" y="1295400"/>
            <a:ext cx="814647" cy="584775"/>
          </a:xfrm>
          <a:prstGeom prst="rect">
            <a:avLst/>
          </a:prstGeom>
          <a:noFill/>
        </p:spPr>
        <p:txBody>
          <a:bodyPr wrap="none" rtlCol="0">
            <a:spAutoFit/>
          </a:bodyPr>
          <a:lstStyle/>
          <a:p>
            <a:r>
              <a:rPr lang="en-US" sz="3200" dirty="0" smtClean="0"/>
              <a:t>NW</a:t>
            </a:r>
            <a:endParaRPr lang="en-US" sz="3200" dirty="0"/>
          </a:p>
        </p:txBody>
      </p:sp>
      <p:sp>
        <p:nvSpPr>
          <p:cNvPr id="16" name="TextBox 15"/>
          <p:cNvSpPr txBox="1"/>
          <p:nvPr/>
        </p:nvSpPr>
        <p:spPr>
          <a:xfrm>
            <a:off x="2473804" y="1295400"/>
            <a:ext cx="574196" cy="584775"/>
          </a:xfrm>
          <a:prstGeom prst="rect">
            <a:avLst/>
          </a:prstGeom>
          <a:noFill/>
        </p:spPr>
        <p:txBody>
          <a:bodyPr wrap="none" rtlCol="0">
            <a:spAutoFit/>
          </a:bodyPr>
          <a:lstStyle/>
          <a:p>
            <a:r>
              <a:rPr lang="en-US" sz="3200" dirty="0" smtClean="0"/>
              <a:t>SE</a:t>
            </a:r>
            <a:endParaRPr lang="en-US" sz="3200" dirty="0"/>
          </a:p>
        </p:txBody>
      </p:sp>
      <p:sp>
        <p:nvSpPr>
          <p:cNvPr id="17" name="TextBox 16"/>
          <p:cNvSpPr txBox="1"/>
          <p:nvPr/>
        </p:nvSpPr>
        <p:spPr>
          <a:xfrm>
            <a:off x="6096000" y="2514600"/>
            <a:ext cx="1096262" cy="400110"/>
          </a:xfrm>
          <a:prstGeom prst="rect">
            <a:avLst/>
          </a:prstGeom>
          <a:noFill/>
        </p:spPr>
        <p:txBody>
          <a:bodyPr wrap="none" rtlCol="0">
            <a:spAutoFit/>
          </a:bodyPr>
          <a:lstStyle/>
          <a:p>
            <a:r>
              <a:rPr lang="en-US" sz="2000" dirty="0" smtClean="0"/>
              <a:t>ridgeline</a:t>
            </a:r>
            <a:endParaRPr lang="en-US" sz="2000" dirty="0"/>
          </a:p>
        </p:txBody>
      </p:sp>
      <p:sp>
        <p:nvSpPr>
          <p:cNvPr id="19" name="Right Arrow 18"/>
          <p:cNvSpPr/>
          <p:nvPr/>
        </p:nvSpPr>
        <p:spPr>
          <a:xfrm>
            <a:off x="5486400" y="3581400"/>
            <a:ext cx="6858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Issues requiring attention</a:t>
            </a:r>
            <a:endParaRPr lang="en-US" dirty="0">
              <a:latin typeface="Times New Roman" pitchFamily="18" charset="0"/>
            </a:endParaRPr>
          </a:p>
        </p:txBody>
      </p:sp>
      <p:sp>
        <p:nvSpPr>
          <p:cNvPr id="5" name="Content Placeholder 4"/>
          <p:cNvSpPr>
            <a:spLocks noGrp="1"/>
          </p:cNvSpPr>
          <p:nvPr>
            <p:ph idx="1"/>
          </p:nvPr>
        </p:nvSpPr>
        <p:spPr>
          <a:xfrm>
            <a:off x="457200" y="1295400"/>
            <a:ext cx="8229600" cy="5410200"/>
          </a:xfrm>
        </p:spPr>
        <p:txBody>
          <a:bodyPr>
            <a:normAutofit fontScale="85000" lnSpcReduction="20000"/>
          </a:bodyPr>
          <a:lstStyle/>
          <a:p>
            <a:r>
              <a:rPr lang="en-US" dirty="0" err="1" smtClean="0">
                <a:latin typeface="Times New Roman" pitchFamily="18" charset="0"/>
              </a:rPr>
              <a:t>Doswell</a:t>
            </a:r>
            <a:r>
              <a:rPr lang="en-US" dirty="0" smtClean="0">
                <a:latin typeface="Times New Roman" pitchFamily="18" charset="0"/>
              </a:rPr>
              <a:t> et al. (1996)</a:t>
            </a:r>
          </a:p>
          <a:p>
            <a:pPr lvl="1"/>
            <a:r>
              <a:rPr lang="en-US" dirty="0" smtClean="0">
                <a:solidFill>
                  <a:srgbClr val="FF0000"/>
                </a:solidFill>
                <a:latin typeface="Times New Roman" pitchFamily="18" charset="0"/>
              </a:rPr>
              <a:t>Duration</a:t>
            </a:r>
          </a:p>
          <a:p>
            <a:pPr lvl="2"/>
            <a:r>
              <a:rPr lang="en-US" dirty="0" smtClean="0">
                <a:latin typeface="Times New Roman" pitchFamily="18" charset="0"/>
              </a:rPr>
              <a:t>trail-wrecker CS “parks” for ~2.25 hours</a:t>
            </a:r>
          </a:p>
          <a:p>
            <a:pPr lvl="1"/>
            <a:r>
              <a:rPr lang="en-US" dirty="0" smtClean="0">
                <a:solidFill>
                  <a:srgbClr val="FF0000"/>
                </a:solidFill>
                <a:latin typeface="Times New Roman" pitchFamily="18" charset="0"/>
              </a:rPr>
              <a:t>Efficiency</a:t>
            </a:r>
          </a:p>
          <a:p>
            <a:pPr lvl="2"/>
            <a:r>
              <a:rPr lang="en-US" dirty="0" smtClean="0">
                <a:latin typeface="Times New Roman" pitchFamily="18" charset="0"/>
              </a:rPr>
              <a:t>high humidity environment (99</a:t>
            </a:r>
            <a:r>
              <a:rPr lang="en-US" baseline="30000" dirty="0" smtClean="0">
                <a:latin typeface="Times New Roman" pitchFamily="18" charset="0"/>
              </a:rPr>
              <a:t>th</a:t>
            </a:r>
            <a:r>
              <a:rPr lang="en-US" dirty="0" smtClean="0">
                <a:latin typeface="Times New Roman" pitchFamily="18" charset="0"/>
              </a:rPr>
              <a:t> percentile for </a:t>
            </a:r>
            <a:r>
              <a:rPr lang="en-US" dirty="0" err="1" smtClean="0">
                <a:latin typeface="Times New Roman" pitchFamily="18" charset="0"/>
              </a:rPr>
              <a:t>precip</a:t>
            </a:r>
            <a:r>
              <a:rPr lang="en-US" dirty="0" smtClean="0">
                <a:latin typeface="Times New Roman" pitchFamily="18" charset="0"/>
              </a:rPr>
              <a:t>. water)</a:t>
            </a:r>
          </a:p>
          <a:p>
            <a:pPr lvl="2"/>
            <a:r>
              <a:rPr lang="en-US" dirty="0" smtClean="0">
                <a:latin typeface="Times New Roman" pitchFamily="18" charset="0"/>
              </a:rPr>
              <a:t>upper-level NW winds </a:t>
            </a:r>
            <a:r>
              <a:rPr lang="en-US" dirty="0" err="1" smtClean="0">
                <a:latin typeface="Times New Roman" pitchFamily="18" charset="0"/>
              </a:rPr>
              <a:t>advect</a:t>
            </a:r>
            <a:r>
              <a:rPr lang="en-US" dirty="0" smtClean="0">
                <a:latin typeface="Times New Roman" pitchFamily="18" charset="0"/>
              </a:rPr>
              <a:t> hydrometeors into new cell zone (aid precipitation production through the collision-coalescence process)</a:t>
            </a:r>
          </a:p>
          <a:p>
            <a:pPr lvl="1"/>
            <a:r>
              <a:rPr lang="en-US" dirty="0" smtClean="0">
                <a:solidFill>
                  <a:srgbClr val="FF0000"/>
                </a:solidFill>
                <a:latin typeface="Times New Roman" pitchFamily="18" charset="0"/>
              </a:rPr>
              <a:t>Vertical Velocity</a:t>
            </a:r>
          </a:p>
          <a:p>
            <a:pPr lvl="2"/>
            <a:r>
              <a:rPr lang="en-US" dirty="0" smtClean="0">
                <a:latin typeface="Times New Roman" pitchFamily="18" charset="0"/>
              </a:rPr>
              <a:t>modest instability</a:t>
            </a:r>
          </a:p>
          <a:p>
            <a:pPr lvl="2"/>
            <a:r>
              <a:rPr lang="en-US" dirty="0" smtClean="0">
                <a:latin typeface="Times New Roman" pitchFamily="18" charset="0"/>
              </a:rPr>
              <a:t>large-scale upper-level divergence &amp; low-level convergence</a:t>
            </a:r>
          </a:p>
          <a:p>
            <a:pPr lvl="1"/>
            <a:r>
              <a:rPr lang="en-US" dirty="0" smtClean="0">
                <a:solidFill>
                  <a:srgbClr val="FF0000"/>
                </a:solidFill>
                <a:latin typeface="Times New Roman" pitchFamily="18" charset="0"/>
              </a:rPr>
              <a:t>Vapor</a:t>
            </a:r>
          </a:p>
          <a:p>
            <a:pPr lvl="2"/>
            <a:r>
              <a:rPr lang="en-US" dirty="0" smtClean="0">
                <a:latin typeface="Times New Roman" pitchFamily="18" charset="0"/>
              </a:rPr>
              <a:t>nearly constant fuel supply given S/SE flow at low-levels</a:t>
            </a:r>
          </a:p>
          <a:p>
            <a:pPr lvl="3"/>
            <a:r>
              <a:rPr lang="en-US" dirty="0" smtClean="0">
                <a:latin typeface="Times New Roman" pitchFamily="18" charset="0"/>
              </a:rPr>
              <a:t>low-level wind speeds increase starting at 9:00 pm EDT 14 July 2011</a:t>
            </a:r>
          </a:p>
          <a:p>
            <a:pPr lvl="1"/>
            <a:endParaRPr lang="en-US" dirty="0" smtClean="0">
              <a:latin typeface="Times New Roman" pitchFamily="18" charset="0"/>
            </a:endParaRPr>
          </a:p>
          <a:p>
            <a:pPr lvl="1"/>
            <a:r>
              <a:rPr lang="en-US" dirty="0" smtClean="0">
                <a:latin typeface="Times New Roman" pitchFamily="18" charset="0"/>
              </a:rPr>
              <a:t>Precipitation = </a:t>
            </a:r>
            <a:r>
              <a:rPr lang="en-US" dirty="0" err="1" smtClean="0">
                <a:latin typeface="Times New Roman" pitchFamily="18" charset="0"/>
              </a:rPr>
              <a:t>RRate</a:t>
            </a:r>
            <a:r>
              <a:rPr lang="en-US" dirty="0" smtClean="0">
                <a:latin typeface="Times New Roman" pitchFamily="18" charset="0"/>
              </a:rPr>
              <a:t> </a:t>
            </a:r>
            <a:r>
              <a:rPr lang="en-US" b="1" dirty="0" smtClean="0">
                <a:latin typeface="Times New Roman" pitchFamily="18" charset="0"/>
              </a:rPr>
              <a:t>×</a:t>
            </a:r>
            <a:r>
              <a:rPr lang="en-US" dirty="0" smtClean="0">
                <a:latin typeface="Times New Roman" pitchFamily="18" charset="0"/>
              </a:rPr>
              <a:t> Duration</a:t>
            </a:r>
          </a:p>
          <a:p>
            <a:pPr lvl="1"/>
            <a:r>
              <a:rPr lang="en-US" dirty="0" err="1" smtClean="0">
                <a:latin typeface="Times New Roman" pitchFamily="18" charset="0"/>
              </a:rPr>
              <a:t>RRate</a:t>
            </a:r>
            <a:r>
              <a:rPr lang="en-US" dirty="0" smtClean="0">
                <a:latin typeface="Times New Roman" pitchFamily="18" charset="0"/>
              </a:rPr>
              <a:t> = Efficiency </a:t>
            </a:r>
            <a:r>
              <a:rPr lang="en-US" b="1" dirty="0" smtClean="0">
                <a:latin typeface="Times New Roman" pitchFamily="18" charset="0"/>
              </a:rPr>
              <a:t>×</a:t>
            </a:r>
            <a:r>
              <a:rPr lang="en-US" dirty="0" smtClean="0">
                <a:latin typeface="Times New Roman" pitchFamily="18" charset="0"/>
              </a:rPr>
              <a:t> Vertical Velocity </a:t>
            </a:r>
            <a:r>
              <a:rPr lang="en-US" b="1" dirty="0" smtClean="0">
                <a:latin typeface="Times New Roman" pitchFamily="18" charset="0"/>
              </a:rPr>
              <a:t>×</a:t>
            </a:r>
            <a:r>
              <a:rPr lang="en-US" dirty="0" smtClean="0">
                <a:latin typeface="Times New Roman" pitchFamily="18" charset="0"/>
              </a:rPr>
              <a:t> Vapor</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Introduction</a:t>
            </a:r>
            <a:endParaRPr lang="en-US" dirty="0">
              <a:latin typeface="Times New Roman" pitchFamily="18" charset="0"/>
            </a:endParaRPr>
          </a:p>
        </p:txBody>
      </p:sp>
      <p:sp>
        <p:nvSpPr>
          <p:cNvPr id="5" name="Content Placeholder 4"/>
          <p:cNvSpPr>
            <a:spLocks noGrp="1"/>
          </p:cNvSpPr>
          <p:nvPr>
            <p:ph idx="1"/>
          </p:nvPr>
        </p:nvSpPr>
        <p:spPr>
          <a:solidFill>
            <a:schemeClr val="bg1">
              <a:alpha val="90000"/>
            </a:schemeClr>
          </a:solidFill>
        </p:spPr>
        <p:txBody>
          <a:bodyPr/>
          <a:lstStyle/>
          <a:p>
            <a:r>
              <a:rPr lang="en-US" dirty="0" smtClean="0">
                <a:latin typeface="Times New Roman" pitchFamily="18" charset="0"/>
              </a:rPr>
              <a:t>Flash flooding</a:t>
            </a:r>
          </a:p>
          <a:p>
            <a:pPr lvl="1"/>
            <a:r>
              <a:rPr lang="en-US" dirty="0" smtClean="0">
                <a:latin typeface="Times New Roman" pitchFamily="18" charset="0"/>
              </a:rPr>
              <a:t>Significant damage at the Cherokee Tribal fish hatchery</a:t>
            </a:r>
          </a:p>
          <a:p>
            <a:pPr lvl="2"/>
            <a:endParaRPr lang="en-US" dirty="0" smtClean="0">
              <a:latin typeface="Times New Roman" pitchFamily="18" charset="0"/>
            </a:endParaRPr>
          </a:p>
        </p:txBody>
      </p:sp>
      <p:pic>
        <p:nvPicPr>
          <p:cNvPr id="12" name="Picture 11" descr="sm19920907-19920913_05.bmp"/>
          <p:cNvPicPr>
            <a:picLocks noChangeAspect="1"/>
          </p:cNvPicPr>
          <p:nvPr/>
        </p:nvPicPr>
        <p:blipFill>
          <a:blip r:embed="rId2" cstate="print"/>
          <a:stretch>
            <a:fillRect/>
          </a:stretch>
        </p:blipFill>
        <p:spPr>
          <a:xfrm>
            <a:off x="533400" y="293690"/>
            <a:ext cx="7924800" cy="6152306"/>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The end</a:t>
            </a:r>
            <a:endParaRPr lang="en-US" dirty="0">
              <a:latin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mse_region_mapbgd.gif"/>
          <p:cNvPicPr>
            <a:picLocks noChangeAspect="1"/>
          </p:cNvPicPr>
          <p:nvPr/>
        </p:nvPicPr>
        <p:blipFill>
          <a:blip r:embed="rId2" cstate="print"/>
          <a:stretch>
            <a:fillRect/>
          </a:stretch>
        </p:blipFill>
        <p:spPr>
          <a:xfrm>
            <a:off x="0" y="1143000"/>
            <a:ext cx="9144000" cy="5589984"/>
          </a:xfrm>
          <a:prstGeom prst="rect">
            <a:avLst/>
          </a:prstGeom>
        </p:spPr>
      </p:pic>
      <p:sp>
        <p:nvSpPr>
          <p:cNvPr id="4" name="Title 3"/>
          <p:cNvSpPr>
            <a:spLocks noGrp="1"/>
          </p:cNvSpPr>
          <p:nvPr>
            <p:ph type="title"/>
          </p:nvPr>
        </p:nvSpPr>
        <p:spPr/>
        <p:txBody>
          <a:bodyPr/>
          <a:lstStyle/>
          <a:p>
            <a:r>
              <a:rPr lang="en-US" dirty="0" smtClean="0">
                <a:latin typeface="Times New Roman" pitchFamily="18" charset="0"/>
              </a:rPr>
              <a:t>Introduction</a:t>
            </a:r>
            <a:endParaRPr lang="en-US" dirty="0">
              <a:latin typeface="Times New Roman" pitchFamily="18" charset="0"/>
            </a:endParaRPr>
          </a:p>
        </p:txBody>
      </p:sp>
      <p:sp>
        <p:nvSpPr>
          <p:cNvPr id="8" name="Rectangle 7"/>
          <p:cNvSpPr/>
          <p:nvPr/>
        </p:nvSpPr>
        <p:spPr>
          <a:xfrm>
            <a:off x="3581400" y="2438400"/>
            <a:ext cx="381000" cy="304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1079435" y="1219200"/>
            <a:ext cx="2120965" cy="461665"/>
          </a:xfrm>
          <a:prstGeom prst="rect">
            <a:avLst/>
          </a:prstGeom>
          <a:solidFill>
            <a:schemeClr val="tx2">
              <a:lumMod val="20000"/>
              <a:lumOff val="80000"/>
            </a:schemeClr>
          </a:solidFill>
        </p:spPr>
        <p:txBody>
          <a:bodyPr wrap="none" rtlCol="0">
            <a:spAutoFit/>
          </a:bodyPr>
          <a:lstStyle/>
          <a:p>
            <a:r>
              <a:rPr lang="en-US" sz="2400" dirty="0" smtClean="0"/>
              <a:t>Area of interest</a:t>
            </a:r>
            <a:endParaRPr lang="en-US" sz="2400" dirty="0"/>
          </a:p>
        </p:txBody>
      </p:sp>
      <p:sp>
        <p:nvSpPr>
          <p:cNvPr id="11" name="TextBox 10"/>
          <p:cNvSpPr txBox="1"/>
          <p:nvPr/>
        </p:nvSpPr>
        <p:spPr>
          <a:xfrm>
            <a:off x="3048000" y="3212068"/>
            <a:ext cx="1092287" cy="369332"/>
          </a:xfrm>
          <a:prstGeom prst="rect">
            <a:avLst/>
          </a:prstGeom>
          <a:solidFill>
            <a:schemeClr val="tx2">
              <a:lumMod val="20000"/>
              <a:lumOff val="80000"/>
            </a:schemeClr>
          </a:solidFill>
        </p:spPr>
        <p:txBody>
          <a:bodyPr wrap="none" rtlCol="0">
            <a:spAutoFit/>
          </a:bodyPr>
          <a:lstStyle/>
          <a:p>
            <a:r>
              <a:rPr lang="en-US" dirty="0" smtClean="0"/>
              <a:t>Swain Co.</a:t>
            </a:r>
            <a:endParaRPr lang="en-US" dirty="0"/>
          </a:p>
        </p:txBody>
      </p:sp>
      <p:sp>
        <p:nvSpPr>
          <p:cNvPr id="12" name="TextBox 11"/>
          <p:cNvSpPr txBox="1"/>
          <p:nvPr/>
        </p:nvSpPr>
        <p:spPr>
          <a:xfrm>
            <a:off x="4366515" y="2373868"/>
            <a:ext cx="1424685" cy="369332"/>
          </a:xfrm>
          <a:prstGeom prst="rect">
            <a:avLst/>
          </a:prstGeom>
          <a:solidFill>
            <a:schemeClr val="tx2">
              <a:lumMod val="20000"/>
              <a:lumOff val="80000"/>
            </a:schemeClr>
          </a:solidFill>
        </p:spPr>
        <p:txBody>
          <a:bodyPr wrap="none" rtlCol="0">
            <a:spAutoFit/>
          </a:bodyPr>
          <a:lstStyle/>
          <a:p>
            <a:r>
              <a:rPr lang="en-US" dirty="0" smtClean="0"/>
              <a:t>Haywood Co.</a:t>
            </a:r>
            <a:endParaRPr lang="en-US" dirty="0"/>
          </a:p>
        </p:txBody>
      </p:sp>
      <p:cxnSp>
        <p:nvCxnSpPr>
          <p:cNvPr id="13" name="Straight Arrow Connector 12"/>
          <p:cNvCxnSpPr>
            <a:stCxn id="12" idx="1"/>
            <a:endCxn id="8" idx="3"/>
          </p:cNvCxnSpPr>
          <p:nvPr/>
        </p:nvCxnSpPr>
        <p:spPr>
          <a:xfrm flipH="1">
            <a:off x="3962400" y="2558534"/>
            <a:ext cx="404115" cy="32266"/>
          </a:xfrm>
          <a:prstGeom prst="straightConnector1">
            <a:avLst/>
          </a:prstGeom>
          <a:ln w="444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11" idx="0"/>
          </p:cNvCxnSpPr>
          <p:nvPr/>
        </p:nvCxnSpPr>
        <p:spPr>
          <a:xfrm flipH="1" flipV="1">
            <a:off x="3581400" y="2743200"/>
            <a:ext cx="12744" cy="468868"/>
          </a:xfrm>
          <a:prstGeom prst="straightConnector1">
            <a:avLst/>
          </a:prstGeom>
          <a:ln w="444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Introduction</a:t>
            </a:r>
            <a:endParaRPr lang="en-US" dirty="0">
              <a:latin typeface="Times New Roman" pitchFamily="18" charset="0"/>
            </a:endParaRPr>
          </a:p>
        </p:txBody>
      </p:sp>
      <p:sp>
        <p:nvSpPr>
          <p:cNvPr id="5" name="Content Placeholder 4"/>
          <p:cNvSpPr>
            <a:spLocks noGrp="1"/>
          </p:cNvSpPr>
          <p:nvPr>
            <p:ph idx="1"/>
          </p:nvPr>
        </p:nvSpPr>
        <p:spPr/>
        <p:txBody>
          <a:bodyPr/>
          <a:lstStyle/>
          <a:p>
            <a:r>
              <a:rPr lang="en-US" dirty="0" smtClean="0">
                <a:latin typeface="Times New Roman" pitchFamily="18" charset="0"/>
              </a:rPr>
              <a:t>What happened?</a:t>
            </a:r>
          </a:p>
          <a:p>
            <a:pPr>
              <a:buNone/>
            </a:pPr>
            <a:endParaRPr lang="en-US" dirty="0" smtClean="0">
              <a:latin typeface="Times New Roman" pitchFamily="18" charset="0"/>
            </a:endParaRPr>
          </a:p>
        </p:txBody>
      </p:sp>
      <p:pic>
        <p:nvPicPr>
          <p:cNvPr id="6" name="Picture 5" descr="rain_gauges.jpg"/>
          <p:cNvPicPr>
            <a:picLocks noChangeAspect="1"/>
          </p:cNvPicPr>
          <p:nvPr/>
        </p:nvPicPr>
        <p:blipFill>
          <a:blip r:embed="rId2" cstate="print"/>
          <a:stretch>
            <a:fillRect/>
          </a:stretch>
        </p:blipFill>
        <p:spPr>
          <a:xfrm>
            <a:off x="76200" y="753872"/>
            <a:ext cx="8981440" cy="6027928"/>
          </a:xfrm>
          <a:prstGeom prst="rect">
            <a:avLst/>
          </a:prstGeom>
        </p:spPr>
      </p:pic>
      <p:sp>
        <p:nvSpPr>
          <p:cNvPr id="7" name="Oval 6"/>
          <p:cNvSpPr/>
          <p:nvPr/>
        </p:nvSpPr>
        <p:spPr>
          <a:xfrm rot="5400000">
            <a:off x="3695700" y="1028700"/>
            <a:ext cx="838200" cy="2590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934200" y="2895600"/>
            <a:ext cx="838200" cy="381000"/>
          </a:xfrm>
          <a:prstGeom prst="rect">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57200" y="6096000"/>
            <a:ext cx="838200" cy="381000"/>
          </a:xfrm>
          <a:prstGeom prst="rect">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2133601" y="5791200"/>
            <a:ext cx="4952999" cy="1015663"/>
          </a:xfrm>
          <a:prstGeom prst="rect">
            <a:avLst/>
          </a:prstGeom>
          <a:solidFill>
            <a:schemeClr val="tx2">
              <a:lumMod val="40000"/>
              <a:lumOff val="60000"/>
            </a:schemeClr>
          </a:solidFill>
        </p:spPr>
        <p:txBody>
          <a:bodyPr wrap="square" rtlCol="0">
            <a:spAutoFit/>
          </a:bodyPr>
          <a:lstStyle/>
          <a:p>
            <a:r>
              <a:rPr lang="en-US" sz="2000" dirty="0" smtClean="0"/>
              <a:t>Blue pins </a:t>
            </a:r>
            <a:r>
              <a:rPr lang="en-US" sz="2000" dirty="0" smtClean="0">
                <a:sym typeface="Wingdings" pitchFamily="2" charset="2"/>
              </a:rPr>
              <a:t></a:t>
            </a:r>
            <a:r>
              <a:rPr lang="en-US" sz="2000" dirty="0" smtClean="0"/>
              <a:t> Duke University Great Smoky Mountains National Park Rain Gauge Network</a:t>
            </a:r>
          </a:p>
          <a:p>
            <a:endParaRPr lang="en-US" sz="20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Introduction</a:t>
            </a:r>
            <a:endParaRPr lang="en-US" dirty="0">
              <a:latin typeface="Times New Roman" pitchFamily="18" charset="0"/>
            </a:endParaRPr>
          </a:p>
        </p:txBody>
      </p:sp>
      <p:sp>
        <p:nvSpPr>
          <p:cNvPr id="5" name="Content Placeholder 4"/>
          <p:cNvSpPr>
            <a:spLocks noGrp="1"/>
          </p:cNvSpPr>
          <p:nvPr>
            <p:ph idx="1"/>
          </p:nvPr>
        </p:nvSpPr>
        <p:spPr/>
        <p:txBody>
          <a:bodyPr/>
          <a:lstStyle/>
          <a:p>
            <a:r>
              <a:rPr lang="en-US" dirty="0" smtClean="0">
                <a:latin typeface="Times New Roman" pitchFamily="18" charset="0"/>
              </a:rPr>
              <a:t>What happened?</a:t>
            </a:r>
          </a:p>
          <a:p>
            <a:pPr>
              <a:buNone/>
            </a:pPr>
            <a:endParaRPr lang="en-US" dirty="0" smtClean="0">
              <a:latin typeface="Times New Roman" pitchFamily="18" charset="0"/>
            </a:endParaRPr>
          </a:p>
        </p:txBody>
      </p:sp>
      <p:sp>
        <p:nvSpPr>
          <p:cNvPr id="10" name="TextBox 9"/>
          <p:cNvSpPr txBox="1"/>
          <p:nvPr/>
        </p:nvSpPr>
        <p:spPr>
          <a:xfrm>
            <a:off x="1066800" y="2205335"/>
            <a:ext cx="7053213" cy="461665"/>
          </a:xfrm>
          <a:prstGeom prst="rect">
            <a:avLst/>
          </a:prstGeom>
          <a:solidFill>
            <a:schemeClr val="tx2">
              <a:lumMod val="20000"/>
              <a:lumOff val="80000"/>
            </a:schemeClr>
          </a:solidFill>
        </p:spPr>
        <p:txBody>
          <a:bodyPr wrap="none" rtlCol="0">
            <a:spAutoFit/>
          </a:bodyPr>
          <a:lstStyle/>
          <a:p>
            <a:r>
              <a:rPr lang="en-US" sz="2400" dirty="0" smtClean="0"/>
              <a:t>14, 15 July 2011 from 8:30 pm EDT – half past midnight</a:t>
            </a:r>
            <a:endParaRPr lang="en-US"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Times New Roman" pitchFamily="18" charset="0"/>
              </a:rPr>
              <a:t>Introduction</a:t>
            </a:r>
            <a:endParaRPr lang="en-US" dirty="0">
              <a:latin typeface="Times New Roman" pitchFamily="18" charset="0"/>
            </a:endParaRPr>
          </a:p>
        </p:txBody>
      </p:sp>
      <p:sp>
        <p:nvSpPr>
          <p:cNvPr id="5" name="Content Placeholder 4"/>
          <p:cNvSpPr>
            <a:spLocks noGrp="1"/>
          </p:cNvSpPr>
          <p:nvPr>
            <p:ph idx="1"/>
          </p:nvPr>
        </p:nvSpPr>
        <p:spPr/>
        <p:txBody>
          <a:bodyPr/>
          <a:lstStyle/>
          <a:p>
            <a:r>
              <a:rPr lang="en-US" dirty="0" smtClean="0">
                <a:latin typeface="Times New Roman" pitchFamily="18" charset="0"/>
              </a:rPr>
              <a:t>What happened?</a:t>
            </a:r>
          </a:p>
          <a:p>
            <a:pPr>
              <a:buNone/>
            </a:pPr>
            <a:endParaRPr lang="en-US" dirty="0" smtClean="0">
              <a:latin typeface="Times New Roman" pitchFamily="18" charset="0"/>
            </a:endParaRPr>
          </a:p>
        </p:txBody>
      </p:sp>
      <p:sp>
        <p:nvSpPr>
          <p:cNvPr id="10" name="TextBox 9"/>
          <p:cNvSpPr txBox="1"/>
          <p:nvPr/>
        </p:nvSpPr>
        <p:spPr>
          <a:xfrm>
            <a:off x="1351372" y="2205335"/>
            <a:ext cx="6497228" cy="461665"/>
          </a:xfrm>
          <a:prstGeom prst="rect">
            <a:avLst/>
          </a:prstGeom>
          <a:solidFill>
            <a:schemeClr val="tx2">
              <a:lumMod val="20000"/>
              <a:lumOff val="80000"/>
            </a:schemeClr>
          </a:solidFill>
        </p:spPr>
        <p:txBody>
          <a:bodyPr wrap="none" rtlCol="0">
            <a:spAutoFit/>
          </a:bodyPr>
          <a:lstStyle/>
          <a:p>
            <a:r>
              <a:rPr lang="en-US" sz="2400" dirty="0" smtClean="0"/>
              <a:t>14, 15 July 2011 from 8:30 pm – half past midnight</a:t>
            </a:r>
            <a:endParaRPr lang="en-US" sz="2400" dirty="0"/>
          </a:p>
        </p:txBody>
      </p:sp>
      <p:pic>
        <p:nvPicPr>
          <p:cNvPr id="11" name="Picture 10" descr="gunter_forks_14jul2011_GSMRGN.png"/>
          <p:cNvPicPr>
            <a:picLocks noChangeAspect="1"/>
          </p:cNvPicPr>
          <p:nvPr/>
        </p:nvPicPr>
        <p:blipFill>
          <a:blip r:embed="rId2" cstate="print"/>
          <a:stretch>
            <a:fillRect/>
          </a:stretch>
        </p:blipFill>
        <p:spPr>
          <a:xfrm>
            <a:off x="0" y="876300"/>
            <a:ext cx="9144000" cy="5905500"/>
          </a:xfrm>
          <a:prstGeom prst="rect">
            <a:avLst/>
          </a:prstGeom>
        </p:spPr>
      </p:pic>
      <p:sp>
        <p:nvSpPr>
          <p:cNvPr id="6" name="TextBox 5"/>
          <p:cNvSpPr txBox="1"/>
          <p:nvPr/>
        </p:nvSpPr>
        <p:spPr>
          <a:xfrm>
            <a:off x="1143000" y="4724400"/>
            <a:ext cx="1374735" cy="369332"/>
          </a:xfrm>
          <a:prstGeom prst="rect">
            <a:avLst/>
          </a:prstGeom>
          <a:solidFill>
            <a:schemeClr val="tx2">
              <a:lumMod val="20000"/>
              <a:lumOff val="80000"/>
            </a:schemeClr>
          </a:solidFill>
        </p:spPr>
        <p:txBody>
          <a:bodyPr wrap="none" rtlCol="0">
            <a:spAutoFit/>
          </a:bodyPr>
          <a:lstStyle/>
          <a:p>
            <a:r>
              <a:rPr lang="en-US" dirty="0" smtClean="0"/>
              <a:t>8:00 pm EDT</a:t>
            </a:r>
            <a:endParaRPr lang="en-US" dirty="0"/>
          </a:p>
        </p:txBody>
      </p:sp>
      <p:sp>
        <p:nvSpPr>
          <p:cNvPr id="7" name="TextBox 6"/>
          <p:cNvSpPr txBox="1"/>
          <p:nvPr/>
        </p:nvSpPr>
        <p:spPr>
          <a:xfrm>
            <a:off x="5035452" y="3429000"/>
            <a:ext cx="1441548" cy="369332"/>
          </a:xfrm>
          <a:prstGeom prst="rect">
            <a:avLst/>
          </a:prstGeom>
          <a:solidFill>
            <a:schemeClr val="tx2">
              <a:lumMod val="20000"/>
              <a:lumOff val="80000"/>
            </a:schemeClr>
          </a:solidFill>
        </p:spPr>
        <p:txBody>
          <a:bodyPr wrap="none" rtlCol="0">
            <a:spAutoFit/>
          </a:bodyPr>
          <a:lstStyle/>
          <a:p>
            <a:r>
              <a:rPr lang="en-US" dirty="0" smtClean="0"/>
              <a:t>Midnight EDT</a:t>
            </a:r>
            <a:endParaRPr lang="en-US" dirty="0"/>
          </a:p>
        </p:txBody>
      </p:sp>
      <p:cxnSp>
        <p:nvCxnSpPr>
          <p:cNvPr id="9" name="Straight Arrow Connector 8"/>
          <p:cNvCxnSpPr>
            <a:stCxn id="7" idx="2"/>
          </p:cNvCxnSpPr>
          <p:nvPr/>
        </p:nvCxnSpPr>
        <p:spPr>
          <a:xfrm flipH="1">
            <a:off x="5715000" y="3798332"/>
            <a:ext cx="41226" cy="545068"/>
          </a:xfrm>
          <a:prstGeom prst="straightConnector1">
            <a:avLst/>
          </a:prstGeom>
          <a:ln w="444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1676400" y="5105400"/>
            <a:ext cx="117426" cy="685800"/>
          </a:xfrm>
          <a:prstGeom prst="straightConnector1">
            <a:avLst/>
          </a:prstGeom>
          <a:ln w="444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334000" y="6260068"/>
            <a:ext cx="824265" cy="369332"/>
          </a:xfrm>
          <a:prstGeom prst="rect">
            <a:avLst/>
          </a:prstGeom>
          <a:solidFill>
            <a:schemeClr val="tx2">
              <a:lumMod val="20000"/>
              <a:lumOff val="80000"/>
            </a:schemeClr>
          </a:solidFill>
        </p:spPr>
        <p:txBody>
          <a:bodyPr wrap="none" rtlCol="0">
            <a:spAutoFit/>
          </a:bodyPr>
          <a:lstStyle/>
          <a:p>
            <a:r>
              <a:rPr lang="en-US" dirty="0" smtClean="0"/>
              <a:t>15 July</a:t>
            </a:r>
            <a:endParaRPr lang="en-US" dirty="0"/>
          </a:p>
        </p:txBody>
      </p:sp>
      <p:sp>
        <p:nvSpPr>
          <p:cNvPr id="15" name="TextBox 14"/>
          <p:cNvSpPr txBox="1"/>
          <p:nvPr/>
        </p:nvSpPr>
        <p:spPr>
          <a:xfrm>
            <a:off x="685800" y="6248400"/>
            <a:ext cx="824265" cy="369332"/>
          </a:xfrm>
          <a:prstGeom prst="rect">
            <a:avLst/>
          </a:prstGeom>
          <a:solidFill>
            <a:schemeClr val="tx2">
              <a:lumMod val="20000"/>
              <a:lumOff val="80000"/>
            </a:schemeClr>
          </a:solidFill>
        </p:spPr>
        <p:txBody>
          <a:bodyPr wrap="none" rtlCol="0">
            <a:spAutoFit/>
          </a:bodyPr>
          <a:lstStyle/>
          <a:p>
            <a:r>
              <a:rPr lang="en-US" dirty="0" smtClean="0"/>
              <a:t>14 July</a:t>
            </a:r>
            <a:endParaRPr lang="en-US" dirty="0"/>
          </a:p>
        </p:txBody>
      </p:sp>
      <p:sp>
        <p:nvSpPr>
          <p:cNvPr id="16" name="TextBox 15"/>
          <p:cNvSpPr txBox="1"/>
          <p:nvPr/>
        </p:nvSpPr>
        <p:spPr>
          <a:xfrm>
            <a:off x="4038600" y="990600"/>
            <a:ext cx="2483372" cy="369332"/>
          </a:xfrm>
          <a:prstGeom prst="rect">
            <a:avLst/>
          </a:prstGeom>
          <a:solidFill>
            <a:schemeClr val="tx2">
              <a:lumMod val="20000"/>
              <a:lumOff val="80000"/>
            </a:schemeClr>
          </a:solidFill>
        </p:spPr>
        <p:txBody>
          <a:bodyPr wrap="none" rtlCol="0">
            <a:spAutoFit/>
          </a:bodyPr>
          <a:lstStyle/>
          <a:p>
            <a:r>
              <a:rPr lang="en-US" dirty="0" smtClean="0"/>
              <a:t>Balsam </a:t>
            </a:r>
            <a:r>
              <a:rPr lang="en-US" dirty="0" err="1" smtClean="0"/>
              <a:t>Mtn</a:t>
            </a:r>
            <a:r>
              <a:rPr lang="en-US" dirty="0" smtClean="0"/>
              <a:t>; 4.97 inches</a:t>
            </a:r>
            <a:endParaRPr lang="en-US" dirty="0"/>
          </a:p>
        </p:txBody>
      </p:sp>
      <p:cxnSp>
        <p:nvCxnSpPr>
          <p:cNvPr id="17" name="Straight Arrow Connector 16"/>
          <p:cNvCxnSpPr>
            <a:stCxn id="16" idx="2"/>
          </p:cNvCxnSpPr>
          <p:nvPr/>
        </p:nvCxnSpPr>
        <p:spPr>
          <a:xfrm>
            <a:off x="5280286" y="1359932"/>
            <a:ext cx="53714" cy="468868"/>
          </a:xfrm>
          <a:prstGeom prst="straightConnector1">
            <a:avLst/>
          </a:prstGeom>
          <a:ln w="444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365228" y="2362200"/>
            <a:ext cx="3313599" cy="369332"/>
          </a:xfrm>
          <a:prstGeom prst="rect">
            <a:avLst/>
          </a:prstGeom>
          <a:solidFill>
            <a:schemeClr val="tx2">
              <a:lumMod val="20000"/>
              <a:lumOff val="80000"/>
            </a:schemeClr>
          </a:solidFill>
        </p:spPr>
        <p:txBody>
          <a:bodyPr wrap="none" rtlCol="0">
            <a:spAutoFit/>
          </a:bodyPr>
          <a:lstStyle/>
          <a:p>
            <a:r>
              <a:rPr lang="en-US" dirty="0" smtClean="0"/>
              <a:t>Big </a:t>
            </a:r>
            <a:r>
              <a:rPr lang="en-US" dirty="0" err="1" smtClean="0"/>
              <a:t>Cataloochee</a:t>
            </a:r>
            <a:r>
              <a:rPr lang="en-US" dirty="0" smtClean="0"/>
              <a:t> </a:t>
            </a:r>
            <a:r>
              <a:rPr lang="en-US" dirty="0" err="1" smtClean="0"/>
              <a:t>Mtn</a:t>
            </a:r>
            <a:r>
              <a:rPr lang="en-US" dirty="0" smtClean="0"/>
              <a:t>; 4.87 inches</a:t>
            </a:r>
            <a:endParaRPr lang="en-US" dirty="0"/>
          </a:p>
        </p:txBody>
      </p:sp>
      <p:cxnSp>
        <p:nvCxnSpPr>
          <p:cNvPr id="22" name="Straight Arrow Connector 21"/>
          <p:cNvCxnSpPr>
            <a:stCxn id="21" idx="0"/>
          </p:cNvCxnSpPr>
          <p:nvPr/>
        </p:nvCxnSpPr>
        <p:spPr>
          <a:xfrm flipH="1" flipV="1">
            <a:off x="6172200" y="2057400"/>
            <a:ext cx="849828" cy="304800"/>
          </a:xfrm>
          <a:prstGeom prst="straightConnector1">
            <a:avLst/>
          </a:prstGeom>
          <a:ln w="444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066801" y="76200"/>
            <a:ext cx="6857999" cy="830997"/>
          </a:xfrm>
          <a:prstGeom prst="rect">
            <a:avLst/>
          </a:prstGeom>
          <a:solidFill>
            <a:schemeClr val="bg1"/>
          </a:solidFill>
        </p:spPr>
        <p:txBody>
          <a:bodyPr wrap="square" rtlCol="0">
            <a:spAutoFit/>
          </a:bodyPr>
          <a:lstStyle/>
          <a:p>
            <a:pPr algn="ctr"/>
            <a:r>
              <a:rPr lang="en-US" sz="2400" dirty="0" smtClean="0"/>
              <a:t>Duke University Great Smoky Mountains National Park Rain Gauge Network</a:t>
            </a:r>
            <a:endParaRPr lang="en-US" sz="2400" dirty="0"/>
          </a:p>
        </p:txBody>
      </p:sp>
      <p:sp>
        <p:nvSpPr>
          <p:cNvPr id="19" name="TextBox 18"/>
          <p:cNvSpPr txBox="1"/>
          <p:nvPr/>
        </p:nvSpPr>
        <p:spPr>
          <a:xfrm>
            <a:off x="2286000" y="3897868"/>
            <a:ext cx="1491755" cy="369332"/>
          </a:xfrm>
          <a:prstGeom prst="rect">
            <a:avLst/>
          </a:prstGeom>
          <a:solidFill>
            <a:schemeClr val="tx2">
              <a:lumMod val="20000"/>
              <a:lumOff val="80000"/>
            </a:schemeClr>
          </a:solidFill>
        </p:spPr>
        <p:txBody>
          <a:bodyPr wrap="none" rtlCol="0">
            <a:spAutoFit/>
          </a:bodyPr>
          <a:lstStyle/>
          <a:p>
            <a:r>
              <a:rPr lang="en-US" dirty="0" smtClean="0"/>
              <a:t>10:00 pm EDT</a:t>
            </a:r>
            <a:endParaRPr lang="en-US" dirty="0"/>
          </a:p>
        </p:txBody>
      </p:sp>
      <p:cxnSp>
        <p:nvCxnSpPr>
          <p:cNvPr id="20" name="Straight Arrow Connector 19"/>
          <p:cNvCxnSpPr>
            <a:stCxn id="19" idx="2"/>
          </p:cNvCxnSpPr>
          <p:nvPr/>
        </p:nvCxnSpPr>
        <p:spPr>
          <a:xfrm>
            <a:off x="3031878" y="4267200"/>
            <a:ext cx="701922" cy="533400"/>
          </a:xfrm>
          <a:prstGeom prst="straightConnector1">
            <a:avLst/>
          </a:prstGeom>
          <a:ln w="444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10170</TotalTime>
  <Words>1687</Words>
  <Application>Microsoft Office PowerPoint</Application>
  <PresentationFormat>On-screen Show (4:3)</PresentationFormat>
  <Paragraphs>313</Paragraphs>
  <Slides>50</Slides>
  <Notes>1</Notes>
  <HiddenSlides>0</HiddenSlides>
  <MMClips>5</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Office Theme</vt:lpstr>
      <vt:lpstr>Weather Conditions Leading to the Gunter Fork Trail Debris Flows of 14, 15 July 2011 </vt:lpstr>
      <vt:lpstr>Outline</vt:lpstr>
      <vt:lpstr>Introduction</vt:lpstr>
      <vt:lpstr>Introduction</vt:lpstr>
      <vt:lpstr>Introduction</vt:lpstr>
      <vt:lpstr>Introduction</vt:lpstr>
      <vt:lpstr>Introduction</vt:lpstr>
      <vt:lpstr>Introduction</vt:lpstr>
      <vt:lpstr>Introduction</vt:lpstr>
      <vt:lpstr>Introduction</vt:lpstr>
      <vt:lpstr>Introduction</vt:lpstr>
      <vt:lpstr>Introduction</vt:lpstr>
      <vt:lpstr>Introduction</vt:lpstr>
      <vt:lpstr>Introduction</vt:lpstr>
      <vt:lpstr>Slide 15</vt:lpstr>
      <vt:lpstr>Ingredients</vt:lpstr>
      <vt:lpstr>Ingredients</vt:lpstr>
      <vt:lpstr>Analysis of the weather event</vt:lpstr>
      <vt:lpstr>Analysis of the weather event</vt:lpstr>
      <vt:lpstr>Analysis of the weather event</vt:lpstr>
      <vt:lpstr>Analysis of the weather event</vt:lpstr>
      <vt:lpstr>Analysis of the weather event</vt:lpstr>
      <vt:lpstr>Analysis of the weather event</vt:lpstr>
      <vt:lpstr>Analysis of the weather event</vt:lpstr>
      <vt:lpstr>Analysis of the weather event</vt:lpstr>
      <vt:lpstr>Analysis of the weather event</vt:lpstr>
      <vt:lpstr>Analysis of the weather event</vt:lpstr>
      <vt:lpstr>Analysis of the weather event</vt:lpstr>
      <vt:lpstr>Analysis of the weather event</vt:lpstr>
      <vt:lpstr>Analysis of the weather event</vt:lpstr>
      <vt:lpstr>Analysis of the weather event</vt:lpstr>
      <vt:lpstr>Analysis of the weather event</vt:lpstr>
      <vt:lpstr>Analysis of the weather event</vt:lpstr>
      <vt:lpstr>Analysis of the weather event</vt:lpstr>
      <vt:lpstr>Analysis of the weather event</vt:lpstr>
      <vt:lpstr>Analysis of the weather event</vt:lpstr>
      <vt:lpstr>Analysis of the weather event</vt:lpstr>
      <vt:lpstr>Analysis of the weather event</vt:lpstr>
      <vt:lpstr>Analysis of the weather event</vt:lpstr>
      <vt:lpstr>Analysis of the weather event</vt:lpstr>
      <vt:lpstr>Analysis of the weather event</vt:lpstr>
      <vt:lpstr>Analysis of the weather event</vt:lpstr>
      <vt:lpstr>Analysis of the weather event</vt:lpstr>
      <vt:lpstr>Analysis of the weather event</vt:lpstr>
      <vt:lpstr>Issues requiring attention </vt:lpstr>
      <vt:lpstr>Issues requiring attention </vt:lpstr>
      <vt:lpstr>Issues requiring attention </vt:lpstr>
      <vt:lpstr>Issues requiring attention </vt:lpstr>
      <vt:lpstr>Issues requiring attention</vt:lpstr>
      <vt:lpstr>The end</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 see, or not to see: that is the question</dc:title>
  <dc:creator/>
  <cp:lastModifiedBy>Douglas K. Miller</cp:lastModifiedBy>
  <cp:revision>343</cp:revision>
  <dcterms:created xsi:type="dcterms:W3CDTF">2006-08-16T00:00:00Z</dcterms:created>
  <dcterms:modified xsi:type="dcterms:W3CDTF">2012-03-20T11:50:23Z</dcterms:modified>
</cp:coreProperties>
</file>