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57" r:id="rId4"/>
    <p:sldId id="302" r:id="rId5"/>
    <p:sldId id="308" r:id="rId6"/>
    <p:sldId id="307" r:id="rId7"/>
    <p:sldId id="309" r:id="rId8"/>
    <p:sldId id="310" r:id="rId9"/>
    <p:sldId id="298" r:id="rId10"/>
    <p:sldId id="275" r:id="rId11"/>
    <p:sldId id="297" r:id="rId12"/>
    <p:sldId id="299" r:id="rId13"/>
    <p:sldId id="314" r:id="rId14"/>
    <p:sldId id="311" r:id="rId15"/>
    <p:sldId id="306" r:id="rId16"/>
    <p:sldId id="303" r:id="rId17"/>
    <p:sldId id="300" r:id="rId18"/>
    <p:sldId id="304" r:id="rId19"/>
    <p:sldId id="305" r:id="rId20"/>
    <p:sldId id="312" r:id="rId21"/>
    <p:sldId id="313" r:id="rId22"/>
    <p:sldId id="301" r:id="rId23"/>
    <p:sldId id="316" r:id="rId24"/>
    <p:sldId id="317" r:id="rId25"/>
    <p:sldId id="320" r:id="rId26"/>
    <p:sldId id="318" r:id="rId27"/>
    <p:sldId id="319" r:id="rId28"/>
    <p:sldId id="296" r:id="rId29"/>
    <p:sldId id="280" r:id="rId30"/>
    <p:sldId id="315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5C7624-0AFD-4250-A5FC-E988E5956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043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980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245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325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373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4A326-D731-435B-AE79-D8B995B14E79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9524406-2814-4151-B06D-F42B0A145177}" type="slidenum">
              <a:rPr lang="en-US" altLang="en-US" sz="1200">
                <a:ea typeface="MS PGothic" panose="020B0600070205080204" pitchFamily="34" charset="-128"/>
              </a:rPr>
              <a:pPr algn="r"/>
              <a:t>27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021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90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14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685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4A326-D731-435B-AE79-D8B995B14E7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9524406-2814-4151-B06D-F42B0A145177}" type="slidenum">
              <a:rPr lang="en-US" altLang="en-US" sz="1200">
                <a:ea typeface="MS PGothic" panose="020B0600070205080204" pitchFamily="34" charset="-128"/>
              </a:rPr>
              <a:pPr algn="r"/>
              <a:t>10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0560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4A326-D731-435B-AE79-D8B995B14E7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9524406-2814-4151-B06D-F42B0A145177}" type="slidenum">
              <a:rPr lang="en-US" altLang="en-US" sz="1200">
                <a:ea typeface="MS PGothic" panose="020B0600070205080204" pitchFamily="34" charset="-128"/>
              </a:rPr>
              <a:pPr algn="r"/>
              <a:t>11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0560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46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797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01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CD664-0B5F-4287-AF23-47462847CD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17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02568-0FB9-48F0-A30E-BC1FD3D77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78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2665C-EE9B-4D25-A5E7-4787DDC8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650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9F4F89-2417-44B1-B1BD-16128AFBC2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80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745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F6555-B3DE-43B9-A67E-5DC388C55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95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5422D-5455-45AB-9212-EE7F457102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27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D456D-92CD-4E27-92A6-D3B0750104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51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25F37-9339-4C15-98B4-4C7A7092D0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27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81AA1-F670-48BC-AFE8-CC51B9F915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81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0FF2D-EB32-470B-BA29-721AF0DC89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81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9B141-FE29-4C93-AA76-6655FBBC84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64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1E961-CD3A-4C85-A60D-454FBFFDD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95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4F2D70-2BBE-4317-AB69-AFEB6CDD4C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2438400"/>
          </a:xfrm>
          <a:solidFill>
            <a:schemeClr val="bg1">
              <a:alpha val="49001"/>
            </a:schemeClr>
          </a:solidFill>
        </p:spPr>
        <p:txBody>
          <a:bodyPr anchor="ctr"/>
          <a:lstStyle/>
          <a:p>
            <a:r>
              <a:rPr lang="en-US" sz="3600" b="1" dirty="0" smtClean="0"/>
              <a:t>The </a:t>
            </a:r>
            <a:r>
              <a:rPr lang="en-US" sz="3600" b="1" dirty="0"/>
              <a:t>Influence of Atmospheric Rivers on Extreme Precipitation Events Observed in the Southern Appalachians.</a:t>
            </a:r>
            <a:endParaRPr lang="en-US" altLang="en-US" sz="3600" dirty="0"/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3581400" y="3886200"/>
            <a:ext cx="5334000" cy="1219200"/>
          </a:xfrm>
          <a:prstGeom prst="rect">
            <a:avLst/>
          </a:prstGeom>
          <a:solidFill>
            <a:srgbClr val="595959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500" dirty="0">
                <a:solidFill>
                  <a:schemeClr val="bg1"/>
                </a:solidFill>
              </a:rPr>
              <a:t>Douglas </a:t>
            </a:r>
            <a:r>
              <a:rPr lang="en-US" altLang="en-US" sz="2500" dirty="0" smtClean="0">
                <a:solidFill>
                  <a:schemeClr val="bg1"/>
                </a:solidFill>
              </a:rPr>
              <a:t>Miller and Lukas Stewart</a:t>
            </a:r>
            <a:endParaRPr lang="en-US" altLang="en-US" sz="25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500" dirty="0">
                <a:solidFill>
                  <a:schemeClr val="bg1"/>
                </a:solidFill>
              </a:rPr>
              <a:t>Atmospheric Sciences Department</a:t>
            </a:r>
          </a:p>
          <a:p>
            <a:pPr>
              <a:lnSpc>
                <a:spcPct val="80000"/>
              </a:lnSpc>
            </a:pPr>
            <a:r>
              <a:rPr lang="en-US" altLang="en-US" sz="2500" dirty="0">
                <a:solidFill>
                  <a:schemeClr val="bg1"/>
                </a:solidFill>
              </a:rPr>
              <a:t>UNC Asheville</a:t>
            </a:r>
          </a:p>
        </p:txBody>
      </p:sp>
      <p:pic>
        <p:nvPicPr>
          <p:cNvPr id="5128" name="Picture 2" descr="logo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2057400" cy="1085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/>
          </p:cNvSpPr>
          <p:nvPr/>
        </p:nvSpPr>
        <p:spPr bwMode="auto">
          <a:xfrm>
            <a:off x="3581400" y="5410200"/>
            <a:ext cx="5313218" cy="1219200"/>
          </a:xfrm>
          <a:prstGeom prst="rect">
            <a:avLst/>
          </a:prstGeom>
          <a:solidFill>
            <a:srgbClr val="595959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500" dirty="0">
                <a:solidFill>
                  <a:schemeClr val="bg1"/>
                </a:solidFill>
              </a:rPr>
              <a:t>David </a:t>
            </a:r>
            <a:r>
              <a:rPr lang="en-US" altLang="en-US" sz="2500" dirty="0" err="1">
                <a:solidFill>
                  <a:schemeClr val="bg1"/>
                </a:solidFill>
              </a:rPr>
              <a:t>Hotz</a:t>
            </a:r>
            <a:r>
              <a:rPr lang="en-US" altLang="en-US" sz="2500" dirty="0">
                <a:solidFill>
                  <a:schemeClr val="bg1"/>
                </a:solidFill>
              </a:rPr>
              <a:t> and Jessica Winton</a:t>
            </a:r>
          </a:p>
          <a:p>
            <a:pPr>
              <a:lnSpc>
                <a:spcPct val="80000"/>
              </a:lnSpc>
            </a:pPr>
            <a:r>
              <a:rPr lang="en-US" altLang="en-US" sz="2500" dirty="0" smtClean="0">
                <a:solidFill>
                  <a:schemeClr val="bg1"/>
                </a:solidFill>
              </a:rPr>
              <a:t>National Weather Service</a:t>
            </a:r>
          </a:p>
          <a:p>
            <a:pPr>
              <a:lnSpc>
                <a:spcPct val="80000"/>
              </a:lnSpc>
            </a:pPr>
            <a:r>
              <a:rPr lang="en-US" altLang="en-US" sz="2500" dirty="0" smtClean="0">
                <a:solidFill>
                  <a:schemeClr val="bg1"/>
                </a:solidFill>
              </a:rPr>
              <a:t>Morristown, TN</a:t>
            </a:r>
            <a:endParaRPr lang="en-US" altLang="en-US" sz="25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4102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3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1" y="2256804"/>
            <a:ext cx="8183117" cy="4448796"/>
          </a:xfrm>
          <a:prstGeom prst="rect">
            <a:avLst/>
          </a:prstGeom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7551325" y="6553200"/>
            <a:ext cx="14125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 err="1" smtClean="0"/>
              <a:t>Duan</a:t>
            </a:r>
            <a:r>
              <a:rPr lang="en-US" altLang="en-US" sz="1200" dirty="0" smtClean="0"/>
              <a:t> et al. </a:t>
            </a:r>
            <a:r>
              <a:rPr lang="en-US" altLang="en-US" sz="1200" dirty="0"/>
              <a:t>(</a:t>
            </a:r>
            <a:r>
              <a:rPr lang="en-US" altLang="en-US" sz="1200" dirty="0" smtClean="0"/>
              <a:t>2015)</a:t>
            </a:r>
            <a:endParaRPr lang="en-US" altLang="en-US" sz="1200" dirty="0"/>
          </a:p>
        </p:txBody>
      </p:sp>
      <p:pic>
        <p:nvPicPr>
          <p:cNvPr id="7" name="Picture 2" descr="logo_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688"/>
            <a:ext cx="1752600" cy="925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219200" cy="121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20878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Duke University Great Smoky Mountain Rain Gauge Network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6920"/>
            <a:ext cx="6400800" cy="5365741"/>
          </a:xfrm>
          <a:prstGeom prst="rect">
            <a:avLst/>
          </a:prstGeom>
        </p:spPr>
      </p:pic>
      <p:pic>
        <p:nvPicPr>
          <p:cNvPr id="8" name="Picture 2" descr="logo_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688"/>
            <a:ext cx="1752600" cy="925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219200" cy="121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1336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gauges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4419600" y="4991100"/>
            <a:ext cx="978408" cy="381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4442043" y="6401661"/>
            <a:ext cx="978408" cy="381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551325" y="6553200"/>
            <a:ext cx="14125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 err="1" smtClean="0"/>
              <a:t>Duan</a:t>
            </a:r>
            <a:r>
              <a:rPr lang="en-US" altLang="en-US" sz="1200" dirty="0" smtClean="0"/>
              <a:t> et al. </a:t>
            </a:r>
            <a:r>
              <a:rPr lang="en-US" altLang="en-US" sz="1200" dirty="0"/>
              <a:t>(</a:t>
            </a:r>
            <a:r>
              <a:rPr lang="en-US" altLang="en-US" sz="1200" dirty="0" smtClean="0"/>
              <a:t>2015)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295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Methodology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altLang="en-US" dirty="0" smtClean="0"/>
              <a:t>Sustained rainfall events</a:t>
            </a:r>
          </a:p>
          <a:p>
            <a:pPr lvl="1"/>
            <a:r>
              <a:rPr lang="en" dirty="0" smtClean="0"/>
              <a:t>rainfall </a:t>
            </a:r>
            <a:r>
              <a:rPr lang="en" dirty="0"/>
              <a:t>parameter </a:t>
            </a:r>
            <a:r>
              <a:rPr lang="en" dirty="0" smtClean="0"/>
              <a:t>[RP]</a:t>
            </a:r>
          </a:p>
          <a:p>
            <a:pPr lvl="2"/>
            <a:r>
              <a:rPr lang="en" dirty="0" smtClean="0"/>
              <a:t>RP = </a:t>
            </a:r>
            <a:r>
              <a:rPr lang="en" dirty="0"/>
              <a:t>number of tips x dt [hours</a:t>
            </a:r>
            <a:r>
              <a:rPr lang="en" dirty="0" smtClean="0"/>
              <a:t>]</a:t>
            </a:r>
            <a:endParaRPr lang="en" dirty="0"/>
          </a:p>
          <a:p>
            <a:pPr lvl="1"/>
            <a:r>
              <a:rPr lang="en-US" altLang="en-US" dirty="0" smtClean="0"/>
              <a:t>event start/finish</a:t>
            </a:r>
          </a:p>
          <a:p>
            <a:pPr lvl="2"/>
            <a:r>
              <a:rPr lang="en" dirty="0"/>
              <a:t>time between tips is greater than six </a:t>
            </a:r>
            <a:r>
              <a:rPr lang="en" dirty="0" smtClean="0"/>
              <a:t>hours</a:t>
            </a:r>
            <a:endParaRPr lang="en-US" altLang="en-US" dirty="0"/>
          </a:p>
          <a:p>
            <a:pPr lvl="1"/>
            <a:r>
              <a:rPr lang="en-US" altLang="en-US" dirty="0" smtClean="0"/>
              <a:t>at each rain gauge location</a:t>
            </a:r>
          </a:p>
          <a:p>
            <a:pPr lvl="2"/>
            <a:r>
              <a:rPr lang="en" dirty="0"/>
              <a:t>rank RP values for every event</a:t>
            </a:r>
          </a:p>
          <a:p>
            <a:pPr lvl="1"/>
            <a:r>
              <a:rPr lang="en-US" altLang="en-US" dirty="0" smtClean="0"/>
              <a:t>two sizes of tipping buckets (0.1 &amp; 1.0 mm)</a:t>
            </a:r>
          </a:p>
          <a:p>
            <a:pPr lvl="2"/>
            <a:r>
              <a:rPr lang="en" dirty="0" smtClean="0"/>
              <a:t>normalize [NRP] </a:t>
            </a:r>
            <a:r>
              <a:rPr lang="en" dirty="0"/>
              <a:t>individually at each </a:t>
            </a:r>
            <a:r>
              <a:rPr lang="en" dirty="0" smtClean="0"/>
              <a:t>site</a:t>
            </a:r>
          </a:p>
          <a:p>
            <a:pPr marL="1371600" lvl="3" indent="0">
              <a:buNone/>
            </a:pPr>
            <a:r>
              <a:rPr lang="en" dirty="0" smtClean="0"/>
              <a:t>NRP </a:t>
            </a:r>
            <a:r>
              <a:rPr lang="en" dirty="0"/>
              <a:t>= RP/RP</a:t>
            </a:r>
            <a:r>
              <a:rPr lang="en" baseline="-25000" dirty="0"/>
              <a:t>max</a:t>
            </a:r>
          </a:p>
          <a:p>
            <a:pPr lvl="2"/>
            <a:endParaRPr lang="en-US" altLang="en-US" dirty="0" smtClean="0"/>
          </a:p>
        </p:txBody>
      </p:sp>
      <p:pic>
        <p:nvPicPr>
          <p:cNvPr id="6148" name="Picture 2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688"/>
            <a:ext cx="1752600" cy="925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Methodology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altLang="en-US" dirty="0" smtClean="0"/>
              <a:t>Sustained rainfall events (continued)</a:t>
            </a:r>
          </a:p>
          <a:p>
            <a:pPr lvl="1"/>
            <a:r>
              <a:rPr lang="en" dirty="0"/>
              <a:t>c</a:t>
            </a:r>
            <a:r>
              <a:rPr lang="en" dirty="0" smtClean="0"/>
              <a:t>ombine </a:t>
            </a:r>
            <a:r>
              <a:rPr lang="en" dirty="0"/>
              <a:t>results at ALL </a:t>
            </a:r>
            <a:r>
              <a:rPr lang="en" dirty="0" smtClean="0"/>
              <a:t>gauges</a:t>
            </a:r>
          </a:p>
          <a:p>
            <a:pPr lvl="2"/>
            <a:r>
              <a:rPr lang="en" dirty="0" smtClean="0"/>
              <a:t>events </a:t>
            </a:r>
            <a:r>
              <a:rPr lang="en" dirty="0"/>
              <a:t>between gauges are considered a single event if start/finish time at one gauge falls </a:t>
            </a:r>
            <a:r>
              <a:rPr lang="en" u="sng" dirty="0"/>
              <a:t>within ONE hour</a:t>
            </a:r>
            <a:r>
              <a:rPr lang="en" dirty="0"/>
              <a:t> of the finish/start at a different </a:t>
            </a:r>
            <a:r>
              <a:rPr lang="en" dirty="0" smtClean="0"/>
              <a:t>gauge</a:t>
            </a:r>
            <a:endParaRPr lang="en" dirty="0"/>
          </a:p>
          <a:p>
            <a:pPr lvl="1"/>
            <a:r>
              <a:rPr lang="en" dirty="0" smtClean="0"/>
              <a:t>at least 27 (of 32) rain gauges reporting in order to qualify as an event</a:t>
            </a:r>
          </a:p>
          <a:p>
            <a:pPr lvl="1"/>
            <a:r>
              <a:rPr lang="en-US" dirty="0"/>
              <a:t>r</a:t>
            </a:r>
            <a:r>
              <a:rPr lang="en" dirty="0" smtClean="0"/>
              <a:t>ank upper-quartile (UQ) and above median (AM) events</a:t>
            </a:r>
          </a:p>
          <a:p>
            <a:pPr lvl="2"/>
            <a:r>
              <a:rPr lang="en" dirty="0" smtClean="0"/>
              <a:t>top </a:t>
            </a:r>
            <a:r>
              <a:rPr lang="en" dirty="0"/>
              <a:t>15** of each category selected for in-depth analysis</a:t>
            </a:r>
          </a:p>
          <a:p>
            <a:pPr lvl="1"/>
            <a:endParaRPr lang="en-US" alt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	</a:t>
            </a:r>
            <a:endParaRPr lang="en" baseline="-25000" dirty="0" smtClean="0"/>
          </a:p>
          <a:p>
            <a:pPr lvl="2"/>
            <a:endParaRPr lang="en-US" altLang="en-US" dirty="0" smtClean="0"/>
          </a:p>
        </p:txBody>
      </p:sp>
      <p:pic>
        <p:nvPicPr>
          <p:cNvPr id="6148" name="Picture 2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688"/>
            <a:ext cx="1752600" cy="925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Methodology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altLang="en-US" dirty="0" smtClean="0"/>
              <a:t>Integrated vapor transport…</a:t>
            </a:r>
            <a:endParaRPr lang="en-US" altLang="en-US" dirty="0"/>
          </a:p>
        </p:txBody>
      </p:sp>
      <p:pic>
        <p:nvPicPr>
          <p:cNvPr id="6148" name="Picture 2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688"/>
            <a:ext cx="1752600" cy="925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219200" cy="12192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5829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37018"/>
            <a:ext cx="8701593" cy="147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29400" y="633626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Moore et al.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976" y="292100"/>
            <a:ext cx="7820025" cy="656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logo_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752600" cy="925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6200"/>
            <a:ext cx="1219200" cy="12192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57400" y="0"/>
            <a:ext cx="5715000" cy="76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lvl="0" algn="ctr" rtl="0" fontAlgn="base">
              <a:spcBef>
                <a:spcPts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ctr" rtl="0" fontAlgn="base">
              <a:spcBef>
                <a:spcPts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lvl="2" algn="ctr" rtl="0" fontAlgn="base">
              <a:spcBef>
                <a:spcPts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lvl="3" algn="ctr" rtl="0" fontAlgn="base">
              <a:spcBef>
                <a:spcPts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lvl="4" algn="ctr" rtl="0" fontAlgn="base">
              <a:spcBef>
                <a:spcPts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Current Results</a:t>
            </a:r>
            <a:endParaRPr lang="en-US" altLang="en-US" dirty="0"/>
          </a:p>
        </p:txBody>
      </p:sp>
      <p:sp>
        <p:nvSpPr>
          <p:cNvPr id="2" name="Oval 1"/>
          <p:cNvSpPr/>
          <p:nvPr/>
        </p:nvSpPr>
        <p:spPr>
          <a:xfrm>
            <a:off x="4495800" y="1600200"/>
            <a:ext cx="342912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53088" y="3657600"/>
            <a:ext cx="342912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136" idx="1"/>
          </p:cNvCxnSpPr>
          <p:nvPr/>
        </p:nvCxnSpPr>
        <p:spPr>
          <a:xfrm>
            <a:off x="304800" y="762000"/>
            <a:ext cx="6900" cy="3052233"/>
          </a:xfrm>
          <a:prstGeom prst="straightConnector1">
            <a:avLst/>
          </a:prstGeom>
          <a:ln w="635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4800" y="3810000"/>
            <a:ext cx="6900" cy="2362200"/>
          </a:xfrm>
          <a:prstGeom prst="straightConnector1">
            <a:avLst/>
          </a:prstGeom>
          <a:ln w="635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648200"/>
            <a:ext cx="877163" cy="646331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AM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44469"/>
            <a:ext cx="877163" cy="646331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UQ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31360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561023"/>
              </p:ext>
            </p:extLst>
          </p:nvPr>
        </p:nvGraphicFramePr>
        <p:xfrm>
          <a:off x="228600" y="149028"/>
          <a:ext cx="8610600" cy="650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Worksheet" r:id="rId4" imgW="9762937" imgH="7372604" progId="Excel.Sheet.12">
                  <p:embed/>
                </p:oleObj>
              </mc:Choice>
              <mc:Fallback>
                <p:oleObj name="Worksheet" r:id="rId4" imgW="9762937" imgH="73726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49028"/>
                        <a:ext cx="8610600" cy="650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52400" y="2514600"/>
            <a:ext cx="883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" y="6096000"/>
            <a:ext cx="883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1472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Current Results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altLang="en-US" dirty="0" smtClean="0"/>
              <a:t>No UQ sustained rainfall events in meteorological summer (June-August)</a:t>
            </a:r>
          </a:p>
          <a:p>
            <a:r>
              <a:rPr lang="en-US" altLang="en-US" dirty="0" smtClean="0"/>
              <a:t>Newport, TN USGS Pigeon River gauge</a:t>
            </a:r>
          </a:p>
          <a:p>
            <a:pPr lvl="1"/>
            <a:r>
              <a:rPr lang="en-US" altLang="en-US" dirty="0" smtClean="0"/>
              <a:t>15 AM events</a:t>
            </a:r>
          </a:p>
          <a:p>
            <a:pPr lvl="2"/>
            <a:r>
              <a:rPr lang="en-US" altLang="en-US" dirty="0" smtClean="0"/>
              <a:t>No flooding (minor, moderate, or major)</a:t>
            </a:r>
          </a:p>
          <a:p>
            <a:pPr lvl="2"/>
            <a:r>
              <a:rPr lang="en-US" altLang="en-US" dirty="0" smtClean="0"/>
              <a:t>Four ‘action stage’ events</a:t>
            </a:r>
          </a:p>
          <a:p>
            <a:pPr lvl="1"/>
            <a:r>
              <a:rPr lang="en-US" altLang="en-US" dirty="0" smtClean="0"/>
              <a:t>15 UQ events</a:t>
            </a:r>
          </a:p>
          <a:p>
            <a:pPr lvl="2"/>
            <a:r>
              <a:rPr lang="en-US" altLang="en-US" dirty="0" smtClean="0"/>
              <a:t>Two minor, </a:t>
            </a:r>
            <a:r>
              <a:rPr lang="en-US" altLang="en-US" dirty="0" smtClean="0"/>
              <a:t>four </a:t>
            </a:r>
            <a:r>
              <a:rPr lang="en-US" altLang="en-US" dirty="0" smtClean="0"/>
              <a:t>moderate, three major flooding events</a:t>
            </a:r>
          </a:p>
          <a:p>
            <a:pPr lvl="2"/>
            <a:r>
              <a:rPr lang="en-US" altLang="en-US" dirty="0" smtClean="0"/>
              <a:t>Two ‘</a:t>
            </a:r>
            <a:r>
              <a:rPr lang="en-US" altLang="en-US" dirty="0" smtClean="0"/>
              <a:t>action stage’ events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6148" name="Picture 2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688"/>
            <a:ext cx="1752600" cy="925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601241" y="5867400"/>
            <a:ext cx="582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1200 UTC 12 November 2012 - AM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5395" y="304800"/>
            <a:ext cx="8680005" cy="769441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/>
              <a:t>700 </a:t>
            </a:r>
            <a:r>
              <a:rPr lang="en-US" sz="4400" dirty="0" err="1" smtClean="0"/>
              <a:t>hPa</a:t>
            </a:r>
            <a:r>
              <a:rPr lang="en-US" sz="4400" dirty="0" smtClean="0"/>
              <a:t> level Geo </a:t>
            </a:r>
            <a:r>
              <a:rPr lang="en-US" sz="4400" dirty="0" err="1" smtClean="0"/>
              <a:t>Ht</a:t>
            </a:r>
            <a:r>
              <a:rPr lang="en-US" sz="4400" dirty="0" smtClean="0"/>
              <a:t> / RH / Temp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3563829" y="6316230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(no flooding)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326695" y="6408563"/>
            <a:ext cx="15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NOAA - SPC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176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1601241" y="5867400"/>
            <a:ext cx="561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0000 UTC 6 December 2011 - UQ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450425" y="6324600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(major flooding)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35395" y="304800"/>
            <a:ext cx="8680005" cy="769441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/>
              <a:t>700 </a:t>
            </a:r>
            <a:r>
              <a:rPr lang="en-US" sz="4400" dirty="0" err="1" smtClean="0"/>
              <a:t>hPa</a:t>
            </a:r>
            <a:r>
              <a:rPr lang="en-US" sz="4400" dirty="0" smtClean="0"/>
              <a:t> level Geo </a:t>
            </a:r>
            <a:r>
              <a:rPr lang="en-US" sz="4400" dirty="0" err="1" smtClean="0"/>
              <a:t>Ht</a:t>
            </a:r>
            <a:r>
              <a:rPr lang="en-US" sz="4400" dirty="0" smtClean="0"/>
              <a:t> / RH / Temp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7326695" y="6408563"/>
            <a:ext cx="15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NOAA - SPC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52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Outline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altLang="en-US" dirty="0" smtClean="0"/>
              <a:t>Atmospheric Rivers</a:t>
            </a:r>
            <a:endParaRPr lang="en-US" altLang="en-US" dirty="0"/>
          </a:p>
          <a:p>
            <a:pPr lvl="1"/>
            <a:r>
              <a:rPr lang="en-US" altLang="en-US" dirty="0" smtClean="0"/>
              <a:t>Background </a:t>
            </a:r>
          </a:p>
          <a:p>
            <a:pPr lvl="2"/>
            <a:r>
              <a:rPr lang="en-US" altLang="en-US" dirty="0" smtClean="0"/>
              <a:t>U.S. west coast</a:t>
            </a:r>
          </a:p>
          <a:p>
            <a:pPr lvl="2"/>
            <a:r>
              <a:rPr lang="en-US" altLang="en-US" dirty="0" smtClean="0"/>
              <a:t>southeastern U.S.</a:t>
            </a:r>
            <a:endParaRPr lang="en-US" altLang="en-US" dirty="0"/>
          </a:p>
          <a:p>
            <a:pPr lvl="1"/>
            <a:r>
              <a:rPr lang="en-US" altLang="en-US" dirty="0" smtClean="0"/>
              <a:t>Purpose of COMET GOES-R Partners Project</a:t>
            </a:r>
          </a:p>
          <a:p>
            <a:pPr lvl="1"/>
            <a:r>
              <a:rPr lang="en-US" altLang="en-US" dirty="0" smtClean="0"/>
              <a:t>Methodology</a:t>
            </a:r>
          </a:p>
          <a:p>
            <a:pPr lvl="1"/>
            <a:r>
              <a:rPr lang="en-US" altLang="en-US" dirty="0" smtClean="0"/>
              <a:t>Current results</a:t>
            </a:r>
          </a:p>
          <a:p>
            <a:pPr lvl="2"/>
            <a:r>
              <a:rPr lang="en-US" altLang="en-US" dirty="0" smtClean="0"/>
              <a:t>Comparison and contrast</a:t>
            </a:r>
            <a:endParaRPr lang="en-US" altLang="en-US" dirty="0"/>
          </a:p>
          <a:p>
            <a:pPr lvl="1"/>
            <a:r>
              <a:rPr lang="en-US" altLang="en-US" dirty="0" smtClean="0"/>
              <a:t>Continued analysis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601241" y="5867400"/>
            <a:ext cx="582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1200 UTC 12 November 2012 - AM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04800"/>
            <a:ext cx="6892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Integrated Vapor Transport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63829" y="6316230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(no flooding)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412468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GFS gridded analyses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8086" y="6399591"/>
            <a:ext cx="204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NOAA - NOMADS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272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04800"/>
            <a:ext cx="6892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Integrated Vapor Transport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601241" y="5867400"/>
            <a:ext cx="561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0000 UTC 6 December 2011 - UQ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0425" y="6324600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(major flooding)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6412468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GFS gridded analyses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8086" y="6399591"/>
            <a:ext cx="204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NOAA - NOMADS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684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Continued Analysis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Do Atmospheric Rivers impact the southern Appalachians?</a:t>
            </a:r>
          </a:p>
          <a:p>
            <a:pPr lvl="1"/>
            <a:r>
              <a:rPr lang="en-US" altLang="en-US" dirty="0" smtClean="0"/>
              <a:t>Are they responsible for flooding events?</a:t>
            </a:r>
          </a:p>
          <a:p>
            <a:pPr lvl="1"/>
            <a:r>
              <a:rPr lang="en-US" altLang="en-US" dirty="0" smtClean="0"/>
              <a:t>Are they detectable by today’s GOES sounder observations? Will they be detectable by tomorrow’s GOES-R sounder observations?</a:t>
            </a:r>
          </a:p>
          <a:p>
            <a:pPr marL="0" indent="0"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6148" name="Picture 2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688"/>
            <a:ext cx="1752600" cy="925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Continued Analysis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altLang="en-US" dirty="0" smtClean="0"/>
              <a:t>Do Atmospheric Rivers (ARs) impact the southern Appalachians?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Blended IWV archives (Colorado St. Univ.)</a:t>
            </a:r>
          </a:p>
          <a:p>
            <a:pPr lvl="1"/>
            <a:endParaRPr lang="en-US" altLang="en-US" dirty="0"/>
          </a:p>
        </p:txBody>
      </p:sp>
      <p:pic>
        <p:nvPicPr>
          <p:cNvPr id="6148" name="Picture 2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688"/>
            <a:ext cx="1752600" cy="925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219200" cy="1219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62250"/>
            <a:ext cx="7162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29400" y="572666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Moore et al.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Continued Analysis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Are ARs detectable by today’s GOES sounder observations? </a:t>
            </a:r>
          </a:p>
          <a:p>
            <a:pPr marL="0" indent="0"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6148" name="Picture 2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688"/>
            <a:ext cx="1752600" cy="925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219200" cy="1219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590800"/>
            <a:ext cx="6915150" cy="37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0273" y="6334780"/>
            <a:ext cx="582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0000 UTC 13 November 2012 - AM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5638800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Univ. of Alabama</a:t>
            </a:r>
          </a:p>
          <a:p>
            <a:r>
              <a:rPr lang="en-US" dirty="0" smtClean="0"/>
              <a:t>Huntsville archives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2438400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TPW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52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601913"/>
            <a:ext cx="6915150" cy="37719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Continued Analysis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Are ARs detectable by today’s GOES sounder observations? </a:t>
            </a:r>
          </a:p>
          <a:p>
            <a:pPr marL="0" indent="0"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6148" name="Picture 2" descr="logo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688"/>
            <a:ext cx="1752600" cy="925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219200" cy="121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0273" y="6334780"/>
            <a:ext cx="561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1200 UTC 6 December 2011 - UQ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5638800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Univ. of Alabama</a:t>
            </a:r>
          </a:p>
          <a:p>
            <a:r>
              <a:rPr lang="en-US" dirty="0" smtClean="0"/>
              <a:t>Huntsville archives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2438400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TPW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Continued Analysis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Will ARs be detectable by tomorrow’s GOES-R sounder observations?</a:t>
            </a:r>
          </a:p>
          <a:p>
            <a:pPr lvl="1"/>
            <a:r>
              <a:rPr lang="en-US" altLang="en-US" dirty="0" smtClean="0"/>
              <a:t>Current launch schedule; October 2016</a:t>
            </a:r>
          </a:p>
          <a:p>
            <a:pPr marL="0" indent="0"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6148" name="Picture 2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688"/>
            <a:ext cx="1752600" cy="925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2192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724400"/>
            <a:ext cx="2743200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9812" y="6459379"/>
            <a:ext cx="3558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http://www.goes-r.gov/users/comet/goes_r/abi/print.php.htm</a:t>
            </a:r>
          </a:p>
        </p:txBody>
      </p:sp>
    </p:spTree>
    <p:extLst>
      <p:ext uri="{BB962C8B-B14F-4D97-AF65-F5344CB8AC3E}">
        <p14:creationId xmlns:p14="http://schemas.microsoft.com/office/powerpoint/2010/main" val="24281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1" y="2256804"/>
            <a:ext cx="8183117" cy="4448796"/>
          </a:xfrm>
          <a:prstGeom prst="rect">
            <a:avLst/>
          </a:prstGeom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7551325" y="6553200"/>
            <a:ext cx="14125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 err="1" smtClean="0"/>
              <a:t>Duan</a:t>
            </a:r>
            <a:r>
              <a:rPr lang="en-US" altLang="en-US" sz="1200" dirty="0" smtClean="0"/>
              <a:t> et al. </a:t>
            </a:r>
            <a:r>
              <a:rPr lang="en-US" altLang="en-US" sz="1200" dirty="0"/>
              <a:t>(</a:t>
            </a:r>
            <a:r>
              <a:rPr lang="en-US" altLang="en-US" sz="1200" dirty="0" smtClean="0"/>
              <a:t>2015)</a:t>
            </a:r>
            <a:endParaRPr lang="en-US" altLang="en-US" sz="1200" dirty="0"/>
          </a:p>
        </p:txBody>
      </p:sp>
      <p:pic>
        <p:nvPicPr>
          <p:cNvPr id="7" name="Picture 2" descr="logo_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688"/>
            <a:ext cx="1752600" cy="925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219200" cy="121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20878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Duke University Great Smoky Mountain Rain Gauge Network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1" y="2839015"/>
            <a:ext cx="73914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Problem!! Unless funding can be found to support the Duke University Smoky Mountain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Rain Gauge Network, it will be removed in mid-Spring </a:t>
            </a:r>
            <a:r>
              <a:rPr lang="en-US" sz="2800" smtClean="0">
                <a:solidFill>
                  <a:srgbClr val="FF0000"/>
                </a:solidFill>
              </a:rPr>
              <a:t>2016 =&gt; </a:t>
            </a:r>
            <a:r>
              <a:rPr lang="en-US" sz="2800" dirty="0" smtClean="0">
                <a:solidFill>
                  <a:srgbClr val="FF0000"/>
                </a:solidFill>
              </a:rPr>
              <a:t>lose a critical method for detecting high elevation sustained rainfall</a:t>
            </a:r>
          </a:p>
        </p:txBody>
      </p:sp>
    </p:spTree>
    <p:extLst>
      <p:ext uri="{BB962C8B-B14F-4D97-AF65-F5344CB8AC3E}">
        <p14:creationId xmlns:p14="http://schemas.microsoft.com/office/powerpoint/2010/main" val="39352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://sphotos-b.xx.fbcdn.net/hphotos-snc6/248508_167085403362795_56209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6294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9273" y="6336268"/>
            <a:ext cx="5144727" cy="369332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Near Purchase Knob, credit: Michael </a:t>
            </a:r>
            <a:r>
              <a:rPr lang="en-US" dirty="0" err="1" smtClean="0"/>
              <a:t>Goldsbury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8839200" cy="2438400"/>
          </a:xfrm>
          <a:prstGeom prst="rect">
            <a:avLst/>
          </a:prstGeom>
          <a:solidFill>
            <a:schemeClr val="bg1">
              <a:alpha val="49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Acknowledgements</a:t>
            </a:r>
          </a:p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Special </a:t>
            </a:r>
            <a:r>
              <a:rPr lang="en-US" altLang="en-US" sz="2400" dirty="0">
                <a:solidFill>
                  <a:schemeClr val="tx1"/>
                </a:solidFill>
              </a:rPr>
              <a:t>thanks to Paul Super, Jim </a:t>
            </a:r>
            <a:r>
              <a:rPr lang="en-US" altLang="en-US" sz="2400" dirty="0" err="1">
                <a:solidFill>
                  <a:schemeClr val="tx1"/>
                </a:solidFill>
              </a:rPr>
              <a:t>Renfo</a:t>
            </a:r>
            <a:r>
              <a:rPr lang="en-US" altLang="en-US" sz="2400" dirty="0">
                <a:solidFill>
                  <a:schemeClr val="tx1"/>
                </a:solidFill>
              </a:rPr>
              <a:t>, and everyone in the Great </a:t>
            </a:r>
            <a:r>
              <a:rPr lang="en-US" altLang="en-US" sz="2400" dirty="0" smtClean="0">
                <a:solidFill>
                  <a:schemeClr val="tx1"/>
                </a:solidFill>
              </a:rPr>
              <a:t>Smoky Mountains NP for your invaluable </a:t>
            </a:r>
            <a:r>
              <a:rPr lang="en-US" altLang="en-US" sz="2400" dirty="0">
                <a:solidFill>
                  <a:schemeClr val="tx1"/>
                </a:solidFill>
              </a:rPr>
              <a:t>help and cooperation</a:t>
            </a:r>
            <a:r>
              <a:rPr lang="en-US" altLang="en-US" sz="2400" dirty="0" smtClean="0">
                <a:solidFill>
                  <a:schemeClr val="tx1"/>
                </a:solidFill>
              </a:rPr>
              <a:t>!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7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300" dirty="0" smtClean="0"/>
              <a:t>Carbone</a:t>
            </a:r>
            <a:r>
              <a:rPr lang="en-US" altLang="en-US" sz="1300" dirty="0"/>
              <a:t>, R. E., J. D. Tuttle, D. A. </a:t>
            </a:r>
            <a:r>
              <a:rPr lang="en-US" altLang="en-US" sz="1300" dirty="0" err="1"/>
              <a:t>Ahijevych</a:t>
            </a:r>
            <a:r>
              <a:rPr lang="en-US" altLang="en-US" sz="1300" dirty="0"/>
              <a:t>, and S. B. Trier, 2002: Inferences of predictability associated with warm season precipitation episodes. J. Atmos. Sci., 59, 2033–2056.</a:t>
            </a:r>
          </a:p>
          <a:p>
            <a:pPr>
              <a:lnSpc>
                <a:spcPct val="80000"/>
              </a:lnSpc>
            </a:pPr>
            <a:endParaRPr lang="en-US" altLang="en-US" sz="1300" dirty="0"/>
          </a:p>
          <a:p>
            <a:pPr>
              <a:lnSpc>
                <a:spcPct val="80000"/>
              </a:lnSpc>
            </a:pPr>
            <a:r>
              <a:rPr lang="en-US" altLang="en-US" sz="1300" dirty="0" err="1">
                <a:solidFill>
                  <a:srgbClr val="FF0000"/>
                </a:solidFill>
              </a:rPr>
              <a:t>Duan</a:t>
            </a:r>
            <a:r>
              <a:rPr lang="en-US" altLang="en-US" sz="1300" dirty="0">
                <a:solidFill>
                  <a:srgbClr val="FF0000"/>
                </a:solidFill>
              </a:rPr>
              <a:t>, Y., A. M. Wilson, and A. P. Barros, 2015: Scoping a field experiment: error diagnostics of TRMM precipitation radar estimates in complex terrain as a basis for IPHEx2014. Hydrology and Earth System Sciences, 19(1), 1501- 1520.</a:t>
            </a:r>
          </a:p>
          <a:p>
            <a:pPr>
              <a:lnSpc>
                <a:spcPct val="80000"/>
              </a:lnSpc>
            </a:pPr>
            <a:endParaRPr lang="en-US" altLang="en-US" sz="1300" dirty="0"/>
          </a:p>
          <a:p>
            <a:pPr>
              <a:lnSpc>
                <a:spcPct val="80000"/>
              </a:lnSpc>
            </a:pPr>
            <a:r>
              <a:rPr lang="en-US" altLang="en-US" sz="1300" dirty="0" err="1"/>
              <a:t>Gaffin</a:t>
            </a:r>
            <a:r>
              <a:rPr lang="en-US" altLang="en-US" sz="1300" dirty="0"/>
              <a:t>, D. M., and D. G. </a:t>
            </a:r>
            <a:r>
              <a:rPr lang="en-US" altLang="en-US" sz="1300" dirty="0" err="1"/>
              <a:t>Hotz</a:t>
            </a:r>
            <a:r>
              <a:rPr lang="en-US" altLang="en-US" sz="1300" dirty="0"/>
              <a:t>, 2000: A precipitation and flood climatology with synoptic features of heavy rainfall across the southern Appalachian Mountains. Posted online. Last accessed on 29 May 2015 at http://www.srh.noaa.gov/mrx/?n=heavyrainclimo .</a:t>
            </a:r>
          </a:p>
          <a:p>
            <a:pPr>
              <a:lnSpc>
                <a:spcPct val="80000"/>
              </a:lnSpc>
            </a:pPr>
            <a:endParaRPr lang="en-US" altLang="en-US" sz="1300" dirty="0"/>
          </a:p>
          <a:p>
            <a:pPr>
              <a:lnSpc>
                <a:spcPct val="80000"/>
              </a:lnSpc>
            </a:pPr>
            <a:r>
              <a:rPr lang="en-US" altLang="en-US" sz="1300" dirty="0" err="1"/>
              <a:t>Geerts</a:t>
            </a:r>
            <a:r>
              <a:rPr lang="en-US" altLang="en-US" sz="1300" dirty="0"/>
              <a:t>, B., 1998: Mesoscale convective systems in the southeast United States during 1994–1995: A survey. </a:t>
            </a:r>
            <a:r>
              <a:rPr lang="en-US" altLang="en-US" sz="1300" dirty="0" err="1"/>
              <a:t>Wea</a:t>
            </a:r>
            <a:r>
              <a:rPr lang="en-US" altLang="en-US" sz="1300" dirty="0"/>
              <a:t>. Forecasting, 13, 860–869.</a:t>
            </a:r>
          </a:p>
          <a:p>
            <a:pPr>
              <a:lnSpc>
                <a:spcPct val="80000"/>
              </a:lnSpc>
            </a:pPr>
            <a:endParaRPr lang="en-US" altLang="en-US" sz="1300" dirty="0"/>
          </a:p>
          <a:p>
            <a:pPr>
              <a:lnSpc>
                <a:spcPct val="80000"/>
              </a:lnSpc>
            </a:pPr>
            <a:r>
              <a:rPr lang="en-US" altLang="en-US" sz="1300" dirty="0"/>
              <a:t>Hansen, J. W., A. W. Hodges, and J. W. Jones, 1998: ENSO influences on agriculture in the southeastern United States. J. </a:t>
            </a:r>
            <a:r>
              <a:rPr lang="en-US" altLang="en-US" sz="1300" dirty="0" err="1"/>
              <a:t>Clim</a:t>
            </a:r>
            <a:r>
              <a:rPr lang="en-US" altLang="en-US" sz="1300" dirty="0"/>
              <a:t>., 11, 404–411.</a:t>
            </a:r>
          </a:p>
          <a:p>
            <a:pPr>
              <a:lnSpc>
                <a:spcPct val="80000"/>
              </a:lnSpc>
            </a:pPr>
            <a:endParaRPr lang="en-US" altLang="en-US" sz="1300" dirty="0"/>
          </a:p>
          <a:p>
            <a:pPr>
              <a:lnSpc>
                <a:spcPct val="80000"/>
              </a:lnSpc>
            </a:pPr>
            <a:r>
              <a:rPr lang="en-US" altLang="en-US" sz="1300" dirty="0"/>
              <a:t>Kelly, G.M., L. B. Perry, B. F. </a:t>
            </a:r>
            <a:r>
              <a:rPr lang="en-US" altLang="en-US" sz="1300" dirty="0" err="1"/>
              <a:t>Taubman</a:t>
            </a:r>
            <a:r>
              <a:rPr lang="en-US" altLang="en-US" sz="1300" dirty="0"/>
              <a:t>, and P. T. </a:t>
            </a:r>
            <a:r>
              <a:rPr lang="en-US" altLang="en-US" sz="1300" dirty="0" err="1"/>
              <a:t>Soulé</a:t>
            </a:r>
            <a:r>
              <a:rPr lang="en-US" altLang="en-US" sz="1300" dirty="0"/>
              <a:t>, 2012: Synoptic classification of 2009–2010 precipitation events in the southern Appalachian Mountains, USA. Climate Research, 55, 1-15.</a:t>
            </a:r>
          </a:p>
          <a:p>
            <a:pPr>
              <a:lnSpc>
                <a:spcPct val="80000"/>
              </a:lnSpc>
            </a:pPr>
            <a:endParaRPr lang="en-US" altLang="en-US" sz="1300" dirty="0"/>
          </a:p>
          <a:p>
            <a:pPr>
              <a:lnSpc>
                <a:spcPct val="80000"/>
              </a:lnSpc>
            </a:pPr>
            <a:r>
              <a:rPr lang="en-US" altLang="en-US" sz="1300" dirty="0"/>
              <a:t>Konrad, C. E., 1997: Synoptic-scale features associated with warm season heavy rainfall over the interior southeastern United States. </a:t>
            </a:r>
            <a:r>
              <a:rPr lang="en-US" altLang="en-US" sz="1300" dirty="0" err="1"/>
              <a:t>Wea</a:t>
            </a:r>
            <a:r>
              <a:rPr lang="en-US" altLang="en-US" sz="1300" dirty="0"/>
              <a:t>. Forecasting, 12, 557-571.</a:t>
            </a:r>
          </a:p>
          <a:p>
            <a:pPr>
              <a:lnSpc>
                <a:spcPct val="80000"/>
              </a:lnSpc>
            </a:pPr>
            <a:endParaRPr lang="en-US" altLang="en-US" sz="1300" dirty="0"/>
          </a:p>
          <a:p>
            <a:pPr>
              <a:lnSpc>
                <a:spcPct val="80000"/>
              </a:lnSpc>
            </a:pPr>
            <a:r>
              <a:rPr lang="en-US" altLang="en-US" sz="1300" dirty="0">
                <a:solidFill>
                  <a:srgbClr val="FF0000"/>
                </a:solidFill>
              </a:rPr>
              <a:t>Lavers, D. A., and G. </a:t>
            </a:r>
            <a:r>
              <a:rPr lang="en-US" altLang="en-US" sz="1300" dirty="0" err="1">
                <a:solidFill>
                  <a:srgbClr val="FF0000"/>
                </a:solidFill>
              </a:rPr>
              <a:t>Villarini</a:t>
            </a:r>
            <a:r>
              <a:rPr lang="en-US" altLang="en-US" sz="1300" dirty="0">
                <a:solidFill>
                  <a:srgbClr val="FF0000"/>
                </a:solidFill>
              </a:rPr>
              <a:t>, 2015: The contribution of atmospheric rivers to precipitation in Europe and the United States. J. Hydrology, 522, 382-390</a:t>
            </a:r>
            <a:r>
              <a:rPr lang="en-US" altLang="en-US" sz="13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en-US" sz="1300" dirty="0" smtClean="0"/>
          </a:p>
          <a:p>
            <a:pPr>
              <a:lnSpc>
                <a:spcPct val="80000"/>
              </a:lnSpc>
            </a:pPr>
            <a:r>
              <a:rPr lang="en-US" altLang="en-US" sz="1400" dirty="0"/>
              <a:t>Moore, B. J., K. M. Mahoney, E. M. </a:t>
            </a:r>
            <a:r>
              <a:rPr lang="en-US" altLang="en-US" sz="1400" dirty="0" err="1"/>
              <a:t>Sukovich</a:t>
            </a:r>
            <a:r>
              <a:rPr lang="en-US" altLang="en-US" sz="1400" dirty="0"/>
              <a:t>, R. </a:t>
            </a:r>
            <a:r>
              <a:rPr lang="en-US" altLang="en-US" sz="1400" dirty="0" err="1"/>
              <a:t>Cifelli</a:t>
            </a:r>
            <a:r>
              <a:rPr lang="en-US" altLang="en-US" sz="1400" dirty="0"/>
              <a:t>, and T. M. Hamill, 2015: Climatology and environmental characteristics of extreme precipitation events in the southeastern United States. Mon. </a:t>
            </a:r>
            <a:r>
              <a:rPr lang="en-US" altLang="en-US" sz="1400" dirty="0" err="1"/>
              <a:t>Wea</a:t>
            </a:r>
            <a:r>
              <a:rPr lang="en-US" altLang="en-US" sz="1400" dirty="0"/>
              <a:t>. Rev., 143, 718-741.</a:t>
            </a:r>
          </a:p>
          <a:p>
            <a:pPr>
              <a:lnSpc>
                <a:spcPct val="80000"/>
              </a:lnSpc>
            </a:pPr>
            <a:endParaRPr lang="en-US" altLang="en-US" sz="1400" dirty="0"/>
          </a:p>
          <a:p>
            <a:pPr>
              <a:lnSpc>
                <a:spcPct val="80000"/>
              </a:lnSpc>
            </a:pPr>
            <a:endParaRPr lang="en-US" altLang="en-US" sz="1300" dirty="0"/>
          </a:p>
        </p:txBody>
      </p:sp>
      <p:pic>
        <p:nvPicPr>
          <p:cNvPr id="6" name="Picture 2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688"/>
            <a:ext cx="1752600" cy="925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Background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U.S. west coast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6148" name="Picture 2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688"/>
            <a:ext cx="1752600" cy="925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en-US" sz="1300" dirty="0" smtClean="0"/>
          </a:p>
          <a:p>
            <a:pPr>
              <a:lnSpc>
                <a:spcPct val="80000"/>
              </a:lnSpc>
            </a:pPr>
            <a:r>
              <a:rPr lang="en-US" altLang="en-US" sz="1300" dirty="0" smtClean="0">
                <a:solidFill>
                  <a:srgbClr val="FF0000"/>
                </a:solidFill>
              </a:rPr>
              <a:t>Moore</a:t>
            </a:r>
            <a:r>
              <a:rPr lang="en-US" altLang="en-US" sz="1300" dirty="0">
                <a:solidFill>
                  <a:srgbClr val="FF0000"/>
                </a:solidFill>
              </a:rPr>
              <a:t>, B. J., P. J. Neiman, F. M. Ralph, and F. E. </a:t>
            </a:r>
            <a:r>
              <a:rPr lang="en-US" altLang="en-US" sz="1300" dirty="0" err="1">
                <a:solidFill>
                  <a:srgbClr val="FF0000"/>
                </a:solidFill>
              </a:rPr>
              <a:t>Barthold</a:t>
            </a:r>
            <a:r>
              <a:rPr lang="en-US" altLang="en-US" sz="1300" dirty="0">
                <a:solidFill>
                  <a:srgbClr val="FF0000"/>
                </a:solidFill>
              </a:rPr>
              <a:t>, 2012: Physical processes associated with heavy flooding rainfall in Nashville, Tennessee, and vicinity during 1–2 May 2010: The role of an atmospheric river and mesoscale convective systems. Mon. </a:t>
            </a:r>
            <a:r>
              <a:rPr lang="en-US" altLang="en-US" sz="1300" dirty="0" err="1">
                <a:solidFill>
                  <a:srgbClr val="FF0000"/>
                </a:solidFill>
              </a:rPr>
              <a:t>Wea</a:t>
            </a:r>
            <a:r>
              <a:rPr lang="en-US" altLang="en-US" sz="1300" dirty="0">
                <a:solidFill>
                  <a:srgbClr val="FF0000"/>
                </a:solidFill>
              </a:rPr>
              <a:t>. Rev., 140, 358-378</a:t>
            </a:r>
            <a:r>
              <a:rPr lang="en-US" altLang="en-US" sz="13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3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1300" dirty="0">
                <a:solidFill>
                  <a:srgbClr val="FF0000"/>
                </a:solidFill>
              </a:rPr>
              <a:t>Neiman, P. J., F. M. Ralph, G. A. Wick, J. D. Lundquist, and M. D. </a:t>
            </a:r>
            <a:r>
              <a:rPr lang="en-US" altLang="en-US" sz="1300" dirty="0" err="1">
                <a:solidFill>
                  <a:srgbClr val="FF0000"/>
                </a:solidFill>
              </a:rPr>
              <a:t>Dettinger</a:t>
            </a:r>
            <a:r>
              <a:rPr lang="en-US" altLang="en-US" sz="1300" dirty="0">
                <a:solidFill>
                  <a:srgbClr val="FF0000"/>
                </a:solidFill>
              </a:rPr>
              <a:t>, 2008: Meteorological characteristics and overland precipitation impacts of atmospheric rivers affecting the west coast of North America based on eight years of SSM/I satellite observations. J. of Hydrometeorology, 9, 22-47</a:t>
            </a:r>
            <a:r>
              <a:rPr lang="en-US" altLang="en-US" sz="13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en-US" sz="1300" dirty="0" smtClean="0"/>
          </a:p>
          <a:p>
            <a:r>
              <a:rPr lang="en-US" sz="1300" dirty="0"/>
              <a:t>Parker, M. D., and D. A. </a:t>
            </a:r>
            <a:r>
              <a:rPr lang="en-US" sz="1300" dirty="0" err="1"/>
              <a:t>Ahijevych</a:t>
            </a:r>
            <a:r>
              <a:rPr lang="en-US" sz="1300" dirty="0"/>
              <a:t>, 2007: Convective episodes in the east-central </a:t>
            </a:r>
            <a:r>
              <a:rPr lang="en-US" sz="1300" dirty="0" smtClean="0"/>
              <a:t>United States</a:t>
            </a:r>
            <a:r>
              <a:rPr lang="en-US" sz="1300" dirty="0"/>
              <a:t>. </a:t>
            </a:r>
            <a:r>
              <a:rPr lang="en-US" sz="1300" i="1" dirty="0"/>
              <a:t>Mon. Weather Rev.</a:t>
            </a:r>
            <a:r>
              <a:rPr lang="en-US" sz="1300" dirty="0"/>
              <a:t>, </a:t>
            </a:r>
            <a:r>
              <a:rPr lang="en-US" sz="1300" b="1" dirty="0"/>
              <a:t>135</a:t>
            </a:r>
            <a:r>
              <a:rPr lang="en-US" sz="1300" dirty="0"/>
              <a:t>, 3707–3727</a:t>
            </a:r>
            <a:r>
              <a:rPr lang="en-US" sz="1300" dirty="0" smtClean="0"/>
              <a:t>.</a:t>
            </a:r>
            <a:endParaRPr lang="en-US" altLang="en-US" sz="13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1300" dirty="0"/>
          </a:p>
          <a:p>
            <a:pPr>
              <a:lnSpc>
                <a:spcPct val="80000"/>
              </a:lnSpc>
            </a:pPr>
            <a:r>
              <a:rPr lang="en-US" altLang="en-US" sz="1300" dirty="0"/>
              <a:t>Ralph, F. M., P. J. Neiman, and G. A. Wick, 2004: Satellite and CALJET aircraft observations of atmospheric rivers over the eastern North Pacific Ocean during the winter of 1997/98. Mon. </a:t>
            </a:r>
            <a:r>
              <a:rPr lang="en-US" altLang="en-US" sz="1300" dirty="0" err="1"/>
              <a:t>Wea</a:t>
            </a:r>
            <a:r>
              <a:rPr lang="en-US" altLang="en-US" sz="1300" dirty="0"/>
              <a:t>. Rev., 132, 1721–1745.</a:t>
            </a:r>
          </a:p>
          <a:p>
            <a:pPr>
              <a:lnSpc>
                <a:spcPct val="80000"/>
              </a:lnSpc>
            </a:pPr>
            <a:endParaRPr lang="en-US" altLang="en-US" sz="1300" dirty="0"/>
          </a:p>
          <a:p>
            <a:pPr>
              <a:lnSpc>
                <a:spcPct val="80000"/>
              </a:lnSpc>
            </a:pPr>
            <a:r>
              <a:rPr lang="en-US" altLang="en-US" sz="1300" dirty="0" err="1"/>
              <a:t>Rickenbach</a:t>
            </a:r>
            <a:r>
              <a:rPr lang="en-US" altLang="en-US" sz="1300" dirty="0"/>
              <a:t>, T. M., R. Nieto-Ferreira, C. </a:t>
            </a:r>
            <a:r>
              <a:rPr lang="en-US" altLang="en-US" sz="1300" dirty="0" err="1"/>
              <a:t>Zarzar</a:t>
            </a:r>
            <a:r>
              <a:rPr lang="en-US" altLang="en-US" sz="1300" dirty="0"/>
              <a:t>, and B. Nelson, 2015:A seasonal and diurnal climatology of precipitation organization in the southeastern United States. Q. J. R. </a:t>
            </a:r>
            <a:r>
              <a:rPr lang="en-US" altLang="en-US" sz="1300" dirty="0" err="1"/>
              <a:t>Meteorol</a:t>
            </a:r>
            <a:r>
              <a:rPr lang="en-US" altLang="en-US" sz="1300" dirty="0"/>
              <a:t>. Soc., DOI:10.1002/qj.2500.</a:t>
            </a:r>
          </a:p>
          <a:p>
            <a:pPr>
              <a:lnSpc>
                <a:spcPct val="80000"/>
              </a:lnSpc>
            </a:pPr>
            <a:endParaRPr lang="en-US" altLang="en-US" sz="1300" dirty="0"/>
          </a:p>
          <a:p>
            <a:pPr>
              <a:lnSpc>
                <a:spcPct val="80000"/>
              </a:lnSpc>
            </a:pPr>
            <a:r>
              <a:rPr lang="en-US" altLang="en-US" sz="1300" dirty="0"/>
              <a:t>Stevenson, S. N., and R. S. Schumacher, 2014: A 10-year survey of extreme rainfall events in the central and eastern United States using gridded </a:t>
            </a:r>
            <a:r>
              <a:rPr lang="en-US" altLang="en-US" sz="1300" dirty="0" err="1"/>
              <a:t>multisensor</a:t>
            </a:r>
            <a:r>
              <a:rPr lang="en-US" altLang="en-US" sz="1300" dirty="0"/>
              <a:t> precipitation analyses. Mon. </a:t>
            </a:r>
            <a:r>
              <a:rPr lang="en-US" altLang="en-US" sz="1300" dirty="0" err="1"/>
              <a:t>Wea</a:t>
            </a:r>
            <a:r>
              <a:rPr lang="en-US" altLang="en-US" sz="1300" dirty="0"/>
              <a:t>. Rev., 142, 3147-3162. </a:t>
            </a:r>
          </a:p>
          <a:p>
            <a:pPr>
              <a:lnSpc>
                <a:spcPct val="80000"/>
              </a:lnSpc>
            </a:pPr>
            <a:endParaRPr lang="en-US" altLang="en-US" sz="1300" dirty="0"/>
          </a:p>
          <a:p>
            <a:pPr>
              <a:lnSpc>
                <a:spcPct val="80000"/>
              </a:lnSpc>
            </a:pPr>
            <a:r>
              <a:rPr lang="en-US" altLang="en-US" sz="1300" dirty="0"/>
              <a:t>Tao, J., and A. P. Barros, 2013: Prospects for flash flood forecasting in mountainous regions - an investigation of Tropical Storm Fay in the southern Appalachians. J. Hydrology, 506, 69-89.</a:t>
            </a:r>
          </a:p>
          <a:p>
            <a:pPr>
              <a:lnSpc>
                <a:spcPct val="80000"/>
              </a:lnSpc>
            </a:pPr>
            <a:endParaRPr lang="en-US" altLang="en-US" sz="1300" dirty="0"/>
          </a:p>
          <a:p>
            <a:pPr>
              <a:lnSpc>
                <a:spcPct val="80000"/>
              </a:lnSpc>
            </a:pPr>
            <a:r>
              <a:rPr lang="en-US" altLang="en-US" sz="1300" dirty="0"/>
              <a:t>Zhu, Y., and R. E. Newell, 1998: A proposed algorithm for moisture fluxes from atmospheric rivers. Mon. </a:t>
            </a:r>
            <a:r>
              <a:rPr lang="en-US" altLang="en-US" sz="1300" dirty="0" err="1"/>
              <a:t>Wea</a:t>
            </a:r>
            <a:r>
              <a:rPr lang="en-US" altLang="en-US" sz="1300" dirty="0"/>
              <a:t>. Rev., 126, 725–735.</a:t>
            </a:r>
          </a:p>
          <a:p>
            <a:pPr>
              <a:lnSpc>
                <a:spcPct val="80000"/>
              </a:lnSpc>
            </a:pPr>
            <a:endParaRPr lang="en-US" altLang="en-US" sz="1300" dirty="0"/>
          </a:p>
        </p:txBody>
      </p:sp>
      <p:pic>
        <p:nvPicPr>
          <p:cNvPr id="6" name="Picture 2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688"/>
            <a:ext cx="1752600" cy="925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9411"/>
            <a:ext cx="6296891" cy="676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400" y="63362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Neiman et al. (2008)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4343400"/>
            <a:ext cx="417998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“narrow </a:t>
            </a:r>
            <a:r>
              <a:rPr lang="en-US" dirty="0"/>
              <a:t>plumes of SSM/I </a:t>
            </a:r>
            <a:r>
              <a:rPr lang="en-US" dirty="0" smtClean="0"/>
              <a:t>IWV with values &gt; 2 </a:t>
            </a:r>
            <a:r>
              <a:rPr lang="en-US" dirty="0"/>
              <a:t>cm that </a:t>
            </a:r>
            <a:r>
              <a:rPr lang="en-US" dirty="0" smtClean="0"/>
              <a:t>were &gt; 2000 km long and &lt; 1000 km </a:t>
            </a:r>
            <a:r>
              <a:rPr lang="en-US" dirty="0"/>
              <a:t>wide were defined as atmospheric </a:t>
            </a:r>
            <a:r>
              <a:rPr lang="en-US" dirty="0" smtClean="0"/>
              <a:t>rivers”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25491" y="381000"/>
            <a:ext cx="2455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IWV = Integrated Water Vapor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19356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3108" cy="63009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715000"/>
            <a:ext cx="88323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Ten-Roman"/>
              </a:rPr>
              <a:t>Wintertime </a:t>
            </a:r>
            <a:r>
              <a:rPr lang="en-US" sz="1200" dirty="0">
                <a:latin typeface="TimesTen-Roman"/>
              </a:rPr>
              <a:t>mean plan view of IVT (</a:t>
            </a:r>
            <a:r>
              <a:rPr lang="en-US" sz="1200" dirty="0" smtClean="0">
                <a:latin typeface="TimesTen-Roman"/>
              </a:rPr>
              <a:t>solid contours</a:t>
            </a:r>
            <a:r>
              <a:rPr lang="en-US" sz="1200" dirty="0">
                <a:latin typeface="TimesTen-Roman"/>
              </a:rPr>
              <a:t>; light shading: weak water vapor flux of 250–350 kg </a:t>
            </a:r>
            <a:r>
              <a:rPr lang="en-US" sz="1200" dirty="0" smtClean="0">
                <a:latin typeface="TimesTen-Roman"/>
              </a:rPr>
              <a:t>s-1 m-1</a:t>
            </a:r>
            <a:r>
              <a:rPr lang="en-US" sz="1200" dirty="0">
                <a:latin typeface="TimesTen-Roman"/>
              </a:rPr>
              <a:t>, medium shading: moderate flux of 350–450 kg </a:t>
            </a:r>
            <a:r>
              <a:rPr lang="en-US" sz="1200" dirty="0" smtClean="0">
                <a:latin typeface="TimesTen-Roman"/>
              </a:rPr>
              <a:t>s-1 m-1</a:t>
            </a:r>
            <a:r>
              <a:rPr lang="en-US" sz="1200" dirty="0">
                <a:latin typeface="TimesTen-Roman"/>
              </a:rPr>
              <a:t>, </a:t>
            </a:r>
            <a:r>
              <a:rPr lang="en-US" sz="1200" dirty="0" smtClean="0">
                <a:latin typeface="TimesTen-Roman"/>
              </a:rPr>
              <a:t>dark shading</a:t>
            </a:r>
            <a:r>
              <a:rPr lang="en-US" sz="1200" dirty="0">
                <a:latin typeface="TimesTen-Roman"/>
              </a:rPr>
              <a:t>: strong flux 450 kg </a:t>
            </a:r>
            <a:r>
              <a:rPr lang="en-US" sz="1200" dirty="0" smtClean="0">
                <a:latin typeface="TimesTen-Roman"/>
              </a:rPr>
              <a:t>s-1 m-1</a:t>
            </a:r>
            <a:r>
              <a:rPr lang="en-US" sz="1200" dirty="0">
                <a:latin typeface="TimesTen-Roman"/>
              </a:rPr>
              <a:t>), daily rainfall (dashed; </a:t>
            </a:r>
            <a:r>
              <a:rPr lang="en-US" sz="1200" dirty="0" smtClean="0">
                <a:latin typeface="TimesTen-Roman"/>
              </a:rPr>
              <a:t>mm day-1</a:t>
            </a:r>
            <a:r>
              <a:rPr lang="en-US" sz="1200" dirty="0">
                <a:latin typeface="TimesTen-Roman"/>
              </a:rPr>
              <a:t>), 925-hPa cold front (standard notation) and </a:t>
            </a:r>
            <a:r>
              <a:rPr lang="en-US" sz="1200" dirty="0" smtClean="0">
                <a:latin typeface="TimesTen-Roman"/>
              </a:rPr>
              <a:t>pre-cold frontal flow </a:t>
            </a:r>
            <a:r>
              <a:rPr lang="en-US" sz="1200" dirty="0">
                <a:latin typeface="TimesTen-Roman"/>
              </a:rPr>
              <a:t>direction (bold arrow), and the location of the </a:t>
            </a:r>
            <a:r>
              <a:rPr lang="en-US" sz="1200" dirty="0" smtClean="0">
                <a:latin typeface="TimesTen-Roman"/>
              </a:rPr>
              <a:t>primary cyclone </a:t>
            </a:r>
            <a:r>
              <a:rPr lang="en-US" sz="1200" dirty="0">
                <a:latin typeface="TimesTen-Roman"/>
              </a:rPr>
              <a:t>and anticyclone (L and H, respectively; the size </a:t>
            </a:r>
            <a:r>
              <a:rPr lang="en-US" sz="1200" dirty="0" smtClean="0">
                <a:latin typeface="TimesTen-Roman"/>
              </a:rPr>
              <a:t>of the </a:t>
            </a:r>
            <a:r>
              <a:rPr lang="en-US" sz="1200" dirty="0">
                <a:latin typeface="TimesTen-Roman"/>
              </a:rPr>
              <a:t>letters reflect their relative intensities). The black </a:t>
            </a:r>
            <a:r>
              <a:rPr lang="en-US" sz="1200" dirty="0" smtClean="0">
                <a:latin typeface="TimesTen-Roman"/>
              </a:rPr>
              <a:t>square marks the position </a:t>
            </a:r>
            <a:r>
              <a:rPr lang="en-US" sz="1200" dirty="0">
                <a:latin typeface="TimesTen-Roman"/>
              </a:rPr>
              <a:t>of the composite sounding shown in (c). </a:t>
            </a:r>
            <a:r>
              <a:rPr lang="en-US" sz="1200" dirty="0" smtClean="0">
                <a:latin typeface="TimesTen-Roman"/>
              </a:rPr>
              <a:t>The primary </a:t>
            </a:r>
            <a:r>
              <a:rPr lang="en-US" sz="1200" dirty="0">
                <a:latin typeface="TimesTen-Roman"/>
              </a:rPr>
              <a:t>near-coast mountains are also shown.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629400" y="647700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Neiman et al. (2008)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681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Background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southeastern U.S.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6148" name="Picture 2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688"/>
            <a:ext cx="1752600" cy="925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7" y="652075"/>
            <a:ext cx="8526065" cy="5553850"/>
          </a:xfrm>
          <a:prstGeom prst="rect">
            <a:avLst/>
          </a:prstGeom>
        </p:spPr>
      </p:pic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629400" y="633626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Moore et al. (2012)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6172200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 – 2 May 2010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95795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Climatology in SE U.S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6096000" y="6336268"/>
            <a:ext cx="286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Lavers and </a:t>
            </a:r>
            <a:r>
              <a:rPr lang="en-US" dirty="0" err="1"/>
              <a:t>Villarini</a:t>
            </a:r>
            <a:r>
              <a:rPr lang="en-US" dirty="0"/>
              <a:t> (</a:t>
            </a:r>
            <a:r>
              <a:rPr lang="en-US" dirty="0" smtClean="0"/>
              <a:t>2015)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04938"/>
            <a:ext cx="6326154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3418" y="3962400"/>
            <a:ext cx="417998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“The </a:t>
            </a:r>
            <a:r>
              <a:rPr lang="en-US" dirty="0"/>
              <a:t>Appalachian Mountains are clearly visible as a low AR </a:t>
            </a:r>
            <a:r>
              <a:rPr lang="en-US" dirty="0" smtClean="0"/>
              <a:t>fraction region </a:t>
            </a:r>
            <a:r>
              <a:rPr lang="en-US" dirty="0"/>
              <a:t>dividing relatively high </a:t>
            </a:r>
            <a:r>
              <a:rPr lang="en-US" dirty="0" smtClean="0"/>
              <a:t>percentages along </a:t>
            </a:r>
            <a:r>
              <a:rPr lang="en-US" dirty="0"/>
              <a:t>the U.S. </a:t>
            </a:r>
            <a:r>
              <a:rPr lang="en-US" dirty="0" smtClean="0"/>
              <a:t>East Coast </a:t>
            </a:r>
            <a:r>
              <a:rPr lang="en-US" dirty="0"/>
              <a:t>and the central United States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805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Purpose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Do Atmospheric Rivers impact the southern Appalachians?</a:t>
            </a:r>
          </a:p>
          <a:p>
            <a:pPr lvl="1"/>
            <a:r>
              <a:rPr lang="en-US" altLang="en-US" dirty="0" smtClean="0"/>
              <a:t>Are they responsible for flooding events?</a:t>
            </a:r>
          </a:p>
          <a:p>
            <a:pPr lvl="1"/>
            <a:r>
              <a:rPr lang="en-US" altLang="en-US" dirty="0" smtClean="0"/>
              <a:t>Are they detectable by today’s GOES sounder observations? </a:t>
            </a:r>
          </a:p>
          <a:p>
            <a:pPr lvl="1"/>
            <a:r>
              <a:rPr lang="en-US" altLang="en-US" dirty="0" smtClean="0"/>
              <a:t>Will they be detectable by tomorrow’s GOES-R sounder observations?</a:t>
            </a:r>
          </a:p>
          <a:p>
            <a:pPr marL="0" indent="0"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6148" name="Picture 2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688"/>
            <a:ext cx="1752600" cy="925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219200" cy="1219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724400"/>
            <a:ext cx="274320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9812" y="6459379"/>
            <a:ext cx="3558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http://www.goes-r.gov/users/comet/goes_r/abi/print.php.htm</a:t>
            </a:r>
          </a:p>
        </p:txBody>
      </p:sp>
    </p:spTree>
    <p:extLst>
      <p:ext uri="{BB962C8B-B14F-4D97-AF65-F5344CB8AC3E}">
        <p14:creationId xmlns:p14="http://schemas.microsoft.com/office/powerpoint/2010/main" val="40469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fb153766de3af84a127cb7a2d699aa81f2148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2145</TotalTime>
  <Words>1636</Words>
  <Application>Microsoft Office PowerPoint</Application>
  <PresentationFormat>On-screen Show (4:3)</PresentationFormat>
  <Paragraphs>172</Paragraphs>
  <Slides>30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MS PGothic</vt:lpstr>
      <vt:lpstr>Arial</vt:lpstr>
      <vt:lpstr>TimesTen-Roman</vt:lpstr>
      <vt:lpstr>Default Design</vt:lpstr>
      <vt:lpstr>Worksheet</vt:lpstr>
      <vt:lpstr>The Influence of Atmospheric Rivers on Extreme Precipitation Events Observed in the Southern Appalachians.</vt:lpstr>
      <vt:lpstr>Outline</vt:lpstr>
      <vt:lpstr>Background</vt:lpstr>
      <vt:lpstr>PowerPoint Presentation</vt:lpstr>
      <vt:lpstr>PowerPoint Presentation</vt:lpstr>
      <vt:lpstr>Background</vt:lpstr>
      <vt:lpstr>PowerPoint Presentation</vt:lpstr>
      <vt:lpstr>Climatology in SE U.S.</vt:lpstr>
      <vt:lpstr>Purpose</vt:lpstr>
      <vt:lpstr>PowerPoint Presentation</vt:lpstr>
      <vt:lpstr>PowerPoint Presentation</vt:lpstr>
      <vt:lpstr>Methodology</vt:lpstr>
      <vt:lpstr>Methodology</vt:lpstr>
      <vt:lpstr>Methodology</vt:lpstr>
      <vt:lpstr>PowerPoint Presentation</vt:lpstr>
      <vt:lpstr>PowerPoint Presentation</vt:lpstr>
      <vt:lpstr>Current Results</vt:lpstr>
      <vt:lpstr>PowerPoint Presentation</vt:lpstr>
      <vt:lpstr>PowerPoint Presentation</vt:lpstr>
      <vt:lpstr>PowerPoint Presentation</vt:lpstr>
      <vt:lpstr>PowerPoint Presentation</vt:lpstr>
      <vt:lpstr>Continued Analysis</vt:lpstr>
      <vt:lpstr>Continued Analysis</vt:lpstr>
      <vt:lpstr>Continued Analysis</vt:lpstr>
      <vt:lpstr>Continued Analysis</vt:lpstr>
      <vt:lpstr>Continued Analysis</vt:lpstr>
      <vt:lpstr>PowerPoint Presentation</vt:lpstr>
      <vt:lpstr>PowerPoint Presentation</vt:lpstr>
      <vt:lpstr>References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202</cp:revision>
  <cp:lastPrinted>1601-01-01T00:00:00Z</cp:lastPrinted>
  <dcterms:created xsi:type="dcterms:W3CDTF">1601-01-01T00:00:00Z</dcterms:created>
  <dcterms:modified xsi:type="dcterms:W3CDTF">2016-03-16T17:42:03Z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