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323" r:id="rId4"/>
    <p:sldId id="262" r:id="rId5"/>
    <p:sldId id="264" r:id="rId6"/>
    <p:sldId id="265" r:id="rId7"/>
    <p:sldId id="263" r:id="rId8"/>
    <p:sldId id="258" r:id="rId9"/>
    <p:sldId id="328" r:id="rId10"/>
    <p:sldId id="267" r:id="rId11"/>
    <p:sldId id="266" r:id="rId12"/>
    <p:sldId id="268" r:id="rId13"/>
    <p:sldId id="322" r:id="rId14"/>
    <p:sldId id="269" r:id="rId15"/>
    <p:sldId id="270" r:id="rId16"/>
    <p:sldId id="272" r:id="rId17"/>
    <p:sldId id="274" r:id="rId18"/>
    <p:sldId id="275" r:id="rId19"/>
    <p:sldId id="276" r:id="rId20"/>
    <p:sldId id="277" r:id="rId21"/>
    <p:sldId id="278" r:id="rId22"/>
    <p:sldId id="271" r:id="rId23"/>
    <p:sldId id="273" r:id="rId24"/>
    <p:sldId id="324" r:id="rId25"/>
    <p:sldId id="325" r:id="rId26"/>
    <p:sldId id="326" r:id="rId27"/>
    <p:sldId id="288" r:id="rId28"/>
    <p:sldId id="329" r:id="rId29"/>
    <p:sldId id="289" r:id="rId30"/>
    <p:sldId id="296" r:id="rId31"/>
    <p:sldId id="297" r:id="rId32"/>
    <p:sldId id="299" r:id="rId33"/>
    <p:sldId id="304" r:id="rId34"/>
    <p:sldId id="300" r:id="rId35"/>
    <p:sldId id="301" r:id="rId36"/>
    <p:sldId id="302" r:id="rId37"/>
    <p:sldId id="303" r:id="rId38"/>
    <p:sldId id="321" r:id="rId39"/>
    <p:sldId id="327" r:id="rId40"/>
    <p:sldId id="305" r:id="rId41"/>
    <p:sldId id="314" r:id="rId42"/>
    <p:sldId id="315" r:id="rId43"/>
    <p:sldId id="316" r:id="rId44"/>
    <p:sldId id="317" r:id="rId45"/>
    <p:sldId id="306" r:id="rId46"/>
    <p:sldId id="318" r:id="rId47"/>
    <p:sldId id="319" r:id="rId48"/>
    <p:sldId id="320" r:id="rId49"/>
    <p:sldId id="298" r:id="rId50"/>
    <p:sldId id="343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07" r:id="rId65"/>
    <p:sldId id="286" r:id="rId66"/>
    <p:sldId id="344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>
      <p:cViewPr varScale="1">
        <p:scale>
          <a:sx n="72" d="100"/>
          <a:sy n="72" d="100"/>
        </p:scale>
        <p:origin x="60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306F6-3616-43D8-8B6A-0DED7BB333EB}" type="datetimeFigureOut">
              <a:rPr lang="en-US" smtClean="0"/>
              <a:t>2/16/2018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78F20-E60A-4BD7-9026-449F1DCBC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8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A78B344-7070-46B5-A32B-A209F3431A4D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666750"/>
            <a:ext cx="4646612" cy="3484563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5150"/>
            <a:ext cx="5048250" cy="4076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7303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5033B-A8D9-4A29-B77E-D307FF5ECF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65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4F86C-6427-4691-B4DA-95AC65A3CD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15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9CE85-5B85-401A-B306-67B4D295D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578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3B80408-6EF6-4498-AC32-A1B07AC998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78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2FBF999-D628-428F-A1D7-1E6F6727C0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036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18CA1A-C615-436B-969C-92AD52DF12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71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763D5-3A69-4CC5-9A1E-0B197062E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03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96EF-36DA-4D58-8DE9-D54FDC6D2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833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481FF-C156-4F6A-B359-B74C72B5B6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5294E-1366-44BE-AF63-0C3E455BED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41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0B027-9767-4EE5-BBCD-96AB07DE06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15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02CC7-7647-4C10-8709-A3BE61043D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13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A0116-B947-4895-9B9A-3664DB121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95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51052F4-0A8A-462E-A4AB-05587F55D3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atms.unca.edu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ingrid.ldgo.columbia.edu/expert/SOURCES/.NOAA/.NCEP/.CPC/.CAMS_OPI/.climatology/.prcp/X/Y/1/SM121/DATA/40/80/120/160/200/240/280/320/360/400/VALUES/0/400/green10colorscale/figviewer.html?map.T.plotvalue=Jan+to+Dec&amp;map.Y.units=degree_north&amp;map.Y.plotlast=90N&amp;map.url=X+Y+fig:+colors+|++contours+black+medium+coasts++:fig&amp;map.domain=+%7b+/T+0.5+11.5+plotrange+X+340.+700.+plotrange+%7d&amp;map.domainparam=+/plotaxislength+450+psdef+/plotborder+72+psdef+/XOVY+null+psdef&amp;map.zoom=Zoom&amp;map.Y.plotfirst=90S&amp;map.X.plotfirst=20W&amp;map.X.units=degree_east&amp;map.X.modulus=360&amp;map.X.plotlast=20W&amp;map.prcp.plotfirst=0&amp;map.prcp.units=mm/month&amp;map.prcp.plotlast=400&amp;map.plotaxislength=450&amp;map.plotborder=72&amp;map.fnt=Helvetica&amp;map.fntsze=12&amp;map.XOVY=auto&amp;map.color_smoothing=auto&amp;map.iftime=150&amp;map.mftime=150&amp;map.fftime=200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en.wikipedia.org/wiki/Image:Orbit2.gif" TargetMode="Externa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hyperlink" Target="http://en.wikipedia.org/wiki/Image:Elpsminr.png" TargetMode="External"/><Relationship Id="rId4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graphics/national/gauging-climate-change/?hpid=hp_no-name_graphic-story-a:homepage/story" TargetMode="External"/><Relationship Id="rId2" Type="http://schemas.openxmlformats.org/officeDocument/2006/relationships/hyperlink" Target="https://www.ipcc-wg2.gov/SREX/images/uploads/SREX-All_FINAL.pdf" TargetMode="Externa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image-feature/2016-blizzard-by-moonligh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  <a:solidFill>
            <a:schemeClr val="bg1"/>
          </a:solidFill>
          <a:ln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/>
              <a:t>BIG Climate and </a:t>
            </a:r>
            <a:r>
              <a:rPr lang="en-US" altLang="en-US" dirty="0" smtClean="0"/>
              <a:t>the Southern Appalachians</a:t>
            </a:r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3810000" cy="4114800"/>
          </a:xfrm>
          <a:solidFill>
            <a:schemeClr val="bg1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 lang="en-US" altLang="en-US" sz="2800" dirty="0" smtClean="0"/>
              <a:t>Our global (BIG) climate driver</a:t>
            </a:r>
            <a:endParaRPr lang="en-US" altLang="en-US" sz="2800" dirty="0"/>
          </a:p>
          <a:p>
            <a:r>
              <a:rPr lang="en-US" altLang="en-US" sz="2800" dirty="0"/>
              <a:t>The BIG climate picture</a:t>
            </a:r>
          </a:p>
          <a:p>
            <a:r>
              <a:rPr lang="en-US" altLang="en-US" sz="2800" dirty="0"/>
              <a:t>How stable is the BIG climate</a:t>
            </a:r>
            <a:r>
              <a:rPr lang="en-US" altLang="en-US" sz="2800" dirty="0" smtClean="0"/>
              <a:t>?</a:t>
            </a:r>
            <a:endParaRPr lang="en-US" altLang="en-US" sz="2800" dirty="0"/>
          </a:p>
          <a:p>
            <a:r>
              <a:rPr lang="en-US" altLang="en-US" sz="2800" dirty="0" smtClean="0"/>
              <a:t>Impacts close to home</a:t>
            </a:r>
            <a:endParaRPr lang="en-US" altLang="en-US" sz="2800" dirty="0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038600" y="3581400"/>
            <a:ext cx="4965975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Douglas Miller</a:t>
            </a:r>
          </a:p>
          <a:p>
            <a:r>
              <a:rPr lang="en-US" altLang="en-US" dirty="0" smtClean="0"/>
              <a:t>Professor, Atmospheric </a:t>
            </a:r>
            <a:r>
              <a:rPr lang="en-US" altLang="en-US" dirty="0"/>
              <a:t>Sciences </a:t>
            </a:r>
            <a:r>
              <a:rPr lang="en-US" altLang="en-US" dirty="0" smtClean="0"/>
              <a:t>Dept.</a:t>
            </a:r>
          </a:p>
          <a:p>
            <a:r>
              <a:rPr lang="en-US" altLang="en-US" dirty="0" smtClean="0"/>
              <a:t>UNC Asheville</a:t>
            </a:r>
            <a:endParaRPr lang="en-US" altLang="en-US" dirty="0"/>
          </a:p>
        </p:txBody>
      </p:sp>
      <p:pic>
        <p:nvPicPr>
          <p:cNvPr id="4107" name="Picture 11" descr="atmslogoblue10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82863"/>
            <a:ext cx="12573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_blu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40" y="5179541"/>
            <a:ext cx="173482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The BIG climate picture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Tropical low pressure (Intertropical convergence zone, ITCZ)</a:t>
            </a:r>
          </a:p>
          <a:p>
            <a:endParaRPr lang="en-US" altLang="en-US" sz="2800"/>
          </a:p>
        </p:txBody>
      </p:sp>
      <p:pic>
        <p:nvPicPr>
          <p:cNvPr id="17415" name="Picture 7" descr="Click for options and more information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733675"/>
            <a:ext cx="497205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99088" y="5181600"/>
            <a:ext cx="2678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http://iri.ldeo.columbia.edu/~bgordon/ITCZ.html</a:t>
            </a:r>
          </a:p>
        </p:txBody>
      </p:sp>
      <p:pic>
        <p:nvPicPr>
          <p:cNvPr id="17417" name="Picture 9" descr="XOVY+null+psdef+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38800"/>
            <a:ext cx="44958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The BIG climate picture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Sub-tropical high pressure (Pacific High, Bermuda High)</a:t>
            </a:r>
          </a:p>
          <a:p>
            <a:endParaRPr lang="en-US" altLang="en-US" sz="2800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0" y="5029200"/>
            <a:ext cx="28844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http://www.martinreeds-page.co.uk/afrpics/pic10.jpg</a:t>
            </a:r>
          </a:p>
        </p:txBody>
      </p:sp>
      <p:pic>
        <p:nvPicPr>
          <p:cNvPr id="16391" name="Picture 7" descr="pic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05138"/>
            <a:ext cx="5562600" cy="37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The BIG climate picture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Mid-latitude low pressure- our winter cyclones (Aleutian Low, Icelandic Low)</a:t>
            </a:r>
          </a:p>
          <a:p>
            <a:endParaRPr lang="en-US" altLang="en-US" sz="2800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066800" y="6308725"/>
            <a:ext cx="2936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 http://www.uscg.mil/news/PerfectStorm/Image14.jpg</a:t>
            </a:r>
          </a:p>
        </p:txBody>
      </p:sp>
      <p:pic>
        <p:nvPicPr>
          <p:cNvPr id="18441" name="Picture 9" descr="Image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78213"/>
            <a:ext cx="4781550" cy="330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The BIG climate picture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Mid-latitude low pressure- our summer tropical cyclones</a:t>
            </a:r>
          </a:p>
          <a:p>
            <a:pPr eaLnBrk="1" hangingPunct="1"/>
            <a:endParaRPr lang="en-US" altLang="en-US" sz="2800" smtClean="0"/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990600" y="6308725"/>
            <a:ext cx="32051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http://earthsci.org/processes/weather/cyclone/cyclone.html</a:t>
            </a:r>
          </a:p>
        </p:txBody>
      </p:sp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86125"/>
            <a:ext cx="39624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The BIG climate picture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</a:rPr>
              <a:t>All</a:t>
            </a:r>
            <a:r>
              <a:rPr lang="en-US" altLang="en-US" sz="2800"/>
              <a:t> global circulations are acting to move</a:t>
            </a:r>
          </a:p>
          <a:p>
            <a:pPr lvl="1"/>
            <a:r>
              <a:rPr lang="en-US" altLang="en-US" sz="2400"/>
              <a:t>Warm, moist air poleward</a:t>
            </a:r>
          </a:p>
          <a:p>
            <a:pPr lvl="1"/>
            <a:r>
              <a:rPr lang="en-US" altLang="en-US" sz="2400"/>
              <a:t>Cold, dry air equatorward</a:t>
            </a:r>
          </a:p>
          <a:p>
            <a:pPr>
              <a:buFontTx/>
              <a:buNone/>
            </a:pPr>
            <a:r>
              <a:rPr lang="en-US" altLang="en-US" sz="2800"/>
              <a:t>to even out the inequity of the global energy distribution</a:t>
            </a:r>
          </a:p>
        </p:txBody>
      </p:sp>
      <p:pic>
        <p:nvPicPr>
          <p:cNvPr id="19460" name="Picture 4" descr="11-02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0386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305675" y="5867400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The BIG climate picture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But the </a:t>
            </a:r>
            <a:r>
              <a:rPr lang="en-US" altLang="en-US" sz="2800">
                <a:solidFill>
                  <a:srgbClr val="FF0000"/>
                </a:solidFill>
              </a:rPr>
              <a:t>global circulations</a:t>
            </a:r>
            <a:r>
              <a:rPr lang="en-US" altLang="en-US" sz="2800"/>
              <a:t> are not the only atmospheric circulations acting to even out the inequity of the global energy distribution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886200" y="6308725"/>
            <a:ext cx="5118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http://ww2010.atmos.uiuc.edu/(Gh)/wwhlpr/cyclone.rxml?hret=/guides/rs/sat/home.rxml&amp;prv=1</a:t>
            </a:r>
          </a:p>
        </p:txBody>
      </p:sp>
      <p:pic>
        <p:nvPicPr>
          <p:cNvPr id="20487" name="Picture 7" descr="de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81200"/>
            <a:ext cx="3429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The BIG climate picture</a:t>
            </a:r>
          </a:p>
        </p:txBody>
      </p:sp>
      <p:pic>
        <p:nvPicPr>
          <p:cNvPr id="22530" name="Picture 2" descr="10-01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18732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10-01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43100"/>
            <a:ext cx="19494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10-01c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981200"/>
            <a:ext cx="197326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57200" y="5349875"/>
            <a:ext cx="83058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molecular</a:t>
            </a:r>
            <a:r>
              <a:rPr lang="en-US" altLang="en-US">
                <a:sym typeface="Wingdings" panose="05000000000000000000" pitchFamily="2" charset="2"/>
              </a:rPr>
              <a:t>microscalemesoscalesynoptic scaleplanetary scaleintraseasonalinterseasonalBIG (global) climate</a:t>
            </a:r>
            <a:endParaRPr lang="en-US" alt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212725" y="4678363"/>
            <a:ext cx="5478463" cy="588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Atmospheric Circulation Scales: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7305675" y="4495800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8" name="Object 12"/>
          <p:cNvGraphicFramePr>
            <a:graphicFrameLocks noChangeAspect="1"/>
          </p:cNvGraphicFramePr>
          <p:nvPr/>
        </p:nvGraphicFramePr>
        <p:xfrm>
          <a:off x="4133850" y="1981200"/>
          <a:ext cx="493395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7" name="Photo Editor Photo" r:id="rId3" imgW="4933333" imgH="4114286" progId="MSPhotoEd.3">
                  <p:embed/>
                </p:oleObj>
              </mc:Choice>
              <mc:Fallback>
                <p:oleObj name="Photo Editor Photo" r:id="rId3" imgW="4933333" imgH="4114286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3850" y="1981200"/>
                        <a:ext cx="493395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The BIG climate picture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02238" y="6384925"/>
            <a:ext cx="3179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http://www.rit.edu/~andpph/photofile-c/schlieren-3659.jpg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Molecular circulations (turbulence)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The BIG climate picture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243513" y="6096000"/>
            <a:ext cx="2605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http://www.nws.noaa.gov/im/pub/wrta8604.pdf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Planetary-scale circulations (Rossby Waves)</a:t>
            </a:r>
          </a:p>
        </p:txBody>
      </p:sp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4114800" y="2238375"/>
          <a:ext cx="4902200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Photo Editor Photo" r:id="rId3" imgW="6601746" imgH="4915586" progId="MSPhotoEd.3">
                  <p:embed/>
                </p:oleObj>
              </mc:Choice>
              <mc:Fallback>
                <p:oleObj name="Photo Editor Photo" r:id="rId3" imgW="6601746" imgH="491558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238375"/>
                        <a:ext cx="4902200" cy="364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69925" y="57562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The BIG climate picture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046663" y="6461125"/>
            <a:ext cx="3335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http://www-das.uwyo.edu/~geerts/cwx/notes/chap12/mjo1.gif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Intraseasonal circulations (e.g. Madden-Julian Oscillation, MJO)</a:t>
            </a:r>
          </a:p>
          <a:p>
            <a:pPr lvl="1"/>
            <a:r>
              <a:rPr lang="en-US" altLang="en-US"/>
              <a:t>40-50 day oscillation over the tropical Pacific Ocean</a:t>
            </a:r>
          </a:p>
        </p:txBody>
      </p:sp>
      <p:pic>
        <p:nvPicPr>
          <p:cNvPr id="26631" name="Picture 7" descr="mj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25863"/>
            <a:ext cx="4953000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pic>
        <p:nvPicPr>
          <p:cNvPr id="6159" name="Picture 15" descr="solar-fla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90700"/>
            <a:ext cx="586422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838450" y="6537325"/>
            <a:ext cx="3562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http://www.noaanews.noaa.gov/stories2005/images/solar-flare.jpg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Interseasonal circulations (e.g. El Ni</a:t>
            </a:r>
            <a:r>
              <a:rPr lang="en-US" altLang="en-US">
                <a:cs typeface="Times New Roman" panose="02020603050405020304" pitchFamily="18" charset="0"/>
              </a:rPr>
              <a:t>ñ</a:t>
            </a:r>
            <a:r>
              <a:rPr lang="en-US" altLang="en-US"/>
              <a:t>o, La Ni</a:t>
            </a:r>
            <a:r>
              <a:rPr lang="en-US" altLang="en-US">
                <a:cs typeface="Times New Roman" panose="02020603050405020304" pitchFamily="18" charset="0"/>
              </a:rPr>
              <a:t>ñ</a:t>
            </a:r>
            <a:r>
              <a:rPr lang="en-US" altLang="en-US"/>
              <a:t>a, Pacific Decadal Oscillation [PDO]…</a:t>
            </a:r>
          </a:p>
        </p:txBody>
      </p:sp>
      <p:pic>
        <p:nvPicPr>
          <p:cNvPr id="27655" name="Picture 7" descr="pdo_warm_coo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10050"/>
            <a:ext cx="609600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The BIG climate picture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800600" y="6477000"/>
            <a:ext cx="2070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http://tao.atmos.washington.edu/pdo/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819400" y="62484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warm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207375" y="6248400"/>
            <a:ext cx="70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Interseasonal circulations (e.g. El Ni</a:t>
            </a:r>
            <a:r>
              <a:rPr lang="en-US" altLang="en-US">
                <a:cs typeface="Times New Roman" panose="02020603050405020304" pitchFamily="18" charset="0"/>
              </a:rPr>
              <a:t>ñ</a:t>
            </a:r>
            <a:r>
              <a:rPr lang="en-US" altLang="en-US"/>
              <a:t>o, La Ni</a:t>
            </a:r>
            <a:r>
              <a:rPr lang="en-US" altLang="en-US">
                <a:cs typeface="Times New Roman" panose="02020603050405020304" pitchFamily="18" charset="0"/>
              </a:rPr>
              <a:t>ñ</a:t>
            </a:r>
            <a:r>
              <a:rPr lang="en-US" altLang="en-US"/>
              <a:t>a, PDO, North Atlantic Oscillation [NAO]…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The BIG climate picture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367338" y="6477000"/>
            <a:ext cx="2709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http://www.met.rdg.ac.uk/cag/Images/naoplus.gif</a:t>
            </a:r>
          </a:p>
        </p:txBody>
      </p:sp>
      <p:pic>
        <p:nvPicPr>
          <p:cNvPr id="28679" name="Picture 7" descr="nao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536825"/>
            <a:ext cx="4876800" cy="38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The BIG climate picture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</a:t>
            </a:r>
            <a:r>
              <a:rPr lang="en-US" altLang="en-US" sz="2800">
                <a:solidFill>
                  <a:srgbClr val="FF0000"/>
                </a:solidFill>
              </a:rPr>
              <a:t>net effect</a:t>
            </a:r>
            <a:r>
              <a:rPr lang="en-US" altLang="en-US" sz="2800"/>
              <a:t> of ALL atmospheric motions is to move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Warm, moist air poleward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Cold, dry air equatorward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/>
              <a:t>to even out the inequity of the global energy distribution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814888" y="5867400"/>
            <a:ext cx="36433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 http://www.nasa.gov/images/content/51677main_isabel_new_4.jpg</a:t>
            </a:r>
          </a:p>
        </p:txBody>
      </p:sp>
      <p:pic>
        <p:nvPicPr>
          <p:cNvPr id="21511" name="Picture 7" descr="Hurricane Is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717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gs_05sep30_0333_m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1295400"/>
            <a:ext cx="5191125" cy="54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The BIG climate picture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1066800"/>
          </a:xfrm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And don’t forget about the ocean circulations!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52400" y="6232525"/>
            <a:ext cx="406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http://fermi.jhuapl.edu/avhrr/gs/averages/05sep/gs_05sep30_0333_mult.png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The BIG climate picture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3810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Scientists are confident that</a:t>
            </a:r>
          </a:p>
          <a:p>
            <a:pPr lvl="1" eaLnBrk="1" hangingPunct="1"/>
            <a:r>
              <a:rPr lang="en-US" altLang="en-US" sz="2400" smtClean="0"/>
              <a:t>Global surface temperatures are increasing</a:t>
            </a:r>
          </a:p>
          <a:p>
            <a:pPr lvl="1" eaLnBrk="1" hangingPunct="1"/>
            <a:r>
              <a:rPr lang="en-US" altLang="en-US" sz="2400" smtClean="0"/>
              <a:t>Humans are a likely cause of the accelerated temperature increase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52400" y="6535738"/>
            <a:ext cx="5073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http://en.wikipedia.org/wiki/Hockey_stick_controversy#Mann.2C_Bradley_and_Hughes_1999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2971800"/>
            <a:ext cx="48641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00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tx2"/>
                </a:solidFill>
              </a:rPr>
              <a:t>The BIG climate picture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3434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Increase in global surface temperatures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Shifted mean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Increased variability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Changed symmetry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current research is trying to determine which is happening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7513"/>
            <a:ext cx="295910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685800" y="6461125"/>
            <a:ext cx="38782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dirty="0"/>
              <a:t>http://www.ipcc-wg2.gov/SREX/images/uploads/SREX-All_FINAL.pdf</a:t>
            </a:r>
          </a:p>
        </p:txBody>
      </p:sp>
    </p:spTree>
    <p:extLst>
      <p:ext uri="{BB962C8B-B14F-4D97-AF65-F5344CB8AC3E}">
        <p14:creationId xmlns:p14="http://schemas.microsoft.com/office/powerpoint/2010/main" val="358967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The BIG climate picture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3810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Even with a </a:t>
            </a:r>
            <a:r>
              <a:rPr lang="en-US" altLang="en-US" sz="2800" u="sng" smtClean="0"/>
              <a:t>global </a:t>
            </a:r>
            <a:r>
              <a:rPr lang="en-US" altLang="en-US" sz="2800" smtClean="0"/>
              <a:t>surface temperature increase, we can have</a:t>
            </a:r>
          </a:p>
          <a:p>
            <a:pPr lvl="1" eaLnBrk="1" hangingPunct="1"/>
            <a:r>
              <a:rPr lang="en-US" altLang="en-US" sz="2400" smtClean="0"/>
              <a:t>cold outbreaks</a:t>
            </a:r>
          </a:p>
          <a:p>
            <a:pPr lvl="1" eaLnBrk="1" hangingPunct="1"/>
            <a:r>
              <a:rPr lang="en-US" altLang="en-US" sz="2400" smtClean="0"/>
              <a:t>serious snowstorms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517553"/>
            <a:ext cx="5105400" cy="3340447"/>
          </a:xfrm>
          <a:prstGeom prst="rect">
            <a:avLst/>
          </a:prstGeom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152400" y="6535738"/>
            <a:ext cx="479009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http://extremeweather.columbia.edu/2015/03/18/boston-breaks-seasonal-snowfall-record/</a:t>
            </a:r>
            <a:endParaRPr lang="en-US" alt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92613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057400"/>
            <a:ext cx="8001000" cy="4497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155" y="6554593"/>
            <a:ext cx="84176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https://www.washingtonpost.com/news/capital-weather-gang/wp/2015/03/31/pacific-super-typhoon-maysak-among-strongest-on-record-so-early-in-the-season/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Does our BIG climate change?</a:t>
            </a:r>
          </a:p>
          <a:p>
            <a:pPr lvl="1"/>
            <a:r>
              <a:rPr lang="en-US" altLang="en-US" sz="2400"/>
              <a:t>Looking to the past…</a:t>
            </a:r>
          </a:p>
        </p:txBody>
      </p:sp>
      <p:pic>
        <p:nvPicPr>
          <p:cNvPr id="39940" name="Picture 4" descr="climate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338513"/>
            <a:ext cx="6827837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467600" y="6400800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</p:spTree>
    <p:extLst>
      <p:ext uri="{BB962C8B-B14F-4D97-AF65-F5344CB8AC3E}">
        <p14:creationId xmlns:p14="http://schemas.microsoft.com/office/powerpoint/2010/main" val="19982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733800" y="5867400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  <p:pic>
        <p:nvPicPr>
          <p:cNvPr id="40968" name="Picture 8" descr="climate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2044700"/>
            <a:ext cx="5300663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si_comp4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200400"/>
            <a:ext cx="5919787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aug06_19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5293" r="1405" b="10585"/>
          <a:stretch>
            <a:fillRect/>
          </a:stretch>
        </p:blipFill>
        <p:spPr bwMode="auto">
          <a:xfrm>
            <a:off x="7881938" y="22225"/>
            <a:ext cx="1262062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kaug02_199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3A24"/>
              </a:clrFrom>
              <a:clrTo>
                <a:srgbClr val="003A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7410" r="1404" b="6351"/>
          <a:stretch>
            <a:fillRect/>
          </a:stretch>
        </p:blipFill>
        <p:spPr bwMode="auto">
          <a:xfrm>
            <a:off x="6400800" y="-1588"/>
            <a:ext cx="1270000" cy="1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raug02_199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4234" r="1401" b="10585"/>
          <a:stretch>
            <a:fillRect/>
          </a:stretch>
        </p:blipFill>
        <p:spPr bwMode="auto">
          <a:xfrm>
            <a:off x="5127625" y="0"/>
            <a:ext cx="12890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tsi_mod_9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460500"/>
            <a:ext cx="4017962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0" y="280988"/>
            <a:ext cx="5257800" cy="55721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4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Total Solar Irradiance</a:t>
            </a:r>
            <a:endParaRPr lang="en-US" sz="38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152400" y="990600"/>
            <a:ext cx="4419600" cy="18446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0375" indent="-460375" eaLnBrk="0" hangingPunct="0">
              <a:buFont typeface="Wingdings" pitchFamily="2" charset="2"/>
              <a:buChar char="²"/>
              <a:defRPr/>
            </a:pPr>
            <a:r>
              <a:rPr lang="en-US" b="1">
                <a:solidFill>
                  <a:srgbClr val="FF00FF"/>
                </a:solidFill>
                <a:latin typeface="Arial Narrow" pitchFamily="34" charset="0"/>
              </a:rPr>
              <a:t>5-min oscillation ~ 0.003%</a:t>
            </a:r>
          </a:p>
          <a:p>
            <a:pPr marL="460375" indent="-460375" eaLnBrk="0" hangingPunct="0">
              <a:buFont typeface="Wingdings" pitchFamily="2" charset="2"/>
              <a:buChar char="²"/>
              <a:defRPr/>
            </a:pPr>
            <a:r>
              <a:rPr lang="en-US" b="1">
                <a:solidFill>
                  <a:srgbClr val="FF00FF"/>
                </a:solidFill>
                <a:latin typeface="Arial Narrow" pitchFamily="34" charset="0"/>
              </a:rPr>
              <a:t>27-day solar rotation </a:t>
            </a:r>
            <a:r>
              <a:rPr lang="en-US" b="1">
                <a:solidFill>
                  <a:srgbClr val="FF00FF"/>
                </a:solidFill>
                <a:latin typeface="Arial" charset="0"/>
              </a:rPr>
              <a:t>~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b="1">
                <a:solidFill>
                  <a:srgbClr val="FF00FF"/>
                </a:solidFill>
                <a:latin typeface="Arial Narrow" pitchFamily="34" charset="0"/>
              </a:rPr>
              <a:t>0.2% </a:t>
            </a:r>
          </a:p>
          <a:p>
            <a:pPr marL="460375" indent="-460375" eaLnBrk="0" hangingPunct="0">
              <a:buFont typeface="Wingdings" pitchFamily="2" charset="2"/>
              <a:buChar char="²"/>
              <a:defRPr/>
            </a:pPr>
            <a:r>
              <a:rPr lang="en-US" b="1">
                <a:solidFill>
                  <a:srgbClr val="FF00FF"/>
                </a:solidFill>
                <a:latin typeface="Arial Narrow" pitchFamily="34" charset="0"/>
              </a:rPr>
              <a:t>11-year solar cycle ~ 0.1% </a:t>
            </a:r>
          </a:p>
          <a:p>
            <a:pPr marL="460375" indent="-460375" eaLnBrk="0" hangingPunct="0">
              <a:lnSpc>
                <a:spcPct val="90000"/>
              </a:lnSpc>
              <a:buFont typeface="Wingdings" pitchFamily="2" charset="2"/>
              <a:buChar char="²"/>
              <a:defRPr/>
            </a:pPr>
            <a:r>
              <a:rPr lang="en-US" b="1">
                <a:solidFill>
                  <a:srgbClr val="FF00FF"/>
                </a:solidFill>
                <a:latin typeface="Arial Narrow" pitchFamily="34" charset="0"/>
              </a:rPr>
              <a:t>longer-term variations not yet detectable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371600" y="3429000"/>
            <a:ext cx="99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kumimoji="1" lang="en-US" altLang="en-US" sz="2000" b="1">
                <a:solidFill>
                  <a:schemeClr val="tx2"/>
                </a:solidFill>
                <a:latin typeface="Arial Narrow" panose="020B0606020202030204" pitchFamily="34" charset="0"/>
              </a:rPr>
              <a:t>cycle 21</a:t>
            </a:r>
          </a:p>
          <a:p>
            <a:pPr algn="ctr">
              <a:lnSpc>
                <a:spcPct val="60000"/>
              </a:lnSpc>
            </a:pPr>
            <a:r>
              <a:rPr kumimoji="1" lang="en-US" altLang="en-US" sz="2000" b="1">
                <a:solidFill>
                  <a:schemeClr val="tx2"/>
                </a:solidFill>
                <a:latin typeface="Arial Narrow" panose="020B0606020202030204" pitchFamily="34" charset="0"/>
              </a:rPr>
              <a:t>max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200400" y="3429000"/>
            <a:ext cx="993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kumimoji="1" lang="en-US" altLang="en-US" sz="2000" b="1">
                <a:solidFill>
                  <a:schemeClr val="tx2"/>
                </a:solidFill>
                <a:latin typeface="Arial Narrow" panose="020B0606020202030204" pitchFamily="34" charset="0"/>
              </a:rPr>
              <a:t>cycle 22</a:t>
            </a:r>
          </a:p>
          <a:p>
            <a:pPr algn="ctr">
              <a:lnSpc>
                <a:spcPct val="60000"/>
              </a:lnSpc>
            </a:pPr>
            <a:r>
              <a:rPr kumimoji="1" lang="en-US" altLang="en-US" sz="2000" b="1">
                <a:solidFill>
                  <a:schemeClr val="tx2"/>
                </a:solidFill>
                <a:latin typeface="Arial Narrow" panose="020B0606020202030204" pitchFamily="34" charset="0"/>
              </a:rPr>
              <a:t>max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6934200" y="4038600"/>
            <a:ext cx="2057400" cy="3810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rgbClr val="000000"/>
                </a:solidFill>
                <a:latin typeface="Arial Narrow" panose="020B0606020202030204" pitchFamily="34" charset="0"/>
              </a:rPr>
              <a:t>solar photosphere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7086600" y="4552950"/>
            <a:ext cx="1676400" cy="609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1">
                <a:solidFill>
                  <a:srgbClr val="000000"/>
                </a:solidFill>
                <a:latin typeface="Arial Narrow" panose="020B0606020202030204" pitchFamily="34" charset="0"/>
              </a:rPr>
              <a:t>near UV,VIS,IR </a:t>
            </a:r>
          </a:p>
          <a:p>
            <a:pPr algn="ctr"/>
            <a:r>
              <a:rPr lang="en-US" altLang="en-US" sz="1800" b="1">
                <a:solidFill>
                  <a:srgbClr val="000000"/>
                </a:solidFill>
                <a:latin typeface="Arial Narrow" panose="020B0606020202030204" pitchFamily="34" charset="0"/>
              </a:rPr>
              <a:t>radiation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7162800" y="5772150"/>
            <a:ext cx="1524000" cy="381000"/>
          </a:xfrm>
          <a:prstGeom prst="rect">
            <a:avLst/>
          </a:prstGeom>
          <a:solidFill>
            <a:srgbClr val="0066CC">
              <a:alpha val="5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CCFFFF"/>
                </a:solidFill>
                <a:latin typeface="Arial" panose="020B0604020202020204" pitchFamily="34" charset="0"/>
              </a:rPr>
              <a:t>climate</a:t>
            </a: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7162800" y="5146675"/>
            <a:ext cx="1600200" cy="42703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en-US" sz="2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1366 Wm</a:t>
            </a:r>
            <a:r>
              <a:rPr kumimoji="1" lang="en-US" sz="2200" b="1" i="1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-2</a:t>
            </a: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7924800" y="4400550"/>
            <a:ext cx="0" cy="228600"/>
          </a:xfrm>
          <a:prstGeom prst="line">
            <a:avLst/>
          </a:prstGeom>
          <a:noFill/>
          <a:ln w="25400" cap="sq">
            <a:solidFill>
              <a:srgbClr val="EAEAE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7924800" y="5543550"/>
            <a:ext cx="0" cy="304800"/>
          </a:xfrm>
          <a:prstGeom prst="line">
            <a:avLst/>
          </a:prstGeom>
          <a:noFill/>
          <a:ln w="25400" cap="sq">
            <a:solidFill>
              <a:srgbClr val="EAEAE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6172200" y="6324600"/>
            <a:ext cx="32766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 i="1">
                <a:solidFill>
                  <a:srgbClr val="FFFFCC"/>
                </a:solidFill>
                <a:latin typeface="Arial Narrow" panose="020B0606020202030204" pitchFamily="34" charset="0"/>
              </a:rPr>
              <a:t>data: Fröhlich &amp; Lean,GRL,1998</a:t>
            </a:r>
          </a:p>
          <a:p>
            <a:pPr algn="ctr">
              <a:lnSpc>
                <a:spcPct val="90000"/>
              </a:lnSpc>
            </a:pPr>
            <a:r>
              <a:rPr lang="en-US" altLang="en-US" sz="1600" i="1">
                <a:solidFill>
                  <a:srgbClr val="FFFFCC"/>
                </a:solidFill>
                <a:latin typeface="Arial Narrow" panose="020B0606020202030204" pitchFamily="34" charset="0"/>
              </a:rPr>
              <a:t>http://www.pmodwrc.ch</a:t>
            </a:r>
            <a:endParaRPr lang="en-US" altLang="en-US" i="1">
              <a:solidFill>
                <a:srgbClr val="FFFFCC"/>
              </a:solidFill>
              <a:latin typeface="Arial Narrow" panose="020B0606020202030204" pitchFamily="34" charset="0"/>
            </a:endParaRPr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6934200" y="1498600"/>
            <a:ext cx="0" cy="457200"/>
          </a:xfrm>
          <a:prstGeom prst="line">
            <a:avLst/>
          </a:prstGeom>
          <a:noFill/>
          <a:ln w="25400" cap="sq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7035800" y="1460500"/>
            <a:ext cx="1066800" cy="457200"/>
          </a:xfrm>
          <a:prstGeom prst="line">
            <a:avLst/>
          </a:prstGeom>
          <a:noFill/>
          <a:ln w="25400" cap="sq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What do observations seem to indicate?</a:t>
            </a:r>
          </a:p>
          <a:p>
            <a:pPr lvl="1"/>
            <a:r>
              <a:rPr lang="en-US" altLang="en-US" sz="2400"/>
              <a:t>Several major cold periods in the last 900 millenia (glaciations)</a:t>
            </a:r>
          </a:p>
          <a:p>
            <a:pPr lvl="1"/>
            <a:r>
              <a:rPr lang="en-US" altLang="en-US" sz="2400"/>
              <a:t>Several warm periods (interglacial periods)</a:t>
            </a:r>
          </a:p>
          <a:p>
            <a:endParaRPr lang="en-US" altLang="en-US" sz="2800"/>
          </a:p>
        </p:txBody>
      </p:sp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4724400" y="1981200"/>
          <a:ext cx="149860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82" name="Photo Editor Photo" r:id="rId3" imgW="5571429" imgH="16161905" progId="MSPhotoEd.3">
                  <p:embed/>
                </p:oleObj>
              </mc:Choice>
              <mc:Fallback>
                <p:oleObj name="Photo Editor Photo" r:id="rId3" imgW="5571429" imgH="161619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1981200"/>
                        <a:ext cx="149860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4721225" y="6477000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572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intergalacial period previous to the current one (lasted until 120 millenia)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Hippopotamus in the Thames River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European temperatures were 2 K warmer than today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Sea-levels were 6 m higher than today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367338" y="5181600"/>
            <a:ext cx="2786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http://www.pirateplanet.com/Milwaukee_Zoo.html</a:t>
            </a:r>
          </a:p>
        </p:txBody>
      </p:sp>
      <p:pic>
        <p:nvPicPr>
          <p:cNvPr id="49161" name="Picture 9" descr="Hippopotam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4572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pic>
        <p:nvPicPr>
          <p:cNvPr id="51207" name="Picture 7" descr="climate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865313"/>
            <a:ext cx="5343525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7315200" y="6003925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 flipV="1">
            <a:off x="3733800" y="2057400"/>
            <a:ext cx="0" cy="3352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5486400" y="2057400"/>
            <a:ext cx="0" cy="3352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5720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last glaciation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Sea-level 120 m below today’s level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Extensive glacial coverage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Extensive aridity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502275" y="5181600"/>
            <a:ext cx="2651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http://www.uscg.mil/lantarea/iip/pics/glacier.jpg</a:t>
            </a:r>
          </a:p>
        </p:txBody>
      </p:sp>
      <p:pic>
        <p:nvPicPr>
          <p:cNvPr id="56327" name="Picture 7" descr="glac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1981200"/>
            <a:ext cx="4576762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7315200" y="6003925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here and now (Holocene)</a:t>
            </a:r>
          </a:p>
          <a:p>
            <a:pPr lvl="1"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52229" name="Picture 5" descr="climate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984500"/>
            <a:ext cx="2849562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315200" y="6003925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  <p:pic>
        <p:nvPicPr>
          <p:cNvPr id="53253" name="Picture 5" descr="climate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355850"/>
            <a:ext cx="5389563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7315200" y="6003925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  <p:pic>
        <p:nvPicPr>
          <p:cNvPr id="54277" name="Picture 5" descr="climate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079625"/>
            <a:ext cx="2803525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315200" y="6003925"/>
            <a:ext cx="15271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Linacre and Geerts (1997)</a:t>
            </a:r>
          </a:p>
        </p:txBody>
      </p:sp>
      <p:pic>
        <p:nvPicPr>
          <p:cNvPr id="55301" name="Picture 5" descr="climate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2333625"/>
            <a:ext cx="2493963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3355" y="5181600"/>
            <a:ext cx="60757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issue of feedbacks; positive and negative…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3355" y="1905000"/>
            <a:ext cx="6162845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issue of feedbacks; positive and negative…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rgbClr val="FF0000"/>
                </a:solidFill>
              </a:rPr>
              <a:t>Positive</a:t>
            </a:r>
            <a:r>
              <a:rPr lang="en-US" u="sng" dirty="0" smtClean="0"/>
              <a:t> feedback</a:t>
            </a:r>
            <a:r>
              <a:rPr lang="en-US" dirty="0" smtClean="0"/>
              <a:t> a response to a warming climate creating conditions increasing warming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u="sng" dirty="0" smtClean="0">
                <a:solidFill>
                  <a:srgbClr val="0070C0"/>
                </a:solidFill>
              </a:rPr>
              <a:t>Negative</a:t>
            </a:r>
            <a:r>
              <a:rPr lang="en-US" altLang="en-US" u="sng" dirty="0"/>
              <a:t> </a:t>
            </a:r>
            <a:r>
              <a:rPr lang="en-US" u="sng" dirty="0" smtClean="0"/>
              <a:t>feedback</a:t>
            </a:r>
            <a:r>
              <a:rPr lang="en-US" dirty="0" smtClean="0"/>
              <a:t> a response to a warming climate creating conditions opposing warming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49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dirty="0" smtClean="0"/>
              <a:t>Negative (</a:t>
            </a:r>
            <a:r>
              <a:rPr lang="en-US" altLang="en-US" sz="2800" dirty="0" smtClean="0">
                <a:solidFill>
                  <a:srgbClr val="0070C0"/>
                </a:solidFill>
              </a:rPr>
              <a:t>cool!</a:t>
            </a:r>
            <a:r>
              <a:rPr lang="en-US" altLang="en-US" sz="2800" dirty="0" smtClean="0"/>
              <a:t>)</a:t>
            </a:r>
          </a:p>
          <a:p>
            <a:pPr lvl="1" eaLnBrk="1" hangingPunct="1"/>
            <a:r>
              <a:rPr lang="en-US" altLang="en-US" sz="2400" dirty="0" smtClean="0"/>
              <a:t>Warming + increased outgoing longwave radiation</a:t>
            </a:r>
          </a:p>
          <a:p>
            <a:pPr lvl="1" eaLnBrk="1" hangingPunct="1"/>
            <a:endParaRPr lang="en-US" altLang="en-US" sz="2400" dirty="0" smtClean="0"/>
          </a:p>
          <a:p>
            <a:pPr eaLnBrk="1" hangingPunct="1"/>
            <a:r>
              <a:rPr lang="en-US" altLang="en-US" sz="2800" dirty="0" smtClean="0"/>
              <a:t>Positive (</a:t>
            </a:r>
            <a:r>
              <a:rPr lang="en-US" altLang="en-US" sz="2800" dirty="0" smtClean="0">
                <a:solidFill>
                  <a:srgbClr val="FF0000"/>
                </a:solidFill>
              </a:rPr>
              <a:t>hot!</a:t>
            </a:r>
            <a:r>
              <a:rPr lang="en-US" altLang="en-US" sz="2800" dirty="0" smtClean="0"/>
              <a:t>)</a:t>
            </a:r>
          </a:p>
          <a:p>
            <a:pPr lvl="1" eaLnBrk="1" hangingPunct="1"/>
            <a:r>
              <a:rPr lang="en-US" altLang="en-US" sz="2400" dirty="0" smtClean="0"/>
              <a:t>Retreating ice + planetary albedo</a:t>
            </a:r>
          </a:p>
          <a:p>
            <a:pPr lvl="1" eaLnBrk="1" hangingPunct="1"/>
            <a:r>
              <a:rPr lang="en-US" altLang="en-US" sz="2400" dirty="0" smtClean="0"/>
              <a:t>Warming + water vapor</a:t>
            </a:r>
          </a:p>
        </p:txBody>
      </p:sp>
      <p:sp>
        <p:nvSpPr>
          <p:cNvPr id="29700" name="Text Box 12"/>
          <p:cNvSpPr txBox="1">
            <a:spLocks noChangeArrowheads="1"/>
          </p:cNvSpPr>
          <p:nvPr/>
        </p:nvSpPr>
        <p:spPr bwMode="auto">
          <a:xfrm>
            <a:off x="2324100" y="6535738"/>
            <a:ext cx="4991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http://www.realclimate.org/index.php/archives/2006/07/runaway-tipping-points-of-no-return/</a:t>
            </a: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981200"/>
            <a:ext cx="4576762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4724400" y="4953000"/>
            <a:ext cx="4049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http://www.realclimate.org/index.php/archives/2006/08/climate-feedbacks/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</p:spTree>
    <p:extLst>
      <p:ext uri="{BB962C8B-B14F-4D97-AF65-F5344CB8AC3E}">
        <p14:creationId xmlns:p14="http://schemas.microsoft.com/office/powerpoint/2010/main" val="14121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>
                <a:solidFill>
                  <a:srgbClr val="FF0000"/>
                </a:solidFill>
              </a:rPr>
              <a:t>Mean</a:t>
            </a:r>
            <a:r>
              <a:rPr lang="en-US" altLang="en-US" sz="2800"/>
              <a:t> earth-sun distance is 92,955,807 miles</a:t>
            </a:r>
          </a:p>
        </p:txBody>
      </p:sp>
      <p:pic>
        <p:nvPicPr>
          <p:cNvPr id="11270" name="Picture 6" descr="Two bodies with a slight difference in mass orbiting around a common barycenter.">
            <a:hlinkClick r:id="rId3" tooltip="Two bodies with a slight difference in mass orbiting around a common barycenter.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895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562600" y="2538413"/>
            <a:ext cx="1905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http://en.wikipedia.org/wiki/Orbit</a:t>
            </a:r>
          </a:p>
        </p:txBody>
      </p:sp>
      <p:pic>
        <p:nvPicPr>
          <p:cNvPr id="11272" name="Picture 8" descr="Ellipse, showing major and minor axes">
            <a:hlinkClick r:id="rId5" tooltip="Ellipse, showing major and minor axes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67200"/>
            <a:ext cx="33623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592263" y="6172200"/>
            <a:ext cx="19891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http://en.wikipedia.org/wiki/Ellipse</a:t>
            </a:r>
          </a:p>
        </p:txBody>
      </p:sp>
      <p:graphicFrame>
        <p:nvGraphicFramePr>
          <p:cNvPr id="11274" name="Object 10"/>
          <p:cNvGraphicFramePr>
            <a:graphicFrameLocks noChangeAspect="1"/>
          </p:cNvGraphicFramePr>
          <p:nvPr/>
        </p:nvGraphicFramePr>
        <p:xfrm>
          <a:off x="4648200" y="5086350"/>
          <a:ext cx="1554163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Photo Editor Photo" r:id="rId7" imgW="1552792" imgH="1314286" progId="MSPhotoEd.3">
                  <p:embed/>
                </p:oleObj>
              </mc:Choice>
              <mc:Fallback>
                <p:oleObj name="Photo Editor Photo" r:id="rId7" imgW="1552792" imgH="1314286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086350"/>
                        <a:ext cx="1554163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029200" y="6461125"/>
            <a:ext cx="38179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http://www.windows.ucar.edu/tour/link=/the_universe/uts/log_jpg.html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now”?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Global mean temperature has varied over time within 10 K</a:t>
            </a:r>
          </a:p>
          <a:p>
            <a:pPr lvl="1">
              <a:lnSpc>
                <a:spcPct val="90000"/>
              </a:lnSpc>
            </a:pPr>
            <a:endParaRPr lang="en-US" altLang="en-US" sz="2400"/>
          </a:p>
          <a:p>
            <a:pPr lvl="1"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now”?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Global mean temperature has varied over time within 10 K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Conditions at a given location can vary considerably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now”?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Global mean temperature has varied over time within 10 K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Conditions at a given location can vary considerably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Temperatures can “switch” as quickly as 100-30 years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now”?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Global mean temperature has varied over time within 10 K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Conditions at a given location can vary considerably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Temperatures can “switch” as quickly as 100-30 years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Climate change is not uniform around the globe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Appear to be greatest at the higher latitudes and in the Northern Hemisphere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now”?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Global mean temperature has varied over time within 10 K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Conditions at a given location can vary considerably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Temperatures can “switch” as quickly as 100-30 years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Climate change is not uniform around the globe</a:t>
            </a:r>
          </a:p>
          <a:p>
            <a:pPr lvl="2">
              <a:lnSpc>
                <a:spcPct val="90000"/>
              </a:lnSpc>
            </a:pPr>
            <a:r>
              <a:rPr lang="en-US" altLang="en-US" sz="2000"/>
              <a:t>Appear to be greatest at the higher latitudes and in the Northern Hemisphere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Cool times tend to mean dry times in most places</a:t>
            </a:r>
          </a:p>
          <a:p>
            <a:pPr lvl="1"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 – </a:t>
            </a:r>
            <a:r>
              <a:rPr lang="en-US" altLang="en-US" sz="2800">
                <a:solidFill>
                  <a:srgbClr val="FF0000"/>
                </a:solidFill>
              </a:rPr>
              <a:t>causes</a:t>
            </a:r>
            <a:r>
              <a:rPr lang="en-US" altLang="en-US" sz="2800"/>
              <a:t> of BIG climate change…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Random events</a:t>
            </a:r>
            <a:r>
              <a:rPr lang="en-US" altLang="en-US" sz="2400"/>
              <a:t>; atmospheric, geological (e.g. volcanic erruptions)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 – </a:t>
            </a:r>
            <a:r>
              <a:rPr lang="en-US" altLang="en-US" sz="2800">
                <a:solidFill>
                  <a:srgbClr val="FF0000"/>
                </a:solidFill>
              </a:rPr>
              <a:t>causes</a:t>
            </a:r>
            <a:r>
              <a:rPr lang="en-US" altLang="en-US" sz="2800"/>
              <a:t> of BIG climate change…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Random events</a:t>
            </a:r>
            <a:r>
              <a:rPr lang="en-US" altLang="en-US" sz="2400"/>
              <a:t>; atmospheric, geological (e.g. volcanic erruptions)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Irregular events</a:t>
            </a:r>
            <a:r>
              <a:rPr lang="en-US" altLang="en-US" sz="2400"/>
              <a:t>; sun spots, mountain building &amp; erosion, sudden surges of Antarctic ice into the sea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 – </a:t>
            </a:r>
            <a:r>
              <a:rPr lang="en-US" altLang="en-US" sz="2800">
                <a:solidFill>
                  <a:srgbClr val="FF0000"/>
                </a:solidFill>
              </a:rPr>
              <a:t>causes</a:t>
            </a:r>
            <a:r>
              <a:rPr lang="en-US" altLang="en-US" sz="2800"/>
              <a:t> of BIG climate change…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Random events</a:t>
            </a:r>
            <a:r>
              <a:rPr lang="en-US" altLang="en-US" sz="2400"/>
              <a:t>; atmospheric, geological (e.g. volcanic erruptions)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Irregular events</a:t>
            </a:r>
            <a:r>
              <a:rPr lang="en-US" altLang="en-US" sz="2400"/>
              <a:t>; sun spots, mountain building &amp; erosion, sudden surges of Antarctic ice into the sea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“Pushed” into another regime</a:t>
            </a:r>
            <a:r>
              <a:rPr lang="en-US" altLang="en-US" sz="2400"/>
              <a:t> by interseasonal events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45720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What have we learned from the past up to “the here and now” – </a:t>
            </a:r>
            <a:r>
              <a:rPr lang="en-US" altLang="en-US" sz="2800">
                <a:solidFill>
                  <a:srgbClr val="FF0000"/>
                </a:solidFill>
              </a:rPr>
              <a:t>causes</a:t>
            </a:r>
            <a:r>
              <a:rPr lang="en-US" altLang="en-US" sz="2800"/>
              <a:t> of BIG climate change…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Random events</a:t>
            </a:r>
            <a:r>
              <a:rPr lang="en-US" altLang="en-US" sz="2400"/>
              <a:t>; atmospheric, geological (e.g. volcanic erruptions)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Irregular events</a:t>
            </a:r>
            <a:r>
              <a:rPr lang="en-US" altLang="en-US" sz="2400"/>
              <a:t>; sun spots, mountain building &amp; erosion, sudden surges of Antarctic ice into the sea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“Pushed” into another regime</a:t>
            </a:r>
            <a:r>
              <a:rPr lang="en-US" altLang="en-US" sz="2400"/>
              <a:t> by interseasonal events</a:t>
            </a:r>
          </a:p>
          <a:p>
            <a:pPr lvl="1">
              <a:lnSpc>
                <a:spcPct val="90000"/>
              </a:lnSpc>
            </a:pPr>
            <a:r>
              <a:rPr lang="en-US" altLang="en-US" sz="2400" i="1"/>
              <a:t>Human activities</a:t>
            </a:r>
            <a:r>
              <a:rPr lang="en-US" altLang="en-US" sz="2400"/>
              <a:t>; urban heating, alteration of surface reflectivity, modification of air’s chemical composition</a:t>
            </a:r>
          </a:p>
          <a:p>
            <a:pPr lvl="1"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638800" y="59055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/>
              <a:t>Linacre and Geerts (1997)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How stable is the BIG climate?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419600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So, where are we headed?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A slow (stable) change?</a:t>
            </a:r>
          </a:p>
          <a:p>
            <a:pPr lvl="1">
              <a:lnSpc>
                <a:spcPct val="90000"/>
              </a:lnSpc>
            </a:pPr>
            <a:r>
              <a:rPr lang="en-US" altLang="en-US" sz="2400" dirty="0"/>
              <a:t>An abrupt (unstable) change</a:t>
            </a:r>
            <a:r>
              <a:rPr lang="en-US" altLang="en-US" sz="2400" dirty="0" smtClean="0"/>
              <a:t>?</a:t>
            </a:r>
            <a:endParaRPr lang="en-US" altLang="en-US" sz="2400" dirty="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45063" y="5927725"/>
            <a:ext cx="3284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http://falcon.tamucc.edu/~wiki/uploads/FRC/frc-compass.gif</a:t>
            </a:r>
          </a:p>
        </p:txBody>
      </p:sp>
      <p:pic>
        <p:nvPicPr>
          <p:cNvPr id="50183" name="Picture 7" descr="frc-compa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3733800" cy="36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02-1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71625"/>
            <a:ext cx="76200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305675" y="5867400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5" y="2590800"/>
            <a:ext cx="5022635" cy="3886200"/>
          </a:xfrm>
          <a:prstGeom prst="rect">
            <a:avLst/>
          </a:prstGeom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Feedback scenarios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dirty="0" smtClean="0"/>
              <a:t>Impacts elsewhere</a:t>
            </a:r>
          </a:p>
          <a:p>
            <a:pPr lvl="1" eaLnBrk="1" hangingPunct="1"/>
            <a:r>
              <a:rPr lang="en-US" altLang="en-US" sz="2400" dirty="0" smtClean="0"/>
              <a:t>North Atlantic Ocean overturning circulation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</a:rPr>
              <a:t>Arctic summer sea ice</a:t>
            </a:r>
          </a:p>
          <a:p>
            <a:pPr lvl="2" eaLnBrk="1" hangingPunct="1"/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“Polar amplification”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</a:rPr>
              <a:t>Ice sheets</a:t>
            </a:r>
          </a:p>
          <a:p>
            <a:pPr lvl="2" eaLnBrk="1" hangingPunct="1"/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Greenland</a:t>
            </a:r>
          </a:p>
          <a:p>
            <a:pPr lvl="2" eaLnBrk="1" hangingPunct="1"/>
            <a:r>
              <a:rPr lang="en-US" altLang="en-US" sz="2000" dirty="0" smtClean="0">
                <a:solidFill>
                  <a:schemeClr val="bg1">
                    <a:lumMod val="85000"/>
                  </a:schemeClr>
                </a:solidFill>
              </a:rPr>
              <a:t>West Antarctic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</a:rPr>
              <a:t>Rise in sea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6535579"/>
            <a:ext cx="825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https://www.washingtonpost.com/news/energy-environment/wp/2015/09/24/why-some-scientists-are-worried-about-a-cold-blob-in-the-north-atlantic-ocean/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757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95220-004-7C13B0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19325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Feedback scenarios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Impacts elsewhere</a:t>
            </a:r>
          </a:p>
          <a:p>
            <a:pPr lvl="1" eaLnBrk="1" hangingPunct="1"/>
            <a:r>
              <a:rPr lang="en-US" altLang="en-US" sz="2400" smtClean="0"/>
              <a:t>North Atlantic Ocean overturning circulation</a:t>
            </a:r>
          </a:p>
          <a:p>
            <a:pPr lvl="1" eaLnBrk="1" hangingPunct="1"/>
            <a:r>
              <a:rPr lang="en-US" altLang="en-US" sz="2400" smtClean="0"/>
              <a:t>Arctic summer sea ice</a:t>
            </a:r>
          </a:p>
          <a:p>
            <a:pPr lvl="2" eaLnBrk="1" hangingPunct="1"/>
            <a:r>
              <a:rPr lang="en-US" altLang="en-US" sz="2000" smtClean="0"/>
              <a:t>“Polar amplification”</a:t>
            </a:r>
          </a:p>
          <a:p>
            <a:pPr lvl="1" eaLnBrk="1" hangingPunct="1"/>
            <a:r>
              <a:rPr lang="en-US" altLang="en-US" sz="2400" smtClean="0"/>
              <a:t>Ice sheets</a:t>
            </a:r>
          </a:p>
          <a:p>
            <a:pPr lvl="2" eaLnBrk="1" hangingPunct="1"/>
            <a:r>
              <a:rPr lang="en-US" altLang="en-US" sz="2000" smtClean="0"/>
              <a:t>Greenland</a:t>
            </a:r>
          </a:p>
          <a:p>
            <a:pPr lvl="2" eaLnBrk="1" hangingPunct="1"/>
            <a:r>
              <a:rPr lang="en-US" altLang="en-US" sz="2000" smtClean="0"/>
              <a:t>West Antarctic</a:t>
            </a:r>
          </a:p>
          <a:p>
            <a:pPr lvl="1" eaLnBrk="1" hangingPunct="1"/>
            <a:r>
              <a:rPr lang="en-US" altLang="en-US" sz="2400" smtClean="0"/>
              <a:t>Rise in sea level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3354388" y="6461125"/>
            <a:ext cx="56372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http://kids.britannica.com/comptons/art-90106/The-dramatic-decrease-in-the-area-and-thickness-of-Arctic </a:t>
            </a:r>
          </a:p>
        </p:txBody>
      </p:sp>
    </p:spTree>
    <p:extLst>
      <p:ext uri="{BB962C8B-B14F-4D97-AF65-F5344CB8AC3E}">
        <p14:creationId xmlns:p14="http://schemas.microsoft.com/office/powerpoint/2010/main" val="15983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hurricane-ivan_200_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Feedback scenarios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Impacts elsewhere</a:t>
            </a:r>
          </a:p>
          <a:p>
            <a:pPr lvl="1" eaLnBrk="1" hangingPunct="1"/>
            <a:r>
              <a:rPr lang="en-US" altLang="en-US" sz="2400" smtClean="0"/>
              <a:t>Tropical cyclones</a:t>
            </a:r>
          </a:p>
          <a:p>
            <a:pPr lvl="2" eaLnBrk="1" hangingPunct="1"/>
            <a:r>
              <a:rPr lang="en-US" altLang="en-US" sz="2000" smtClean="0"/>
              <a:t>Decrease or little change in frequency</a:t>
            </a:r>
          </a:p>
          <a:p>
            <a:pPr lvl="2" eaLnBrk="1" hangingPunct="1"/>
            <a:r>
              <a:rPr lang="en-US" altLang="en-US" sz="2000" smtClean="0"/>
              <a:t>Increase in mean intensity</a:t>
            </a:r>
          </a:p>
          <a:p>
            <a:pPr lvl="2" eaLnBrk="1" hangingPunct="1"/>
            <a:r>
              <a:rPr lang="en-US" altLang="en-US" sz="2000" smtClean="0"/>
              <a:t>Increase in heavy rainfall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09600" y="6537325"/>
            <a:ext cx="4902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/>
              <a:t>http://environment.nationalgeographic.com/environment/natural-disasters/hurricane-profile/ </a:t>
            </a:r>
          </a:p>
        </p:txBody>
      </p:sp>
    </p:spTree>
    <p:extLst>
      <p:ext uri="{BB962C8B-B14F-4D97-AF65-F5344CB8AC3E}">
        <p14:creationId xmlns:p14="http://schemas.microsoft.com/office/powerpoint/2010/main" val="159237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Placeholder 7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86930"/>
            <a:ext cx="3615781" cy="533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00"/>
            <a:ext cx="5953956" cy="4763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6611779"/>
            <a:ext cx="3441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http://journals.ametsoc.org/doi/abs/10.1175/WAF-D-15-0069.1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" y="1852880"/>
            <a:ext cx="27432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Hurricane Sandy - </a:t>
            </a:r>
            <a:r>
              <a:rPr lang="en-US" dirty="0"/>
              <a:t>29–31 October 2012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</p:spTree>
    <p:extLst>
      <p:ext uri="{BB962C8B-B14F-4D97-AF65-F5344CB8AC3E}">
        <p14:creationId xmlns:p14="http://schemas.microsoft.com/office/powerpoint/2010/main" val="29012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Background</a:t>
            </a:r>
          </a:p>
          <a:p>
            <a:pPr lvl="1" eaLnBrk="1" hangingPunct="1"/>
            <a:r>
              <a:rPr lang="en-US" altLang="en-US" sz="2400" smtClean="0"/>
              <a:t>Temperature generally decreases with altitude</a:t>
            </a:r>
          </a:p>
          <a:p>
            <a:pPr lvl="2" eaLnBrk="1" hangingPunct="1"/>
            <a:r>
              <a:rPr lang="en-US" altLang="en-US" sz="2000" smtClean="0"/>
              <a:t>Cool near the top of mountains</a:t>
            </a:r>
          </a:p>
          <a:p>
            <a:pPr lvl="2" eaLnBrk="1" hangingPunct="1"/>
            <a:r>
              <a:rPr lang="en-US" altLang="en-US" sz="2000" smtClean="0"/>
              <a:t>Warm near the base of mountains</a:t>
            </a:r>
          </a:p>
          <a:p>
            <a:pPr lvl="1" eaLnBrk="1" hangingPunct="1"/>
            <a:endParaRPr lang="en-US" altLang="en-US" sz="2400" smtClean="0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981200"/>
            <a:ext cx="4733925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5291138" y="6461125"/>
            <a:ext cx="33194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http://hilljunkie.blogspot.com/2009/04/clingmans-dome.html 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435600" y="4953000"/>
            <a:ext cx="127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 = 50</a:t>
            </a:r>
            <a:r>
              <a:rPr lang="en-US" altLang="en-US" baseline="30000"/>
              <a:t>o</a:t>
            </a:r>
            <a:r>
              <a:rPr lang="en-US" altLang="en-US"/>
              <a:t>F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5435600" y="2209800"/>
            <a:ext cx="127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 = 30</a:t>
            </a:r>
            <a:r>
              <a:rPr lang="en-US" altLang="en-US" baseline="30000"/>
              <a:t>o</a:t>
            </a:r>
            <a:r>
              <a:rPr lang="en-US" altLang="en-US"/>
              <a:t>F</a:t>
            </a:r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>
            <a:off x="6629400" y="25146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 flipH="1" flipV="1">
            <a:off x="4953000" y="50292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981200"/>
            <a:ext cx="5245100" cy="43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495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Background</a:t>
            </a:r>
          </a:p>
          <a:p>
            <a:pPr lvl="1" eaLnBrk="1" hangingPunct="1"/>
            <a:r>
              <a:rPr lang="en-US" altLang="en-US" sz="2400" smtClean="0"/>
              <a:t>Several of the tallest peaks east of the Mississippi River are located in eastern Tennessee and western NC</a:t>
            </a:r>
          </a:p>
          <a:p>
            <a:pPr lvl="2" eaLnBrk="1" hangingPunct="1"/>
            <a:r>
              <a:rPr lang="en-US" altLang="en-US" sz="2000" smtClean="0"/>
              <a:t>How would the winter and summer seasons be different at the tops and at the base of these peaks in a normal year?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632325" y="6461125"/>
            <a:ext cx="33194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http://hilljunkie.blogspot.com/2009/04/clingmans-dome.html </a:t>
            </a:r>
          </a:p>
        </p:txBody>
      </p:sp>
    </p:spTree>
    <p:extLst>
      <p:ext uri="{BB962C8B-B14F-4D97-AF65-F5344CB8AC3E}">
        <p14:creationId xmlns:p14="http://schemas.microsoft.com/office/powerpoint/2010/main" val="25602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Background</a:t>
            </a:r>
          </a:p>
          <a:p>
            <a:pPr lvl="1" eaLnBrk="1" hangingPunct="1"/>
            <a:r>
              <a:rPr lang="en-US" altLang="en-US" sz="2400" smtClean="0"/>
              <a:t>Some plants and animals found at the top of the mountains in TN/NC are also found thousands of miles away at low elevations</a:t>
            </a:r>
          </a:p>
          <a:p>
            <a:pPr lvl="1" eaLnBrk="1" hangingPunct="1"/>
            <a:endParaRPr lang="en-US" altLang="en-US" sz="2400" smtClean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890713"/>
            <a:ext cx="3584575" cy="443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AutoShape 7"/>
          <p:cNvSpPr>
            <a:spLocks noChangeArrowheads="1"/>
          </p:cNvSpPr>
          <p:nvPr/>
        </p:nvSpPr>
        <p:spPr bwMode="auto">
          <a:xfrm>
            <a:off x="7010400" y="4419600"/>
            <a:ext cx="228600" cy="1524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 flipH="1" flipV="1">
            <a:off x="6781800" y="2438400"/>
            <a:ext cx="304800" cy="1905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6296025" y="6477000"/>
            <a:ext cx="1323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http://www.zonu.com </a:t>
            </a:r>
          </a:p>
        </p:txBody>
      </p:sp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4724400"/>
            <a:ext cx="2965450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76200" y="6477000"/>
            <a:ext cx="29098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http://www.ncparks.gov/Visit/parks/momi/main.php  </a:t>
            </a:r>
          </a:p>
        </p:txBody>
      </p:sp>
    </p:spTree>
    <p:extLst>
      <p:ext uri="{BB962C8B-B14F-4D97-AF65-F5344CB8AC3E}">
        <p14:creationId xmlns:p14="http://schemas.microsoft.com/office/powerpoint/2010/main" val="22031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71675"/>
            <a:ext cx="478155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Background</a:t>
            </a:r>
          </a:p>
          <a:p>
            <a:pPr lvl="1" eaLnBrk="1" hangingPunct="1"/>
            <a:r>
              <a:rPr lang="en-US" altLang="en-US" sz="2400" smtClean="0"/>
              <a:t>Some plants and animals found at the top of the mountains in TN/NC are found nowhere else</a:t>
            </a:r>
          </a:p>
          <a:p>
            <a:pPr lvl="1" eaLnBrk="1" hangingPunct="1"/>
            <a:endParaRPr lang="en-US" altLang="en-US" sz="2400" smtClean="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6310313" y="5105400"/>
            <a:ext cx="27574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http://digitalheritage.org/2010/08/mount-mitchell/ </a:t>
            </a:r>
          </a:p>
        </p:txBody>
      </p:sp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619625"/>
            <a:ext cx="28575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80" name="Text Box 12"/>
          <p:cNvSpPr txBox="1">
            <a:spLocks noChangeArrowheads="1"/>
          </p:cNvSpPr>
          <p:nvPr/>
        </p:nvSpPr>
        <p:spPr bwMode="auto">
          <a:xfrm>
            <a:off x="381000" y="6400800"/>
            <a:ext cx="2809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http://www.nps.gov/grsm/naturescience/plants.htm </a:t>
            </a:r>
          </a:p>
        </p:txBody>
      </p:sp>
    </p:spTree>
    <p:extLst>
      <p:ext uri="{BB962C8B-B14F-4D97-AF65-F5344CB8AC3E}">
        <p14:creationId xmlns:p14="http://schemas.microsoft.com/office/powerpoint/2010/main" val="27639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Plants and animals</a:t>
            </a:r>
          </a:p>
          <a:p>
            <a:pPr lvl="1" eaLnBrk="1" hangingPunct="1"/>
            <a:r>
              <a:rPr lang="en-US" altLang="en-US" sz="2400" smtClean="0"/>
              <a:t>trout</a:t>
            </a:r>
          </a:p>
          <a:p>
            <a:pPr lvl="1" eaLnBrk="1" hangingPunct="1"/>
            <a:r>
              <a:rPr lang="en-US" altLang="en-US" sz="2400" smtClean="0"/>
              <a:t>salamanders</a:t>
            </a:r>
          </a:p>
          <a:p>
            <a:pPr lvl="1" eaLnBrk="1" hangingPunct="1"/>
            <a:r>
              <a:rPr lang="en-US" altLang="en-US" sz="2400" smtClean="0"/>
              <a:t>elk</a:t>
            </a:r>
          </a:p>
          <a:p>
            <a:pPr lvl="1" eaLnBrk="1" hangingPunct="1"/>
            <a:r>
              <a:rPr lang="en-US" altLang="en-US" sz="2400" smtClean="0"/>
              <a:t>plants and soil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all are sensitive to temperature and moisture conditions of their environment</a:t>
            </a: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1200"/>
            <a:ext cx="35274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76200" y="6400800"/>
            <a:ext cx="4730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http://reachhigherground.wordpress.com/category/great-smoky-mountains-national-park/</a:t>
            </a:r>
          </a:p>
        </p:txBody>
      </p:sp>
    </p:spTree>
    <p:extLst>
      <p:ext uri="{BB962C8B-B14F-4D97-AF65-F5344CB8AC3E}">
        <p14:creationId xmlns:p14="http://schemas.microsoft.com/office/powerpoint/2010/main" val="118251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981200"/>
            <a:ext cx="47815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Trout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Only as healthy as the water is clean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Acid rain washes trace metals (Al.) into the streams at high elevations (&gt; 3000 feet)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Increases water acidity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Negatively impacts gill plate development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Reduces growth and survival  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44550" y="6477000"/>
            <a:ext cx="3498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http://www.nps.gov/grsm/naturescience/trout-metal-deposits.htm</a:t>
            </a:r>
          </a:p>
        </p:txBody>
      </p:sp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4219575"/>
            <a:ext cx="34861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400800" y="6324600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1"/>
                </a:solidFill>
              </a:rPr>
              <a:t>otoliths 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865313" y="6202363"/>
            <a:ext cx="13350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Michelle Connolly</a:t>
            </a:r>
          </a:p>
        </p:txBody>
      </p:sp>
    </p:spTree>
    <p:extLst>
      <p:ext uri="{BB962C8B-B14F-4D97-AF65-F5344CB8AC3E}">
        <p14:creationId xmlns:p14="http://schemas.microsoft.com/office/powerpoint/2010/main" val="409260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7305675" y="5867400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  <p:pic>
        <p:nvPicPr>
          <p:cNvPr id="15365" name="Picture 5" descr="02-1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2788"/>
            <a:ext cx="7772400" cy="38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3434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Salamanders (amphibians)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Depend strongly on stable </a:t>
            </a:r>
            <a:r>
              <a:rPr lang="en-US" altLang="en-US" sz="2400" u="sng" smtClean="0"/>
              <a:t>moisture</a:t>
            </a:r>
            <a:r>
              <a:rPr lang="en-US" altLang="en-US" sz="2400" smtClean="0"/>
              <a:t> conditions, some are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Fully aquatic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/>
              <a:t>Semi-aquatic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Different families reside at different elevations; depend strongly on stable </a:t>
            </a:r>
            <a:r>
              <a:rPr lang="en-US" altLang="en-US" sz="2400" u="sng" smtClean="0"/>
              <a:t>temperature</a:t>
            </a:r>
            <a:r>
              <a:rPr lang="en-US" altLang="en-US" sz="2400" smtClean="0"/>
              <a:t> conditions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381000" y="6461125"/>
            <a:ext cx="3060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http://www.nps.gov/grsm/naturescience/amphibians.htm</a:t>
            </a:r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981200"/>
            <a:ext cx="36290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4724400" y="4918075"/>
            <a:ext cx="40544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/>
              <a:t>Brightly colored black-chinned red salamanders are fairly common throughout the park at elevations up to 3,000 feet. </a:t>
            </a:r>
          </a:p>
        </p:txBody>
      </p:sp>
    </p:spTree>
    <p:extLst>
      <p:ext uri="{BB962C8B-B14F-4D97-AF65-F5344CB8AC3E}">
        <p14:creationId xmlns:p14="http://schemas.microsoft.com/office/powerpoint/2010/main" val="117879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Elk </a:t>
            </a:r>
          </a:p>
          <a:p>
            <a:pPr lvl="1" eaLnBrk="1" hangingPunct="1"/>
            <a:r>
              <a:rPr lang="en-US" altLang="en-US" sz="2400" smtClean="0"/>
              <a:t>Have preferred habitat locations in the Great Smoky Mtn. N.P.</a:t>
            </a:r>
          </a:p>
          <a:p>
            <a:pPr lvl="1" eaLnBrk="1" hangingPunct="1"/>
            <a:r>
              <a:rPr lang="en-US" altLang="en-US" sz="2400" smtClean="0"/>
              <a:t>Trails (and fecal pellets) show preferences for particular forest and vegetation types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76475"/>
            <a:ext cx="38100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724400" y="1981200"/>
            <a:ext cx="26304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http://www.nps.gov/grsm/naturescience/elk.htm</a:t>
            </a: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953000"/>
            <a:ext cx="2286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725863" y="6461125"/>
            <a:ext cx="5341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http://news-prod.wcu.edu/2013/01/students-elk-research-to-help-national-park-manage-its-resources/</a:t>
            </a: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1981200" y="6202363"/>
            <a:ext cx="1235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Elizabeth Hillard</a:t>
            </a:r>
          </a:p>
        </p:txBody>
      </p:sp>
    </p:spTree>
    <p:extLst>
      <p:ext uri="{BB962C8B-B14F-4D97-AF65-F5344CB8AC3E}">
        <p14:creationId xmlns:p14="http://schemas.microsoft.com/office/powerpoint/2010/main" val="4564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81200"/>
            <a:ext cx="480060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981200"/>
            <a:ext cx="4343400" cy="47244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Plants and soil</a:t>
            </a:r>
          </a:p>
          <a:p>
            <a:pPr lvl="1" eaLnBrk="1" hangingPunct="1"/>
            <a:r>
              <a:rPr lang="en-US" altLang="en-US" sz="2400" smtClean="0"/>
              <a:t>Transitions between tree species and community types occur rapidly over steep environmental and topographic gradients</a:t>
            </a:r>
          </a:p>
          <a:p>
            <a:pPr lvl="1" eaLnBrk="1" hangingPunct="1"/>
            <a:r>
              <a:rPr lang="en-US" altLang="en-US" sz="2400" smtClean="0"/>
              <a:t>Soil moisture and below-canopy temperature</a:t>
            </a:r>
          </a:p>
          <a:p>
            <a:pPr lvl="1" eaLnBrk="1" hangingPunct="1"/>
            <a:r>
              <a:rPr lang="en-US" altLang="en-US" sz="2400" smtClean="0"/>
              <a:t>Soil types differ by elevation</a:t>
            </a:r>
          </a:p>
          <a:p>
            <a:pPr lvl="1" eaLnBrk="1" hangingPunct="1"/>
            <a:r>
              <a:rPr lang="en-US" altLang="en-US" sz="2400" smtClean="0"/>
              <a:t>High elevation soil is typically “fast” drying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6794500" y="1965325"/>
            <a:ext cx="2273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>
                <a:solidFill>
                  <a:schemeClr val="bg1"/>
                </a:solidFill>
              </a:rPr>
              <a:t>http://wnca.org/march-24-elk-knob-hike/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6516688" y="6096000"/>
            <a:ext cx="9509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Mark Lesser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5464175" y="6477000"/>
            <a:ext cx="2613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https://sites.google.com/site/mlesser22/research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708525" y="5257800"/>
            <a:ext cx="4206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Research designed to better understand species distribution shifts of trees.</a:t>
            </a:r>
          </a:p>
        </p:txBody>
      </p:sp>
    </p:spTree>
    <p:extLst>
      <p:ext uri="{BB962C8B-B14F-4D97-AF65-F5344CB8AC3E}">
        <p14:creationId xmlns:p14="http://schemas.microsoft.com/office/powerpoint/2010/main" val="26034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mtClean="0"/>
              <a:t>Impacts close to home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981200"/>
            <a:ext cx="3810000" cy="41148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2800" smtClean="0"/>
              <a:t>Feedback from plants to the atmosphere…</a:t>
            </a:r>
          </a:p>
          <a:p>
            <a:pPr lvl="1" eaLnBrk="1" hangingPunct="1"/>
            <a:r>
              <a:rPr lang="en-US" altLang="en-US" sz="2400" smtClean="0"/>
              <a:t>Shift in aerosol types from anthropogenic to biogenic sources, impact on</a:t>
            </a:r>
          </a:p>
          <a:p>
            <a:pPr lvl="2" eaLnBrk="1" hangingPunct="1"/>
            <a:r>
              <a:rPr lang="en-US" altLang="en-US" sz="2000" smtClean="0"/>
              <a:t>Regional radiation budget</a:t>
            </a:r>
          </a:p>
          <a:p>
            <a:pPr lvl="2" eaLnBrk="1" hangingPunct="1"/>
            <a:r>
              <a:rPr lang="en-US" altLang="en-US" sz="2000" smtClean="0"/>
              <a:t>Formation of clouds and precipitation</a:t>
            </a:r>
          </a:p>
        </p:txBody>
      </p:sp>
      <p:pic>
        <p:nvPicPr>
          <p:cNvPr id="593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36226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Box 6"/>
          <p:cNvSpPr txBox="1">
            <a:spLocks noChangeArrowheads="1"/>
          </p:cNvSpPr>
          <p:nvPr/>
        </p:nvSpPr>
        <p:spPr bwMode="auto">
          <a:xfrm>
            <a:off x="7848600" y="6429375"/>
            <a:ext cx="792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bg1"/>
                </a:solidFill>
              </a:rPr>
              <a:t>D. Martin</a:t>
            </a:r>
          </a:p>
        </p:txBody>
      </p:sp>
    </p:spTree>
    <p:extLst>
      <p:ext uri="{BB962C8B-B14F-4D97-AF65-F5344CB8AC3E}">
        <p14:creationId xmlns:p14="http://schemas.microsoft.com/office/powerpoint/2010/main" val="33579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4000"/>
              <a:t>References</a:t>
            </a: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96200" cy="3962400"/>
          </a:xfrm>
          <a:solidFill>
            <a:schemeClr val="bg1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C. D. Ahrens, 2005: Essentials of Meteorology – An Invitation to the Atmosphere. Thomson Brooks/Cole Press. 473 pp. 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E. Linacre and B. </a:t>
            </a:r>
            <a:r>
              <a:rPr lang="en-US" altLang="en-US" sz="2400" dirty="0" err="1"/>
              <a:t>Geerts</a:t>
            </a:r>
            <a:r>
              <a:rPr lang="en-US" altLang="en-US" sz="2400" dirty="0"/>
              <a:t>, 1997: Climates &amp; Weather Explained. Routledge Press. 432 pp</a:t>
            </a:r>
            <a:r>
              <a:rPr lang="en-US" altLang="en-US" sz="24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hlinkClick r:id="rId2"/>
              </a:rPr>
              <a:t>https://</a:t>
            </a:r>
            <a:r>
              <a:rPr lang="en-US" altLang="en-US" sz="2400" dirty="0" smtClean="0">
                <a:hlinkClick r:id="rId2"/>
              </a:rPr>
              <a:t>www.ipcc-wg2.gov/SREX/images/uploads/SREX-All_FINAL.pdf</a:t>
            </a:r>
            <a:r>
              <a:rPr lang="en-US" alt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hlinkClick r:id="rId3"/>
              </a:rPr>
              <a:t>https://www.washingtonpost.com/graphics/national/gauging-climate-change/?</a:t>
            </a:r>
            <a:r>
              <a:rPr lang="en-US" altLang="en-US" sz="2400" dirty="0" smtClean="0">
                <a:hlinkClick r:id="rId3"/>
              </a:rPr>
              <a:t>hpid=hp_no-name_graphic-story-a%3Ahomepage%2Fstory</a:t>
            </a:r>
            <a:r>
              <a:rPr lang="en-US" altLang="en-US" sz="2400" dirty="0" smtClean="0"/>
              <a:t> </a:t>
            </a:r>
            <a:endParaRPr lang="en-US" altLang="en-US" sz="2400" dirty="0"/>
          </a:p>
          <a:p>
            <a:pPr lvl="1">
              <a:lnSpc>
                <a:spcPct val="90000"/>
              </a:lnSpc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463685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685800"/>
            <a:ext cx="33265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Coming soon![?]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drives our global climate?</a:t>
            </a:r>
          </a:p>
        </p:txBody>
      </p:sp>
      <p:pic>
        <p:nvPicPr>
          <p:cNvPr id="12298" name="Picture 10" descr="03-0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153400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600075" y="6172200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dirty="0"/>
              <a:t>The BIG climate picture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98917" y="6611779"/>
            <a:ext cx="35461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US" sz="1000" dirty="0" smtClean="0">
                <a:solidFill>
                  <a:schemeClr val="bg1"/>
                </a:solidFill>
                <a:hlinkClick r:id="rId3"/>
              </a:rPr>
              <a:t>www.nasa.gov/image-feature/2016-blizzard-by-moonlight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dirty="0"/>
              <a:t>The BIG climate picture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altLang="en-US" sz="2800"/>
              <a:t>Global circulation – the long-term atmospheric response to the </a:t>
            </a:r>
            <a:r>
              <a:rPr lang="en-US" altLang="en-US" sz="2800">
                <a:solidFill>
                  <a:srgbClr val="FF0000"/>
                </a:solidFill>
              </a:rPr>
              <a:t>uneven</a:t>
            </a:r>
            <a:r>
              <a:rPr lang="en-US" altLang="en-US" sz="2800"/>
              <a:t> global energy distribution</a:t>
            </a:r>
          </a:p>
          <a:p>
            <a:endParaRPr lang="en-US" altLang="en-US" sz="2800"/>
          </a:p>
        </p:txBody>
      </p:sp>
      <p:pic>
        <p:nvPicPr>
          <p:cNvPr id="7174" name="Picture 6" descr="11-02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0386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305675" y="5867400"/>
            <a:ext cx="923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Ahrens (2005)</a:t>
            </a:r>
          </a:p>
        </p:txBody>
      </p:sp>
    </p:spTree>
    <p:extLst>
      <p:ext uri="{BB962C8B-B14F-4D97-AF65-F5344CB8AC3E}">
        <p14:creationId xmlns:p14="http://schemas.microsoft.com/office/powerpoint/2010/main" val="11888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</TotalTime>
  <Words>2079</Words>
  <Application>Microsoft Office PowerPoint</Application>
  <PresentationFormat>On-screen Show (4:3)</PresentationFormat>
  <Paragraphs>331</Paragraphs>
  <Slides>66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Arial</vt:lpstr>
      <vt:lpstr>Arial Narrow</vt:lpstr>
      <vt:lpstr>Calibri</vt:lpstr>
      <vt:lpstr>Times New Roman</vt:lpstr>
      <vt:lpstr>Wingdings</vt:lpstr>
      <vt:lpstr>Default Design</vt:lpstr>
      <vt:lpstr>Photo Editor Photo</vt:lpstr>
      <vt:lpstr>BIG Climate and the Southern Appalachians</vt:lpstr>
      <vt:lpstr>What drives our global climate?</vt:lpstr>
      <vt:lpstr>PowerPoint Presentation</vt:lpstr>
      <vt:lpstr>What drives our global climate?</vt:lpstr>
      <vt:lpstr>What drives our global climate?</vt:lpstr>
      <vt:lpstr>What drives our global climate?</vt:lpstr>
      <vt:lpstr>What drives our global climate?</vt:lpstr>
      <vt:lpstr>The BIG climate picture</vt:lpstr>
      <vt:lpstr>The BIG climate picture</vt:lpstr>
      <vt:lpstr>The BIG climate picture</vt:lpstr>
      <vt:lpstr>The BIG climate picture</vt:lpstr>
      <vt:lpstr>The BIG climate picture</vt:lpstr>
      <vt:lpstr>The BIG climate picture</vt:lpstr>
      <vt:lpstr>The BIG climate picture</vt:lpstr>
      <vt:lpstr>The BIG climate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BIG climate picture</vt:lpstr>
      <vt:lpstr>The BIG climate picture</vt:lpstr>
      <vt:lpstr>The BIG climate picture</vt:lpstr>
      <vt:lpstr>PowerPoint Presentation</vt:lpstr>
      <vt:lpstr>The BIG climate picture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How stable is the BIG climate?</vt:lpstr>
      <vt:lpstr>Feedback scenarios</vt:lpstr>
      <vt:lpstr>Feedback scenarios</vt:lpstr>
      <vt:lpstr>Feedback scenarios</vt:lpstr>
      <vt:lpstr>Impacts close to home</vt:lpstr>
      <vt:lpstr>Impacts close to home</vt:lpstr>
      <vt:lpstr>Impacts close to home</vt:lpstr>
      <vt:lpstr>Impacts close to home</vt:lpstr>
      <vt:lpstr>Impacts close to home</vt:lpstr>
      <vt:lpstr>Impacts close to home</vt:lpstr>
      <vt:lpstr>Impacts close to home</vt:lpstr>
      <vt:lpstr>Impacts close to home</vt:lpstr>
      <vt:lpstr>Impacts close to home</vt:lpstr>
      <vt:lpstr>Impacts close to home</vt:lpstr>
      <vt:lpstr>Impacts close to home</vt:lpstr>
      <vt:lpstr>References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Miller</dc:creator>
  <cp:lastModifiedBy>Doug Miller</cp:lastModifiedBy>
  <cp:revision>205</cp:revision>
  <dcterms:created xsi:type="dcterms:W3CDTF">1601-01-01T00:00:00Z</dcterms:created>
  <dcterms:modified xsi:type="dcterms:W3CDTF">2018-02-16T17:07:36Z</dcterms:modified>
</cp:coreProperties>
</file>