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59" r:id="rId3"/>
    <p:sldId id="309" r:id="rId4"/>
    <p:sldId id="328" r:id="rId5"/>
    <p:sldId id="311" r:id="rId6"/>
    <p:sldId id="312" r:id="rId7"/>
    <p:sldId id="313" r:id="rId8"/>
    <p:sldId id="314" r:id="rId9"/>
    <p:sldId id="316" r:id="rId10"/>
    <p:sldId id="315" r:id="rId11"/>
    <p:sldId id="317" r:id="rId12"/>
    <p:sldId id="323" r:id="rId13"/>
    <p:sldId id="320" r:id="rId14"/>
    <p:sldId id="322" r:id="rId15"/>
    <p:sldId id="374" r:id="rId16"/>
    <p:sldId id="324" r:id="rId17"/>
    <p:sldId id="325" r:id="rId18"/>
    <p:sldId id="358" r:id="rId19"/>
    <p:sldId id="362" r:id="rId20"/>
    <p:sldId id="361" r:id="rId21"/>
    <p:sldId id="360" r:id="rId22"/>
    <p:sldId id="359" r:id="rId23"/>
    <p:sldId id="363" r:id="rId24"/>
    <p:sldId id="337" r:id="rId25"/>
    <p:sldId id="356" r:id="rId26"/>
    <p:sldId id="354" r:id="rId27"/>
    <p:sldId id="355" r:id="rId28"/>
    <p:sldId id="310" r:id="rId29"/>
    <p:sldId id="327" r:id="rId30"/>
    <p:sldId id="332" r:id="rId31"/>
    <p:sldId id="335" r:id="rId32"/>
    <p:sldId id="339" r:id="rId33"/>
    <p:sldId id="340" r:id="rId34"/>
    <p:sldId id="334" r:id="rId35"/>
    <p:sldId id="336" r:id="rId36"/>
    <p:sldId id="338" r:id="rId37"/>
    <p:sldId id="348" r:id="rId38"/>
    <p:sldId id="329" r:id="rId39"/>
    <p:sldId id="353" r:id="rId40"/>
    <p:sldId id="349" r:id="rId41"/>
    <p:sldId id="350" r:id="rId42"/>
    <p:sldId id="352" r:id="rId43"/>
    <p:sldId id="261" r:id="rId44"/>
    <p:sldId id="342" r:id="rId45"/>
    <p:sldId id="343" r:id="rId46"/>
    <p:sldId id="341" r:id="rId47"/>
    <p:sldId id="344" r:id="rId48"/>
    <p:sldId id="345" r:id="rId49"/>
    <p:sldId id="346" r:id="rId50"/>
    <p:sldId id="330" r:id="rId51"/>
    <p:sldId id="347" r:id="rId52"/>
    <p:sldId id="333" r:id="rId53"/>
    <p:sldId id="357" r:id="rId54"/>
    <p:sldId id="331" r:id="rId55"/>
    <p:sldId id="364" r:id="rId56"/>
    <p:sldId id="366" r:id="rId57"/>
    <p:sldId id="367" r:id="rId58"/>
    <p:sldId id="365" r:id="rId59"/>
    <p:sldId id="373" r:id="rId60"/>
    <p:sldId id="368" r:id="rId61"/>
    <p:sldId id="369" r:id="rId62"/>
    <p:sldId id="371" r:id="rId63"/>
    <p:sldId id="372" r:id="rId64"/>
    <p:sldId id="370" r:id="rId65"/>
    <p:sldId id="258" r:id="rId66"/>
    <p:sldId id="303" r:id="rId67"/>
    <p:sldId id="304" r:id="rId68"/>
    <p:sldId id="305" r:id="rId69"/>
    <p:sldId id="306" r:id="rId70"/>
    <p:sldId id="307" r:id="rId7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CA9F2-BED8-46DC-962C-3C3E12364BCC}" type="datetimeFigureOut">
              <a:rPr lang="en-US" smtClean="0"/>
              <a:t>12/3/2014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A6BB8-1165-4E1F-80B2-158C87A7DA10}" type="slidenum">
              <a:rPr lang="en-US" smtClean="0"/>
              <a:t>‹#›</a:t>
            </a:fld>
            <a:endParaRPr lang="en-US"/>
          </a:p>
        </p:txBody>
      </p:sp>
    </p:spTree>
    <p:extLst>
      <p:ext uri="{BB962C8B-B14F-4D97-AF65-F5344CB8AC3E}">
        <p14:creationId xmlns:p14="http://schemas.microsoft.com/office/powerpoint/2010/main" val="3087512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39B254-D0D8-4A5D-8997-C8ECC57812E8}" type="slidenum">
              <a:rPr lang="en-US" altLang="en-US"/>
              <a:pPr/>
              <a:t>9</a:t>
            </a:fld>
            <a:endParaRPr lang="en-US" altLang="en-US"/>
          </a:p>
        </p:txBody>
      </p:sp>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2813" y="4343400"/>
            <a:ext cx="5032375" cy="4113213"/>
          </a:xfrm>
        </p:spPr>
        <p:txBody>
          <a:bodyPr lIns="91426" tIns="45714" rIns="91426" bIns="45714"/>
          <a:lstStyle/>
          <a:p>
            <a:r>
              <a:rPr lang="en-US" altLang="en-US" b="1" noProof="1">
                <a:solidFill>
                  <a:srgbClr val="000000"/>
                </a:solidFill>
              </a:rPr>
              <a:t>Figure 2.12:</a:t>
            </a:r>
            <a:r>
              <a:rPr lang="en-US" altLang="en-US" noProof="1">
                <a:solidFill>
                  <a:srgbClr val="000000"/>
                </a:solidFill>
              </a:rPr>
              <a:t> (a) Near the surface in an atmosphere with little or no greenhouse gases, the earth’s surface would constantly emit infrared (IR) radiation upward, both during the day and at night. Incoming energy from the sun would equal outgoing energy from the surface, but the surface would receive virtually no IR radiation from its lower atmosphere. (No atmospheric greenhouse effect.) The earth’s surface air temperature would be quite low, and small amounts of water found on the planet would be in the form of ice. (b) In an atmosphere with greenhouse gases, the earth’s surface not only receives energy from the sun but also infrared energy from the atmosphere. Incoming energy still equals outgoing energy, but the added IR energy from the greenhouse gases raises the earth’s average surface temperature to a more habitable level.</a:t>
            </a:r>
          </a:p>
        </p:txBody>
      </p:sp>
    </p:spTree>
    <p:extLst>
      <p:ext uri="{BB962C8B-B14F-4D97-AF65-F5344CB8AC3E}">
        <p14:creationId xmlns:p14="http://schemas.microsoft.com/office/powerpoint/2010/main" val="227144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0F228-2613-44A5-B1A2-3AB6B7C78227}" type="slidenum">
              <a:rPr lang="en-US" altLang="en-US"/>
              <a:pPr/>
              <a:t>12</a:t>
            </a:fld>
            <a:endParaRPr lang="en-US" altLang="en-US"/>
          </a:p>
        </p:txBody>
      </p:sp>
      <p:sp>
        <p:nvSpPr>
          <p:cNvPr id="24578" name="Rectangle 2"/>
          <p:cNvSpPr>
            <a:spLocks noGrp="1" noRot="1" noChangeAspect="1" noChangeArrowheads="1" noTextEdit="1"/>
          </p:cNvSpPr>
          <p:nvPr>
            <p:ph type="sldImg"/>
          </p:nvPr>
        </p:nvSpPr>
        <p:spPr>
          <a:xfrm>
            <a:off x="1143000" y="687388"/>
            <a:ext cx="4572000" cy="3429000"/>
          </a:xfrm>
          <a:ln/>
        </p:spPr>
      </p:sp>
      <p:sp>
        <p:nvSpPr>
          <p:cNvPr id="24579" name="Rectangle 3"/>
          <p:cNvSpPr>
            <a:spLocks noGrp="1" noChangeArrowheads="1"/>
          </p:cNvSpPr>
          <p:nvPr>
            <p:ph type="body" idx="1"/>
          </p:nvPr>
        </p:nvSpPr>
        <p:spPr>
          <a:xfrm>
            <a:off x="912813" y="4343400"/>
            <a:ext cx="5032375" cy="4113213"/>
          </a:xfrm>
        </p:spPr>
        <p:txBody>
          <a:bodyPr lIns="91426" tIns="45714" rIns="91426" bIns="45714"/>
          <a:lstStyle/>
          <a:p>
            <a:r>
              <a:rPr lang="en-US" altLang="en-US" b="1" noProof="1">
                <a:solidFill>
                  <a:srgbClr val="000000"/>
                </a:solidFill>
              </a:rPr>
              <a:t>Figure 13.5:</a:t>
            </a:r>
            <a:r>
              <a:rPr lang="en-US" altLang="en-US" noProof="1">
                <a:solidFill>
                  <a:srgbClr val="000000"/>
                </a:solidFill>
              </a:rPr>
              <a:t> The average temperature variations over the Northern Hemisphere for the last 1000 years relative to the 1961 to 1990 average (zero line). Yearly temperature data from tree rings, corals, ice cores, and historical records are shown in blue. Yearly temperature data from thermometers are in red. The black line represents a smoothing of the data. (The gray shading represents a statistical 95 percent confidence range in the annual temperature data, after Mann, et al., 1999.) (</a:t>
            </a:r>
            <a:r>
              <a:rPr lang="en-US" altLang="en-US" i="1" noProof="1">
                <a:solidFill>
                  <a:srgbClr val="000000"/>
                </a:solidFill>
              </a:rPr>
              <a:t>Source: </a:t>
            </a:r>
            <a:r>
              <a:rPr lang="en-US" altLang="en-US" noProof="1">
                <a:solidFill>
                  <a:srgbClr val="000000"/>
                </a:solidFill>
              </a:rPr>
              <a:t>From Climate Change 2001: The Scientific Basis, 2001, by J. T. Houghton, et al. Copyright c 2001 Cambridge University Press. Reprinted with permission of the Intergovernmental Panel on Climate Change.</a:t>
            </a:r>
            <a:r>
              <a:rPr lang="en-US" altLang="en-US" noProof="1">
                <a:solidFill>
                  <a:srgbClr val="000000"/>
                </a:solidFill>
                <a:latin typeface="KievitOT-Book" charset="0"/>
              </a:rPr>
              <a:t>)</a:t>
            </a:r>
          </a:p>
        </p:txBody>
      </p:sp>
    </p:spTree>
    <p:extLst>
      <p:ext uri="{BB962C8B-B14F-4D97-AF65-F5344CB8AC3E}">
        <p14:creationId xmlns:p14="http://schemas.microsoft.com/office/powerpoint/2010/main" val="782717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E756F1-21CA-4970-9E13-D60192AEF25B}" type="slidenum">
              <a:rPr lang="en-US" altLang="en-US"/>
              <a:pPr/>
              <a:t>14</a:t>
            </a:fld>
            <a:endParaRPr lang="en-US" altLang="en-US"/>
          </a:p>
        </p:txBody>
      </p:sp>
      <p:sp>
        <p:nvSpPr>
          <p:cNvPr id="22530" name="Rectangle 2"/>
          <p:cNvSpPr>
            <a:spLocks noGrp="1" noRot="1" noChangeAspect="1" noChangeArrowheads="1" noTextEdit="1"/>
          </p:cNvSpPr>
          <p:nvPr>
            <p:ph type="sldImg"/>
          </p:nvPr>
        </p:nvSpPr>
        <p:spPr>
          <a:xfrm>
            <a:off x="1143000" y="687388"/>
            <a:ext cx="4572000" cy="3429000"/>
          </a:xfrm>
          <a:ln/>
        </p:spPr>
      </p:sp>
      <p:sp>
        <p:nvSpPr>
          <p:cNvPr id="22531" name="Rectangle 3"/>
          <p:cNvSpPr>
            <a:spLocks noGrp="1" noChangeArrowheads="1"/>
          </p:cNvSpPr>
          <p:nvPr>
            <p:ph type="body" idx="1"/>
          </p:nvPr>
        </p:nvSpPr>
        <p:spPr>
          <a:xfrm>
            <a:off x="912813" y="4343400"/>
            <a:ext cx="5032375" cy="4113213"/>
          </a:xfrm>
        </p:spPr>
        <p:txBody>
          <a:bodyPr lIns="91426" tIns="45714" rIns="91426" bIns="45714"/>
          <a:lstStyle/>
          <a:p>
            <a:r>
              <a:rPr lang="en-US" altLang="en-US" b="1" noProof="1">
                <a:solidFill>
                  <a:srgbClr val="000000"/>
                </a:solidFill>
              </a:rPr>
              <a:t>Figure 1:</a:t>
            </a:r>
            <a:r>
              <a:rPr lang="en-US" altLang="en-US" noProof="1">
                <a:solidFill>
                  <a:srgbClr val="000000"/>
                </a:solidFill>
              </a:rPr>
              <a:t> The ocean conveyor belt. In the North Atlantic, cold, salty water sinks, drawing warm water northward from lower latitudes. The warm water provides warmth and moisture for the air above, which is then swept into northern Europe by westerly winds that keep the climate of that region milder than one would normally expect. When the conveyor belt stops, winters apparently turn much colder over northern Europe.</a:t>
            </a:r>
          </a:p>
        </p:txBody>
      </p:sp>
    </p:spTree>
    <p:extLst>
      <p:ext uri="{BB962C8B-B14F-4D97-AF65-F5344CB8AC3E}">
        <p14:creationId xmlns:p14="http://schemas.microsoft.com/office/powerpoint/2010/main" val="3426194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60023-0595-4796-BDB0-7626D85C2C5C}" type="slidenum">
              <a:rPr lang="en-US" altLang="en-US"/>
              <a:pPr/>
              <a:t>15</a:t>
            </a:fld>
            <a:endParaRPr lang="en-US" altLang="en-US"/>
          </a:p>
        </p:txBody>
      </p:sp>
      <p:sp>
        <p:nvSpPr>
          <p:cNvPr id="65538" name="Rectangle 2"/>
          <p:cNvSpPr>
            <a:spLocks noGrp="1" noRot="1" noChangeAspect="1" noChangeArrowheads="1" noTextEdit="1"/>
          </p:cNvSpPr>
          <p:nvPr>
            <p:ph type="sldImg"/>
          </p:nvPr>
        </p:nvSpPr>
        <p:spPr>
          <a:xfrm>
            <a:off x="1143000" y="687388"/>
            <a:ext cx="4572000" cy="3429000"/>
          </a:xfrm>
          <a:ln/>
        </p:spPr>
      </p:sp>
      <p:sp>
        <p:nvSpPr>
          <p:cNvPr id="65539" name="Rectangle 3"/>
          <p:cNvSpPr>
            <a:spLocks noGrp="1" noChangeArrowheads="1"/>
          </p:cNvSpPr>
          <p:nvPr>
            <p:ph type="body" idx="1"/>
          </p:nvPr>
        </p:nvSpPr>
        <p:spPr>
          <a:xfrm>
            <a:off x="912813" y="4343400"/>
            <a:ext cx="5032375" cy="4113213"/>
          </a:xfrm>
        </p:spPr>
        <p:txBody>
          <a:bodyPr lIns="91426" tIns="45714" rIns="91426" bIns="45714"/>
          <a:lstStyle/>
          <a:p>
            <a:r>
              <a:rPr lang="en-US" altLang="en-US" b="1" noProof="1">
                <a:solidFill>
                  <a:srgbClr val="000000"/>
                </a:solidFill>
              </a:rPr>
              <a:t>Figure 2.20:</a:t>
            </a:r>
            <a:r>
              <a:rPr lang="en-US" altLang="en-US" noProof="1">
                <a:solidFill>
                  <a:srgbClr val="000000"/>
                </a:solidFill>
              </a:rPr>
              <a:t> The elliptical path (highly exaggerated) of the earth about the sun brings the earth slightly closer to the sun in January than in July.</a:t>
            </a:r>
          </a:p>
        </p:txBody>
      </p:sp>
    </p:spTree>
    <p:extLst>
      <p:ext uri="{BB962C8B-B14F-4D97-AF65-F5344CB8AC3E}">
        <p14:creationId xmlns:p14="http://schemas.microsoft.com/office/powerpoint/2010/main" val="4008849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8A8705-E92C-4112-9107-5645865DA463}" type="slidenum">
              <a:rPr lang="en-US" altLang="en-US"/>
              <a:pPr/>
              <a:t>16</a:t>
            </a:fld>
            <a:endParaRPr lang="en-US" altLang="en-US"/>
          </a:p>
        </p:txBody>
      </p:sp>
      <p:sp>
        <p:nvSpPr>
          <p:cNvPr id="55298" name="Rectangle 2"/>
          <p:cNvSpPr>
            <a:spLocks noGrp="1" noRot="1" noChangeAspect="1" noChangeArrowheads="1" noTextEdit="1"/>
          </p:cNvSpPr>
          <p:nvPr>
            <p:ph type="sldImg"/>
          </p:nvPr>
        </p:nvSpPr>
        <p:spPr>
          <a:xfrm>
            <a:off x="1143000" y="687388"/>
            <a:ext cx="4572000" cy="3429000"/>
          </a:xfrm>
          <a:ln/>
        </p:spPr>
      </p:sp>
      <p:sp>
        <p:nvSpPr>
          <p:cNvPr id="55299" name="Rectangle 3"/>
          <p:cNvSpPr>
            <a:spLocks noGrp="1" noChangeArrowheads="1"/>
          </p:cNvSpPr>
          <p:nvPr>
            <p:ph type="body" idx="1"/>
          </p:nvPr>
        </p:nvSpPr>
        <p:spPr>
          <a:xfrm>
            <a:off x="912813" y="4343400"/>
            <a:ext cx="5032375" cy="4113213"/>
          </a:xfrm>
        </p:spPr>
        <p:txBody>
          <a:bodyPr lIns="91426" tIns="45714" rIns="91426" bIns="45714"/>
          <a:lstStyle/>
          <a:p>
            <a:r>
              <a:rPr lang="en-US" altLang="en-US" b="1" noProof="1">
                <a:solidFill>
                  <a:srgbClr val="000000"/>
                </a:solidFill>
              </a:rPr>
              <a:t>Figure 13.12:</a:t>
            </a:r>
            <a:r>
              <a:rPr lang="en-US" altLang="en-US" noProof="1">
                <a:solidFill>
                  <a:srgbClr val="000000"/>
                </a:solidFill>
              </a:rPr>
              <a:t> Variations of carbon dioxide (top, ppm), methane (middle, ppb), and temperatures (bottom, °C). Concentrations of gases are derived from air bubbles trapped within the ice sheets of Antarctica and extracted from ice cores. Temperatures are derived from the analysis of oxygen isotopes. The shaded orange band indicates current and previous interglacial warm periods. (Note: ppm represents parts per million by volume, and ppb represents parts per billion by volume.) (Adopted from the Technical Summary by the Working Group 1 contribution to the Fourth Assessment Report to the IPCC, 2007.)</a:t>
            </a:r>
          </a:p>
        </p:txBody>
      </p:sp>
    </p:spTree>
    <p:extLst>
      <p:ext uri="{BB962C8B-B14F-4D97-AF65-F5344CB8AC3E}">
        <p14:creationId xmlns:p14="http://schemas.microsoft.com/office/powerpoint/2010/main" val="4229246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3D4FC2-5CC6-4C42-89D7-E489EAD67B00}" type="slidenum">
              <a:rPr lang="en-US" altLang="en-US"/>
              <a:pPr/>
              <a:t>17</a:t>
            </a:fld>
            <a:endParaRPr lang="en-US" altLang="en-US"/>
          </a:p>
        </p:txBody>
      </p:sp>
      <p:sp>
        <p:nvSpPr>
          <p:cNvPr id="67586" name="Rectangle 2"/>
          <p:cNvSpPr>
            <a:spLocks noGrp="1" noRot="1" noChangeAspect="1" noChangeArrowheads="1" noTextEdit="1"/>
          </p:cNvSpPr>
          <p:nvPr>
            <p:ph type="sldImg"/>
          </p:nvPr>
        </p:nvSpPr>
        <p:spPr>
          <a:xfrm>
            <a:off x="1143000" y="687388"/>
            <a:ext cx="4572000" cy="3429000"/>
          </a:xfrm>
          <a:ln/>
        </p:spPr>
      </p:sp>
      <p:sp>
        <p:nvSpPr>
          <p:cNvPr id="67587" name="Rectangle 3"/>
          <p:cNvSpPr>
            <a:spLocks noGrp="1" noChangeArrowheads="1"/>
          </p:cNvSpPr>
          <p:nvPr>
            <p:ph type="body" idx="1"/>
          </p:nvPr>
        </p:nvSpPr>
        <p:spPr>
          <a:xfrm>
            <a:off x="912813" y="4343400"/>
            <a:ext cx="5032375" cy="4113213"/>
          </a:xfrm>
        </p:spPr>
        <p:txBody>
          <a:bodyPr lIns="91426" tIns="45714" rIns="91426" bIns="45714"/>
          <a:lstStyle/>
          <a:p>
            <a:r>
              <a:rPr lang="en-US" altLang="en-US" b="1" noProof="1">
                <a:solidFill>
                  <a:srgbClr val="000000"/>
                </a:solidFill>
              </a:rPr>
              <a:t>Figure 13.16:</a:t>
            </a:r>
            <a:r>
              <a:rPr lang="en-US" altLang="en-US" noProof="1">
                <a:solidFill>
                  <a:srgbClr val="000000"/>
                </a:solidFill>
              </a:rPr>
              <a:t> (a) Projected global surface air temperature changes using only natural forcing agents (dark blue line) compared to observed global surface air temperature changes (gray line). Light blue lines show range of model simulations. (Names and dates of major volcanic eruptions are given at the bottom of the graph.) (b) Projected global surface air temperature changes using both natural and human forcing agents (dark red line) compared to observed global surface air temperature changes (gray line). Orange lines show range of model simulations. (Temperature changes in both (a) and (b) are relative to the period 1901 to 1950.) (Adopted from the Technical Summary by the Working Group 1 contribution to the Fourth Assessment Report to the IPCC, 2007.)</a:t>
            </a:r>
          </a:p>
        </p:txBody>
      </p:sp>
    </p:spTree>
    <p:extLst>
      <p:ext uri="{BB962C8B-B14F-4D97-AF65-F5344CB8AC3E}">
        <p14:creationId xmlns:p14="http://schemas.microsoft.com/office/powerpoint/2010/main" val="66701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A6BB8-1165-4E1F-80B2-158C87A7DA10}" type="slidenum">
              <a:rPr lang="en-US" smtClean="0"/>
              <a:t>25</a:t>
            </a:fld>
            <a:endParaRPr lang="en-US"/>
          </a:p>
        </p:txBody>
      </p:sp>
    </p:spTree>
    <p:extLst>
      <p:ext uri="{BB962C8B-B14F-4D97-AF65-F5344CB8AC3E}">
        <p14:creationId xmlns:p14="http://schemas.microsoft.com/office/powerpoint/2010/main" val="809543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ACE index is a wind energy index, defined as the sum of the squares of the maximum sustained surface wind speed (knots) measured every six hours for all named storms while they are at least tropical storm strength. </a:t>
            </a:r>
            <a:endParaRPr lang="en-US" dirty="0"/>
          </a:p>
        </p:txBody>
      </p:sp>
      <p:sp>
        <p:nvSpPr>
          <p:cNvPr id="4" name="Slide Number Placeholder 3"/>
          <p:cNvSpPr>
            <a:spLocks noGrp="1"/>
          </p:cNvSpPr>
          <p:nvPr>
            <p:ph type="sldNum" sz="quarter" idx="10"/>
          </p:nvPr>
        </p:nvSpPr>
        <p:spPr/>
        <p:txBody>
          <a:bodyPr/>
          <a:lstStyle/>
          <a:p>
            <a:fld id="{B30A6BB8-1165-4E1F-80B2-158C87A7DA10}" type="slidenum">
              <a:rPr lang="en-US" smtClean="0"/>
              <a:t>26</a:t>
            </a:fld>
            <a:endParaRPr lang="en-US"/>
          </a:p>
        </p:txBody>
      </p:sp>
    </p:spTree>
    <p:extLst>
      <p:ext uri="{BB962C8B-B14F-4D97-AF65-F5344CB8AC3E}">
        <p14:creationId xmlns:p14="http://schemas.microsoft.com/office/powerpoint/2010/main" val="808803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A6BB8-1165-4E1F-80B2-158C87A7DA10}" type="slidenum">
              <a:rPr lang="en-US" smtClean="0"/>
              <a:t>27</a:t>
            </a:fld>
            <a:endParaRPr lang="en-US"/>
          </a:p>
        </p:txBody>
      </p:sp>
    </p:spTree>
    <p:extLst>
      <p:ext uri="{BB962C8B-B14F-4D97-AF65-F5344CB8AC3E}">
        <p14:creationId xmlns:p14="http://schemas.microsoft.com/office/powerpoint/2010/main" val="2608905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FBD18AF-4EEB-4481-AD99-A12DEB525490}" type="datetimeFigureOut">
              <a:rPr lang="en-US"/>
              <a:pPr>
                <a:defRPr/>
              </a:pPr>
              <a:t>12/3/2014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74ECAA-D389-49F4-9DF4-FA3FB834960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D0C4A37-5EAE-4A3B-949C-535E6C1A235E}" type="datetimeFigureOut">
              <a:rPr lang="en-US"/>
              <a:pPr>
                <a:defRPr/>
              </a:pPr>
              <a:t>12/3/2014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C1ADE0-E8AF-4501-9FEF-EB8F7AC2B7B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173B49-4AB9-4A6E-BDC0-EE3F488E9983}" type="datetimeFigureOut">
              <a:rPr lang="en-US"/>
              <a:pPr>
                <a:defRPr/>
              </a:pPr>
              <a:t>12/3/2014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990356-6532-4CFD-9FFE-E277DC54C1E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F18E35C-4F9E-411D-8F21-3BC78EBB89F6}" type="datetimeFigureOut">
              <a:rPr lang="en-US"/>
              <a:pPr>
                <a:defRPr/>
              </a:pPr>
              <a:t>12/3/2014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270517-763B-49EE-A3FA-4AC1EB32062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72FA5F0-35AE-46A0-84DB-25CF0FCECEE1}" type="datetimeFigureOut">
              <a:rPr lang="en-US"/>
              <a:pPr>
                <a:defRPr/>
              </a:pPr>
              <a:t>12/3/2014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5BD015-AEA5-4F5C-AE22-6EA2F3DF267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BEF28A8-CEBE-437E-B7CD-162D29C84968}" type="datetimeFigureOut">
              <a:rPr lang="en-US"/>
              <a:pPr>
                <a:defRPr/>
              </a:pPr>
              <a:t>12/3/2014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3CD1AA-424A-4FA2-B957-1ED3007D219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AFC6A63-CC5E-4C24-8E1C-14AC726D4997}" type="datetimeFigureOut">
              <a:rPr lang="en-US"/>
              <a:pPr>
                <a:defRPr/>
              </a:pPr>
              <a:t>12/3/2014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193A49-E693-40DF-BDFD-70017DD4579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8EB62C1-D2F3-4662-80D0-D560A1B5961A}" type="datetimeFigureOut">
              <a:rPr lang="en-US"/>
              <a:pPr>
                <a:defRPr/>
              </a:pPr>
              <a:t>12/3/2014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4BB014D-1CFC-47B6-AEFB-6A7FE8ED08E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030E4A-709F-4AA9-8DD3-A36ECE847C46}" type="datetimeFigureOut">
              <a:rPr lang="en-US"/>
              <a:pPr>
                <a:defRPr/>
              </a:pPr>
              <a:t>12/3/2014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BECD169-9C98-4F1B-9BD5-B433474BB35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8102E4-2A64-4425-B289-06BA119285DF}" type="datetimeFigureOut">
              <a:rPr lang="en-US"/>
              <a:pPr>
                <a:defRPr/>
              </a:pPr>
              <a:t>12/3/2014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395506-4C6F-4567-A899-83D43555F4D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C671A32-75A7-416F-8D92-F9DEF1441A47}" type="datetimeFigureOut">
              <a:rPr lang="en-US"/>
              <a:pPr>
                <a:defRPr/>
              </a:pPr>
              <a:t>12/3/2014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4AB4BE4-8B36-4E14-BBBE-5DD7690C3EF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E89A58F-673F-4665-86E3-E038DF97D52A}" type="datetimeFigureOut">
              <a:rPr lang="en-US"/>
              <a:pPr>
                <a:defRPr/>
              </a:pPr>
              <a:t>12/3/2014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B3291810-C588-4810-A19F-08E13625FF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www.ncdc.noaa.gov/sotc/global/2014/9" TargetMode="External"/><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hyperlink" Target="http://www.ncdc.noaa.gov/sotc/global/2014/9"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www.climate.gov/news-features/event-tracker/2014-temperature-extremes-us-runs-hot-and-cold"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climate.gov/news-features/event-tracker/us-temperature-extremes-and-polar-jet-stream"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droughtmonitor.unl.edu/"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podaac.jpl.nasa.gov/OceanEvents/2014_09_04_CaliforniaCoast_warmin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city-data.com/forum/attachments/western-north-carolina/101706d1348832930-western-nc-official-photo-thread-s75a0327-edit.jpg"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en.wikipedia.org/wiki/2014_Atlantic_hurricane_season" TargetMode="External"/><Relationship Id="rId4" Type="http://schemas.openxmlformats.org/officeDocument/2006/relationships/hyperlink" Target="http://www.washingtonpost.com/blogs/capital-weather-gang/wp/2014/12/01/unprecedented-lull-in-major-hurricane-landfalls-continues-as-atlantic-season-comes-to-a-clos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washingtonpost.com/blogs/capital-weather-gang/wp/2014/12/01/unprecedented-lull-in-major-hurricane-landfalls-continues-as-atlantic-season-comes-to-a-clos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hyperlink" Target="http://www.washingtonpost.com/blogs/capital-weather-gang/wp/2014/12/01/unprecedented-lull-in-major-hurricane-landfalls-continues-as-atlantic-season-comes-to-a-clos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en.wikipedia.org/wiki/2014_Pacific_hurricane_season" TargetMode="External"/><Relationship Id="rId4" Type="http://schemas.openxmlformats.org/officeDocument/2006/relationships/image" Target="../media/image24.gif"/></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hcpress.com/img/viaduct-8.jpg" TargetMode="Externa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hyperlink" Target="http://www.cpc.noaa.gov/products/analysis_monitoring/enso_advisory/ensodisc.html"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hyperlink" Target="http://www.cpc.ncep.noaa.gov/products/predictions/610day/"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cpc.ncep.noaa.gov/products/predictions/610day/" TargetMode="External"/><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hyperlink" Target="http://www.cpc.ncep.noaa.gov/products/precip/CWlink/daily_ao_index/ao_index_ensm.shtml"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noaanews.noaa.gov/stories2014/20141016_winteroutlook.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noaanews.noaa.gov/stories2014/20141016_winteroutlook.htm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washingtonpost.com/blogs/wonkblog/wp/2014/11/20/theres-growing-evidence-that-global-warming-is-driving-crazy-winters/"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hyperlink" Target="http://www.hpc.ncep.noaa.gov/archives/web_pages/sfc/sfc_archive.php"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hpc.ncep.noaa.gov/archives/web_pages/sfc/sfc_archive.php" TargetMode="External"/><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hyperlink" Target="http://www.hpc.ncep.noaa.gov/archives/web_pages/sfc/sfc_archive.php"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hyperlink" Target="http://mag.ncep.noaa.gov/" TargetMode="External"/><Relationship Id="rId7" Type="http://schemas.openxmlformats.org/officeDocument/2006/relationships/hyperlink" Target="http://www.weather.gov/" TargetMode="External"/><Relationship Id="rId2" Type="http://schemas.openxmlformats.org/officeDocument/2006/relationships/hyperlink" Target="http://www.cpc.ncep.noaa.gov/products/predictions/610day/" TargetMode="External"/><Relationship Id="rId1" Type="http://schemas.openxmlformats.org/officeDocument/2006/relationships/slideLayout" Target="../slideLayouts/slideLayout4.xml"/><Relationship Id="rId6" Type="http://schemas.openxmlformats.org/officeDocument/2006/relationships/hyperlink" Target="http://www.hpc.ncep.noaa.gov/" TargetMode="External"/><Relationship Id="rId5" Type="http://schemas.openxmlformats.org/officeDocument/2006/relationships/hyperlink" Target="http://www.nhc.noaa.gov/" TargetMode="External"/><Relationship Id="rId4" Type="http://schemas.openxmlformats.org/officeDocument/2006/relationships/hyperlink" Target="http://www.spc.noaa.gov/"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www.spc.noaa.gov/" TargetMode="External"/><Relationship Id="rId2" Type="http://schemas.openxmlformats.org/officeDocument/2006/relationships/hyperlink" Target="http://mag.ncep.noaa.gov/" TargetMode="External"/><Relationship Id="rId1" Type="http://schemas.openxmlformats.org/officeDocument/2006/relationships/slideLayout" Target="../slideLayouts/slideLayout4.xml"/><Relationship Id="rId5" Type="http://schemas.openxmlformats.org/officeDocument/2006/relationships/image" Target="../media/image57.jpeg"/><Relationship Id="rId4" Type="http://schemas.openxmlformats.org/officeDocument/2006/relationships/hyperlink" Target="http://www.nhc.noaa.gov/"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www.weather.gov/" TargetMode="External"/><Relationship Id="rId2" Type="http://schemas.openxmlformats.org/officeDocument/2006/relationships/hyperlink" Target="http://www.hpc.ncep.noaa.gov/" TargetMode="External"/><Relationship Id="rId1" Type="http://schemas.openxmlformats.org/officeDocument/2006/relationships/slideLayout" Target="../slideLayouts/slideLayout4.xml"/><Relationship Id="rId5" Type="http://schemas.openxmlformats.org/officeDocument/2006/relationships/image" Target="../media/image57.jpeg"/><Relationship Id="rId4" Type="http://schemas.openxmlformats.org/officeDocument/2006/relationships/hyperlink" Target="http://www.spc.noaa.gov/exper/sref/fplumes/index.php?YMD=20140127&amp;RT=09&amp;PRM=Total-SNO&amp;SID=AVL&amp;INC=ALL&amp;NNC=&amp;max=&amp;min=&amp;mZOOM=7&amp;mLAT=35.58110839297158&amp;mLON=-81.53716719970703&amp;mTYP=roadmap"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radar.weather.gov/Conus/full_loop.php" TargetMode="External"/><Relationship Id="rId2" Type="http://schemas.openxmlformats.org/officeDocument/2006/relationships/hyperlink" Target="http://www.weather.gov/" TargetMode="Externa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hyperlink" Target="http://preview.weather.gov/edd/" TargetMode="External"/><Relationship Id="rId4" Type="http://schemas.openxmlformats.org/officeDocument/2006/relationships/hyperlink" Target="http://weather.rap.ucar.edu/"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descr="warm_mtn_cloud_dmartinsm.JPG"/>
          <p:cNvPicPr>
            <a:picLocks noChangeAspect="1"/>
          </p:cNvPicPr>
          <p:nvPr/>
        </p:nvPicPr>
        <p:blipFill>
          <a:blip r:embed="rId2"/>
          <a:srcRect/>
          <a:stretch>
            <a:fillRect/>
          </a:stretch>
        </p:blipFill>
        <p:spPr bwMode="auto">
          <a:xfrm>
            <a:off x="309563" y="152400"/>
            <a:ext cx="8605837" cy="6454775"/>
          </a:xfrm>
          <a:prstGeom prst="rect">
            <a:avLst/>
          </a:prstGeom>
          <a:noFill/>
          <a:ln w="9525">
            <a:noFill/>
            <a:miter lim="800000"/>
            <a:headEnd/>
            <a:tailEnd/>
          </a:ln>
        </p:spPr>
      </p:pic>
      <p:sp>
        <p:nvSpPr>
          <p:cNvPr id="2" name="Title 1"/>
          <p:cNvSpPr>
            <a:spLocks noGrp="1"/>
          </p:cNvSpPr>
          <p:nvPr>
            <p:ph type="ctrTitle"/>
          </p:nvPr>
        </p:nvSpPr>
        <p:spPr>
          <a:xfrm>
            <a:off x="685800" y="533400"/>
            <a:ext cx="7772400" cy="1676400"/>
          </a:xfrm>
          <a:solidFill>
            <a:schemeClr val="accent1">
              <a:alpha val="58000"/>
            </a:schemeClr>
          </a:solidFill>
        </p:spPr>
        <p:txBody>
          <a:bodyPr rtlCol="0">
            <a:normAutofit/>
          </a:bodyPr>
          <a:lstStyle/>
          <a:p>
            <a:pPr fontAlgn="auto">
              <a:spcAft>
                <a:spcPts val="0"/>
              </a:spcAft>
              <a:defRPr/>
            </a:pPr>
            <a:r>
              <a:rPr lang="en-US" dirty="0" smtClean="0"/>
              <a:t>Question and Answer Session Related to the Weather</a:t>
            </a:r>
            <a:endParaRPr lang="en-US" dirty="0"/>
          </a:p>
        </p:txBody>
      </p:sp>
      <p:sp>
        <p:nvSpPr>
          <p:cNvPr id="13315" name="TextBox 4"/>
          <p:cNvSpPr txBox="1">
            <a:spLocks noChangeArrowheads="1"/>
          </p:cNvSpPr>
          <p:nvPr/>
        </p:nvSpPr>
        <p:spPr bwMode="auto">
          <a:xfrm>
            <a:off x="298450" y="6276975"/>
            <a:ext cx="1225550" cy="276225"/>
          </a:xfrm>
          <a:prstGeom prst="rect">
            <a:avLst/>
          </a:prstGeom>
          <a:noFill/>
          <a:ln w="9525">
            <a:noFill/>
            <a:miter lim="800000"/>
            <a:headEnd/>
            <a:tailEnd/>
          </a:ln>
        </p:spPr>
        <p:txBody>
          <a:bodyPr wrap="none">
            <a:spAutoFit/>
          </a:bodyPr>
          <a:lstStyle/>
          <a:p>
            <a:r>
              <a:rPr lang="en-US" sz="1200">
                <a:solidFill>
                  <a:schemeClr val="bg1"/>
                </a:solidFill>
                <a:latin typeface="Calibri" pitchFamily="34" charset="0"/>
              </a:rPr>
              <a:t>photo: D. Martin</a:t>
            </a:r>
          </a:p>
        </p:txBody>
      </p:sp>
      <p:sp>
        <p:nvSpPr>
          <p:cNvPr id="3" name="Subtitle 2"/>
          <p:cNvSpPr>
            <a:spLocks noGrp="1"/>
          </p:cNvSpPr>
          <p:nvPr>
            <p:ph type="subTitle" idx="1"/>
          </p:nvPr>
        </p:nvSpPr>
        <p:spPr>
          <a:xfrm>
            <a:off x="1371600" y="4953000"/>
            <a:ext cx="6400800" cy="1600200"/>
          </a:xfrm>
          <a:solidFill>
            <a:schemeClr val="tx1">
              <a:lumMod val="65000"/>
              <a:lumOff val="35000"/>
              <a:alpha val="49000"/>
            </a:schemeClr>
          </a:solidFill>
        </p:spPr>
        <p:txBody>
          <a:bodyPr rtlCol="0">
            <a:normAutofit fontScale="77500" lnSpcReduction="20000"/>
          </a:bodyPr>
          <a:lstStyle/>
          <a:p>
            <a:pPr fontAlgn="auto">
              <a:spcAft>
                <a:spcPts val="0"/>
              </a:spcAft>
              <a:buFont typeface="Arial" pitchFamily="34" charset="0"/>
              <a:buNone/>
              <a:defRPr/>
            </a:pPr>
            <a:r>
              <a:rPr lang="en-US" dirty="0" smtClean="0">
                <a:solidFill>
                  <a:schemeClr val="bg1"/>
                </a:solidFill>
              </a:rPr>
              <a:t>Douglas K. Miller</a:t>
            </a:r>
          </a:p>
          <a:p>
            <a:pPr fontAlgn="auto">
              <a:spcAft>
                <a:spcPts val="0"/>
              </a:spcAft>
              <a:buFont typeface="Arial" pitchFamily="34" charset="0"/>
              <a:buNone/>
              <a:defRPr/>
            </a:pPr>
            <a:r>
              <a:rPr lang="en-US" dirty="0" smtClean="0">
                <a:solidFill>
                  <a:schemeClr val="bg1"/>
                </a:solidFill>
              </a:rPr>
              <a:t>Professor and Chair</a:t>
            </a:r>
          </a:p>
          <a:p>
            <a:pPr fontAlgn="auto">
              <a:spcAft>
                <a:spcPts val="0"/>
              </a:spcAft>
              <a:buFont typeface="Arial" pitchFamily="34" charset="0"/>
              <a:buNone/>
              <a:defRPr/>
            </a:pPr>
            <a:r>
              <a:rPr lang="en-US" dirty="0" smtClean="0">
                <a:solidFill>
                  <a:schemeClr val="bg1"/>
                </a:solidFill>
              </a:rPr>
              <a:t>Atmospheric Sciences Department</a:t>
            </a:r>
          </a:p>
          <a:p>
            <a:pPr fontAlgn="auto">
              <a:spcAft>
                <a:spcPts val="0"/>
              </a:spcAft>
              <a:buFont typeface="Arial" pitchFamily="34" charset="0"/>
              <a:buNone/>
              <a:defRPr/>
            </a:pPr>
            <a:r>
              <a:rPr lang="en-US" dirty="0" smtClean="0">
                <a:solidFill>
                  <a:schemeClr val="bg1"/>
                </a:solidFill>
              </a:rPr>
              <a:t>UNC Asheville</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Climate change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8117" y="1981200"/>
            <a:ext cx="4556083" cy="2629798"/>
          </a:xfrm>
        </p:spPr>
      </p:pic>
      <p:sp>
        <p:nvSpPr>
          <p:cNvPr id="7" name="TextBox 6"/>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spTree>
    <p:extLst>
      <p:ext uri="{BB962C8B-B14F-4D97-AF65-F5344CB8AC3E}">
        <p14:creationId xmlns:p14="http://schemas.microsoft.com/office/powerpoint/2010/main" val="1000463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Climate change</a:t>
            </a:r>
          </a:p>
        </p:txBody>
      </p:sp>
      <p:sp>
        <p:nvSpPr>
          <p:cNvPr id="2" name="Content Placeholder 1"/>
          <p:cNvSpPr>
            <a:spLocks noGrp="1"/>
          </p:cNvSpPr>
          <p:nvPr>
            <p:ph idx="1"/>
          </p:nvPr>
        </p:nvSpPr>
        <p:spPr/>
        <p:txBody>
          <a:bodyPr/>
          <a:lstStyle/>
          <a:p>
            <a:r>
              <a:rPr lang="en-US" dirty="0" smtClean="0"/>
              <a:t>How do we know it’s real?</a:t>
            </a:r>
          </a:p>
          <a:p>
            <a:r>
              <a:rPr lang="en-US" dirty="0" smtClean="0"/>
              <a:t>How do we know humans are likely accelerating the change?</a:t>
            </a:r>
          </a:p>
          <a:p>
            <a:r>
              <a:rPr lang="en-US" dirty="0" smtClean="0"/>
              <a:t>What can the U.S. do to change it or slow it down?</a:t>
            </a:r>
          </a:p>
          <a:p>
            <a:r>
              <a:rPr lang="en-US" dirty="0" smtClean="0">
                <a:solidFill>
                  <a:srgbClr val="0070C0"/>
                </a:solidFill>
              </a:rPr>
              <a:t>Coming soon…relationship between climate change and the polar vortex</a:t>
            </a:r>
            <a:endParaRPr lang="en-US" dirty="0">
              <a:solidFill>
                <a:srgbClr val="0070C0"/>
              </a:solidFill>
            </a:endParaRPr>
          </a:p>
        </p:txBody>
      </p:sp>
    </p:spTree>
    <p:extLst>
      <p:ext uri="{BB962C8B-B14F-4D97-AF65-F5344CB8AC3E}">
        <p14:creationId xmlns:p14="http://schemas.microsoft.com/office/powerpoint/2010/main" val="4198241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130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141288"/>
            <a:ext cx="8721725"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4" name="Rectangle 2" hidden="1"/>
          <p:cNvSpPr>
            <a:spLocks noGrp="1" noChangeArrowheads="1"/>
          </p:cNvSpPr>
          <p:nvPr>
            <p:ph type="title"/>
          </p:nvPr>
        </p:nvSpPr>
        <p:spPr/>
        <p:txBody>
          <a:bodyPr/>
          <a:lstStyle/>
          <a:p>
            <a:endParaRPr lang="en-US" altLang="en-US"/>
          </a:p>
        </p:txBody>
      </p:sp>
      <p:sp>
        <p:nvSpPr>
          <p:cNvPr id="5" name="TextBox 4"/>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spTree>
    <p:extLst>
      <p:ext uri="{BB962C8B-B14F-4D97-AF65-F5344CB8AC3E}">
        <p14:creationId xmlns:p14="http://schemas.microsoft.com/office/powerpoint/2010/main" val="1350226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Climate change</a:t>
            </a:r>
          </a:p>
        </p:txBody>
      </p:sp>
      <p:sp>
        <p:nvSpPr>
          <p:cNvPr id="7" name="TextBox 6"/>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pic>
        <p:nvPicPr>
          <p:cNvPr id="6" name="Picture 4" descr="13C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9020" y="1600200"/>
            <a:ext cx="680595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3801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13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84300"/>
            <a:ext cx="8991600" cy="471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6" name="Rectangle 2" hidden="1"/>
          <p:cNvSpPr>
            <a:spLocks noGrp="1" noChangeArrowheads="1"/>
          </p:cNvSpPr>
          <p:nvPr>
            <p:ph type="title"/>
          </p:nvPr>
        </p:nvSpPr>
        <p:spPr/>
        <p:txBody>
          <a:bodyPr/>
          <a:lstStyle/>
          <a:p>
            <a:endParaRPr lang="en-US" altLang="en-US"/>
          </a:p>
        </p:txBody>
      </p:sp>
      <p:sp>
        <p:nvSpPr>
          <p:cNvPr id="5" name="TextBox 4"/>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sp>
        <p:nvSpPr>
          <p:cNvPr id="6" name="Title 1"/>
          <p:cNvSpPr txBox="1">
            <a:spLocks/>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smtClean="0"/>
              <a:t>Climate change</a:t>
            </a:r>
          </a:p>
        </p:txBody>
      </p:sp>
    </p:spTree>
    <p:extLst>
      <p:ext uri="{BB962C8B-B14F-4D97-AF65-F5344CB8AC3E}">
        <p14:creationId xmlns:p14="http://schemas.microsoft.com/office/powerpoint/2010/main" val="42780190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02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27163"/>
            <a:ext cx="8991600" cy="400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4" name="Rectangle 2" hidden="1"/>
          <p:cNvSpPr>
            <a:spLocks noGrp="1" noChangeArrowheads="1"/>
          </p:cNvSpPr>
          <p:nvPr>
            <p:ph type="title"/>
          </p:nvPr>
        </p:nvSpPr>
        <p:spPr/>
        <p:txBody>
          <a:bodyPr/>
          <a:lstStyle/>
          <a:p>
            <a:endParaRPr lang="en-US" altLang="en-US"/>
          </a:p>
        </p:txBody>
      </p:sp>
      <p:sp>
        <p:nvSpPr>
          <p:cNvPr id="5" name="Title 1"/>
          <p:cNvSpPr txBox="1">
            <a:spLocks/>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mtClean="0"/>
              <a:t>Climate change</a:t>
            </a:r>
            <a:endParaRPr lang="en-US" dirty="0" smtClean="0"/>
          </a:p>
        </p:txBody>
      </p:sp>
      <p:sp>
        <p:nvSpPr>
          <p:cNvPr id="6" name="TextBox 5"/>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spTree>
    <p:extLst>
      <p:ext uri="{BB962C8B-B14F-4D97-AF65-F5344CB8AC3E}">
        <p14:creationId xmlns:p14="http://schemas.microsoft.com/office/powerpoint/2010/main" val="11539113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131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3" y="76200"/>
            <a:ext cx="8296275" cy="650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4" name="Rectangle 2" hidden="1"/>
          <p:cNvSpPr>
            <a:spLocks noGrp="1" noChangeArrowheads="1"/>
          </p:cNvSpPr>
          <p:nvPr>
            <p:ph type="title"/>
          </p:nvPr>
        </p:nvSpPr>
        <p:spPr/>
        <p:txBody>
          <a:bodyPr/>
          <a:lstStyle/>
          <a:p>
            <a:endParaRPr lang="en-US" altLang="en-US"/>
          </a:p>
        </p:txBody>
      </p:sp>
      <p:sp>
        <p:nvSpPr>
          <p:cNvPr id="5" name="TextBox 4"/>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spTree>
    <p:extLst>
      <p:ext uri="{BB962C8B-B14F-4D97-AF65-F5344CB8AC3E}">
        <p14:creationId xmlns:p14="http://schemas.microsoft.com/office/powerpoint/2010/main" val="6481170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descr="13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16088"/>
            <a:ext cx="8991600"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2" name="Rectangle 2" hidden="1"/>
          <p:cNvSpPr>
            <a:spLocks noGrp="1" noChangeArrowheads="1"/>
          </p:cNvSpPr>
          <p:nvPr>
            <p:ph type="title"/>
          </p:nvPr>
        </p:nvSpPr>
        <p:spPr/>
        <p:txBody>
          <a:bodyPr/>
          <a:lstStyle/>
          <a:p>
            <a:endParaRPr lang="en-US" altLang="en-US"/>
          </a:p>
        </p:txBody>
      </p:sp>
      <p:sp>
        <p:nvSpPr>
          <p:cNvPr id="5" name="TextBox 4"/>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sp>
        <p:nvSpPr>
          <p:cNvPr id="6" name="Title 1"/>
          <p:cNvSpPr txBox="1">
            <a:spLocks/>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smtClean="0"/>
              <a:t>Climate change</a:t>
            </a:r>
          </a:p>
        </p:txBody>
      </p:sp>
    </p:spTree>
    <p:extLst>
      <p:ext uri="{BB962C8B-B14F-4D97-AF65-F5344CB8AC3E}">
        <p14:creationId xmlns:p14="http://schemas.microsoft.com/office/powerpoint/2010/main" val="12371105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927168"/>
            <a:ext cx="8229600" cy="3872026"/>
          </a:xfrm>
        </p:spPr>
      </p:pic>
      <p:sp>
        <p:nvSpPr>
          <p:cNvPr id="15361" name="Title 1"/>
          <p:cNvSpPr>
            <a:spLocks noGrp="1"/>
          </p:cNvSpPr>
          <p:nvPr>
            <p:ph type="title"/>
          </p:nvPr>
        </p:nvSpPr>
        <p:spPr/>
        <p:txBody>
          <a:bodyPr/>
          <a:lstStyle/>
          <a:p>
            <a:r>
              <a:rPr lang="en-US" dirty="0" smtClean="0"/>
              <a:t>Weather extremes</a:t>
            </a:r>
          </a:p>
        </p:txBody>
      </p:sp>
      <p:sp>
        <p:nvSpPr>
          <p:cNvPr id="3" name="TextBox 2"/>
          <p:cNvSpPr txBox="1"/>
          <p:nvPr/>
        </p:nvSpPr>
        <p:spPr>
          <a:xfrm>
            <a:off x="3048000" y="6324600"/>
            <a:ext cx="2743200" cy="246221"/>
          </a:xfrm>
          <a:prstGeom prst="rect">
            <a:avLst/>
          </a:prstGeom>
          <a:noFill/>
        </p:spPr>
        <p:txBody>
          <a:bodyPr wrap="square" rtlCol="0">
            <a:spAutoFit/>
          </a:bodyPr>
          <a:lstStyle/>
          <a:p>
            <a:r>
              <a:rPr lang="en-US" sz="1000" dirty="0" smtClean="0"/>
              <a:t> </a:t>
            </a:r>
            <a:r>
              <a:rPr lang="en-US" sz="1000" dirty="0">
                <a:hlinkClick r:id="rId3"/>
              </a:rPr>
              <a:t>http://</a:t>
            </a:r>
            <a:r>
              <a:rPr lang="en-US" sz="1000" dirty="0" smtClean="0">
                <a:hlinkClick r:id="rId3"/>
              </a:rPr>
              <a:t>www.ncdc.noaa.gov/sotc/global/2014/9</a:t>
            </a:r>
            <a:r>
              <a:rPr lang="en-US" sz="1000" dirty="0" smtClean="0"/>
              <a:t> </a:t>
            </a:r>
            <a:endParaRPr lang="en-US" sz="1000" dirty="0"/>
          </a:p>
        </p:txBody>
      </p:sp>
      <p:sp>
        <p:nvSpPr>
          <p:cNvPr id="11" name="TextBox 10"/>
          <p:cNvSpPr txBox="1"/>
          <p:nvPr/>
        </p:nvSpPr>
        <p:spPr>
          <a:xfrm>
            <a:off x="457200" y="1214735"/>
            <a:ext cx="8422947" cy="461665"/>
          </a:xfrm>
          <a:prstGeom prst="rect">
            <a:avLst/>
          </a:prstGeom>
          <a:noFill/>
        </p:spPr>
        <p:txBody>
          <a:bodyPr wrap="none" rtlCol="0">
            <a:spAutoFit/>
          </a:bodyPr>
          <a:lstStyle/>
          <a:p>
            <a:r>
              <a:rPr lang="en-US" sz="2400" dirty="0" smtClean="0"/>
              <a:t>NOAA’s “State of the Climate” publication – September 2014</a:t>
            </a:r>
            <a:endParaRPr lang="en-US" sz="2400" dirty="0"/>
          </a:p>
        </p:txBody>
      </p:sp>
    </p:spTree>
    <p:extLst>
      <p:ext uri="{BB962C8B-B14F-4D97-AF65-F5344CB8AC3E}">
        <p14:creationId xmlns:p14="http://schemas.microsoft.com/office/powerpoint/2010/main" val="10171681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Weather extremes</a:t>
            </a:r>
          </a:p>
        </p:txBody>
      </p:sp>
      <p:sp>
        <p:nvSpPr>
          <p:cNvPr id="3" name="TextBox 2"/>
          <p:cNvSpPr txBox="1"/>
          <p:nvPr/>
        </p:nvSpPr>
        <p:spPr>
          <a:xfrm>
            <a:off x="3048000" y="6324600"/>
            <a:ext cx="2743200" cy="246221"/>
          </a:xfrm>
          <a:prstGeom prst="rect">
            <a:avLst/>
          </a:prstGeom>
          <a:noFill/>
        </p:spPr>
        <p:txBody>
          <a:bodyPr wrap="square" rtlCol="0">
            <a:spAutoFit/>
          </a:bodyPr>
          <a:lstStyle/>
          <a:p>
            <a:r>
              <a:rPr lang="en-US" sz="1000" dirty="0" smtClean="0"/>
              <a:t> </a:t>
            </a:r>
            <a:r>
              <a:rPr lang="en-US" sz="1000" dirty="0">
                <a:hlinkClick r:id="rId2"/>
              </a:rPr>
              <a:t>http://</a:t>
            </a:r>
            <a:r>
              <a:rPr lang="en-US" sz="1000" dirty="0" smtClean="0">
                <a:hlinkClick r:id="rId2"/>
              </a:rPr>
              <a:t>www.ncdc.noaa.gov/sotc/global/2014/9</a:t>
            </a:r>
            <a:r>
              <a:rPr lang="en-US" sz="1000" dirty="0" smtClean="0"/>
              <a:t> </a:t>
            </a:r>
            <a:endParaRPr lang="en-US" sz="1000" dirty="0"/>
          </a:p>
        </p:txBody>
      </p:sp>
      <p:sp>
        <p:nvSpPr>
          <p:cNvPr id="11" name="TextBox 10"/>
          <p:cNvSpPr txBox="1"/>
          <p:nvPr/>
        </p:nvSpPr>
        <p:spPr>
          <a:xfrm>
            <a:off x="1655200" y="1143000"/>
            <a:ext cx="5888600" cy="461665"/>
          </a:xfrm>
          <a:prstGeom prst="rect">
            <a:avLst/>
          </a:prstGeom>
          <a:noFill/>
        </p:spPr>
        <p:txBody>
          <a:bodyPr wrap="none" rtlCol="0">
            <a:spAutoFit/>
          </a:bodyPr>
          <a:lstStyle/>
          <a:p>
            <a:r>
              <a:rPr lang="en-US" sz="2400" dirty="0" smtClean="0"/>
              <a:t>NOAA’s “State of the Climate” publication</a:t>
            </a:r>
            <a:endParaRPr lang="en-US" sz="24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87810" y="1600200"/>
            <a:ext cx="6968380" cy="4525963"/>
          </a:xfrm>
        </p:spPr>
      </p:pic>
    </p:spTree>
    <p:extLst>
      <p:ext uri="{BB962C8B-B14F-4D97-AF65-F5344CB8AC3E}">
        <p14:creationId xmlns:p14="http://schemas.microsoft.com/office/powerpoint/2010/main" val="255405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57200" y="0"/>
            <a:ext cx="8229600" cy="1143000"/>
          </a:xfrm>
        </p:spPr>
        <p:txBody>
          <a:bodyPr/>
          <a:lstStyle/>
          <a:p>
            <a:r>
              <a:rPr lang="en-US" dirty="0" smtClean="0"/>
              <a:t>Outline</a:t>
            </a:r>
          </a:p>
        </p:txBody>
      </p:sp>
      <p:sp>
        <p:nvSpPr>
          <p:cNvPr id="14338" name="Content Placeholder 2"/>
          <p:cNvSpPr>
            <a:spLocks noGrp="1"/>
          </p:cNvSpPr>
          <p:nvPr>
            <p:ph idx="1"/>
          </p:nvPr>
        </p:nvSpPr>
        <p:spPr>
          <a:xfrm>
            <a:off x="304800" y="762000"/>
            <a:ext cx="8534400" cy="5867400"/>
          </a:xfrm>
        </p:spPr>
        <p:txBody>
          <a:bodyPr/>
          <a:lstStyle/>
          <a:p>
            <a:r>
              <a:rPr lang="en-US" dirty="0" smtClean="0"/>
              <a:t>Background</a:t>
            </a:r>
          </a:p>
          <a:p>
            <a:pPr lvl="1"/>
            <a:r>
              <a:rPr lang="en-US" dirty="0" smtClean="0"/>
              <a:t>14 questions submitted</a:t>
            </a:r>
          </a:p>
          <a:p>
            <a:pPr lvl="1"/>
            <a:r>
              <a:rPr lang="en-US" dirty="0" smtClean="0"/>
              <a:t>Common themes</a:t>
            </a:r>
          </a:p>
          <a:p>
            <a:pPr lvl="2"/>
            <a:r>
              <a:rPr lang="en-US" dirty="0" smtClean="0"/>
              <a:t>Clarification of weather- and climate-related terms used in the mass media</a:t>
            </a:r>
          </a:p>
          <a:p>
            <a:pPr lvl="2"/>
            <a:r>
              <a:rPr lang="en-US" dirty="0" smtClean="0"/>
              <a:t>Unique regional weather &amp; difficulties in forecasting them</a:t>
            </a:r>
          </a:p>
          <a:p>
            <a:r>
              <a:rPr lang="en-US" dirty="0" smtClean="0"/>
              <a:t>Clouds</a:t>
            </a:r>
          </a:p>
          <a:p>
            <a:r>
              <a:rPr lang="en-US" dirty="0" smtClean="0"/>
              <a:t>Global warming (climate change) </a:t>
            </a:r>
            <a:endParaRPr lang="en-US" dirty="0"/>
          </a:p>
          <a:p>
            <a:r>
              <a:rPr lang="en-US" dirty="0" smtClean="0"/>
              <a:t>Weather extremes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Weather extremes</a:t>
            </a:r>
          </a:p>
        </p:txBody>
      </p:sp>
      <p:sp>
        <p:nvSpPr>
          <p:cNvPr id="3" name="TextBox 2"/>
          <p:cNvSpPr txBox="1"/>
          <p:nvPr/>
        </p:nvSpPr>
        <p:spPr>
          <a:xfrm>
            <a:off x="1524000" y="6324600"/>
            <a:ext cx="6019800" cy="246221"/>
          </a:xfrm>
          <a:prstGeom prst="rect">
            <a:avLst/>
          </a:prstGeom>
          <a:noFill/>
        </p:spPr>
        <p:txBody>
          <a:bodyPr wrap="square" rtlCol="0">
            <a:spAutoFit/>
          </a:bodyPr>
          <a:lstStyle/>
          <a:p>
            <a:r>
              <a:rPr lang="en-US" sz="1000" dirty="0">
                <a:hlinkClick r:id="rId2"/>
              </a:rPr>
              <a:t>http://</a:t>
            </a:r>
            <a:r>
              <a:rPr lang="en-US" sz="1000" dirty="0" smtClean="0">
                <a:hlinkClick r:id="rId2"/>
              </a:rPr>
              <a:t>www.climate.gov/news-features/event-tracker/2014-temperature-extremes-us-runs-hot-and-cold</a:t>
            </a:r>
            <a:r>
              <a:rPr lang="en-US" sz="1000" dirty="0"/>
              <a:t> </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66875" y="1777206"/>
            <a:ext cx="5810250" cy="4171950"/>
          </a:xfrm>
        </p:spPr>
      </p:pic>
      <p:cxnSp>
        <p:nvCxnSpPr>
          <p:cNvPr id="7" name="Straight Connector 6"/>
          <p:cNvCxnSpPr/>
          <p:nvPr/>
        </p:nvCxnSpPr>
        <p:spPr>
          <a:xfrm>
            <a:off x="2743200" y="1905000"/>
            <a:ext cx="533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1409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1972" y="1600200"/>
            <a:ext cx="4060055" cy="4525963"/>
          </a:xfrm>
        </p:spPr>
      </p:pic>
      <p:sp>
        <p:nvSpPr>
          <p:cNvPr id="15361" name="Title 1"/>
          <p:cNvSpPr>
            <a:spLocks noGrp="1"/>
          </p:cNvSpPr>
          <p:nvPr>
            <p:ph type="title"/>
          </p:nvPr>
        </p:nvSpPr>
        <p:spPr/>
        <p:txBody>
          <a:bodyPr/>
          <a:lstStyle/>
          <a:p>
            <a:r>
              <a:rPr lang="en-US" dirty="0" smtClean="0"/>
              <a:t>Weather extremes</a:t>
            </a:r>
          </a:p>
        </p:txBody>
      </p:sp>
      <p:sp>
        <p:nvSpPr>
          <p:cNvPr id="3" name="TextBox 2"/>
          <p:cNvSpPr txBox="1"/>
          <p:nvPr/>
        </p:nvSpPr>
        <p:spPr>
          <a:xfrm>
            <a:off x="1676400" y="6324600"/>
            <a:ext cx="5867400" cy="246221"/>
          </a:xfrm>
          <a:prstGeom prst="rect">
            <a:avLst/>
          </a:prstGeom>
          <a:noFill/>
        </p:spPr>
        <p:txBody>
          <a:bodyPr wrap="square" rtlCol="0">
            <a:spAutoFit/>
          </a:bodyPr>
          <a:lstStyle/>
          <a:p>
            <a:r>
              <a:rPr lang="en-US" sz="1000" dirty="0" smtClean="0">
                <a:hlinkClick r:id="rId3"/>
              </a:rPr>
              <a:t>http</a:t>
            </a:r>
            <a:r>
              <a:rPr lang="en-US" sz="1000" dirty="0">
                <a:hlinkClick r:id="rId3"/>
              </a:rPr>
              <a:t>://</a:t>
            </a:r>
            <a:r>
              <a:rPr lang="en-US" sz="1000" dirty="0" smtClean="0">
                <a:hlinkClick r:id="rId3"/>
              </a:rPr>
              <a:t>www.climate.gov/news-features/event-tracker/us-temperature-extremes-and-polar-jet-stream</a:t>
            </a:r>
            <a:r>
              <a:rPr lang="en-US" sz="1000" dirty="0" smtClean="0"/>
              <a:t> </a:t>
            </a:r>
            <a:endParaRPr lang="en-US" sz="1000" dirty="0"/>
          </a:p>
        </p:txBody>
      </p:sp>
      <p:sp>
        <p:nvSpPr>
          <p:cNvPr id="8" name="TextBox 7"/>
          <p:cNvSpPr txBox="1"/>
          <p:nvPr/>
        </p:nvSpPr>
        <p:spPr>
          <a:xfrm>
            <a:off x="3271151" y="1214735"/>
            <a:ext cx="2520049" cy="461665"/>
          </a:xfrm>
          <a:prstGeom prst="rect">
            <a:avLst/>
          </a:prstGeom>
          <a:noFill/>
        </p:spPr>
        <p:txBody>
          <a:bodyPr wrap="none" rtlCol="0">
            <a:spAutoFit/>
          </a:bodyPr>
          <a:lstStyle/>
          <a:p>
            <a:r>
              <a:rPr lang="en-US" sz="2400" dirty="0" smtClean="0"/>
              <a:t>Mid-Troposphere</a:t>
            </a:r>
            <a:endParaRPr lang="en-US" sz="2400" dirty="0"/>
          </a:p>
        </p:txBody>
      </p:sp>
      <p:sp>
        <p:nvSpPr>
          <p:cNvPr id="6" name="TextBox 5"/>
          <p:cNvSpPr txBox="1"/>
          <p:nvPr/>
        </p:nvSpPr>
        <p:spPr>
          <a:xfrm>
            <a:off x="1459005" y="5361801"/>
            <a:ext cx="6313395" cy="276999"/>
          </a:xfrm>
          <a:prstGeom prst="rect">
            <a:avLst/>
          </a:prstGeom>
          <a:solidFill>
            <a:schemeClr val="bg1">
              <a:alpha val="60000"/>
            </a:schemeClr>
          </a:solidFill>
        </p:spPr>
        <p:txBody>
          <a:bodyPr wrap="none" rtlCol="0">
            <a:spAutoFit/>
          </a:bodyPr>
          <a:lstStyle/>
          <a:p>
            <a:r>
              <a:rPr lang="en-US" sz="1200" dirty="0"/>
              <a:t>Difference from average pressure at 500 </a:t>
            </a:r>
            <a:r>
              <a:rPr lang="en-US" sz="1200" dirty="0" err="1"/>
              <a:t>millibar</a:t>
            </a:r>
            <a:r>
              <a:rPr lang="en-US" sz="1200" dirty="0"/>
              <a:t> (</a:t>
            </a:r>
            <a:r>
              <a:rPr lang="en-US" sz="1200" dirty="0" err="1"/>
              <a:t>mb</a:t>
            </a:r>
            <a:r>
              <a:rPr lang="en-US" sz="1200" dirty="0"/>
              <a:t>) pressure level  January 14-21, 2014</a:t>
            </a:r>
          </a:p>
        </p:txBody>
      </p:sp>
    </p:spTree>
    <p:extLst>
      <p:ext uri="{BB962C8B-B14F-4D97-AF65-F5344CB8AC3E}">
        <p14:creationId xmlns:p14="http://schemas.microsoft.com/office/powerpoint/2010/main" val="2335943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Weather extremes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3435" y="1600200"/>
            <a:ext cx="5857129" cy="4525963"/>
          </a:xfrm>
        </p:spPr>
      </p:pic>
      <p:sp>
        <p:nvSpPr>
          <p:cNvPr id="3" name="TextBox 2"/>
          <p:cNvSpPr txBox="1"/>
          <p:nvPr/>
        </p:nvSpPr>
        <p:spPr>
          <a:xfrm>
            <a:off x="3581400" y="6324600"/>
            <a:ext cx="1905000" cy="246221"/>
          </a:xfrm>
          <a:prstGeom prst="rect">
            <a:avLst/>
          </a:prstGeom>
          <a:noFill/>
        </p:spPr>
        <p:txBody>
          <a:bodyPr wrap="square" rtlCol="0">
            <a:spAutoFit/>
          </a:bodyPr>
          <a:lstStyle/>
          <a:p>
            <a:r>
              <a:rPr lang="en-US" sz="1000" dirty="0">
                <a:hlinkClick r:id="rId3"/>
              </a:rPr>
              <a:t>http://droughtmonitor.unl.edu</a:t>
            </a:r>
            <a:r>
              <a:rPr lang="en-US" sz="1000" dirty="0" smtClean="0">
                <a:hlinkClick r:id="rId3"/>
              </a:rPr>
              <a:t>/</a:t>
            </a:r>
            <a:r>
              <a:rPr lang="en-US" sz="1000" dirty="0" smtClean="0"/>
              <a:t> </a:t>
            </a:r>
            <a:endParaRPr lang="en-US" sz="1000" dirty="0"/>
          </a:p>
        </p:txBody>
      </p:sp>
    </p:spTree>
    <p:extLst>
      <p:ext uri="{BB962C8B-B14F-4D97-AF65-F5344CB8AC3E}">
        <p14:creationId xmlns:p14="http://schemas.microsoft.com/office/powerpoint/2010/main" val="28309584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Weather extremes</a:t>
            </a:r>
          </a:p>
        </p:txBody>
      </p:sp>
      <p:sp>
        <p:nvSpPr>
          <p:cNvPr id="3" name="TextBox 2"/>
          <p:cNvSpPr txBox="1"/>
          <p:nvPr/>
        </p:nvSpPr>
        <p:spPr>
          <a:xfrm>
            <a:off x="2209800" y="6126163"/>
            <a:ext cx="4648200" cy="246221"/>
          </a:xfrm>
          <a:prstGeom prst="rect">
            <a:avLst/>
          </a:prstGeom>
          <a:noFill/>
        </p:spPr>
        <p:txBody>
          <a:bodyPr wrap="square" rtlCol="0">
            <a:spAutoFit/>
          </a:bodyPr>
          <a:lstStyle/>
          <a:p>
            <a:r>
              <a:rPr lang="en-US" sz="1000" dirty="0" smtClean="0">
                <a:hlinkClick r:id="rId2"/>
              </a:rPr>
              <a:t>http</a:t>
            </a:r>
            <a:r>
              <a:rPr lang="en-US" sz="1000" dirty="0">
                <a:hlinkClick r:id="rId2"/>
              </a:rPr>
              <a:t>://</a:t>
            </a:r>
            <a:r>
              <a:rPr lang="en-US" sz="1000" dirty="0" smtClean="0">
                <a:hlinkClick r:id="rId2"/>
              </a:rPr>
              <a:t>podaac.jpl.nasa.gov/OceanEvents/2014_09_04_CaliforniaCoast_warming</a:t>
            </a:r>
            <a:r>
              <a:rPr lang="en-US" sz="1000" dirty="0" smtClean="0"/>
              <a:t> </a:t>
            </a:r>
            <a:endParaRPr lang="en-US" sz="1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5439430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solidFill>
                  <a:srgbClr val="FF0000"/>
                </a:solidFill>
              </a:rPr>
              <a:t>Warm season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3" name="TextBox 2"/>
          <p:cNvSpPr txBox="1"/>
          <p:nvPr/>
        </p:nvSpPr>
        <p:spPr>
          <a:xfrm>
            <a:off x="533400" y="6324600"/>
            <a:ext cx="8077200" cy="246221"/>
          </a:xfrm>
          <a:prstGeom prst="rect">
            <a:avLst/>
          </a:prstGeom>
          <a:noFill/>
        </p:spPr>
        <p:txBody>
          <a:bodyPr wrap="square" rtlCol="0">
            <a:spAutoFit/>
          </a:bodyPr>
          <a:lstStyle/>
          <a:p>
            <a:r>
              <a:rPr lang="en-US" sz="1000" dirty="0" smtClean="0"/>
              <a:t> </a:t>
            </a:r>
            <a:r>
              <a:rPr lang="en-US" sz="1000" dirty="0" smtClean="0">
                <a:hlinkClick r:id="rId3"/>
              </a:rPr>
              <a:t>http</a:t>
            </a:r>
            <a:r>
              <a:rPr lang="en-US" sz="1000" dirty="0">
                <a:hlinkClick r:id="rId3"/>
              </a:rPr>
              <a:t>://</a:t>
            </a:r>
            <a:r>
              <a:rPr lang="en-US" sz="1000" dirty="0" smtClean="0">
                <a:hlinkClick r:id="rId3"/>
              </a:rPr>
              <a:t>www.city-data.com/forum/attachments/western-north-carolina/101706d1348832930-western-nc-official-photo-thread-s75a0327-edit.jpg</a:t>
            </a:r>
            <a:r>
              <a:rPr lang="en-US" sz="1000" dirty="0" smtClean="0"/>
              <a:t>  </a:t>
            </a:r>
            <a:endParaRPr lang="en-US" sz="1000" dirty="0"/>
          </a:p>
        </p:txBody>
      </p:sp>
    </p:spTree>
    <p:extLst>
      <p:ext uri="{BB962C8B-B14F-4D97-AF65-F5344CB8AC3E}">
        <p14:creationId xmlns:p14="http://schemas.microsoft.com/office/powerpoint/2010/main" val="7098082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2014 hurricane season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5907" y="1600200"/>
            <a:ext cx="7572186" cy="4525963"/>
          </a:xfrm>
        </p:spPr>
      </p:pic>
      <p:sp>
        <p:nvSpPr>
          <p:cNvPr id="3" name="TextBox 2"/>
          <p:cNvSpPr txBox="1"/>
          <p:nvPr/>
        </p:nvSpPr>
        <p:spPr>
          <a:xfrm>
            <a:off x="152400" y="6324600"/>
            <a:ext cx="8839200" cy="230832"/>
          </a:xfrm>
          <a:prstGeom prst="rect">
            <a:avLst/>
          </a:prstGeom>
          <a:noFill/>
        </p:spPr>
        <p:txBody>
          <a:bodyPr wrap="square" rtlCol="0">
            <a:spAutoFit/>
          </a:bodyPr>
          <a:lstStyle/>
          <a:p>
            <a:r>
              <a:rPr lang="en-US" sz="900" dirty="0" smtClean="0">
                <a:hlinkClick r:id="rId4"/>
              </a:rPr>
              <a:t>http</a:t>
            </a:r>
            <a:r>
              <a:rPr lang="en-US" sz="900" dirty="0">
                <a:hlinkClick r:id="rId4"/>
              </a:rPr>
              <a:t>://www.washingtonpost.com/blogs/capital-weather-gang/wp/2014/12/01/unprecedented-lull-in-major-hurricane-landfalls-continues-as-atlantic-season-comes-to-a-close</a:t>
            </a:r>
            <a:r>
              <a:rPr lang="en-US" sz="900" dirty="0" smtClean="0">
                <a:hlinkClick r:id="rId4"/>
              </a:rPr>
              <a:t>/</a:t>
            </a:r>
            <a:r>
              <a:rPr lang="en-US" sz="900" dirty="0" smtClean="0"/>
              <a:t> </a:t>
            </a:r>
            <a:endParaRPr lang="en-US" sz="900" dirty="0"/>
          </a:p>
        </p:txBody>
      </p:sp>
      <p:sp>
        <p:nvSpPr>
          <p:cNvPr id="5" name="TextBox 4"/>
          <p:cNvSpPr txBox="1"/>
          <p:nvPr/>
        </p:nvSpPr>
        <p:spPr>
          <a:xfrm>
            <a:off x="3007666" y="1143000"/>
            <a:ext cx="3316934" cy="461665"/>
          </a:xfrm>
          <a:prstGeom prst="rect">
            <a:avLst/>
          </a:prstGeom>
          <a:noFill/>
        </p:spPr>
        <p:txBody>
          <a:bodyPr wrap="none" rtlCol="0">
            <a:spAutoFit/>
          </a:bodyPr>
          <a:lstStyle/>
          <a:p>
            <a:r>
              <a:rPr lang="en-US" sz="2400" dirty="0" smtClean="0"/>
              <a:t>Atlantic Ocean basin…</a:t>
            </a:r>
            <a:endParaRPr 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1542361343"/>
              </p:ext>
            </p:extLst>
          </p:nvPr>
        </p:nvGraphicFramePr>
        <p:xfrm>
          <a:off x="5715001" y="3886200"/>
          <a:ext cx="3352799" cy="914400"/>
        </p:xfrm>
        <a:graphic>
          <a:graphicData uri="http://schemas.openxmlformats.org/drawingml/2006/table">
            <a:tbl>
              <a:tblPr firstRow="1" bandRow="1">
                <a:tableStyleId>{5C22544A-7EE6-4342-B048-85BDC9FD1C3A}</a:tableStyleId>
              </a:tblPr>
              <a:tblGrid>
                <a:gridCol w="838200"/>
                <a:gridCol w="726439"/>
                <a:gridCol w="1102360"/>
                <a:gridCol w="685800"/>
              </a:tblGrid>
              <a:tr h="279400">
                <a:tc>
                  <a:txBody>
                    <a:bodyPr/>
                    <a:lstStyle/>
                    <a:p>
                      <a:r>
                        <a:rPr lang="en-US" sz="1400" dirty="0" smtClean="0"/>
                        <a:t>Year</a:t>
                      </a:r>
                      <a:endParaRPr lang="en-US" sz="1400" dirty="0"/>
                    </a:p>
                  </a:txBody>
                  <a:tcPr/>
                </a:tc>
                <a:tc>
                  <a:txBody>
                    <a:bodyPr/>
                    <a:lstStyle/>
                    <a:p>
                      <a:r>
                        <a:rPr lang="en-US" sz="1400" dirty="0" smtClean="0"/>
                        <a:t>Named</a:t>
                      </a:r>
                      <a:endParaRPr lang="en-US" sz="1400" dirty="0"/>
                    </a:p>
                  </a:txBody>
                  <a:tcPr/>
                </a:tc>
                <a:tc>
                  <a:txBody>
                    <a:bodyPr/>
                    <a:lstStyle/>
                    <a:p>
                      <a:r>
                        <a:rPr lang="en-US" sz="1400" dirty="0" smtClean="0"/>
                        <a:t>Hurricanes</a:t>
                      </a:r>
                      <a:endParaRPr lang="en-US" sz="1400" dirty="0"/>
                    </a:p>
                  </a:txBody>
                  <a:tcPr/>
                </a:tc>
                <a:tc>
                  <a:txBody>
                    <a:bodyPr/>
                    <a:lstStyle/>
                    <a:p>
                      <a:r>
                        <a:rPr lang="en-US" sz="1400" dirty="0" smtClean="0"/>
                        <a:t>Major</a:t>
                      </a:r>
                      <a:endParaRPr lang="en-US" sz="1400" dirty="0"/>
                    </a:p>
                  </a:txBody>
                  <a:tcPr/>
                </a:tc>
              </a:tr>
              <a:tr h="279400">
                <a:tc>
                  <a:txBody>
                    <a:bodyPr/>
                    <a:lstStyle/>
                    <a:p>
                      <a:r>
                        <a:rPr lang="en-US" sz="1400" dirty="0" smtClean="0"/>
                        <a:t>Average</a:t>
                      </a:r>
                      <a:endParaRPr lang="en-US" sz="1400" dirty="0"/>
                    </a:p>
                  </a:txBody>
                  <a:tcPr/>
                </a:tc>
                <a:tc>
                  <a:txBody>
                    <a:bodyPr/>
                    <a:lstStyle/>
                    <a:p>
                      <a:r>
                        <a:rPr lang="en-US" sz="1400" dirty="0" smtClean="0"/>
                        <a:t>12.1</a:t>
                      </a:r>
                      <a:endParaRPr lang="en-US" sz="1400" dirty="0"/>
                    </a:p>
                  </a:txBody>
                  <a:tcPr/>
                </a:tc>
                <a:tc>
                  <a:txBody>
                    <a:bodyPr/>
                    <a:lstStyle/>
                    <a:p>
                      <a:r>
                        <a:rPr lang="en-US" sz="1400" dirty="0" smtClean="0"/>
                        <a:t>6.4</a:t>
                      </a:r>
                      <a:endParaRPr lang="en-US" sz="1400" dirty="0"/>
                    </a:p>
                  </a:txBody>
                  <a:tcPr/>
                </a:tc>
                <a:tc>
                  <a:txBody>
                    <a:bodyPr/>
                    <a:lstStyle/>
                    <a:p>
                      <a:r>
                        <a:rPr lang="en-US" sz="1400" dirty="0" smtClean="0"/>
                        <a:t>2.7</a:t>
                      </a:r>
                      <a:endParaRPr lang="en-US" sz="1400" dirty="0"/>
                    </a:p>
                  </a:txBody>
                  <a:tcPr/>
                </a:tc>
              </a:tr>
              <a:tr h="279400">
                <a:tc>
                  <a:txBody>
                    <a:bodyPr/>
                    <a:lstStyle/>
                    <a:p>
                      <a:r>
                        <a:rPr lang="en-US" sz="1400" dirty="0" smtClean="0"/>
                        <a:t>2014</a:t>
                      </a:r>
                      <a:endParaRPr lang="en-US" sz="1400" dirty="0"/>
                    </a:p>
                  </a:txBody>
                  <a:tcPr/>
                </a:tc>
                <a:tc>
                  <a:txBody>
                    <a:bodyPr/>
                    <a:lstStyle/>
                    <a:p>
                      <a:r>
                        <a:rPr lang="en-US" sz="1400" dirty="0" smtClean="0"/>
                        <a:t>8</a:t>
                      </a:r>
                      <a:endParaRPr lang="en-US" sz="1400" dirty="0"/>
                    </a:p>
                  </a:txBody>
                  <a:tcPr/>
                </a:tc>
                <a:tc>
                  <a:txBody>
                    <a:bodyPr/>
                    <a:lstStyle/>
                    <a:p>
                      <a:r>
                        <a:rPr lang="en-US" sz="1400" dirty="0" smtClean="0"/>
                        <a:t>6</a:t>
                      </a:r>
                      <a:endParaRPr lang="en-US" sz="1400" dirty="0"/>
                    </a:p>
                  </a:txBody>
                  <a:tcPr/>
                </a:tc>
                <a:tc>
                  <a:txBody>
                    <a:bodyPr/>
                    <a:lstStyle/>
                    <a:p>
                      <a:r>
                        <a:rPr lang="en-US" sz="1400" dirty="0" smtClean="0"/>
                        <a:t>2</a:t>
                      </a:r>
                      <a:endParaRPr lang="en-US" sz="1400" dirty="0"/>
                    </a:p>
                  </a:txBody>
                  <a:tcPr/>
                </a:tc>
              </a:tr>
            </a:tbl>
          </a:graphicData>
        </a:graphic>
      </p:graphicFrame>
      <p:sp>
        <p:nvSpPr>
          <p:cNvPr id="8" name="TextBox 7"/>
          <p:cNvSpPr txBox="1"/>
          <p:nvPr/>
        </p:nvSpPr>
        <p:spPr>
          <a:xfrm>
            <a:off x="5053216" y="6477000"/>
            <a:ext cx="3557384" cy="246221"/>
          </a:xfrm>
          <a:prstGeom prst="rect">
            <a:avLst/>
          </a:prstGeom>
          <a:noFill/>
        </p:spPr>
        <p:txBody>
          <a:bodyPr wrap="square" rtlCol="0">
            <a:spAutoFit/>
          </a:bodyPr>
          <a:lstStyle/>
          <a:p>
            <a:r>
              <a:rPr lang="en-US" sz="1000" dirty="0" smtClean="0">
                <a:hlinkClick r:id="rId5"/>
              </a:rPr>
              <a:t>http</a:t>
            </a:r>
            <a:r>
              <a:rPr lang="en-US" sz="1000" dirty="0">
                <a:hlinkClick r:id="rId5"/>
              </a:rPr>
              <a:t>://</a:t>
            </a:r>
            <a:r>
              <a:rPr lang="en-US" sz="1000" dirty="0" smtClean="0">
                <a:hlinkClick r:id="rId5"/>
              </a:rPr>
              <a:t>en.wikipedia.org/wiki/2014_Atlantic_hurricane_season</a:t>
            </a:r>
            <a:r>
              <a:rPr lang="en-US" sz="1000" dirty="0" smtClean="0"/>
              <a:t> </a:t>
            </a:r>
            <a:endParaRPr lang="en-US" sz="1000" dirty="0"/>
          </a:p>
        </p:txBody>
      </p:sp>
    </p:spTree>
    <p:extLst>
      <p:ext uri="{BB962C8B-B14F-4D97-AF65-F5344CB8AC3E}">
        <p14:creationId xmlns:p14="http://schemas.microsoft.com/office/powerpoint/2010/main" val="26343301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2014 hurricane season</a:t>
            </a:r>
          </a:p>
        </p:txBody>
      </p:sp>
      <p:sp>
        <p:nvSpPr>
          <p:cNvPr id="3" name="TextBox 2"/>
          <p:cNvSpPr txBox="1"/>
          <p:nvPr/>
        </p:nvSpPr>
        <p:spPr>
          <a:xfrm>
            <a:off x="152400" y="6324600"/>
            <a:ext cx="8839200" cy="230832"/>
          </a:xfrm>
          <a:prstGeom prst="rect">
            <a:avLst/>
          </a:prstGeom>
          <a:noFill/>
        </p:spPr>
        <p:txBody>
          <a:bodyPr wrap="square" rtlCol="0">
            <a:spAutoFit/>
          </a:bodyPr>
          <a:lstStyle/>
          <a:p>
            <a:r>
              <a:rPr lang="en-US" sz="900" dirty="0" smtClean="0">
                <a:hlinkClick r:id="rId3"/>
              </a:rPr>
              <a:t>http</a:t>
            </a:r>
            <a:r>
              <a:rPr lang="en-US" sz="900" dirty="0">
                <a:hlinkClick r:id="rId3"/>
              </a:rPr>
              <a:t>://www.washingtonpost.com/blogs/capital-weather-gang/wp/2014/12/01/unprecedented-lull-in-major-hurricane-landfalls-continues-as-atlantic-season-comes-to-a-close</a:t>
            </a:r>
            <a:r>
              <a:rPr lang="en-US" sz="900" dirty="0" smtClean="0">
                <a:hlinkClick r:id="rId3"/>
              </a:rPr>
              <a:t>/</a:t>
            </a:r>
            <a:r>
              <a:rPr lang="en-US" sz="900" dirty="0" smtClean="0"/>
              <a:t> </a:t>
            </a:r>
            <a:endParaRPr lang="en-US" sz="900" dirty="0"/>
          </a:p>
        </p:txBody>
      </p:sp>
      <p:sp>
        <p:nvSpPr>
          <p:cNvPr id="5" name="TextBox 4"/>
          <p:cNvSpPr txBox="1"/>
          <p:nvPr/>
        </p:nvSpPr>
        <p:spPr>
          <a:xfrm>
            <a:off x="3007666" y="1143000"/>
            <a:ext cx="3316934" cy="461665"/>
          </a:xfrm>
          <a:prstGeom prst="rect">
            <a:avLst/>
          </a:prstGeom>
          <a:noFill/>
        </p:spPr>
        <p:txBody>
          <a:bodyPr wrap="none" rtlCol="0">
            <a:spAutoFit/>
          </a:bodyPr>
          <a:lstStyle/>
          <a:p>
            <a:r>
              <a:rPr lang="en-US" sz="2400" dirty="0" smtClean="0"/>
              <a:t>Atlantic Ocean basin…</a:t>
            </a:r>
            <a:endParaRPr lang="en-US" sz="2400"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53372" y="1600200"/>
            <a:ext cx="7837256" cy="4525963"/>
          </a:xfrm>
        </p:spPr>
      </p:pic>
      <p:sp>
        <p:nvSpPr>
          <p:cNvPr id="7" name="TextBox 6"/>
          <p:cNvSpPr txBox="1"/>
          <p:nvPr/>
        </p:nvSpPr>
        <p:spPr>
          <a:xfrm>
            <a:off x="1475284" y="2907268"/>
            <a:ext cx="4925516" cy="369332"/>
          </a:xfrm>
          <a:prstGeom prst="rect">
            <a:avLst/>
          </a:prstGeom>
          <a:noFill/>
        </p:spPr>
        <p:txBody>
          <a:bodyPr wrap="none" rtlCol="0">
            <a:spAutoFit/>
          </a:bodyPr>
          <a:lstStyle/>
          <a:p>
            <a:r>
              <a:rPr lang="en-US" dirty="0" smtClean="0">
                <a:solidFill>
                  <a:schemeClr val="bg1"/>
                </a:solidFill>
              </a:rPr>
              <a:t>2014; Total ACE was 62 % of a normal season</a:t>
            </a:r>
            <a:endParaRPr lang="en-US" dirty="0">
              <a:solidFill>
                <a:schemeClr val="bg1"/>
              </a:solidFill>
            </a:endParaRPr>
          </a:p>
        </p:txBody>
      </p:sp>
    </p:spTree>
    <p:extLst>
      <p:ext uri="{BB962C8B-B14F-4D97-AF65-F5344CB8AC3E}">
        <p14:creationId xmlns:p14="http://schemas.microsoft.com/office/powerpoint/2010/main" val="147276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2014 hurricane season</a:t>
            </a:r>
          </a:p>
        </p:txBody>
      </p:sp>
      <p:sp>
        <p:nvSpPr>
          <p:cNvPr id="3" name="TextBox 2"/>
          <p:cNvSpPr txBox="1"/>
          <p:nvPr/>
        </p:nvSpPr>
        <p:spPr>
          <a:xfrm>
            <a:off x="304800" y="6474768"/>
            <a:ext cx="4191000" cy="246221"/>
          </a:xfrm>
          <a:prstGeom prst="rect">
            <a:avLst/>
          </a:prstGeom>
          <a:noFill/>
        </p:spPr>
        <p:txBody>
          <a:bodyPr wrap="square" rtlCol="0">
            <a:spAutoFit/>
          </a:bodyPr>
          <a:lstStyle/>
          <a:p>
            <a:r>
              <a:rPr lang="en-US" sz="1000" dirty="0">
                <a:hlinkClick r:id="rId3"/>
              </a:rPr>
              <a:t>http://</a:t>
            </a:r>
            <a:r>
              <a:rPr lang="en-US" sz="1000" dirty="0" smtClean="0">
                <a:hlinkClick r:id="rId3"/>
              </a:rPr>
              <a:t>www.nhc.noaa.gov/data/tcr/index.php?season=2014&amp;basin=epac</a:t>
            </a:r>
          </a:p>
        </p:txBody>
      </p:sp>
      <p:sp>
        <p:nvSpPr>
          <p:cNvPr id="5" name="TextBox 4"/>
          <p:cNvSpPr txBox="1"/>
          <p:nvPr/>
        </p:nvSpPr>
        <p:spPr>
          <a:xfrm>
            <a:off x="2819400" y="1143000"/>
            <a:ext cx="3589444" cy="461665"/>
          </a:xfrm>
          <a:prstGeom prst="rect">
            <a:avLst/>
          </a:prstGeom>
          <a:noFill/>
        </p:spPr>
        <p:txBody>
          <a:bodyPr wrap="none" rtlCol="0">
            <a:spAutoFit/>
          </a:bodyPr>
          <a:lstStyle/>
          <a:p>
            <a:r>
              <a:rPr lang="en-US" sz="2400" dirty="0" smtClean="0"/>
              <a:t>E. Pacific Ocean basin…</a:t>
            </a:r>
            <a:endParaRPr lang="en-US" sz="2400" dirty="0"/>
          </a:p>
        </p:txBody>
      </p:sp>
      <p:pic>
        <p:nvPicPr>
          <p:cNvPr id="12" name="Content Placeholder 11"/>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87328" y="1600200"/>
            <a:ext cx="7169344" cy="4525963"/>
          </a:xfrm>
        </p:spPr>
      </p:pic>
      <p:graphicFrame>
        <p:nvGraphicFramePr>
          <p:cNvPr id="14" name="Table 13"/>
          <p:cNvGraphicFramePr>
            <a:graphicFrameLocks noGrp="1"/>
          </p:cNvGraphicFramePr>
          <p:nvPr>
            <p:extLst>
              <p:ext uri="{D42A27DB-BD31-4B8C-83A1-F6EECF244321}">
                <p14:modId xmlns:p14="http://schemas.microsoft.com/office/powerpoint/2010/main" val="1192259940"/>
              </p:ext>
            </p:extLst>
          </p:nvPr>
        </p:nvGraphicFramePr>
        <p:xfrm>
          <a:off x="2895601" y="5486400"/>
          <a:ext cx="3352799" cy="914400"/>
        </p:xfrm>
        <a:graphic>
          <a:graphicData uri="http://schemas.openxmlformats.org/drawingml/2006/table">
            <a:tbl>
              <a:tblPr firstRow="1" bandRow="1">
                <a:tableStyleId>{5C22544A-7EE6-4342-B048-85BDC9FD1C3A}</a:tableStyleId>
              </a:tblPr>
              <a:tblGrid>
                <a:gridCol w="838200"/>
                <a:gridCol w="726439"/>
                <a:gridCol w="1102360"/>
                <a:gridCol w="685800"/>
              </a:tblGrid>
              <a:tr h="279400">
                <a:tc>
                  <a:txBody>
                    <a:bodyPr/>
                    <a:lstStyle/>
                    <a:p>
                      <a:r>
                        <a:rPr lang="en-US" sz="1400" dirty="0" smtClean="0"/>
                        <a:t>Year</a:t>
                      </a:r>
                      <a:endParaRPr lang="en-US" sz="1400" dirty="0"/>
                    </a:p>
                  </a:txBody>
                  <a:tcPr/>
                </a:tc>
                <a:tc>
                  <a:txBody>
                    <a:bodyPr/>
                    <a:lstStyle/>
                    <a:p>
                      <a:r>
                        <a:rPr lang="en-US" sz="1400" dirty="0" smtClean="0"/>
                        <a:t>Named</a:t>
                      </a:r>
                      <a:endParaRPr lang="en-US" sz="1400" dirty="0"/>
                    </a:p>
                  </a:txBody>
                  <a:tcPr/>
                </a:tc>
                <a:tc>
                  <a:txBody>
                    <a:bodyPr/>
                    <a:lstStyle/>
                    <a:p>
                      <a:r>
                        <a:rPr lang="en-US" sz="1400" dirty="0" smtClean="0"/>
                        <a:t>Hurricanes</a:t>
                      </a:r>
                      <a:endParaRPr lang="en-US" sz="1400" dirty="0"/>
                    </a:p>
                  </a:txBody>
                  <a:tcPr/>
                </a:tc>
                <a:tc>
                  <a:txBody>
                    <a:bodyPr/>
                    <a:lstStyle/>
                    <a:p>
                      <a:r>
                        <a:rPr lang="en-US" sz="1400" dirty="0" smtClean="0"/>
                        <a:t>Major</a:t>
                      </a:r>
                      <a:endParaRPr lang="en-US" sz="1400" dirty="0"/>
                    </a:p>
                  </a:txBody>
                  <a:tcPr/>
                </a:tc>
              </a:tr>
              <a:tr h="279400">
                <a:tc>
                  <a:txBody>
                    <a:bodyPr/>
                    <a:lstStyle/>
                    <a:p>
                      <a:r>
                        <a:rPr lang="en-US" sz="1400" dirty="0" smtClean="0"/>
                        <a:t>Average</a:t>
                      </a:r>
                      <a:endParaRPr lang="en-US" sz="1400" dirty="0"/>
                    </a:p>
                  </a:txBody>
                  <a:tcPr/>
                </a:tc>
                <a:tc>
                  <a:txBody>
                    <a:bodyPr/>
                    <a:lstStyle/>
                    <a:p>
                      <a:r>
                        <a:rPr lang="en-US" sz="1400" dirty="0" smtClean="0"/>
                        <a:t>15.4</a:t>
                      </a:r>
                      <a:endParaRPr lang="en-US" sz="1400" dirty="0"/>
                    </a:p>
                  </a:txBody>
                  <a:tcPr/>
                </a:tc>
                <a:tc>
                  <a:txBody>
                    <a:bodyPr/>
                    <a:lstStyle/>
                    <a:p>
                      <a:r>
                        <a:rPr lang="en-US" sz="1400" dirty="0" smtClean="0"/>
                        <a:t>7.6</a:t>
                      </a:r>
                      <a:endParaRPr lang="en-US" sz="1400" dirty="0"/>
                    </a:p>
                  </a:txBody>
                  <a:tcPr/>
                </a:tc>
                <a:tc>
                  <a:txBody>
                    <a:bodyPr/>
                    <a:lstStyle/>
                    <a:p>
                      <a:r>
                        <a:rPr lang="en-US" sz="1400" dirty="0" smtClean="0"/>
                        <a:t>3.2</a:t>
                      </a:r>
                      <a:endParaRPr lang="en-US" sz="1400" dirty="0"/>
                    </a:p>
                  </a:txBody>
                  <a:tcPr/>
                </a:tc>
              </a:tr>
              <a:tr h="279400">
                <a:tc>
                  <a:txBody>
                    <a:bodyPr/>
                    <a:lstStyle/>
                    <a:p>
                      <a:r>
                        <a:rPr lang="en-US" sz="1400" dirty="0" smtClean="0"/>
                        <a:t>2014</a:t>
                      </a:r>
                      <a:endParaRPr lang="en-US" sz="1400" dirty="0"/>
                    </a:p>
                  </a:txBody>
                  <a:tcPr/>
                </a:tc>
                <a:tc>
                  <a:txBody>
                    <a:bodyPr/>
                    <a:lstStyle/>
                    <a:p>
                      <a:r>
                        <a:rPr lang="en-US" sz="1400" dirty="0" smtClean="0"/>
                        <a:t>22</a:t>
                      </a:r>
                      <a:endParaRPr lang="en-US" sz="1400" dirty="0"/>
                    </a:p>
                  </a:txBody>
                  <a:tcPr/>
                </a:tc>
                <a:tc>
                  <a:txBody>
                    <a:bodyPr/>
                    <a:lstStyle/>
                    <a:p>
                      <a:r>
                        <a:rPr lang="en-US" sz="1400" dirty="0" smtClean="0"/>
                        <a:t>16</a:t>
                      </a:r>
                      <a:endParaRPr lang="en-US" sz="1400" dirty="0"/>
                    </a:p>
                  </a:txBody>
                  <a:tcPr/>
                </a:tc>
                <a:tc>
                  <a:txBody>
                    <a:bodyPr/>
                    <a:lstStyle/>
                    <a:p>
                      <a:r>
                        <a:rPr lang="en-US" sz="1400" dirty="0" smtClean="0"/>
                        <a:t>9</a:t>
                      </a:r>
                      <a:endParaRPr lang="en-US" sz="1400" dirty="0"/>
                    </a:p>
                  </a:txBody>
                  <a:tcPr/>
                </a:tc>
              </a:tr>
            </a:tbl>
          </a:graphicData>
        </a:graphic>
      </p:graphicFrame>
      <p:sp>
        <p:nvSpPr>
          <p:cNvPr id="13" name="TextBox 12"/>
          <p:cNvSpPr txBox="1"/>
          <p:nvPr/>
        </p:nvSpPr>
        <p:spPr>
          <a:xfrm>
            <a:off x="5053216" y="6477000"/>
            <a:ext cx="3557384" cy="246221"/>
          </a:xfrm>
          <a:prstGeom prst="rect">
            <a:avLst/>
          </a:prstGeom>
          <a:noFill/>
        </p:spPr>
        <p:txBody>
          <a:bodyPr wrap="none" rtlCol="0">
            <a:spAutoFit/>
          </a:bodyPr>
          <a:lstStyle/>
          <a:p>
            <a:r>
              <a:rPr lang="en-US" sz="1000" dirty="0">
                <a:hlinkClick r:id="rId5"/>
              </a:rPr>
              <a:t>http://</a:t>
            </a:r>
            <a:r>
              <a:rPr lang="en-US" sz="1000" dirty="0" smtClean="0">
                <a:hlinkClick r:id="rId5"/>
              </a:rPr>
              <a:t>en.wikipedia.org/wiki/2014_Pacific_hurricane_season</a:t>
            </a:r>
            <a:r>
              <a:rPr lang="en-US" sz="1000" dirty="0" smtClean="0"/>
              <a:t> </a:t>
            </a:r>
            <a:endParaRPr lang="en-US" sz="1000" dirty="0"/>
          </a:p>
        </p:txBody>
      </p:sp>
    </p:spTree>
    <p:extLst>
      <p:ext uri="{BB962C8B-B14F-4D97-AF65-F5344CB8AC3E}">
        <p14:creationId xmlns:p14="http://schemas.microsoft.com/office/powerpoint/2010/main" val="7412948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lvl="1"/>
            <a:r>
              <a:rPr lang="en-US" dirty="0" smtClean="0"/>
              <a:t>El </a:t>
            </a:r>
            <a:r>
              <a:rPr lang="en-US" dirty="0"/>
              <a:t>Niño, La </a:t>
            </a:r>
            <a:r>
              <a:rPr lang="en-US" dirty="0" smtClean="0"/>
              <a:t>Niña</a:t>
            </a:r>
          </a:p>
        </p:txBody>
      </p:sp>
      <p:pic>
        <p:nvPicPr>
          <p:cNvPr id="5" name="Content Placeholder 4" descr="0727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5007" y="1600200"/>
            <a:ext cx="709398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spTree>
    <p:extLst>
      <p:ext uri="{BB962C8B-B14F-4D97-AF65-F5344CB8AC3E}">
        <p14:creationId xmlns:p14="http://schemas.microsoft.com/office/powerpoint/2010/main" val="22467789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lvl="1"/>
            <a:r>
              <a:rPr lang="en-US" dirty="0" smtClean="0"/>
              <a:t>El </a:t>
            </a:r>
            <a:r>
              <a:rPr lang="en-US" dirty="0"/>
              <a:t>Niño, La </a:t>
            </a:r>
            <a:r>
              <a:rPr lang="en-US" dirty="0" smtClean="0"/>
              <a:t>Niña</a:t>
            </a:r>
          </a:p>
        </p:txBody>
      </p:sp>
      <p:sp>
        <p:nvSpPr>
          <p:cNvPr id="6" name="TextBox 5"/>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2074" y="2229416"/>
            <a:ext cx="6639852" cy="3267531"/>
          </a:xfrm>
        </p:spPr>
      </p:pic>
    </p:spTree>
    <p:extLst>
      <p:ext uri="{BB962C8B-B14F-4D97-AF65-F5344CB8AC3E}">
        <p14:creationId xmlns:p14="http://schemas.microsoft.com/office/powerpoint/2010/main" val="14036889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57200" y="0"/>
            <a:ext cx="8229600" cy="1143000"/>
          </a:xfrm>
        </p:spPr>
        <p:txBody>
          <a:bodyPr/>
          <a:lstStyle/>
          <a:p>
            <a:r>
              <a:rPr lang="en-US" dirty="0" smtClean="0"/>
              <a:t>Outline (cont.)</a:t>
            </a:r>
          </a:p>
        </p:txBody>
      </p:sp>
      <p:sp>
        <p:nvSpPr>
          <p:cNvPr id="14338" name="Content Placeholder 2"/>
          <p:cNvSpPr>
            <a:spLocks noGrp="1"/>
          </p:cNvSpPr>
          <p:nvPr>
            <p:ph idx="1"/>
          </p:nvPr>
        </p:nvSpPr>
        <p:spPr>
          <a:xfrm>
            <a:off x="304800" y="914400"/>
            <a:ext cx="8534400" cy="5486400"/>
          </a:xfrm>
        </p:spPr>
        <p:txBody>
          <a:bodyPr/>
          <a:lstStyle/>
          <a:p>
            <a:r>
              <a:rPr lang="en-US" dirty="0"/>
              <a:t>Discussion – warm season</a:t>
            </a:r>
          </a:p>
          <a:p>
            <a:pPr lvl="1"/>
            <a:r>
              <a:rPr lang="en-US" dirty="0"/>
              <a:t>2014 hurricane season</a:t>
            </a:r>
          </a:p>
          <a:p>
            <a:pPr lvl="1"/>
            <a:r>
              <a:rPr lang="en-US" dirty="0"/>
              <a:t>El Niño, La </a:t>
            </a:r>
            <a:r>
              <a:rPr lang="en-US" dirty="0" smtClean="0"/>
              <a:t>Niña</a:t>
            </a:r>
          </a:p>
          <a:p>
            <a:r>
              <a:rPr lang="en-US" dirty="0" smtClean="0"/>
              <a:t>Discussion – cool season</a:t>
            </a:r>
          </a:p>
          <a:p>
            <a:pPr lvl="1"/>
            <a:r>
              <a:rPr lang="en-US" dirty="0" smtClean="0"/>
              <a:t>2014, 2015 seasonal outlook</a:t>
            </a:r>
          </a:p>
          <a:p>
            <a:pPr lvl="1"/>
            <a:r>
              <a:rPr lang="en-US" dirty="0" smtClean="0"/>
              <a:t>Polar vortex, Omega block</a:t>
            </a:r>
          </a:p>
          <a:p>
            <a:pPr lvl="1"/>
            <a:r>
              <a:rPr lang="en-US" dirty="0" smtClean="0"/>
              <a:t>Inversions</a:t>
            </a:r>
          </a:p>
          <a:p>
            <a:pPr lvl="1"/>
            <a:r>
              <a:rPr lang="en-US" dirty="0" smtClean="0"/>
              <a:t>8 weather sources, 8 different forecasts</a:t>
            </a:r>
          </a:p>
          <a:p>
            <a:pPr marL="0" indent="0">
              <a:buNone/>
            </a:pPr>
            <a:endParaRPr lang="en-US" dirty="0" smtClean="0"/>
          </a:p>
          <a:p>
            <a:pPr lvl="1"/>
            <a:endParaRPr lang="en-US" dirty="0" smtClean="0"/>
          </a:p>
        </p:txBody>
      </p:sp>
    </p:spTree>
    <p:extLst>
      <p:ext uri="{BB962C8B-B14F-4D97-AF65-F5344CB8AC3E}">
        <p14:creationId xmlns:p14="http://schemas.microsoft.com/office/powerpoint/2010/main" val="12793410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lvl="1"/>
            <a:r>
              <a:rPr lang="en-US" dirty="0" smtClean="0"/>
              <a:t>El </a:t>
            </a:r>
            <a:r>
              <a:rPr lang="en-US" dirty="0"/>
              <a:t>Niño, La </a:t>
            </a:r>
            <a:r>
              <a:rPr lang="en-US" dirty="0" smtClean="0"/>
              <a:t>Niña</a:t>
            </a:r>
          </a:p>
        </p:txBody>
      </p:sp>
      <p:sp>
        <p:nvSpPr>
          <p:cNvPr id="6" name="TextBox 5"/>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8258" y="2253232"/>
            <a:ext cx="6687483" cy="3219899"/>
          </a:xfrm>
        </p:spPr>
      </p:pic>
    </p:spTree>
    <p:extLst>
      <p:ext uri="{BB962C8B-B14F-4D97-AF65-F5344CB8AC3E}">
        <p14:creationId xmlns:p14="http://schemas.microsoft.com/office/powerpoint/2010/main" val="33841213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lvl="1"/>
            <a:r>
              <a:rPr lang="en-US" dirty="0" smtClean="0"/>
              <a:t>El </a:t>
            </a:r>
            <a:r>
              <a:rPr lang="en-US" dirty="0"/>
              <a:t>Niño, La </a:t>
            </a:r>
            <a:r>
              <a:rPr lang="en-US" dirty="0" smtClean="0"/>
              <a:t>Niña</a:t>
            </a:r>
          </a:p>
        </p:txBody>
      </p:sp>
      <p:sp>
        <p:nvSpPr>
          <p:cNvPr id="6" name="TextBox 5"/>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8258" y="2253232"/>
            <a:ext cx="6687483" cy="3219899"/>
          </a:xfrm>
        </p:spPr>
      </p:pic>
    </p:spTree>
    <p:extLst>
      <p:ext uri="{BB962C8B-B14F-4D97-AF65-F5344CB8AC3E}">
        <p14:creationId xmlns:p14="http://schemas.microsoft.com/office/powerpoint/2010/main" val="36834940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lvl="1"/>
            <a:r>
              <a:rPr lang="en-US" dirty="0" smtClean="0"/>
              <a:t>El </a:t>
            </a:r>
            <a:r>
              <a:rPr lang="en-US" dirty="0"/>
              <a:t>Niño, La </a:t>
            </a:r>
            <a:r>
              <a:rPr lang="en-US" dirty="0" smtClean="0"/>
              <a:t>Niña</a:t>
            </a:r>
          </a:p>
        </p:txBody>
      </p:sp>
      <p:sp>
        <p:nvSpPr>
          <p:cNvPr id="6" name="TextBox 5"/>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pic>
        <p:nvPicPr>
          <p:cNvPr id="7" name="Picture 4" descr="0738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4544" y="1600200"/>
            <a:ext cx="647491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81175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lvl="1"/>
            <a:r>
              <a:rPr lang="en-US" dirty="0" smtClean="0"/>
              <a:t>El </a:t>
            </a:r>
            <a:r>
              <a:rPr lang="en-US" dirty="0"/>
              <a:t>Niño, La </a:t>
            </a:r>
            <a:r>
              <a:rPr lang="en-US" dirty="0" smtClean="0"/>
              <a:t>Niña</a:t>
            </a:r>
          </a:p>
        </p:txBody>
      </p:sp>
      <p:sp>
        <p:nvSpPr>
          <p:cNvPr id="6" name="TextBox 5"/>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pic>
        <p:nvPicPr>
          <p:cNvPr id="8" name="Picture 4" descr="0738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5699" y="1600200"/>
            <a:ext cx="639260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57994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lvl="1"/>
            <a:r>
              <a:rPr lang="en-US" dirty="0" smtClean="0"/>
              <a:t>El </a:t>
            </a:r>
            <a:r>
              <a:rPr lang="en-US" dirty="0"/>
              <a:t>Niño, La </a:t>
            </a:r>
            <a:r>
              <a:rPr lang="en-US" dirty="0" smtClean="0"/>
              <a:t>Niña</a:t>
            </a:r>
          </a:p>
        </p:txBody>
      </p:sp>
      <p:sp>
        <p:nvSpPr>
          <p:cNvPr id="6" name="TextBox 5"/>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pic>
        <p:nvPicPr>
          <p:cNvPr id="7" name="Picture 4" descr="073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727497"/>
            <a:ext cx="8229600" cy="227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0589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lvl="1"/>
            <a:r>
              <a:rPr lang="en-US" dirty="0" smtClean="0"/>
              <a:t>El </a:t>
            </a:r>
            <a:r>
              <a:rPr lang="en-US" dirty="0"/>
              <a:t>Niño, La </a:t>
            </a:r>
            <a:r>
              <a:rPr lang="en-US" dirty="0" smtClean="0"/>
              <a:t>Niña</a:t>
            </a:r>
          </a:p>
        </p:txBody>
      </p:sp>
      <p:sp>
        <p:nvSpPr>
          <p:cNvPr id="6" name="TextBox 5"/>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sp>
        <p:nvSpPr>
          <p:cNvPr id="3" name="TextBox 2"/>
          <p:cNvSpPr txBox="1"/>
          <p:nvPr/>
        </p:nvSpPr>
        <p:spPr>
          <a:xfrm>
            <a:off x="1066800" y="1367135"/>
            <a:ext cx="6894836" cy="461665"/>
          </a:xfrm>
          <a:prstGeom prst="rect">
            <a:avLst/>
          </a:prstGeom>
          <a:noFill/>
        </p:spPr>
        <p:txBody>
          <a:bodyPr wrap="none" rtlCol="0">
            <a:spAutoFit/>
          </a:bodyPr>
          <a:lstStyle/>
          <a:p>
            <a:r>
              <a:rPr lang="en-US" sz="2400" dirty="0" smtClean="0"/>
              <a:t>Other oscillations have an impact on our winter…</a:t>
            </a:r>
            <a:endParaRPr lang="en-US" sz="2400" dirty="0"/>
          </a:p>
        </p:txBody>
      </p:sp>
      <p:pic>
        <p:nvPicPr>
          <p:cNvPr id="8" name="Picture 4" descr="074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966259"/>
            <a:ext cx="8229600" cy="3793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878041" y="5862935"/>
            <a:ext cx="3522759" cy="461665"/>
          </a:xfrm>
          <a:prstGeom prst="rect">
            <a:avLst/>
          </a:prstGeom>
          <a:noFill/>
        </p:spPr>
        <p:txBody>
          <a:bodyPr wrap="none" rtlCol="0">
            <a:spAutoFit/>
          </a:bodyPr>
          <a:lstStyle/>
          <a:p>
            <a:r>
              <a:rPr lang="en-US" sz="2400" dirty="0" smtClean="0"/>
              <a:t>North Atlantic Oscillation</a:t>
            </a:r>
            <a:endParaRPr lang="en-US" sz="2400" dirty="0"/>
          </a:p>
        </p:txBody>
      </p:sp>
    </p:spTree>
    <p:extLst>
      <p:ext uri="{BB962C8B-B14F-4D97-AF65-F5344CB8AC3E}">
        <p14:creationId xmlns:p14="http://schemas.microsoft.com/office/powerpoint/2010/main" val="23430281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solidFill>
                  <a:srgbClr val="0070C0"/>
                </a:solidFill>
              </a:rPr>
              <a:t>Cool season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2640" y="1600200"/>
            <a:ext cx="6618720" cy="4525963"/>
          </a:xfrm>
        </p:spPr>
      </p:pic>
      <p:sp>
        <p:nvSpPr>
          <p:cNvPr id="3" name="TextBox 2"/>
          <p:cNvSpPr txBox="1"/>
          <p:nvPr/>
        </p:nvSpPr>
        <p:spPr>
          <a:xfrm>
            <a:off x="3276600" y="6324600"/>
            <a:ext cx="2590800" cy="246221"/>
          </a:xfrm>
          <a:prstGeom prst="rect">
            <a:avLst/>
          </a:prstGeom>
          <a:noFill/>
        </p:spPr>
        <p:txBody>
          <a:bodyPr wrap="square" rtlCol="0">
            <a:spAutoFit/>
          </a:bodyPr>
          <a:lstStyle/>
          <a:p>
            <a:r>
              <a:rPr lang="en-US" sz="1000" dirty="0">
                <a:hlinkClick r:id="rId3"/>
              </a:rPr>
              <a:t>http://</a:t>
            </a:r>
            <a:r>
              <a:rPr lang="en-US" sz="1000" dirty="0" smtClean="0">
                <a:hlinkClick r:id="rId3"/>
              </a:rPr>
              <a:t>www.hcpress.com/img/viaduct-8.jpg</a:t>
            </a:r>
            <a:r>
              <a:rPr lang="en-US" sz="1000" dirty="0" smtClean="0"/>
              <a:t> </a:t>
            </a:r>
            <a:endParaRPr lang="en-US" sz="1000" dirty="0"/>
          </a:p>
        </p:txBody>
      </p:sp>
    </p:spTree>
    <p:extLst>
      <p:ext uri="{BB962C8B-B14F-4D97-AF65-F5344CB8AC3E}">
        <p14:creationId xmlns:p14="http://schemas.microsoft.com/office/powerpoint/2010/main" val="1558050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2014, 2015 seasonal outlook</a:t>
            </a:r>
          </a:p>
        </p:txBody>
      </p:sp>
      <p:sp>
        <p:nvSpPr>
          <p:cNvPr id="3" name="TextBox 2"/>
          <p:cNvSpPr txBox="1"/>
          <p:nvPr/>
        </p:nvSpPr>
        <p:spPr>
          <a:xfrm>
            <a:off x="2057400" y="6324600"/>
            <a:ext cx="4953000" cy="246221"/>
          </a:xfrm>
          <a:prstGeom prst="rect">
            <a:avLst/>
          </a:prstGeom>
          <a:noFill/>
        </p:spPr>
        <p:txBody>
          <a:bodyPr wrap="square" rtlCol="0">
            <a:spAutoFit/>
          </a:bodyPr>
          <a:lstStyle/>
          <a:p>
            <a:r>
              <a:rPr lang="en-US" sz="1000" dirty="0" smtClean="0">
                <a:hlinkClick r:id="rId2"/>
              </a:rPr>
              <a:t>http</a:t>
            </a:r>
            <a:r>
              <a:rPr lang="en-US" sz="1000" dirty="0">
                <a:hlinkClick r:id="rId2"/>
              </a:rPr>
              <a:t>://</a:t>
            </a:r>
            <a:r>
              <a:rPr lang="en-US" sz="1000" dirty="0" smtClean="0">
                <a:hlinkClick r:id="rId2"/>
              </a:rPr>
              <a:t>www.cpc.noaa.gov/products/analysis_monitoring/enso_advisory/ensodisc.html</a:t>
            </a:r>
            <a:r>
              <a:rPr lang="en-US" sz="1000" dirty="0" smtClean="0"/>
              <a:t> </a:t>
            </a:r>
            <a:endParaRPr lang="en-US" sz="10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66421" y="1798637"/>
            <a:ext cx="5011158" cy="4525963"/>
          </a:xfrm>
        </p:spPr>
      </p:pic>
      <p:sp>
        <p:nvSpPr>
          <p:cNvPr id="8" name="TextBox 7"/>
          <p:cNvSpPr txBox="1"/>
          <p:nvPr/>
        </p:nvSpPr>
        <p:spPr>
          <a:xfrm>
            <a:off x="2032755" y="1214735"/>
            <a:ext cx="4977645" cy="461665"/>
          </a:xfrm>
          <a:prstGeom prst="rect">
            <a:avLst/>
          </a:prstGeom>
          <a:noFill/>
        </p:spPr>
        <p:txBody>
          <a:bodyPr wrap="none" rtlCol="0">
            <a:spAutoFit/>
          </a:bodyPr>
          <a:lstStyle/>
          <a:p>
            <a:r>
              <a:rPr lang="en-US" sz="2400" dirty="0" smtClean="0"/>
              <a:t>El Niño predictions for this winter…</a:t>
            </a:r>
            <a:endParaRPr lang="en-US" sz="2400" dirty="0"/>
          </a:p>
        </p:txBody>
      </p:sp>
    </p:spTree>
    <p:extLst>
      <p:ext uri="{BB962C8B-B14F-4D97-AF65-F5344CB8AC3E}">
        <p14:creationId xmlns:p14="http://schemas.microsoft.com/office/powerpoint/2010/main" val="3606635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2014, 2015 seasonal outlook</a:t>
            </a:r>
          </a:p>
        </p:txBody>
      </p:sp>
      <p:sp>
        <p:nvSpPr>
          <p:cNvPr id="3" name="TextBox 2"/>
          <p:cNvSpPr txBox="1"/>
          <p:nvPr/>
        </p:nvSpPr>
        <p:spPr>
          <a:xfrm>
            <a:off x="2888300" y="6324600"/>
            <a:ext cx="3588700" cy="246221"/>
          </a:xfrm>
          <a:prstGeom prst="rect">
            <a:avLst/>
          </a:prstGeom>
          <a:noFill/>
        </p:spPr>
        <p:txBody>
          <a:bodyPr wrap="square" rtlCol="0">
            <a:spAutoFit/>
          </a:bodyPr>
          <a:lstStyle/>
          <a:p>
            <a:r>
              <a:rPr lang="en-US" sz="1000" dirty="0">
                <a:hlinkClick r:id="rId2"/>
              </a:rPr>
              <a:t>http://www.cpc.ncep.noaa.gov/products/predictions/610day</a:t>
            </a:r>
            <a:r>
              <a:rPr lang="en-US" sz="1000" dirty="0" smtClean="0">
                <a:hlinkClick r:id="rId2"/>
              </a:rPr>
              <a:t>/</a:t>
            </a:r>
            <a:endParaRPr lang="en-US" sz="1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1100" y="1600200"/>
            <a:ext cx="4281799" cy="4525963"/>
          </a:xfrm>
        </p:spPr>
      </p:pic>
      <p:sp>
        <p:nvSpPr>
          <p:cNvPr id="8" name="TextBox 7"/>
          <p:cNvSpPr txBox="1"/>
          <p:nvPr/>
        </p:nvSpPr>
        <p:spPr>
          <a:xfrm>
            <a:off x="1243854" y="1214735"/>
            <a:ext cx="6833346" cy="461665"/>
          </a:xfrm>
          <a:prstGeom prst="rect">
            <a:avLst/>
          </a:prstGeom>
          <a:noFill/>
        </p:spPr>
        <p:txBody>
          <a:bodyPr wrap="none" rtlCol="0">
            <a:spAutoFit/>
          </a:bodyPr>
          <a:lstStyle/>
          <a:p>
            <a:r>
              <a:rPr lang="en-US" sz="2400" dirty="0" smtClean="0"/>
              <a:t>Climate Prediction Center’s 6 – 10 day outlook…</a:t>
            </a:r>
            <a:endParaRPr lang="en-US" sz="2400" dirty="0"/>
          </a:p>
        </p:txBody>
      </p:sp>
      <p:sp>
        <p:nvSpPr>
          <p:cNvPr id="6" name="TextBox 5"/>
          <p:cNvSpPr txBox="1"/>
          <p:nvPr/>
        </p:nvSpPr>
        <p:spPr>
          <a:xfrm>
            <a:off x="457200" y="3733800"/>
            <a:ext cx="1479957" cy="369332"/>
          </a:xfrm>
          <a:prstGeom prst="rect">
            <a:avLst/>
          </a:prstGeom>
          <a:noFill/>
        </p:spPr>
        <p:txBody>
          <a:bodyPr wrap="none" rtlCol="0">
            <a:spAutoFit/>
          </a:bodyPr>
          <a:lstStyle/>
          <a:p>
            <a:r>
              <a:rPr lang="en-US" dirty="0" smtClean="0"/>
              <a:t>Temperature</a:t>
            </a:r>
            <a:endParaRPr lang="en-US" dirty="0"/>
          </a:p>
        </p:txBody>
      </p:sp>
    </p:spTree>
    <p:extLst>
      <p:ext uri="{BB962C8B-B14F-4D97-AF65-F5344CB8AC3E}">
        <p14:creationId xmlns:p14="http://schemas.microsoft.com/office/powerpoint/2010/main" val="17310667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2014, 2015 seasonal outlook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8280" y="1600200"/>
            <a:ext cx="4287440" cy="4525963"/>
          </a:xfrm>
        </p:spPr>
      </p:pic>
      <p:sp>
        <p:nvSpPr>
          <p:cNvPr id="7" name="TextBox 6"/>
          <p:cNvSpPr txBox="1"/>
          <p:nvPr/>
        </p:nvSpPr>
        <p:spPr>
          <a:xfrm>
            <a:off x="2888300" y="6324600"/>
            <a:ext cx="3588700" cy="246221"/>
          </a:xfrm>
          <a:prstGeom prst="rect">
            <a:avLst/>
          </a:prstGeom>
          <a:noFill/>
        </p:spPr>
        <p:txBody>
          <a:bodyPr wrap="square" rtlCol="0">
            <a:spAutoFit/>
          </a:bodyPr>
          <a:lstStyle/>
          <a:p>
            <a:r>
              <a:rPr lang="en-US" sz="1000" dirty="0">
                <a:hlinkClick r:id="rId3"/>
              </a:rPr>
              <a:t>http://www.cpc.ncep.noaa.gov/products/predictions/610day</a:t>
            </a:r>
            <a:r>
              <a:rPr lang="en-US" sz="1000" dirty="0" smtClean="0">
                <a:hlinkClick r:id="rId3"/>
              </a:rPr>
              <a:t>/</a:t>
            </a:r>
            <a:endParaRPr lang="en-US" sz="1000" dirty="0"/>
          </a:p>
        </p:txBody>
      </p:sp>
      <p:sp>
        <p:nvSpPr>
          <p:cNvPr id="8" name="TextBox 7"/>
          <p:cNvSpPr txBox="1"/>
          <p:nvPr/>
        </p:nvSpPr>
        <p:spPr>
          <a:xfrm>
            <a:off x="1243854" y="1214735"/>
            <a:ext cx="6833346" cy="461665"/>
          </a:xfrm>
          <a:prstGeom prst="rect">
            <a:avLst/>
          </a:prstGeom>
          <a:noFill/>
        </p:spPr>
        <p:txBody>
          <a:bodyPr wrap="none" rtlCol="0">
            <a:spAutoFit/>
          </a:bodyPr>
          <a:lstStyle/>
          <a:p>
            <a:r>
              <a:rPr lang="en-US" sz="2400" dirty="0" smtClean="0"/>
              <a:t>Climate Prediction Center’s 6 – 10 day outlook…</a:t>
            </a:r>
            <a:endParaRPr lang="en-US" sz="2400" dirty="0"/>
          </a:p>
        </p:txBody>
      </p:sp>
      <p:sp>
        <p:nvSpPr>
          <p:cNvPr id="9" name="TextBox 8"/>
          <p:cNvSpPr txBox="1"/>
          <p:nvPr/>
        </p:nvSpPr>
        <p:spPr>
          <a:xfrm>
            <a:off x="457200" y="3733800"/>
            <a:ext cx="1454244" cy="369332"/>
          </a:xfrm>
          <a:prstGeom prst="rect">
            <a:avLst/>
          </a:prstGeom>
          <a:noFill/>
        </p:spPr>
        <p:txBody>
          <a:bodyPr wrap="none" rtlCol="0">
            <a:spAutoFit/>
          </a:bodyPr>
          <a:lstStyle/>
          <a:p>
            <a:r>
              <a:rPr lang="en-US" dirty="0" smtClean="0"/>
              <a:t>Precipitation</a:t>
            </a:r>
            <a:endParaRPr lang="en-US" dirty="0"/>
          </a:p>
        </p:txBody>
      </p:sp>
    </p:spTree>
    <p:extLst>
      <p:ext uri="{BB962C8B-B14F-4D97-AF65-F5344CB8AC3E}">
        <p14:creationId xmlns:p14="http://schemas.microsoft.com/office/powerpoint/2010/main" val="4027459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Clouds</a:t>
            </a:r>
          </a:p>
        </p:txBody>
      </p:sp>
      <p:sp>
        <p:nvSpPr>
          <p:cNvPr id="3" name="TextBox 2"/>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pic>
        <p:nvPicPr>
          <p:cNvPr id="5" name="Content Placeholder 4" descr="04T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0215" y="1600200"/>
            <a:ext cx="750357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82639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2014, 2015 seasonal outlook</a:t>
            </a:r>
          </a:p>
        </p:txBody>
      </p:sp>
      <p:sp>
        <p:nvSpPr>
          <p:cNvPr id="3" name="TextBox 2"/>
          <p:cNvSpPr txBox="1"/>
          <p:nvPr/>
        </p:nvSpPr>
        <p:spPr>
          <a:xfrm>
            <a:off x="2057400" y="6324600"/>
            <a:ext cx="5424654" cy="246221"/>
          </a:xfrm>
          <a:prstGeom prst="rect">
            <a:avLst/>
          </a:prstGeom>
          <a:noFill/>
        </p:spPr>
        <p:txBody>
          <a:bodyPr wrap="square" rtlCol="0">
            <a:spAutoFit/>
          </a:bodyPr>
          <a:lstStyle/>
          <a:p>
            <a:r>
              <a:rPr lang="en-US" sz="1000" dirty="0">
                <a:hlinkClick r:id="rId2"/>
              </a:rPr>
              <a:t>http://</a:t>
            </a:r>
            <a:r>
              <a:rPr lang="en-US" sz="1000" dirty="0" smtClean="0">
                <a:hlinkClick r:id="rId2"/>
              </a:rPr>
              <a:t>www.cpc.ncep.noaa.gov/products/precip/CWlink/daily_ao_index/ao_index_ensm.shtml</a:t>
            </a:r>
            <a:endParaRPr lang="en-US" sz="1000" dirty="0"/>
          </a:p>
        </p:txBody>
      </p:sp>
      <p:sp>
        <p:nvSpPr>
          <p:cNvPr id="8" name="TextBox 7"/>
          <p:cNvSpPr txBox="1"/>
          <p:nvPr/>
        </p:nvSpPr>
        <p:spPr>
          <a:xfrm>
            <a:off x="1752600" y="1214735"/>
            <a:ext cx="5729454" cy="461665"/>
          </a:xfrm>
          <a:prstGeom prst="rect">
            <a:avLst/>
          </a:prstGeom>
          <a:noFill/>
        </p:spPr>
        <p:txBody>
          <a:bodyPr wrap="none" rtlCol="0">
            <a:spAutoFit/>
          </a:bodyPr>
          <a:lstStyle/>
          <a:p>
            <a:r>
              <a:rPr lang="en-US" sz="2400" dirty="0" smtClean="0"/>
              <a:t>NAO-related predictions for this month…</a:t>
            </a:r>
            <a:endParaRPr lang="en-US" sz="24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28786046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2014, 2015 seasonal outlook</a:t>
            </a:r>
          </a:p>
        </p:txBody>
      </p:sp>
      <p:sp>
        <p:nvSpPr>
          <p:cNvPr id="3" name="TextBox 2"/>
          <p:cNvSpPr txBox="1"/>
          <p:nvPr/>
        </p:nvSpPr>
        <p:spPr>
          <a:xfrm>
            <a:off x="2286000" y="6324600"/>
            <a:ext cx="4343400" cy="246221"/>
          </a:xfrm>
          <a:prstGeom prst="rect">
            <a:avLst/>
          </a:prstGeom>
          <a:noFill/>
        </p:spPr>
        <p:txBody>
          <a:bodyPr wrap="square" rtlCol="0">
            <a:spAutoFit/>
          </a:bodyPr>
          <a:lstStyle/>
          <a:p>
            <a:r>
              <a:rPr lang="en-US" sz="1000" dirty="0">
                <a:hlinkClick r:id="rId2"/>
              </a:rPr>
              <a:t>http://</a:t>
            </a:r>
            <a:r>
              <a:rPr lang="en-US" sz="1000" dirty="0" smtClean="0">
                <a:hlinkClick r:id="rId2"/>
              </a:rPr>
              <a:t>www.noaanews.noaa.gov/stories2014/20141016_winteroutlook.html</a:t>
            </a:r>
            <a:endParaRPr lang="en-US" sz="1000" dirty="0"/>
          </a:p>
        </p:txBody>
      </p:sp>
      <p:sp>
        <p:nvSpPr>
          <p:cNvPr id="8" name="TextBox 7"/>
          <p:cNvSpPr txBox="1"/>
          <p:nvPr/>
        </p:nvSpPr>
        <p:spPr>
          <a:xfrm>
            <a:off x="3733800" y="1214735"/>
            <a:ext cx="1364476" cy="461665"/>
          </a:xfrm>
          <a:prstGeom prst="rect">
            <a:avLst/>
          </a:prstGeom>
          <a:noFill/>
        </p:spPr>
        <p:txBody>
          <a:bodyPr wrap="none" rtlCol="0">
            <a:spAutoFit/>
          </a:bodyPr>
          <a:lstStyle/>
          <a:p>
            <a:r>
              <a:rPr lang="en-US" sz="2400" dirty="0" smtClean="0"/>
              <a:t>NOAA…</a:t>
            </a:r>
            <a:endParaRPr lang="en-US" sz="2400"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2431" y="1600200"/>
            <a:ext cx="5799137" cy="4525963"/>
          </a:xfrm>
        </p:spPr>
      </p:pic>
    </p:spTree>
    <p:extLst>
      <p:ext uri="{BB962C8B-B14F-4D97-AF65-F5344CB8AC3E}">
        <p14:creationId xmlns:p14="http://schemas.microsoft.com/office/powerpoint/2010/main" val="29170162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2014, 2015 seasonal outlook</a:t>
            </a:r>
          </a:p>
        </p:txBody>
      </p:sp>
      <p:sp>
        <p:nvSpPr>
          <p:cNvPr id="3" name="TextBox 2"/>
          <p:cNvSpPr txBox="1"/>
          <p:nvPr/>
        </p:nvSpPr>
        <p:spPr>
          <a:xfrm>
            <a:off x="2286000" y="6324600"/>
            <a:ext cx="4343400" cy="246221"/>
          </a:xfrm>
          <a:prstGeom prst="rect">
            <a:avLst/>
          </a:prstGeom>
          <a:noFill/>
        </p:spPr>
        <p:txBody>
          <a:bodyPr wrap="square" rtlCol="0">
            <a:spAutoFit/>
          </a:bodyPr>
          <a:lstStyle/>
          <a:p>
            <a:r>
              <a:rPr lang="en-US" sz="1000" dirty="0">
                <a:hlinkClick r:id="rId2"/>
              </a:rPr>
              <a:t>http://</a:t>
            </a:r>
            <a:r>
              <a:rPr lang="en-US" sz="1000" dirty="0" smtClean="0">
                <a:hlinkClick r:id="rId2"/>
              </a:rPr>
              <a:t>www.noaanews.noaa.gov/stories2014/20141016_winteroutlook.html</a:t>
            </a:r>
            <a:endParaRPr lang="en-US" sz="1000" dirty="0"/>
          </a:p>
        </p:txBody>
      </p:sp>
      <p:sp>
        <p:nvSpPr>
          <p:cNvPr id="8" name="TextBox 7"/>
          <p:cNvSpPr txBox="1"/>
          <p:nvPr/>
        </p:nvSpPr>
        <p:spPr>
          <a:xfrm>
            <a:off x="3733800" y="1214735"/>
            <a:ext cx="1364476" cy="461665"/>
          </a:xfrm>
          <a:prstGeom prst="rect">
            <a:avLst/>
          </a:prstGeom>
          <a:noFill/>
        </p:spPr>
        <p:txBody>
          <a:bodyPr wrap="none" rtlCol="0">
            <a:spAutoFit/>
          </a:bodyPr>
          <a:lstStyle/>
          <a:p>
            <a:r>
              <a:rPr lang="en-US" sz="2400" dirty="0" smtClean="0"/>
              <a:t>NOAA…</a:t>
            </a:r>
            <a:endParaRPr lang="en-US" sz="24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2431" y="1600200"/>
            <a:ext cx="5799137" cy="4525963"/>
          </a:xfrm>
        </p:spPr>
      </p:pic>
    </p:spTree>
    <p:extLst>
      <p:ext uri="{BB962C8B-B14F-4D97-AF65-F5344CB8AC3E}">
        <p14:creationId xmlns:p14="http://schemas.microsoft.com/office/powerpoint/2010/main" val="22361926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Polar vortex, </a:t>
            </a:r>
            <a:r>
              <a:rPr lang="en-US" dirty="0" smtClean="0">
                <a:solidFill>
                  <a:schemeClr val="bg1">
                    <a:lumMod val="75000"/>
                  </a:schemeClr>
                </a:solidFill>
              </a:rPr>
              <a:t>Omega block</a:t>
            </a:r>
          </a:p>
        </p:txBody>
      </p:sp>
      <p:sp>
        <p:nvSpPr>
          <p:cNvPr id="3" name="TextBox 2"/>
          <p:cNvSpPr txBox="1"/>
          <p:nvPr/>
        </p:nvSpPr>
        <p:spPr>
          <a:xfrm>
            <a:off x="3276600" y="6324600"/>
            <a:ext cx="2743200" cy="246221"/>
          </a:xfrm>
          <a:prstGeom prst="rect">
            <a:avLst/>
          </a:prstGeom>
          <a:noFill/>
        </p:spPr>
        <p:txBody>
          <a:bodyPr wrap="square" rtlCol="0">
            <a:spAutoFit/>
          </a:bodyPr>
          <a:lstStyle/>
          <a:p>
            <a:r>
              <a:rPr lang="en-US" sz="1000" dirty="0" smtClean="0"/>
              <a:t>http</a:t>
            </a:r>
            <a:r>
              <a:rPr lang="en-US" sz="1000" dirty="0"/>
              <a:t>://glossary.ametsoc.org/wiki/Main_Page</a:t>
            </a:r>
          </a:p>
        </p:txBody>
      </p:sp>
      <p:sp>
        <p:nvSpPr>
          <p:cNvPr id="8" name="Content Placeholder 7"/>
          <p:cNvSpPr>
            <a:spLocks noGrp="1"/>
          </p:cNvSpPr>
          <p:nvPr>
            <p:ph idx="1"/>
          </p:nvPr>
        </p:nvSpPr>
        <p:spPr/>
        <p:txBody>
          <a:bodyPr/>
          <a:lstStyle/>
          <a:p>
            <a:r>
              <a:rPr lang="en-US" sz="2400" dirty="0">
                <a:solidFill>
                  <a:srgbClr val="FF0000"/>
                </a:solidFill>
              </a:rPr>
              <a:t>A planetary-scale mid- to high-latitude circumpolar cyclonic circulation, extending from the middle troposphere to the stratosphere.</a:t>
            </a:r>
            <a:r>
              <a:rPr lang="en-US" sz="1800" dirty="0">
                <a:solidFill>
                  <a:srgbClr val="FF0000"/>
                </a:solidFill>
              </a:rPr>
              <a:t> </a:t>
            </a:r>
            <a:r>
              <a:rPr lang="en-US" sz="1800" dirty="0"/>
              <a:t>The Northern Hemisphere vortex often features two centers—one near Baffin Island and the other over northeast Siberia—with analogous circumpolar asymmetry atypical in the Southern Hemisphere. The westerly airflow is largely a manifestation of the thermal wind above the polar frontal zone of middle and </a:t>
            </a:r>
            <a:r>
              <a:rPr lang="en-US" sz="1800" dirty="0" err="1"/>
              <a:t>subpolar</a:t>
            </a:r>
            <a:r>
              <a:rPr lang="en-US" sz="1800" dirty="0"/>
              <a:t> latitudes. </a:t>
            </a:r>
            <a:r>
              <a:rPr lang="en-US" sz="2400" dirty="0">
                <a:solidFill>
                  <a:srgbClr val="FF0000"/>
                </a:solidFill>
              </a:rPr>
              <a:t>The vortex is strongest during the winter in the upper troposphere and stratosphere when the pole-to-equator temperature gradient is strongest.</a:t>
            </a:r>
            <a:r>
              <a:rPr lang="en-US" sz="1800" dirty="0">
                <a:solidFill>
                  <a:srgbClr val="FF0000"/>
                </a:solidFill>
              </a:rPr>
              <a:t> </a:t>
            </a:r>
            <a:r>
              <a:rPr lang="en-US" sz="1800" dirty="0"/>
              <a:t>The stratosphere component of the circulation may be referred to separately as the “polar stratospheric vortex.” In summer, the strongest westerly circulation is largely confined to the troposphere, and the polar stratospheric vortex reverses in the upper stratosphere because of solar heating during the polar day.</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Polar vortex, </a:t>
            </a:r>
            <a:r>
              <a:rPr lang="en-US" dirty="0" smtClean="0">
                <a:solidFill>
                  <a:schemeClr val="bg1">
                    <a:lumMod val="75000"/>
                  </a:schemeClr>
                </a:solidFill>
              </a:rPr>
              <a:t>Omega block</a:t>
            </a:r>
          </a:p>
        </p:txBody>
      </p:sp>
      <p:sp>
        <p:nvSpPr>
          <p:cNvPr id="3" name="TextBox 2"/>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sp>
        <p:nvSpPr>
          <p:cNvPr id="7" name="TextBox 6"/>
          <p:cNvSpPr txBox="1"/>
          <p:nvPr/>
        </p:nvSpPr>
        <p:spPr>
          <a:xfrm>
            <a:off x="2971800" y="1143000"/>
            <a:ext cx="3147015" cy="461665"/>
          </a:xfrm>
          <a:prstGeom prst="rect">
            <a:avLst/>
          </a:prstGeom>
          <a:noFill/>
        </p:spPr>
        <p:txBody>
          <a:bodyPr wrap="none" rtlCol="0">
            <a:spAutoFit/>
          </a:bodyPr>
          <a:lstStyle/>
          <a:p>
            <a:r>
              <a:rPr lang="en-US" sz="2400" dirty="0" smtClean="0"/>
              <a:t>2 – 5 December 2014</a:t>
            </a:r>
            <a:endParaRPr lang="en-US" sz="2400" dirty="0"/>
          </a:p>
        </p:txBody>
      </p:sp>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0254" y="1600200"/>
            <a:ext cx="7403492" cy="4525963"/>
          </a:xfrm>
        </p:spPr>
      </p:pic>
    </p:spTree>
    <p:extLst>
      <p:ext uri="{BB962C8B-B14F-4D97-AF65-F5344CB8AC3E}">
        <p14:creationId xmlns:p14="http://schemas.microsoft.com/office/powerpoint/2010/main" val="211841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Polar vortex, </a:t>
            </a:r>
            <a:r>
              <a:rPr lang="en-US" dirty="0" smtClean="0">
                <a:solidFill>
                  <a:schemeClr val="bg1">
                    <a:lumMod val="75000"/>
                  </a:schemeClr>
                </a:solidFill>
              </a:rPr>
              <a:t>Omega block</a:t>
            </a:r>
          </a:p>
        </p:txBody>
      </p:sp>
      <p:sp>
        <p:nvSpPr>
          <p:cNvPr id="3" name="TextBox 2"/>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sp>
        <p:nvSpPr>
          <p:cNvPr id="7" name="TextBox 6"/>
          <p:cNvSpPr txBox="1"/>
          <p:nvPr/>
        </p:nvSpPr>
        <p:spPr>
          <a:xfrm>
            <a:off x="2971800" y="1143000"/>
            <a:ext cx="2821606" cy="461665"/>
          </a:xfrm>
          <a:prstGeom prst="rect">
            <a:avLst/>
          </a:prstGeom>
          <a:noFill/>
        </p:spPr>
        <p:txBody>
          <a:bodyPr wrap="none" rtlCol="0">
            <a:spAutoFit/>
          </a:bodyPr>
          <a:lstStyle/>
          <a:p>
            <a:r>
              <a:rPr lang="en-US" sz="2400" dirty="0" smtClean="0"/>
              <a:t>5 – 8 January 2014</a:t>
            </a:r>
            <a:endParaRPr lang="en-US" sz="2400"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0254" y="1600200"/>
            <a:ext cx="7403492" cy="4525963"/>
          </a:xfrm>
        </p:spPr>
      </p:pic>
    </p:spTree>
    <p:extLst>
      <p:ext uri="{BB962C8B-B14F-4D97-AF65-F5344CB8AC3E}">
        <p14:creationId xmlns:p14="http://schemas.microsoft.com/office/powerpoint/2010/main" val="41364412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Polar vortex, </a:t>
            </a:r>
            <a:r>
              <a:rPr lang="en-US" dirty="0" smtClean="0">
                <a:solidFill>
                  <a:schemeClr val="bg1">
                    <a:lumMod val="75000"/>
                  </a:schemeClr>
                </a:solidFill>
              </a:rPr>
              <a:t>Omega block</a:t>
            </a:r>
          </a:p>
        </p:txBody>
      </p:sp>
      <p:sp>
        <p:nvSpPr>
          <p:cNvPr id="3" name="TextBox 2"/>
          <p:cNvSpPr txBox="1"/>
          <p:nvPr/>
        </p:nvSpPr>
        <p:spPr>
          <a:xfrm>
            <a:off x="457200" y="6324600"/>
            <a:ext cx="7772400" cy="400110"/>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p>
          <a:p>
            <a:r>
              <a:rPr lang="en-US" sz="1000" dirty="0">
                <a:hlinkClick r:id="rId2"/>
              </a:rPr>
              <a:t>http://www.washingtonpost.com/blogs/wonkblog/wp/2014/11/20/theres-growing-evidence-that-global-warming-is-driving-crazy-winters</a:t>
            </a:r>
            <a:r>
              <a:rPr lang="en-US" sz="1000" dirty="0" smtClean="0">
                <a:hlinkClick r:id="rId2"/>
              </a:rPr>
              <a:t>/</a:t>
            </a:r>
            <a:r>
              <a:rPr lang="en-US" sz="1000" dirty="0" smtClean="0"/>
              <a:t> </a:t>
            </a:r>
            <a:endParaRPr lang="en-US" sz="1000" dirty="0"/>
          </a:p>
        </p:txBody>
      </p:sp>
      <p:pic>
        <p:nvPicPr>
          <p:cNvPr id="7" name="Picture 4" descr="0732"/>
          <p:cNvPicPr preferRelativeResize="0">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43908" y="1798637"/>
            <a:ext cx="485618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00200" y="1214735"/>
            <a:ext cx="5989140" cy="461665"/>
          </a:xfrm>
          <a:prstGeom prst="rect">
            <a:avLst/>
          </a:prstGeom>
          <a:noFill/>
        </p:spPr>
        <p:txBody>
          <a:bodyPr wrap="none" rtlCol="0">
            <a:spAutoFit/>
          </a:bodyPr>
          <a:lstStyle/>
          <a:p>
            <a:r>
              <a:rPr lang="en-US" sz="2400" dirty="0" smtClean="0"/>
              <a:t>Polar vortex – climate change connection?</a:t>
            </a:r>
            <a:endParaRPr lang="en-US" sz="2400" dirty="0"/>
          </a:p>
        </p:txBody>
      </p:sp>
    </p:spTree>
    <p:extLst>
      <p:ext uri="{BB962C8B-B14F-4D97-AF65-F5344CB8AC3E}">
        <p14:creationId xmlns:p14="http://schemas.microsoft.com/office/powerpoint/2010/main" val="35852065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solidFill>
                  <a:schemeClr val="bg1">
                    <a:lumMod val="75000"/>
                  </a:schemeClr>
                </a:solidFill>
              </a:rPr>
              <a:t>Polar vortex, </a:t>
            </a:r>
            <a:r>
              <a:rPr lang="en-US" dirty="0" smtClean="0"/>
              <a:t>Omega block</a:t>
            </a:r>
          </a:p>
        </p:txBody>
      </p:sp>
      <p:sp>
        <p:nvSpPr>
          <p:cNvPr id="3" name="TextBox 2"/>
          <p:cNvSpPr txBox="1"/>
          <p:nvPr/>
        </p:nvSpPr>
        <p:spPr>
          <a:xfrm>
            <a:off x="3276600" y="6324600"/>
            <a:ext cx="2743200" cy="246221"/>
          </a:xfrm>
          <a:prstGeom prst="rect">
            <a:avLst/>
          </a:prstGeom>
          <a:noFill/>
        </p:spPr>
        <p:txBody>
          <a:bodyPr wrap="square" rtlCol="0">
            <a:spAutoFit/>
          </a:bodyPr>
          <a:lstStyle/>
          <a:p>
            <a:r>
              <a:rPr lang="en-US" sz="1000" dirty="0" smtClean="0"/>
              <a:t>http</a:t>
            </a:r>
            <a:r>
              <a:rPr lang="en-US" sz="1000" dirty="0"/>
              <a:t>://weather.uwyo.edu/upperair/uamap.html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9169" y="1600200"/>
            <a:ext cx="6465661" cy="4525963"/>
          </a:xfrm>
        </p:spPr>
      </p:pic>
      <p:sp>
        <p:nvSpPr>
          <p:cNvPr id="8" name="TextBox 7"/>
          <p:cNvSpPr txBox="1"/>
          <p:nvPr/>
        </p:nvSpPr>
        <p:spPr>
          <a:xfrm>
            <a:off x="3929810" y="1143000"/>
            <a:ext cx="3842590" cy="461665"/>
          </a:xfrm>
          <a:prstGeom prst="rect">
            <a:avLst/>
          </a:prstGeom>
          <a:noFill/>
        </p:spPr>
        <p:txBody>
          <a:bodyPr wrap="none" rtlCol="0">
            <a:spAutoFit/>
          </a:bodyPr>
          <a:lstStyle/>
          <a:p>
            <a:r>
              <a:rPr lang="en-US" sz="2400" dirty="0" smtClean="0"/>
              <a:t>Remnants of Typhoon Nuri</a:t>
            </a:r>
            <a:endParaRPr lang="en-US" sz="2400" dirty="0"/>
          </a:p>
        </p:txBody>
      </p:sp>
      <p:sp>
        <p:nvSpPr>
          <p:cNvPr id="5" name="Right Arrow 4"/>
          <p:cNvSpPr/>
          <p:nvPr/>
        </p:nvSpPr>
        <p:spPr>
          <a:xfrm rot="9881519">
            <a:off x="2898878" y="1391889"/>
            <a:ext cx="104176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04101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solidFill>
                  <a:schemeClr val="bg1">
                    <a:lumMod val="75000"/>
                  </a:schemeClr>
                </a:solidFill>
              </a:rPr>
              <a:t>Polar vortex, </a:t>
            </a:r>
            <a:r>
              <a:rPr lang="en-US" dirty="0" smtClean="0"/>
              <a:t>Omega block</a:t>
            </a:r>
          </a:p>
        </p:txBody>
      </p:sp>
      <p:sp>
        <p:nvSpPr>
          <p:cNvPr id="3" name="TextBox 2"/>
          <p:cNvSpPr txBox="1"/>
          <p:nvPr/>
        </p:nvSpPr>
        <p:spPr>
          <a:xfrm>
            <a:off x="3276600" y="6324600"/>
            <a:ext cx="2743200" cy="246221"/>
          </a:xfrm>
          <a:prstGeom prst="rect">
            <a:avLst/>
          </a:prstGeom>
          <a:noFill/>
        </p:spPr>
        <p:txBody>
          <a:bodyPr wrap="square" rtlCol="0">
            <a:spAutoFit/>
          </a:bodyPr>
          <a:lstStyle/>
          <a:p>
            <a:r>
              <a:rPr lang="en-US" sz="1000" dirty="0" smtClean="0"/>
              <a:t>http</a:t>
            </a:r>
            <a:r>
              <a:rPr lang="en-US" sz="1000" dirty="0"/>
              <a:t>://weather.uwyo.edu/upperair/uamap.html</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9169" y="1600200"/>
            <a:ext cx="6465661" cy="4525963"/>
          </a:xfrm>
        </p:spPr>
      </p:pic>
      <p:sp>
        <p:nvSpPr>
          <p:cNvPr id="2" name="TextBox 1"/>
          <p:cNvSpPr txBox="1"/>
          <p:nvPr/>
        </p:nvSpPr>
        <p:spPr>
          <a:xfrm>
            <a:off x="2743200" y="1219200"/>
            <a:ext cx="1757097" cy="2862322"/>
          </a:xfrm>
          <a:prstGeom prst="rect">
            <a:avLst/>
          </a:prstGeom>
          <a:noFill/>
        </p:spPr>
        <p:txBody>
          <a:bodyPr wrap="square" rtlCol="0">
            <a:spAutoFit/>
          </a:bodyPr>
          <a:lstStyle/>
          <a:p>
            <a:r>
              <a:rPr lang="el-GR" sz="18000" dirty="0" smtClean="0"/>
              <a:t>Ω</a:t>
            </a:r>
            <a:endParaRPr lang="en-US" sz="18000" dirty="0"/>
          </a:p>
        </p:txBody>
      </p:sp>
      <p:sp>
        <p:nvSpPr>
          <p:cNvPr id="6" name="TextBox 5"/>
          <p:cNvSpPr txBox="1"/>
          <p:nvPr/>
        </p:nvSpPr>
        <p:spPr>
          <a:xfrm>
            <a:off x="3271151" y="1214735"/>
            <a:ext cx="2520049" cy="461665"/>
          </a:xfrm>
          <a:prstGeom prst="rect">
            <a:avLst/>
          </a:prstGeom>
          <a:noFill/>
        </p:spPr>
        <p:txBody>
          <a:bodyPr wrap="none" rtlCol="0">
            <a:spAutoFit/>
          </a:bodyPr>
          <a:lstStyle/>
          <a:p>
            <a:r>
              <a:rPr lang="en-US" sz="2400" dirty="0" smtClean="0"/>
              <a:t>Mid-Troposphere</a:t>
            </a:r>
            <a:endParaRPr lang="en-US" sz="2400" dirty="0"/>
          </a:p>
        </p:txBody>
      </p:sp>
    </p:spTree>
    <p:extLst>
      <p:ext uri="{BB962C8B-B14F-4D97-AF65-F5344CB8AC3E}">
        <p14:creationId xmlns:p14="http://schemas.microsoft.com/office/powerpoint/2010/main" val="207186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solidFill>
                  <a:schemeClr val="bg1">
                    <a:lumMod val="75000"/>
                  </a:schemeClr>
                </a:solidFill>
              </a:rPr>
              <a:t>Polar vortex, </a:t>
            </a:r>
            <a:r>
              <a:rPr lang="en-US" dirty="0" smtClean="0"/>
              <a:t>Omega block</a:t>
            </a:r>
          </a:p>
        </p:txBody>
      </p:sp>
      <p:sp>
        <p:nvSpPr>
          <p:cNvPr id="3" name="TextBox 2"/>
          <p:cNvSpPr txBox="1"/>
          <p:nvPr/>
        </p:nvSpPr>
        <p:spPr>
          <a:xfrm>
            <a:off x="3276600" y="6324600"/>
            <a:ext cx="2743200" cy="246221"/>
          </a:xfrm>
          <a:prstGeom prst="rect">
            <a:avLst/>
          </a:prstGeom>
          <a:noFill/>
        </p:spPr>
        <p:txBody>
          <a:bodyPr wrap="square" rtlCol="0">
            <a:spAutoFit/>
          </a:bodyPr>
          <a:lstStyle/>
          <a:p>
            <a:r>
              <a:rPr lang="en-US" sz="1000" dirty="0" smtClean="0"/>
              <a:t>http</a:t>
            </a:r>
            <a:r>
              <a:rPr lang="en-US" sz="1000" dirty="0"/>
              <a:t>://weather.uwyo.edu/upperair/uamap.html</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9169" y="1600200"/>
            <a:ext cx="6465661" cy="4525963"/>
          </a:xfrm>
        </p:spPr>
      </p:pic>
      <p:sp>
        <p:nvSpPr>
          <p:cNvPr id="5" name="TextBox 4"/>
          <p:cNvSpPr txBox="1"/>
          <p:nvPr/>
        </p:nvSpPr>
        <p:spPr>
          <a:xfrm>
            <a:off x="3271151" y="1214735"/>
            <a:ext cx="2520049" cy="461665"/>
          </a:xfrm>
          <a:prstGeom prst="rect">
            <a:avLst/>
          </a:prstGeom>
          <a:noFill/>
        </p:spPr>
        <p:txBody>
          <a:bodyPr wrap="none" rtlCol="0">
            <a:spAutoFit/>
          </a:bodyPr>
          <a:lstStyle/>
          <a:p>
            <a:r>
              <a:rPr lang="en-US" sz="2400" dirty="0" smtClean="0"/>
              <a:t>Mid-Troposphere</a:t>
            </a:r>
            <a:endParaRPr lang="en-US" sz="2400" dirty="0"/>
          </a:p>
        </p:txBody>
      </p:sp>
    </p:spTree>
    <p:extLst>
      <p:ext uri="{BB962C8B-B14F-4D97-AF65-F5344CB8AC3E}">
        <p14:creationId xmlns:p14="http://schemas.microsoft.com/office/powerpoint/2010/main" val="1414367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Clouds</a:t>
            </a:r>
          </a:p>
        </p:txBody>
      </p:sp>
      <p:sp>
        <p:nvSpPr>
          <p:cNvPr id="3" name="TextBox 2"/>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pic>
        <p:nvPicPr>
          <p:cNvPr id="6" name="Picture 4" descr="043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6990" y="1600200"/>
            <a:ext cx="715002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34804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0303"/>
          <p:cNvPicPr preferRelativeResize="0">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17845" y="1600200"/>
            <a:ext cx="510831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1" name="Title 1"/>
          <p:cNvSpPr>
            <a:spLocks noGrp="1"/>
          </p:cNvSpPr>
          <p:nvPr>
            <p:ph type="title"/>
          </p:nvPr>
        </p:nvSpPr>
        <p:spPr/>
        <p:txBody>
          <a:bodyPr/>
          <a:lstStyle/>
          <a:p>
            <a:r>
              <a:rPr lang="en-US" dirty="0" smtClean="0"/>
              <a:t>Inversions</a:t>
            </a:r>
          </a:p>
        </p:txBody>
      </p:sp>
      <p:sp>
        <p:nvSpPr>
          <p:cNvPr id="10" name="TextBox 9"/>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sp>
        <p:nvSpPr>
          <p:cNvPr id="5" name="TextBox 4"/>
          <p:cNvSpPr txBox="1"/>
          <p:nvPr/>
        </p:nvSpPr>
        <p:spPr>
          <a:xfrm>
            <a:off x="3271151" y="1214735"/>
            <a:ext cx="2959465" cy="461665"/>
          </a:xfrm>
          <a:prstGeom prst="rect">
            <a:avLst/>
          </a:prstGeom>
          <a:noFill/>
        </p:spPr>
        <p:txBody>
          <a:bodyPr wrap="none" rtlCol="0">
            <a:spAutoFit/>
          </a:bodyPr>
          <a:lstStyle/>
          <a:p>
            <a:r>
              <a:rPr lang="en-US" sz="2400" dirty="0" smtClean="0"/>
              <a:t>surface (</a:t>
            </a:r>
            <a:r>
              <a:rPr lang="en-US" sz="2400" dirty="0" err="1" smtClean="0"/>
              <a:t>radiational</a:t>
            </a:r>
            <a:r>
              <a:rPr lang="en-US" sz="2400" dirty="0" smtClean="0"/>
              <a:t>)</a:t>
            </a:r>
            <a:endParaRPr lang="en-US" sz="2400" dirty="0"/>
          </a:p>
        </p:txBody>
      </p:sp>
    </p:spTree>
    <p:extLst>
      <p:ext uri="{BB962C8B-B14F-4D97-AF65-F5344CB8AC3E}">
        <p14:creationId xmlns:p14="http://schemas.microsoft.com/office/powerpoint/2010/main" val="32404474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Inversions</a:t>
            </a:r>
          </a:p>
        </p:txBody>
      </p:sp>
      <p:sp>
        <p:nvSpPr>
          <p:cNvPr id="3" name="TextBox 2"/>
          <p:cNvSpPr txBox="1"/>
          <p:nvPr/>
        </p:nvSpPr>
        <p:spPr>
          <a:xfrm>
            <a:off x="2667000" y="6324600"/>
            <a:ext cx="2971800" cy="246221"/>
          </a:xfrm>
          <a:prstGeom prst="rect">
            <a:avLst/>
          </a:prstGeom>
          <a:noFill/>
        </p:spPr>
        <p:txBody>
          <a:bodyPr wrap="square" rtlCol="0">
            <a:spAutoFit/>
          </a:bodyPr>
          <a:lstStyle/>
          <a:p>
            <a:r>
              <a:rPr lang="en-US" sz="1000" dirty="0" smtClean="0"/>
              <a:t>http</a:t>
            </a:r>
            <a:r>
              <a:rPr lang="en-US" sz="1000" dirty="0"/>
              <a:t>://weather.uwyo.edu/upperair/sounding.html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3273" y="1600200"/>
            <a:ext cx="5657453" cy="4525963"/>
          </a:xfrm>
        </p:spPr>
      </p:pic>
      <p:sp>
        <p:nvSpPr>
          <p:cNvPr id="5" name="Oval 4"/>
          <p:cNvSpPr/>
          <p:nvPr/>
        </p:nvSpPr>
        <p:spPr>
          <a:xfrm>
            <a:off x="3200400" y="5181600"/>
            <a:ext cx="2209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71151" y="1214735"/>
            <a:ext cx="2959465" cy="461665"/>
          </a:xfrm>
          <a:prstGeom prst="rect">
            <a:avLst/>
          </a:prstGeom>
          <a:noFill/>
        </p:spPr>
        <p:txBody>
          <a:bodyPr wrap="none" rtlCol="0">
            <a:spAutoFit/>
          </a:bodyPr>
          <a:lstStyle/>
          <a:p>
            <a:r>
              <a:rPr lang="en-US" sz="2400" dirty="0" smtClean="0"/>
              <a:t>surface (</a:t>
            </a:r>
            <a:r>
              <a:rPr lang="en-US" sz="2400" dirty="0" err="1" smtClean="0"/>
              <a:t>radiational</a:t>
            </a:r>
            <a:r>
              <a:rPr lang="en-US" sz="2400" dirty="0" smtClean="0"/>
              <a:t>)</a:t>
            </a:r>
            <a:endParaRPr lang="en-US" sz="2400" dirty="0"/>
          </a:p>
        </p:txBody>
      </p:sp>
    </p:spTree>
    <p:extLst>
      <p:ext uri="{BB962C8B-B14F-4D97-AF65-F5344CB8AC3E}">
        <p14:creationId xmlns:p14="http://schemas.microsoft.com/office/powerpoint/2010/main" val="37392061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Inversions</a:t>
            </a:r>
          </a:p>
        </p:txBody>
      </p:sp>
      <p:sp>
        <p:nvSpPr>
          <p:cNvPr id="3" name="TextBox 2"/>
          <p:cNvSpPr txBox="1"/>
          <p:nvPr/>
        </p:nvSpPr>
        <p:spPr>
          <a:xfrm>
            <a:off x="2667000" y="6324600"/>
            <a:ext cx="4191000" cy="246221"/>
          </a:xfrm>
          <a:prstGeom prst="rect">
            <a:avLst/>
          </a:prstGeom>
          <a:noFill/>
        </p:spPr>
        <p:txBody>
          <a:bodyPr wrap="square" rtlCol="0">
            <a:spAutoFit/>
          </a:bodyPr>
          <a:lstStyle/>
          <a:p>
            <a:r>
              <a:rPr lang="en-US" sz="1000"/>
              <a:t>http://www.hpc.ncep.noaa.gov/archives/web_pages/sfc/sfc_archive.php</a:t>
            </a:r>
            <a:endParaRPr lang="en-US" sz="1000" dirty="0"/>
          </a:p>
        </p:txBody>
      </p:sp>
      <p:sp>
        <p:nvSpPr>
          <p:cNvPr id="5" name="Oval 4"/>
          <p:cNvSpPr/>
          <p:nvPr/>
        </p:nvSpPr>
        <p:spPr>
          <a:xfrm>
            <a:off x="3200400" y="5181600"/>
            <a:ext cx="2209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2007" y="1600200"/>
            <a:ext cx="6039986" cy="4525963"/>
          </a:xfrm>
        </p:spPr>
      </p:pic>
    </p:spTree>
    <p:extLst>
      <p:ext uri="{BB962C8B-B14F-4D97-AF65-F5344CB8AC3E}">
        <p14:creationId xmlns:p14="http://schemas.microsoft.com/office/powerpoint/2010/main" val="24271994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4820" y="1600200"/>
            <a:ext cx="4534359" cy="4525963"/>
          </a:xfrm>
        </p:spPr>
      </p:pic>
      <p:sp>
        <p:nvSpPr>
          <p:cNvPr id="15361" name="Title 1"/>
          <p:cNvSpPr>
            <a:spLocks noGrp="1"/>
          </p:cNvSpPr>
          <p:nvPr>
            <p:ph type="title"/>
          </p:nvPr>
        </p:nvSpPr>
        <p:spPr/>
        <p:txBody>
          <a:bodyPr/>
          <a:lstStyle/>
          <a:p>
            <a:r>
              <a:rPr lang="en-US" dirty="0" smtClean="0"/>
              <a:t>Inversions</a:t>
            </a:r>
          </a:p>
        </p:txBody>
      </p:sp>
      <p:sp>
        <p:nvSpPr>
          <p:cNvPr id="3" name="TextBox 2"/>
          <p:cNvSpPr txBox="1"/>
          <p:nvPr/>
        </p:nvSpPr>
        <p:spPr>
          <a:xfrm>
            <a:off x="2457221" y="6172200"/>
            <a:ext cx="4172179" cy="307777"/>
          </a:xfrm>
          <a:prstGeom prst="rect">
            <a:avLst/>
          </a:prstGeom>
          <a:noFill/>
        </p:spPr>
        <p:txBody>
          <a:bodyPr wrap="square" rtlCol="0">
            <a:spAutoFit/>
          </a:bodyPr>
          <a:lstStyle/>
          <a:p>
            <a:r>
              <a:rPr lang="en-US" sz="1400" dirty="0" smtClean="0"/>
              <a:t>Purchase Knob, 7 November 2014, 11:30 am EST</a:t>
            </a:r>
            <a:endParaRPr lang="en-US" sz="1400" dirty="0"/>
          </a:p>
        </p:txBody>
      </p:sp>
      <p:cxnSp>
        <p:nvCxnSpPr>
          <p:cNvPr id="10" name="Straight Arrow Connector 9"/>
          <p:cNvCxnSpPr/>
          <p:nvPr/>
        </p:nvCxnSpPr>
        <p:spPr>
          <a:xfrm flipH="1">
            <a:off x="4876800" y="5486400"/>
            <a:ext cx="914400" cy="0"/>
          </a:xfrm>
          <a:prstGeom prst="straightConnector1">
            <a:avLst/>
          </a:prstGeom>
          <a:ln w="381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65812" y="1214735"/>
            <a:ext cx="1744388" cy="461665"/>
          </a:xfrm>
          <a:prstGeom prst="rect">
            <a:avLst/>
          </a:prstGeom>
          <a:noFill/>
        </p:spPr>
        <p:txBody>
          <a:bodyPr wrap="none" rtlCol="0">
            <a:spAutoFit/>
          </a:bodyPr>
          <a:lstStyle/>
          <a:p>
            <a:r>
              <a:rPr lang="en-US" sz="2400" dirty="0" smtClean="0"/>
              <a:t>subsidence</a:t>
            </a:r>
            <a:endParaRPr lang="en-US" sz="2400" dirty="0"/>
          </a:p>
        </p:txBody>
      </p:sp>
    </p:spTree>
    <p:extLst>
      <p:ext uri="{BB962C8B-B14F-4D97-AF65-F5344CB8AC3E}">
        <p14:creationId xmlns:p14="http://schemas.microsoft.com/office/powerpoint/2010/main" val="26383188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8 weather sources, 8 different weather forecasts</a:t>
            </a:r>
          </a:p>
        </p:txBody>
      </p:sp>
      <p:sp>
        <p:nvSpPr>
          <p:cNvPr id="3" name="TextBox 2"/>
          <p:cNvSpPr txBox="1"/>
          <p:nvPr/>
        </p:nvSpPr>
        <p:spPr>
          <a:xfrm>
            <a:off x="3886200" y="6324600"/>
            <a:ext cx="1219200" cy="246221"/>
          </a:xfrm>
          <a:prstGeom prst="rect">
            <a:avLst/>
          </a:prstGeom>
          <a:noFill/>
        </p:spPr>
        <p:txBody>
          <a:bodyPr wrap="square" rtlCol="0">
            <a:spAutoFit/>
          </a:bodyPr>
          <a:lstStyle/>
          <a:p>
            <a:r>
              <a:rPr lang="en-US" sz="1000" dirty="0" smtClean="0"/>
              <a:t>Miller, </a:t>
            </a:r>
            <a:r>
              <a:rPr lang="en-US" sz="1000" dirty="0" err="1" smtClean="0"/>
              <a:t>WaF</a:t>
            </a:r>
            <a:r>
              <a:rPr lang="en-US" sz="1000" dirty="0" smtClean="0"/>
              <a:t>, 2012</a:t>
            </a:r>
            <a:endParaRPr lang="en-US" sz="1000" dirty="0"/>
          </a:p>
        </p:txBody>
      </p:sp>
      <p:pic>
        <p:nvPicPr>
          <p:cNvPr id="6" name="Picture 2" descr="C:\Documents and Settings\dmiller\My Documents\Files\docs\research\comet\may 2006\sempe1011\case_studies\c2010120612\figs\final\color\fig2b.png"/>
          <p:cNvPicPr>
            <a:picLocks noGrp="1" noChangeAspect="1" noChangeArrowheads="1"/>
          </p:cNvPicPr>
          <p:nvPr>
            <p:ph idx="1"/>
          </p:nvPr>
        </p:nvPicPr>
        <p:blipFill>
          <a:blip r:embed="rId2"/>
          <a:srcRect/>
          <a:stretch>
            <a:fillRect/>
          </a:stretch>
        </p:blipFill>
        <p:spPr bwMode="auto">
          <a:xfrm>
            <a:off x="847092" y="1600200"/>
            <a:ext cx="7449815" cy="4525963"/>
          </a:xfrm>
          <a:prstGeom prst="rect">
            <a:avLst/>
          </a:prstGeom>
          <a:noFill/>
          <a:ln w="9525">
            <a:noFill/>
            <a:miter lim="800000"/>
            <a:headEnd/>
            <a:tailEnd/>
          </a:ln>
        </p:spPr>
      </p:pic>
    </p:spTree>
    <p:extLst>
      <p:ext uri="{BB962C8B-B14F-4D97-AF65-F5344CB8AC3E}">
        <p14:creationId xmlns:p14="http://schemas.microsoft.com/office/powerpoint/2010/main" val="36611370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do we see so many different forecasts?  </a:t>
            </a:r>
            <a:endParaRPr lang="en-US" dirty="0" smtClean="0"/>
          </a:p>
          <a:p>
            <a:pPr lvl="1"/>
            <a:r>
              <a:rPr lang="en-US" dirty="0" smtClean="0"/>
              <a:t>Everyone </a:t>
            </a:r>
            <a:r>
              <a:rPr lang="en-US" dirty="0"/>
              <a:t>has access to the same information, but it seems every forecast is different, especially during the winter months.</a:t>
            </a:r>
          </a:p>
        </p:txBody>
      </p:sp>
      <p:sp>
        <p:nvSpPr>
          <p:cNvPr id="7" name="Title 1"/>
          <p:cNvSpPr>
            <a:spLocks noGrp="1"/>
          </p:cNvSpPr>
          <p:nvPr>
            <p:ph type="title"/>
          </p:nvPr>
        </p:nvSpPr>
        <p:spPr>
          <a:xfrm>
            <a:off x="457200" y="274638"/>
            <a:ext cx="8229600" cy="1143000"/>
          </a:xfrm>
        </p:spPr>
        <p:txBody>
          <a:bodyPr/>
          <a:lstStyle/>
          <a:p>
            <a:r>
              <a:rPr lang="en-US" dirty="0" smtClean="0"/>
              <a:t>8 weather sources, 8 different weather forecasts</a:t>
            </a:r>
          </a:p>
        </p:txBody>
      </p:sp>
      <p:sp>
        <p:nvSpPr>
          <p:cNvPr id="4" name="TextBox 3"/>
          <p:cNvSpPr txBox="1"/>
          <p:nvPr/>
        </p:nvSpPr>
        <p:spPr>
          <a:xfrm>
            <a:off x="685800" y="3620631"/>
            <a:ext cx="7924800" cy="2246769"/>
          </a:xfrm>
          <a:prstGeom prst="rect">
            <a:avLst/>
          </a:prstGeom>
          <a:noFill/>
        </p:spPr>
        <p:txBody>
          <a:bodyPr wrap="square" rtlCol="0">
            <a:spAutoFit/>
          </a:bodyPr>
          <a:lstStyle/>
          <a:p>
            <a:r>
              <a:rPr lang="en-US" sz="2800" u="sng" dirty="0" smtClean="0">
                <a:solidFill>
                  <a:srgbClr val="FF0000"/>
                </a:solidFill>
              </a:rPr>
              <a:t>Answer</a:t>
            </a:r>
          </a:p>
          <a:p>
            <a:r>
              <a:rPr lang="en-US" sz="2800" dirty="0">
                <a:solidFill>
                  <a:srgbClr val="FF0000"/>
                </a:solidFill>
              </a:rPr>
              <a:t>	</a:t>
            </a:r>
            <a:r>
              <a:rPr lang="en-US" sz="2800" dirty="0" smtClean="0">
                <a:solidFill>
                  <a:srgbClr val="FF0000"/>
                </a:solidFill>
              </a:rPr>
              <a:t>(1) does source have local weather expertise?</a:t>
            </a:r>
          </a:p>
          <a:p>
            <a:r>
              <a:rPr lang="en-US" sz="2800" dirty="0">
                <a:solidFill>
                  <a:srgbClr val="FF0000"/>
                </a:solidFill>
              </a:rPr>
              <a:t>	</a:t>
            </a:r>
            <a:r>
              <a:rPr lang="en-US" sz="2800" dirty="0" smtClean="0">
                <a:solidFill>
                  <a:srgbClr val="FF0000"/>
                </a:solidFill>
              </a:rPr>
              <a:t>(2) which weather “animal” is driving the weather-of-the-day?</a:t>
            </a:r>
          </a:p>
        </p:txBody>
      </p:sp>
    </p:spTree>
    <p:extLst>
      <p:ext uri="{BB962C8B-B14F-4D97-AF65-F5344CB8AC3E}">
        <p14:creationId xmlns:p14="http://schemas.microsoft.com/office/powerpoint/2010/main" val="37587679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1143000"/>
          </a:xfrm>
        </p:spPr>
        <p:txBody>
          <a:bodyPr/>
          <a:lstStyle/>
          <a:p>
            <a:r>
              <a:rPr lang="en-US" dirty="0" smtClean="0"/>
              <a:t>8 weather sources, 8 different weather forecasts</a:t>
            </a:r>
          </a:p>
        </p:txBody>
      </p:sp>
      <p:sp>
        <p:nvSpPr>
          <p:cNvPr id="4" name="TextBox 3"/>
          <p:cNvSpPr txBox="1"/>
          <p:nvPr/>
        </p:nvSpPr>
        <p:spPr>
          <a:xfrm>
            <a:off x="685800" y="1447800"/>
            <a:ext cx="7924800" cy="3108543"/>
          </a:xfrm>
          <a:prstGeom prst="rect">
            <a:avLst/>
          </a:prstGeom>
          <a:noFill/>
        </p:spPr>
        <p:txBody>
          <a:bodyPr wrap="square" rtlCol="0">
            <a:spAutoFit/>
          </a:bodyPr>
          <a:lstStyle/>
          <a:p>
            <a:r>
              <a:rPr lang="en-US" sz="2800" u="sng" dirty="0" smtClean="0">
                <a:solidFill>
                  <a:srgbClr val="FF0000"/>
                </a:solidFill>
              </a:rPr>
              <a:t>Answer</a:t>
            </a:r>
          </a:p>
          <a:p>
            <a:r>
              <a:rPr lang="en-US" sz="2800" dirty="0">
                <a:solidFill>
                  <a:srgbClr val="FF0000"/>
                </a:solidFill>
              </a:rPr>
              <a:t>	</a:t>
            </a:r>
            <a:r>
              <a:rPr lang="en-US" sz="2800" dirty="0" smtClean="0">
                <a:solidFill>
                  <a:schemeClr val="bg1">
                    <a:lumMod val="85000"/>
                  </a:schemeClr>
                </a:solidFill>
              </a:rPr>
              <a:t>(1) does source have local weather expertise?</a:t>
            </a:r>
          </a:p>
          <a:p>
            <a:r>
              <a:rPr lang="en-US" sz="2800" dirty="0">
                <a:solidFill>
                  <a:srgbClr val="FF0000"/>
                </a:solidFill>
              </a:rPr>
              <a:t>	</a:t>
            </a:r>
            <a:r>
              <a:rPr lang="en-US" sz="2800" dirty="0" smtClean="0">
                <a:solidFill>
                  <a:srgbClr val="FF0000"/>
                </a:solidFill>
              </a:rPr>
              <a:t>(2) which weather “animal” is driving the weather-of-the-day?</a:t>
            </a:r>
          </a:p>
          <a:p>
            <a:r>
              <a:rPr lang="en-US" sz="2800" dirty="0">
                <a:solidFill>
                  <a:srgbClr val="FF0000"/>
                </a:solidFill>
              </a:rPr>
              <a:t>	</a:t>
            </a:r>
            <a:r>
              <a:rPr lang="en-US" sz="2800" dirty="0" smtClean="0">
                <a:solidFill>
                  <a:srgbClr val="FF0000"/>
                </a:solidFill>
              </a:rPr>
              <a:t>[</a:t>
            </a:r>
            <a:r>
              <a:rPr lang="en-US" sz="2800" dirty="0" err="1" smtClean="0">
                <a:solidFill>
                  <a:srgbClr val="FF0000"/>
                </a:solidFill>
              </a:rPr>
              <a:t>i</a:t>
            </a:r>
            <a:r>
              <a:rPr lang="en-US" sz="2800" dirty="0" smtClean="0">
                <a:solidFill>
                  <a:srgbClr val="FF0000"/>
                </a:solidFill>
              </a:rPr>
              <a:t>] planetary scale </a:t>
            </a:r>
            <a:r>
              <a:rPr lang="en-US" sz="2800" dirty="0" smtClean="0">
                <a:solidFill>
                  <a:srgbClr val="FF0000"/>
                </a:solidFill>
                <a:sym typeface="Wingdings" panose="05000000000000000000" pitchFamily="2" charset="2"/>
              </a:rPr>
              <a:t> forecast consistency</a:t>
            </a:r>
          </a:p>
          <a:p>
            <a:r>
              <a:rPr lang="en-US" sz="2800" dirty="0">
                <a:solidFill>
                  <a:srgbClr val="FF0000"/>
                </a:solidFill>
                <a:sym typeface="Wingdings" panose="05000000000000000000" pitchFamily="2" charset="2"/>
              </a:rPr>
              <a:t>	</a:t>
            </a:r>
            <a:r>
              <a:rPr lang="en-US" sz="2800" dirty="0" smtClean="0">
                <a:solidFill>
                  <a:srgbClr val="FF0000"/>
                </a:solidFill>
                <a:sym typeface="Wingdings" panose="05000000000000000000" pitchFamily="2" charset="2"/>
              </a:rPr>
              <a:t>[ii] local scale  forecast inconsistency</a:t>
            </a:r>
            <a:endParaRPr lang="en-US" sz="2800" dirty="0" smtClean="0">
              <a:solidFill>
                <a:srgbClr val="FF0000"/>
              </a:solidFill>
            </a:endParaRPr>
          </a:p>
        </p:txBody>
      </p:sp>
    </p:spTree>
    <p:extLst>
      <p:ext uri="{BB962C8B-B14F-4D97-AF65-F5344CB8AC3E}">
        <p14:creationId xmlns:p14="http://schemas.microsoft.com/office/powerpoint/2010/main" val="5718234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1143000"/>
          </a:xfrm>
        </p:spPr>
        <p:txBody>
          <a:bodyPr/>
          <a:lstStyle/>
          <a:p>
            <a:r>
              <a:rPr lang="en-US" dirty="0" smtClean="0"/>
              <a:t>8 weather sources, 8 different weather forecasts</a:t>
            </a:r>
          </a:p>
        </p:txBody>
      </p:sp>
      <p:sp>
        <p:nvSpPr>
          <p:cNvPr id="4" name="TextBox 3"/>
          <p:cNvSpPr txBox="1"/>
          <p:nvPr/>
        </p:nvSpPr>
        <p:spPr>
          <a:xfrm>
            <a:off x="685800" y="1447800"/>
            <a:ext cx="7924800" cy="2677656"/>
          </a:xfrm>
          <a:prstGeom prst="rect">
            <a:avLst/>
          </a:prstGeom>
          <a:noFill/>
        </p:spPr>
        <p:txBody>
          <a:bodyPr wrap="square" rtlCol="0">
            <a:spAutoFit/>
          </a:bodyPr>
          <a:lstStyle/>
          <a:p>
            <a:r>
              <a:rPr lang="en-US" sz="2800" u="sng" dirty="0" smtClean="0">
                <a:solidFill>
                  <a:srgbClr val="FF0000"/>
                </a:solidFill>
              </a:rPr>
              <a:t>Answer</a:t>
            </a:r>
          </a:p>
          <a:p>
            <a:r>
              <a:rPr lang="en-US" sz="2800" dirty="0">
                <a:solidFill>
                  <a:srgbClr val="FF0000"/>
                </a:solidFill>
              </a:rPr>
              <a:t>	</a:t>
            </a:r>
            <a:r>
              <a:rPr lang="en-US" sz="2800" dirty="0" smtClean="0">
                <a:solidFill>
                  <a:schemeClr val="bg1">
                    <a:lumMod val="85000"/>
                  </a:schemeClr>
                </a:solidFill>
              </a:rPr>
              <a:t>(2) which weather “animal” is driving the weather-of-the-day?</a:t>
            </a:r>
          </a:p>
          <a:p>
            <a:r>
              <a:rPr lang="en-US" sz="2800" dirty="0">
                <a:solidFill>
                  <a:srgbClr val="FF0000"/>
                </a:solidFill>
              </a:rPr>
              <a:t>	</a:t>
            </a:r>
            <a:r>
              <a:rPr lang="en-US" sz="2800" dirty="0" smtClean="0">
                <a:solidFill>
                  <a:srgbClr val="FF0000"/>
                </a:solidFill>
              </a:rPr>
              <a:t>[</a:t>
            </a:r>
            <a:r>
              <a:rPr lang="en-US" sz="2800" dirty="0" err="1" smtClean="0">
                <a:solidFill>
                  <a:srgbClr val="FF0000"/>
                </a:solidFill>
              </a:rPr>
              <a:t>i</a:t>
            </a:r>
            <a:r>
              <a:rPr lang="en-US" sz="2800" dirty="0" smtClean="0">
                <a:solidFill>
                  <a:srgbClr val="FF0000"/>
                </a:solidFill>
              </a:rPr>
              <a:t>] planetary scale </a:t>
            </a:r>
            <a:r>
              <a:rPr lang="en-US" sz="2800" dirty="0" smtClean="0">
                <a:solidFill>
                  <a:srgbClr val="FF0000"/>
                </a:solidFill>
                <a:sym typeface="Wingdings" panose="05000000000000000000" pitchFamily="2" charset="2"/>
              </a:rPr>
              <a:t> forecast consistency*</a:t>
            </a:r>
          </a:p>
          <a:p>
            <a:r>
              <a:rPr lang="en-US" sz="2800" dirty="0">
                <a:solidFill>
                  <a:srgbClr val="FF0000"/>
                </a:solidFill>
                <a:sym typeface="Wingdings" panose="05000000000000000000" pitchFamily="2" charset="2"/>
              </a:rPr>
              <a:t>	</a:t>
            </a:r>
            <a:r>
              <a:rPr lang="en-US" sz="2800" dirty="0" smtClean="0">
                <a:solidFill>
                  <a:schemeClr val="bg1">
                    <a:lumMod val="85000"/>
                  </a:schemeClr>
                </a:solidFill>
                <a:sym typeface="Wingdings" panose="05000000000000000000" pitchFamily="2" charset="2"/>
              </a:rPr>
              <a:t>[ii] local scale  forecast inconsistency</a:t>
            </a:r>
          </a:p>
          <a:p>
            <a:r>
              <a:rPr lang="en-US" sz="2800" dirty="0" smtClean="0">
                <a:solidFill>
                  <a:srgbClr val="FF0000"/>
                </a:solidFill>
                <a:sym typeface="Wingdings" panose="05000000000000000000" pitchFamily="2" charset="2"/>
              </a:rPr>
              <a:t>*there are exceptions to [</a:t>
            </a:r>
            <a:r>
              <a:rPr lang="en-US" sz="2800" dirty="0" err="1" smtClean="0">
                <a:solidFill>
                  <a:srgbClr val="FF0000"/>
                </a:solidFill>
                <a:sym typeface="Wingdings" panose="05000000000000000000" pitchFamily="2" charset="2"/>
              </a:rPr>
              <a:t>i</a:t>
            </a:r>
            <a:r>
              <a:rPr lang="en-US" sz="2800" dirty="0" smtClean="0">
                <a:solidFill>
                  <a:srgbClr val="FF0000"/>
                </a:solidFill>
                <a:sym typeface="Wingdings" panose="05000000000000000000" pitchFamily="2" charset="2"/>
              </a:rPr>
              <a:t>] (last week)</a:t>
            </a:r>
            <a:endParaRPr lang="en-US" sz="2800" dirty="0" smtClean="0">
              <a:solidFill>
                <a:srgbClr val="FF0000"/>
              </a:solidFill>
            </a:endParaRPr>
          </a:p>
        </p:txBody>
      </p:sp>
    </p:spTree>
    <p:extLst>
      <p:ext uri="{BB962C8B-B14F-4D97-AF65-F5344CB8AC3E}">
        <p14:creationId xmlns:p14="http://schemas.microsoft.com/office/powerpoint/2010/main" val="10331360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1143000"/>
          </a:xfrm>
        </p:spPr>
        <p:txBody>
          <a:bodyPr/>
          <a:lstStyle/>
          <a:p>
            <a:r>
              <a:rPr lang="en-US" dirty="0" smtClean="0"/>
              <a:t>8 weather sources, 8 different weather forecasts</a:t>
            </a:r>
          </a:p>
        </p:txBody>
      </p:sp>
      <p:sp>
        <p:nvSpPr>
          <p:cNvPr id="13" name="TextBox 12"/>
          <p:cNvSpPr txBox="1"/>
          <p:nvPr/>
        </p:nvSpPr>
        <p:spPr>
          <a:xfrm>
            <a:off x="838200" y="6091535"/>
            <a:ext cx="7605800" cy="461665"/>
          </a:xfrm>
          <a:prstGeom prst="rect">
            <a:avLst/>
          </a:prstGeom>
          <a:noFill/>
        </p:spPr>
        <p:txBody>
          <a:bodyPr wrap="none" rtlCol="0">
            <a:spAutoFit/>
          </a:bodyPr>
          <a:lstStyle/>
          <a:p>
            <a:r>
              <a:rPr lang="en-US" sz="2400" dirty="0" smtClean="0"/>
              <a:t>NWS snow forecast ending 7:00 pm EST 26 Nov 2014</a:t>
            </a:r>
            <a:endParaRPr lang="en-US" sz="2400" dirty="0"/>
          </a:p>
        </p:txBody>
      </p:sp>
      <p:pic>
        <p:nvPicPr>
          <p:cNvPr id="14" name="Content Placeholder 1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6859" y="1600200"/>
            <a:ext cx="5490281" cy="4525963"/>
          </a:xfrm>
        </p:spPr>
      </p:pic>
    </p:spTree>
    <p:extLst>
      <p:ext uri="{BB962C8B-B14F-4D97-AF65-F5344CB8AC3E}">
        <p14:creationId xmlns:p14="http://schemas.microsoft.com/office/powerpoint/2010/main" val="14678648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0" y="6324600"/>
            <a:ext cx="4191000" cy="246221"/>
          </a:xfrm>
          <a:prstGeom prst="rect">
            <a:avLst/>
          </a:prstGeom>
          <a:noFill/>
        </p:spPr>
        <p:txBody>
          <a:bodyPr wrap="square" rtlCol="0">
            <a:spAutoFit/>
          </a:bodyPr>
          <a:lstStyle/>
          <a:p>
            <a:r>
              <a:rPr lang="en-US" sz="1000" dirty="0">
                <a:hlinkClick r:id="rId2"/>
              </a:rPr>
              <a:t>http://</a:t>
            </a:r>
            <a:r>
              <a:rPr lang="en-US" sz="1000" dirty="0" smtClean="0">
                <a:hlinkClick r:id="rId2"/>
              </a:rPr>
              <a:t>www.hpc.ncep.noaa.gov/archives/web_pages/sfc/sfc_archive.php</a:t>
            </a:r>
            <a:r>
              <a:rPr lang="en-US" sz="1000" dirty="0" smtClean="0"/>
              <a:t> </a:t>
            </a:r>
            <a:endParaRPr lang="en-US" sz="1000" dirty="0"/>
          </a:p>
        </p:txBody>
      </p:sp>
      <p:sp>
        <p:nvSpPr>
          <p:cNvPr id="7" name="Title 1"/>
          <p:cNvSpPr>
            <a:spLocks noGrp="1"/>
          </p:cNvSpPr>
          <p:nvPr>
            <p:ph type="title"/>
          </p:nvPr>
        </p:nvSpPr>
        <p:spPr>
          <a:xfrm>
            <a:off x="457200" y="274638"/>
            <a:ext cx="8229600" cy="1143000"/>
          </a:xfrm>
        </p:spPr>
        <p:txBody>
          <a:bodyPr/>
          <a:lstStyle/>
          <a:p>
            <a:r>
              <a:rPr lang="en-US" dirty="0" smtClean="0"/>
              <a:t>8 weather sources, 8 different weather forecasts</a:t>
            </a:r>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2007" y="1600200"/>
            <a:ext cx="6039986" cy="4525963"/>
          </a:xfrm>
        </p:spPr>
      </p:pic>
      <p:sp>
        <p:nvSpPr>
          <p:cNvPr id="13" name="TextBox 12"/>
          <p:cNvSpPr txBox="1"/>
          <p:nvPr/>
        </p:nvSpPr>
        <p:spPr>
          <a:xfrm>
            <a:off x="1143000" y="5867400"/>
            <a:ext cx="6999096" cy="461665"/>
          </a:xfrm>
          <a:prstGeom prst="rect">
            <a:avLst/>
          </a:prstGeom>
          <a:noFill/>
        </p:spPr>
        <p:txBody>
          <a:bodyPr wrap="none" rtlCol="0">
            <a:spAutoFit/>
          </a:bodyPr>
          <a:lstStyle/>
          <a:p>
            <a:r>
              <a:rPr lang="en-US" sz="2400" dirty="0" smtClean="0"/>
              <a:t>7:00 pm EST 25 Nov – 7:00 am EST 27 Nov 2014</a:t>
            </a:r>
            <a:endParaRPr lang="en-US" sz="2400" dirty="0"/>
          </a:p>
        </p:txBody>
      </p:sp>
    </p:spTree>
    <p:extLst>
      <p:ext uri="{BB962C8B-B14F-4D97-AF65-F5344CB8AC3E}">
        <p14:creationId xmlns:p14="http://schemas.microsoft.com/office/powerpoint/2010/main" val="40145719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Clouds</a:t>
            </a:r>
          </a:p>
        </p:txBody>
      </p:sp>
      <p:sp>
        <p:nvSpPr>
          <p:cNvPr id="3" name="TextBox 2"/>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pic>
        <p:nvPicPr>
          <p:cNvPr id="7" name="Picture 4" descr="04T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9326" y="1600200"/>
            <a:ext cx="730534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0604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2007" y="1600200"/>
            <a:ext cx="6039986" cy="4525963"/>
          </a:xfrm>
        </p:spPr>
      </p:pic>
      <p:sp>
        <p:nvSpPr>
          <p:cNvPr id="3" name="TextBox 2"/>
          <p:cNvSpPr txBox="1"/>
          <p:nvPr/>
        </p:nvSpPr>
        <p:spPr>
          <a:xfrm>
            <a:off x="2667000" y="6324600"/>
            <a:ext cx="4191000" cy="246221"/>
          </a:xfrm>
          <a:prstGeom prst="rect">
            <a:avLst/>
          </a:prstGeom>
          <a:noFill/>
        </p:spPr>
        <p:txBody>
          <a:bodyPr wrap="square" rtlCol="0">
            <a:spAutoFit/>
          </a:bodyPr>
          <a:lstStyle/>
          <a:p>
            <a:r>
              <a:rPr lang="en-US" sz="1000" dirty="0">
                <a:hlinkClick r:id="rId3"/>
              </a:rPr>
              <a:t>http://</a:t>
            </a:r>
            <a:r>
              <a:rPr lang="en-US" sz="1000" dirty="0" smtClean="0">
                <a:hlinkClick r:id="rId3"/>
              </a:rPr>
              <a:t>www.hpc.ncep.noaa.gov/archives/web_pages/sfc/sfc_archive.php</a:t>
            </a:r>
            <a:r>
              <a:rPr lang="en-US" sz="1000" dirty="0" smtClean="0"/>
              <a:t> </a:t>
            </a:r>
            <a:endParaRPr lang="en-US" sz="1000" dirty="0"/>
          </a:p>
        </p:txBody>
      </p:sp>
      <p:sp>
        <p:nvSpPr>
          <p:cNvPr id="7" name="Title 1"/>
          <p:cNvSpPr>
            <a:spLocks noGrp="1"/>
          </p:cNvSpPr>
          <p:nvPr>
            <p:ph type="title"/>
          </p:nvPr>
        </p:nvSpPr>
        <p:spPr>
          <a:xfrm>
            <a:off x="457200" y="274638"/>
            <a:ext cx="8229600" cy="1143000"/>
          </a:xfrm>
        </p:spPr>
        <p:txBody>
          <a:bodyPr/>
          <a:lstStyle/>
          <a:p>
            <a:r>
              <a:rPr lang="en-US" dirty="0" smtClean="0"/>
              <a:t>8 weather sources, 8 different weather forecasts</a:t>
            </a:r>
          </a:p>
        </p:txBody>
      </p:sp>
      <p:sp>
        <p:nvSpPr>
          <p:cNvPr id="10" name="TextBox 9"/>
          <p:cNvSpPr txBox="1"/>
          <p:nvPr/>
        </p:nvSpPr>
        <p:spPr>
          <a:xfrm>
            <a:off x="1143000" y="5867400"/>
            <a:ext cx="6999096" cy="461665"/>
          </a:xfrm>
          <a:prstGeom prst="rect">
            <a:avLst/>
          </a:prstGeom>
          <a:noFill/>
        </p:spPr>
        <p:txBody>
          <a:bodyPr wrap="none" rtlCol="0">
            <a:spAutoFit/>
          </a:bodyPr>
          <a:lstStyle/>
          <a:p>
            <a:r>
              <a:rPr lang="en-US" sz="2400" dirty="0" smtClean="0"/>
              <a:t>7:00 pm EST 25 Nov – 7:00 am EST 27 Nov 2014</a:t>
            </a:r>
            <a:endParaRPr lang="en-US" sz="2400" dirty="0"/>
          </a:p>
        </p:txBody>
      </p:sp>
    </p:spTree>
    <p:extLst>
      <p:ext uri="{BB962C8B-B14F-4D97-AF65-F5344CB8AC3E}">
        <p14:creationId xmlns:p14="http://schemas.microsoft.com/office/powerpoint/2010/main" val="38635592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0" y="6324600"/>
            <a:ext cx="4191000" cy="246221"/>
          </a:xfrm>
          <a:prstGeom prst="rect">
            <a:avLst/>
          </a:prstGeom>
          <a:noFill/>
        </p:spPr>
        <p:txBody>
          <a:bodyPr wrap="square" rtlCol="0">
            <a:spAutoFit/>
          </a:bodyPr>
          <a:lstStyle/>
          <a:p>
            <a:r>
              <a:rPr lang="en-US" sz="1000" dirty="0">
                <a:hlinkClick r:id="rId2"/>
              </a:rPr>
              <a:t>http://</a:t>
            </a:r>
            <a:r>
              <a:rPr lang="en-US" sz="1000" dirty="0" smtClean="0">
                <a:hlinkClick r:id="rId2"/>
              </a:rPr>
              <a:t>www.hpc.ncep.noaa.gov/archives/web_pages/sfc/sfc_archive.php</a:t>
            </a:r>
            <a:r>
              <a:rPr lang="en-US" sz="1000" dirty="0" smtClean="0"/>
              <a:t> </a:t>
            </a:r>
            <a:endParaRPr lang="en-US" sz="1000" dirty="0"/>
          </a:p>
        </p:txBody>
      </p:sp>
      <p:sp>
        <p:nvSpPr>
          <p:cNvPr id="7" name="Title 1"/>
          <p:cNvSpPr>
            <a:spLocks noGrp="1"/>
          </p:cNvSpPr>
          <p:nvPr>
            <p:ph type="title"/>
          </p:nvPr>
        </p:nvSpPr>
        <p:spPr>
          <a:xfrm>
            <a:off x="457200" y="274638"/>
            <a:ext cx="8229600" cy="1143000"/>
          </a:xfrm>
        </p:spPr>
        <p:txBody>
          <a:bodyPr/>
          <a:lstStyle/>
          <a:p>
            <a:r>
              <a:rPr lang="en-US" dirty="0" smtClean="0"/>
              <a:t>8 weather sources, 8 different weather forecasts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2007" y="1600200"/>
            <a:ext cx="6039986" cy="4525963"/>
          </a:xfrm>
        </p:spPr>
      </p:pic>
      <p:sp>
        <p:nvSpPr>
          <p:cNvPr id="9" name="TextBox 8"/>
          <p:cNvSpPr txBox="1"/>
          <p:nvPr/>
        </p:nvSpPr>
        <p:spPr>
          <a:xfrm>
            <a:off x="1143000" y="5867400"/>
            <a:ext cx="6999096" cy="461665"/>
          </a:xfrm>
          <a:prstGeom prst="rect">
            <a:avLst/>
          </a:prstGeom>
          <a:noFill/>
        </p:spPr>
        <p:txBody>
          <a:bodyPr wrap="none" rtlCol="0">
            <a:spAutoFit/>
          </a:bodyPr>
          <a:lstStyle/>
          <a:p>
            <a:r>
              <a:rPr lang="en-US" sz="2400" dirty="0" smtClean="0"/>
              <a:t>7:00 pm EST 25 Nov – 7:00 am EST 27 Nov 2014</a:t>
            </a:r>
            <a:endParaRPr lang="en-US" sz="2400" dirty="0"/>
          </a:p>
        </p:txBody>
      </p:sp>
    </p:spTree>
    <p:extLst>
      <p:ext uri="{BB962C8B-B14F-4D97-AF65-F5344CB8AC3E}">
        <p14:creationId xmlns:p14="http://schemas.microsoft.com/office/powerpoint/2010/main" val="19408070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8 weather sources, 8 different weather forecasts</a:t>
            </a:r>
          </a:p>
        </p:txBody>
      </p:sp>
      <p:sp>
        <p:nvSpPr>
          <p:cNvPr id="3" name="TextBox 2"/>
          <p:cNvSpPr txBox="1"/>
          <p:nvPr/>
        </p:nvSpPr>
        <p:spPr>
          <a:xfrm>
            <a:off x="3886200" y="6324600"/>
            <a:ext cx="1219200" cy="246221"/>
          </a:xfrm>
          <a:prstGeom prst="rect">
            <a:avLst/>
          </a:prstGeom>
          <a:noFill/>
        </p:spPr>
        <p:txBody>
          <a:bodyPr wrap="square" rtlCol="0">
            <a:spAutoFit/>
          </a:bodyPr>
          <a:lstStyle/>
          <a:p>
            <a:r>
              <a:rPr lang="en-US" sz="1000" dirty="0" smtClean="0"/>
              <a:t>Miller, </a:t>
            </a:r>
            <a:r>
              <a:rPr lang="en-US" sz="1000" dirty="0" err="1" smtClean="0"/>
              <a:t>WaF</a:t>
            </a:r>
            <a:r>
              <a:rPr lang="en-US" sz="1000" dirty="0" smtClean="0"/>
              <a:t>, 2012</a:t>
            </a:r>
            <a:endParaRPr lang="en-US" sz="1000" dirty="0"/>
          </a:p>
        </p:txBody>
      </p:sp>
      <p:pic>
        <p:nvPicPr>
          <p:cNvPr id="6" name="Picture 2" descr="C:\Documents and Settings\dmiller\My Documents\Files\docs\research\comet\may 2006\sempe1011\case_studies\c2010120612\figs\final\color\fig2b.png"/>
          <p:cNvPicPr>
            <a:picLocks noGrp="1" noChangeAspect="1" noChangeArrowheads="1"/>
          </p:cNvPicPr>
          <p:nvPr>
            <p:ph idx="1"/>
          </p:nvPr>
        </p:nvPicPr>
        <p:blipFill>
          <a:blip r:embed="rId2"/>
          <a:srcRect/>
          <a:stretch>
            <a:fillRect/>
          </a:stretch>
        </p:blipFill>
        <p:spPr bwMode="auto">
          <a:xfrm>
            <a:off x="847092" y="1600200"/>
            <a:ext cx="7449815" cy="4525963"/>
          </a:xfrm>
          <a:prstGeom prst="rect">
            <a:avLst/>
          </a:prstGeom>
          <a:noFill/>
          <a:ln w="9525">
            <a:noFill/>
            <a:miter lim="800000"/>
            <a:headEnd/>
            <a:tailEnd/>
          </a:ln>
        </p:spPr>
      </p:pic>
    </p:spTree>
    <p:extLst>
      <p:ext uri="{BB962C8B-B14F-4D97-AF65-F5344CB8AC3E}">
        <p14:creationId xmlns:p14="http://schemas.microsoft.com/office/powerpoint/2010/main" val="26401103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1392" y="44196"/>
            <a:ext cx="6681216" cy="6769608"/>
          </a:xfrm>
          <a:prstGeom prst="rect">
            <a:avLst/>
          </a:prstGeom>
        </p:spPr>
      </p:pic>
      <p:sp>
        <p:nvSpPr>
          <p:cNvPr id="47107" name="AutoShape 2" descr="http://www.meted.ucar.edu/mesoprim/bandedprecip/media/graphics/conveyorbelt_classic.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sp>
        <p:nvSpPr>
          <p:cNvPr id="47108" name="AutoShape 4" descr="http://www.meted.ucar.edu/mesoprim/bandedprecip/media/graphics/conveyorbelt_classic.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sp>
        <p:nvSpPr>
          <p:cNvPr id="47109" name="TextBox 8"/>
          <p:cNvSpPr txBox="1">
            <a:spLocks noChangeArrowheads="1"/>
          </p:cNvSpPr>
          <p:nvPr/>
        </p:nvSpPr>
        <p:spPr bwMode="auto">
          <a:xfrm>
            <a:off x="2362200" y="6441739"/>
            <a:ext cx="3200400" cy="369888"/>
          </a:xfrm>
          <a:prstGeom prst="rect">
            <a:avLst/>
          </a:prstGeom>
          <a:solidFill>
            <a:schemeClr val="bg1"/>
          </a:solidFill>
          <a:ln w="9525">
            <a:noFill/>
            <a:miter lim="800000"/>
            <a:headEnd/>
            <a:tailEnd/>
          </a:ln>
        </p:spPr>
        <p:txBody>
          <a:bodyPr>
            <a:spAutoFit/>
          </a:bodyPr>
          <a:lstStyle/>
          <a:p>
            <a:r>
              <a:rPr lang="en-US" dirty="0" smtClean="0">
                <a:latin typeface="Calibri" pitchFamily="34" charset="0"/>
              </a:rPr>
              <a:t>7:00 </a:t>
            </a:r>
            <a:r>
              <a:rPr lang="en-US" dirty="0">
                <a:latin typeface="Calibri" pitchFamily="34" charset="0"/>
              </a:rPr>
              <a:t>pm EST </a:t>
            </a:r>
            <a:r>
              <a:rPr lang="en-US" dirty="0" smtClean="0">
                <a:latin typeface="Calibri" pitchFamily="34" charset="0"/>
              </a:rPr>
              <a:t>17 </a:t>
            </a:r>
            <a:r>
              <a:rPr lang="en-US" dirty="0">
                <a:latin typeface="Calibri" pitchFamily="34" charset="0"/>
              </a:rPr>
              <a:t>January 2013</a:t>
            </a:r>
          </a:p>
        </p:txBody>
      </p:sp>
      <p:cxnSp>
        <p:nvCxnSpPr>
          <p:cNvPr id="13" name="Straight Connector 12"/>
          <p:cNvCxnSpPr/>
          <p:nvPr/>
        </p:nvCxnSpPr>
        <p:spPr>
          <a:xfrm flipV="1">
            <a:off x="4419600" y="3733800"/>
            <a:ext cx="1981200" cy="2209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457200" y="274638"/>
            <a:ext cx="8229600" cy="1143000"/>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mtClean="0"/>
              <a:t>8 weather sources, 8 different weather forecasts</a:t>
            </a:r>
            <a:endParaRPr lang="en-US" dirty="0" smtClean="0"/>
          </a:p>
        </p:txBody>
      </p:sp>
    </p:spTree>
    <p:extLst>
      <p:ext uri="{BB962C8B-B14F-4D97-AF65-F5344CB8AC3E}">
        <p14:creationId xmlns:p14="http://schemas.microsoft.com/office/powerpoint/2010/main" val="15737151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9" descr="crop_sempe1213_iop2_snd03.jpeg"/>
          <p:cNvPicPr>
            <a:picLocks noChangeAspect="1"/>
          </p:cNvPicPr>
          <p:nvPr/>
        </p:nvPicPr>
        <p:blipFill>
          <a:blip r:embed="rId2"/>
          <a:srcRect/>
          <a:stretch>
            <a:fillRect/>
          </a:stretch>
        </p:blipFill>
        <p:spPr bwMode="auto">
          <a:xfrm>
            <a:off x="1600200" y="1047750"/>
            <a:ext cx="5384800" cy="5429250"/>
          </a:xfrm>
          <a:prstGeom prst="rect">
            <a:avLst/>
          </a:prstGeom>
          <a:noFill/>
          <a:ln w="9525">
            <a:noFill/>
            <a:miter lim="800000"/>
            <a:headEnd/>
            <a:tailEnd/>
          </a:ln>
        </p:spPr>
      </p:pic>
      <p:sp>
        <p:nvSpPr>
          <p:cNvPr id="47107" name="AutoShape 2" descr="http://www.meted.ucar.edu/mesoprim/bandedprecip/media/graphics/conveyorbelt_classic.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sp>
        <p:nvSpPr>
          <p:cNvPr id="47108" name="AutoShape 4" descr="http://www.meted.ucar.edu/mesoprim/bandedprecip/media/graphics/conveyorbelt_classic.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sp>
        <p:nvSpPr>
          <p:cNvPr id="47109" name="TextBox 8"/>
          <p:cNvSpPr txBox="1">
            <a:spLocks noChangeArrowheads="1"/>
          </p:cNvSpPr>
          <p:nvPr/>
        </p:nvSpPr>
        <p:spPr bwMode="auto">
          <a:xfrm>
            <a:off x="2590800" y="6248400"/>
            <a:ext cx="3200400" cy="369888"/>
          </a:xfrm>
          <a:prstGeom prst="rect">
            <a:avLst/>
          </a:prstGeom>
          <a:solidFill>
            <a:schemeClr val="bg1"/>
          </a:solidFill>
          <a:ln w="9525">
            <a:noFill/>
            <a:miter lim="800000"/>
            <a:headEnd/>
            <a:tailEnd/>
          </a:ln>
        </p:spPr>
        <p:txBody>
          <a:bodyPr>
            <a:spAutoFit/>
          </a:bodyPr>
          <a:lstStyle/>
          <a:p>
            <a:r>
              <a:rPr lang="en-US">
                <a:latin typeface="Calibri" pitchFamily="34" charset="0"/>
              </a:rPr>
              <a:t>1:00 pm EST 25 January 2013</a:t>
            </a:r>
          </a:p>
        </p:txBody>
      </p:sp>
      <p:cxnSp>
        <p:nvCxnSpPr>
          <p:cNvPr id="13" name="Straight Connector 12"/>
          <p:cNvCxnSpPr/>
          <p:nvPr/>
        </p:nvCxnSpPr>
        <p:spPr>
          <a:xfrm flipV="1">
            <a:off x="3886200" y="3886200"/>
            <a:ext cx="1981200" cy="2209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457200" y="274638"/>
            <a:ext cx="8229600" cy="1143000"/>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mtClean="0"/>
              <a:t>8 weather sources, 8 different weather forecasts</a:t>
            </a:r>
            <a:endParaRPr lang="en-US" dirty="0" smtClean="0"/>
          </a:p>
        </p:txBody>
      </p:sp>
    </p:spTree>
    <p:extLst>
      <p:ext uri="{BB962C8B-B14F-4D97-AF65-F5344CB8AC3E}">
        <p14:creationId xmlns:p14="http://schemas.microsoft.com/office/powerpoint/2010/main" val="26958104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7" descr="warm_mtn_cloud_dmartinsm.JPG"/>
          <p:cNvPicPr>
            <a:picLocks noChangeAspect="1"/>
          </p:cNvPicPr>
          <p:nvPr/>
        </p:nvPicPr>
        <p:blipFill>
          <a:blip r:embed="rId2"/>
          <a:srcRect/>
          <a:stretch>
            <a:fillRect/>
          </a:stretch>
        </p:blipFill>
        <p:spPr bwMode="auto">
          <a:xfrm>
            <a:off x="309563" y="152400"/>
            <a:ext cx="8605837" cy="6454775"/>
          </a:xfrm>
          <a:prstGeom prst="rect">
            <a:avLst/>
          </a:prstGeom>
          <a:noFill/>
          <a:ln w="9525">
            <a:noFill/>
            <a:miter lim="800000"/>
            <a:headEnd/>
            <a:tailEnd/>
          </a:ln>
        </p:spPr>
      </p:pic>
      <p:sp>
        <p:nvSpPr>
          <p:cNvPr id="58370" name="Title 1"/>
          <p:cNvSpPr>
            <a:spLocks noGrp="1"/>
          </p:cNvSpPr>
          <p:nvPr>
            <p:ph type="ctrTitle"/>
          </p:nvPr>
        </p:nvSpPr>
        <p:spPr>
          <a:xfrm>
            <a:off x="685800" y="533400"/>
            <a:ext cx="7772400" cy="1676400"/>
          </a:xfrm>
          <a:solidFill>
            <a:schemeClr val="accent1">
              <a:alpha val="58038"/>
            </a:schemeClr>
          </a:solidFill>
        </p:spPr>
        <p:txBody>
          <a:bodyPr/>
          <a:lstStyle/>
          <a:p>
            <a:r>
              <a:rPr lang="en-US" smtClean="0"/>
              <a:t>The End</a:t>
            </a:r>
          </a:p>
        </p:txBody>
      </p:sp>
      <p:sp>
        <p:nvSpPr>
          <p:cNvPr id="58371" name="TextBox 3"/>
          <p:cNvSpPr txBox="1">
            <a:spLocks noChangeArrowheads="1"/>
          </p:cNvSpPr>
          <p:nvPr/>
        </p:nvSpPr>
        <p:spPr bwMode="auto">
          <a:xfrm>
            <a:off x="298450" y="6276975"/>
            <a:ext cx="1225550" cy="276225"/>
          </a:xfrm>
          <a:prstGeom prst="rect">
            <a:avLst/>
          </a:prstGeom>
          <a:noFill/>
          <a:ln w="9525">
            <a:noFill/>
            <a:miter lim="800000"/>
            <a:headEnd/>
            <a:tailEnd/>
          </a:ln>
        </p:spPr>
        <p:txBody>
          <a:bodyPr wrap="none">
            <a:spAutoFit/>
          </a:bodyPr>
          <a:lstStyle/>
          <a:p>
            <a:r>
              <a:rPr lang="en-US" sz="1200">
                <a:solidFill>
                  <a:schemeClr val="bg1"/>
                </a:solidFill>
                <a:latin typeface="Calibri" pitchFamily="34" charset="0"/>
              </a:rPr>
              <a:t>photo: D. Martin</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r>
              <a:rPr lang="en-US" sz="4800" smtClean="0"/>
              <a:t>Helpful weather resources</a:t>
            </a:r>
          </a:p>
        </p:txBody>
      </p:sp>
      <p:sp>
        <p:nvSpPr>
          <p:cNvPr id="59394" name="Content Placeholder 2"/>
          <p:cNvSpPr>
            <a:spLocks noGrp="1"/>
          </p:cNvSpPr>
          <p:nvPr>
            <p:ph sz="half" idx="1"/>
          </p:nvPr>
        </p:nvSpPr>
        <p:spPr>
          <a:xfrm>
            <a:off x="228600" y="1600200"/>
            <a:ext cx="4267200" cy="5105400"/>
          </a:xfrm>
        </p:spPr>
        <p:txBody>
          <a:bodyPr/>
          <a:lstStyle/>
          <a:p>
            <a:pPr marL="342900" lvl="1" indent="-342900">
              <a:buFont typeface="Arial" charset="0"/>
              <a:buChar char="•"/>
            </a:pPr>
            <a:r>
              <a:rPr lang="en-US" sz="2800" smtClean="0"/>
              <a:t>Lead time from the event</a:t>
            </a:r>
          </a:p>
          <a:p>
            <a:pPr marL="742950" lvl="2" indent="-342900"/>
            <a:r>
              <a:rPr lang="en-US" sz="2400" smtClean="0"/>
              <a:t>2 to 7 days</a:t>
            </a:r>
          </a:p>
          <a:p>
            <a:pPr marL="742950" lvl="2" indent="-342900"/>
            <a:r>
              <a:rPr lang="en-US" sz="2400" smtClean="0"/>
              <a:t>0 to 2 days</a:t>
            </a:r>
          </a:p>
          <a:p>
            <a:pPr marL="742950" lvl="2" indent="-342900"/>
            <a:r>
              <a:rPr lang="en-US" sz="2400" smtClean="0"/>
              <a:t>Now</a:t>
            </a:r>
          </a:p>
          <a:p>
            <a:pPr>
              <a:buFont typeface="Arial" charset="0"/>
              <a:buNone/>
            </a:pPr>
            <a:endParaRPr lang="en-US" smtClean="0"/>
          </a:p>
        </p:txBody>
      </p:sp>
      <p:sp>
        <p:nvSpPr>
          <p:cNvPr id="59395" name="Content Placeholder 4"/>
          <p:cNvSpPr>
            <a:spLocks noGrp="1"/>
          </p:cNvSpPr>
          <p:nvPr>
            <p:ph sz="half" idx="2"/>
          </p:nvPr>
        </p:nvSpPr>
        <p:spPr/>
        <p:txBody>
          <a:bodyPr/>
          <a:lstStyle/>
          <a:p>
            <a:endParaRPr lang="en-US" smtClean="0"/>
          </a:p>
        </p:txBody>
      </p:sp>
      <p:pic>
        <p:nvPicPr>
          <p:cNvPr id="59396" name="Picture 2" descr="http://sphotos-b.xx.fbcdn.net/hphotos-ash4/250339_10150333216279714_774483_n.jpg"/>
          <p:cNvPicPr>
            <a:picLocks noChangeAspect="1" noChangeArrowheads="1"/>
          </p:cNvPicPr>
          <p:nvPr/>
        </p:nvPicPr>
        <p:blipFill>
          <a:blip r:embed="rId2"/>
          <a:srcRect/>
          <a:stretch>
            <a:fillRect/>
          </a:stretch>
        </p:blipFill>
        <p:spPr bwMode="auto">
          <a:xfrm>
            <a:off x="4648200" y="1143000"/>
            <a:ext cx="4191000" cy="5588000"/>
          </a:xfrm>
          <a:prstGeom prst="rect">
            <a:avLst/>
          </a:prstGeom>
          <a:noFill/>
          <a:ln w="9525">
            <a:noFill/>
            <a:miter lim="800000"/>
            <a:headEnd/>
            <a:tailEnd/>
          </a:ln>
        </p:spPr>
      </p:pic>
      <p:sp>
        <p:nvSpPr>
          <p:cNvPr id="59397" name="TextBox 6"/>
          <p:cNvSpPr txBox="1">
            <a:spLocks noChangeArrowheads="1"/>
          </p:cNvSpPr>
          <p:nvPr/>
        </p:nvSpPr>
        <p:spPr bwMode="auto">
          <a:xfrm>
            <a:off x="7315200" y="6411913"/>
            <a:ext cx="1397000" cy="274637"/>
          </a:xfrm>
          <a:prstGeom prst="rect">
            <a:avLst/>
          </a:prstGeom>
          <a:noFill/>
          <a:ln w="9525">
            <a:noFill/>
            <a:miter lim="800000"/>
            <a:headEnd/>
            <a:tailEnd/>
          </a:ln>
        </p:spPr>
        <p:txBody>
          <a:bodyPr wrap="none">
            <a:spAutoFit/>
          </a:bodyPr>
          <a:lstStyle/>
          <a:p>
            <a:r>
              <a:rPr lang="en-US" sz="1200">
                <a:solidFill>
                  <a:schemeClr val="bg1"/>
                </a:solidFill>
                <a:latin typeface="Calibri" pitchFamily="34" charset="0"/>
              </a:rPr>
              <a:t>Courtesy: D. Martin</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US" sz="4800" smtClean="0"/>
              <a:t>Helpful weather resources</a:t>
            </a:r>
          </a:p>
        </p:txBody>
      </p:sp>
      <p:sp>
        <p:nvSpPr>
          <p:cNvPr id="3" name="Content Placeholder 2"/>
          <p:cNvSpPr>
            <a:spLocks noGrp="1"/>
          </p:cNvSpPr>
          <p:nvPr>
            <p:ph sz="half" idx="1"/>
          </p:nvPr>
        </p:nvSpPr>
        <p:spPr>
          <a:xfrm>
            <a:off x="228600" y="1600200"/>
            <a:ext cx="8458200" cy="5105400"/>
          </a:xfrm>
        </p:spPr>
        <p:txBody>
          <a:bodyPr>
            <a:normAutofit/>
          </a:bodyPr>
          <a:lstStyle/>
          <a:p>
            <a:pPr marL="342900" lvl="1" indent="-342900">
              <a:lnSpc>
                <a:spcPct val="90000"/>
              </a:lnSpc>
              <a:buFont typeface="Arial" charset="0"/>
              <a:buChar char="•"/>
            </a:pPr>
            <a:r>
              <a:rPr lang="en-US" sz="2800" smtClean="0">
                <a:solidFill>
                  <a:srgbClr val="FF0000"/>
                </a:solidFill>
              </a:rPr>
              <a:t>2 to 7</a:t>
            </a:r>
            <a:r>
              <a:rPr lang="en-US" sz="2800" smtClean="0"/>
              <a:t> day event lead time</a:t>
            </a:r>
            <a:endParaRPr lang="en-US" smtClean="0">
              <a:solidFill>
                <a:srgbClr val="FF0000"/>
              </a:solidFill>
            </a:endParaRPr>
          </a:p>
          <a:p>
            <a:pPr marL="342900" lvl="1" indent="-342900">
              <a:lnSpc>
                <a:spcPct val="90000"/>
              </a:lnSpc>
            </a:pPr>
            <a:r>
              <a:rPr lang="en-US" smtClean="0"/>
              <a:t>Climate Prediction Center 6-10 day outlook site</a:t>
            </a:r>
          </a:p>
          <a:p>
            <a:pPr lvl="2">
              <a:lnSpc>
                <a:spcPct val="90000"/>
              </a:lnSpc>
            </a:pPr>
            <a:r>
              <a:rPr lang="en-US" smtClean="0">
                <a:hlinkClick r:id="rId2"/>
              </a:rPr>
              <a:t>http://www.cpc.ncep.noaa.gov/products/predictions/610day/</a:t>
            </a:r>
            <a:endParaRPr lang="en-US" smtClean="0"/>
          </a:p>
          <a:p>
            <a:pPr marL="342900" lvl="1" indent="-342900">
              <a:lnSpc>
                <a:spcPct val="90000"/>
              </a:lnSpc>
            </a:pPr>
            <a:r>
              <a:rPr lang="en-US" smtClean="0"/>
              <a:t>NCEP  computer weather model site</a:t>
            </a:r>
          </a:p>
          <a:p>
            <a:pPr lvl="2">
              <a:lnSpc>
                <a:spcPct val="90000"/>
              </a:lnSpc>
            </a:pPr>
            <a:r>
              <a:rPr lang="en-US" smtClean="0">
                <a:hlinkClick r:id="rId3"/>
              </a:rPr>
              <a:t>http://mag.ncep.noaa.gov/</a:t>
            </a:r>
            <a:endParaRPr lang="en-US" smtClean="0"/>
          </a:p>
          <a:p>
            <a:pPr marL="342900" lvl="1" indent="-342900">
              <a:lnSpc>
                <a:spcPct val="90000"/>
              </a:lnSpc>
            </a:pPr>
            <a:r>
              <a:rPr lang="en-US" smtClean="0"/>
              <a:t>Storm Prediction Center site</a:t>
            </a:r>
          </a:p>
          <a:p>
            <a:pPr lvl="2">
              <a:lnSpc>
                <a:spcPct val="90000"/>
              </a:lnSpc>
            </a:pPr>
            <a:r>
              <a:rPr lang="en-US" smtClean="0">
                <a:hlinkClick r:id="rId4"/>
              </a:rPr>
              <a:t>http://www.spc.noaa.gov/</a:t>
            </a:r>
            <a:endParaRPr lang="en-US" smtClean="0"/>
          </a:p>
          <a:p>
            <a:pPr marL="342900" lvl="1" indent="-342900">
              <a:lnSpc>
                <a:spcPct val="90000"/>
              </a:lnSpc>
            </a:pPr>
            <a:r>
              <a:rPr lang="en-US" smtClean="0"/>
              <a:t>National Hurricane Center site</a:t>
            </a:r>
          </a:p>
          <a:p>
            <a:pPr lvl="2">
              <a:lnSpc>
                <a:spcPct val="90000"/>
              </a:lnSpc>
            </a:pPr>
            <a:r>
              <a:rPr lang="en-US" smtClean="0">
                <a:hlinkClick r:id="rId5"/>
              </a:rPr>
              <a:t>http://www.nhc.noaa.gov/</a:t>
            </a:r>
            <a:endParaRPr lang="en-US" smtClean="0"/>
          </a:p>
          <a:p>
            <a:pPr marL="342900" lvl="1" indent="-342900">
              <a:lnSpc>
                <a:spcPct val="90000"/>
              </a:lnSpc>
            </a:pPr>
            <a:r>
              <a:rPr lang="en-US" smtClean="0"/>
              <a:t>Weather Prediction Center analysis site</a:t>
            </a:r>
          </a:p>
          <a:p>
            <a:pPr lvl="2">
              <a:lnSpc>
                <a:spcPct val="90000"/>
              </a:lnSpc>
            </a:pPr>
            <a:r>
              <a:rPr lang="en-US" smtClean="0">
                <a:hlinkClick r:id="rId6"/>
              </a:rPr>
              <a:t>http://www.hpc.ncep.noaa.gov/</a:t>
            </a:r>
            <a:endParaRPr lang="en-US" smtClean="0"/>
          </a:p>
          <a:p>
            <a:pPr marL="342900" lvl="1" indent="-342900">
              <a:lnSpc>
                <a:spcPct val="90000"/>
              </a:lnSpc>
            </a:pPr>
            <a:r>
              <a:rPr lang="en-US" smtClean="0"/>
              <a:t>National Weather Service forecast site</a:t>
            </a:r>
          </a:p>
          <a:p>
            <a:pPr lvl="2">
              <a:lnSpc>
                <a:spcPct val="90000"/>
              </a:lnSpc>
            </a:pPr>
            <a:r>
              <a:rPr lang="en-US" smtClean="0">
                <a:hlinkClick r:id="rId7"/>
              </a:rPr>
              <a:t>http://www.weather.gov/</a:t>
            </a:r>
            <a:endParaRPr lang="en-US" smtClean="0"/>
          </a:p>
          <a:p>
            <a:pPr lvl="2">
              <a:lnSpc>
                <a:spcPct val="90000"/>
              </a:lnSpc>
              <a:buFont typeface="Arial" charset="0"/>
              <a:buNone/>
            </a:pPr>
            <a:endParaRPr lang="en-US" smtClean="0"/>
          </a:p>
        </p:txBody>
      </p:sp>
      <p:pic>
        <p:nvPicPr>
          <p:cNvPr id="60419" name="Picture 2"/>
          <p:cNvPicPr>
            <a:picLocks noChangeAspect="1" noChangeArrowheads="1"/>
          </p:cNvPicPr>
          <p:nvPr/>
        </p:nvPicPr>
        <p:blipFill>
          <a:blip r:embed="rId8"/>
          <a:srcRect/>
          <a:stretch>
            <a:fillRect/>
          </a:stretch>
        </p:blipFill>
        <p:spPr bwMode="auto">
          <a:xfrm>
            <a:off x="7000875" y="0"/>
            <a:ext cx="2143125"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sz="4800" smtClean="0"/>
              <a:t>Helpful weather resources</a:t>
            </a:r>
          </a:p>
        </p:txBody>
      </p:sp>
      <p:sp>
        <p:nvSpPr>
          <p:cNvPr id="3" name="Content Placeholder 2"/>
          <p:cNvSpPr>
            <a:spLocks noGrp="1"/>
          </p:cNvSpPr>
          <p:nvPr>
            <p:ph sz="half" idx="1"/>
          </p:nvPr>
        </p:nvSpPr>
        <p:spPr>
          <a:xfrm>
            <a:off x="228600" y="1600200"/>
            <a:ext cx="8458200" cy="5105400"/>
          </a:xfrm>
        </p:spPr>
        <p:txBody>
          <a:bodyPr>
            <a:normAutofit/>
          </a:bodyPr>
          <a:lstStyle/>
          <a:p>
            <a:pPr marL="342900" lvl="1" indent="-342900">
              <a:buFont typeface="Arial" charset="0"/>
              <a:buChar char="•"/>
            </a:pPr>
            <a:r>
              <a:rPr lang="en-US" sz="2800" smtClean="0">
                <a:solidFill>
                  <a:srgbClr val="FF0000"/>
                </a:solidFill>
              </a:rPr>
              <a:t>0 to 2 </a:t>
            </a:r>
            <a:r>
              <a:rPr lang="en-US" sz="2800" smtClean="0"/>
              <a:t>day event lead time</a:t>
            </a:r>
            <a:endParaRPr lang="en-US" smtClean="0">
              <a:solidFill>
                <a:srgbClr val="FF0000"/>
              </a:solidFill>
            </a:endParaRPr>
          </a:p>
          <a:p>
            <a:pPr marL="342900" lvl="1" indent="-342900"/>
            <a:r>
              <a:rPr lang="en-US" smtClean="0"/>
              <a:t>NCEP  computer weather model site</a:t>
            </a:r>
          </a:p>
          <a:p>
            <a:pPr lvl="2"/>
            <a:r>
              <a:rPr lang="en-US" smtClean="0">
                <a:hlinkClick r:id="rId2"/>
              </a:rPr>
              <a:t>http://mag.ncep.noaa.gov/</a:t>
            </a:r>
            <a:endParaRPr lang="en-US" smtClean="0"/>
          </a:p>
          <a:p>
            <a:pPr lvl="2">
              <a:buFont typeface="Arial" charset="0"/>
              <a:buNone/>
            </a:pPr>
            <a:endParaRPr lang="en-US" smtClean="0"/>
          </a:p>
          <a:p>
            <a:pPr marL="342900" lvl="1" indent="-342900"/>
            <a:r>
              <a:rPr lang="en-US" smtClean="0"/>
              <a:t>Storm Prediction Center site</a:t>
            </a:r>
          </a:p>
          <a:p>
            <a:pPr lvl="2"/>
            <a:r>
              <a:rPr lang="en-US" smtClean="0">
                <a:hlinkClick r:id="rId3"/>
              </a:rPr>
              <a:t>http://www.spc.noaa.gov/</a:t>
            </a:r>
            <a:endParaRPr lang="en-US" smtClean="0"/>
          </a:p>
          <a:p>
            <a:pPr lvl="2">
              <a:buFont typeface="Arial" charset="0"/>
              <a:buNone/>
            </a:pPr>
            <a:endParaRPr lang="en-US" smtClean="0"/>
          </a:p>
          <a:p>
            <a:pPr marL="342900" lvl="1" indent="-342900"/>
            <a:r>
              <a:rPr lang="en-US" smtClean="0"/>
              <a:t>National Hurricane Center site</a:t>
            </a:r>
          </a:p>
          <a:p>
            <a:pPr lvl="2"/>
            <a:r>
              <a:rPr lang="en-US" smtClean="0">
                <a:hlinkClick r:id="rId4"/>
              </a:rPr>
              <a:t>http://www.nhc.noaa.gov/</a:t>
            </a:r>
            <a:endParaRPr lang="en-US" smtClean="0"/>
          </a:p>
        </p:txBody>
      </p:sp>
      <p:pic>
        <p:nvPicPr>
          <p:cNvPr id="61443" name="Picture 2"/>
          <p:cNvPicPr>
            <a:picLocks noChangeAspect="1" noChangeArrowheads="1"/>
          </p:cNvPicPr>
          <p:nvPr/>
        </p:nvPicPr>
        <p:blipFill>
          <a:blip r:embed="rId5"/>
          <a:srcRect/>
          <a:stretch>
            <a:fillRect/>
          </a:stretch>
        </p:blipFill>
        <p:spPr bwMode="auto">
          <a:xfrm>
            <a:off x="7000875" y="0"/>
            <a:ext cx="2143125"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r>
              <a:rPr lang="en-US" sz="4800" smtClean="0"/>
              <a:t>Helpful weather resources</a:t>
            </a:r>
          </a:p>
        </p:txBody>
      </p:sp>
      <p:sp>
        <p:nvSpPr>
          <p:cNvPr id="3" name="Content Placeholder 2"/>
          <p:cNvSpPr>
            <a:spLocks noGrp="1"/>
          </p:cNvSpPr>
          <p:nvPr>
            <p:ph sz="half" idx="1"/>
          </p:nvPr>
        </p:nvSpPr>
        <p:spPr>
          <a:xfrm>
            <a:off x="228600" y="1600200"/>
            <a:ext cx="8458200" cy="5105400"/>
          </a:xfrm>
        </p:spPr>
        <p:txBody>
          <a:bodyPr>
            <a:normAutofit/>
          </a:bodyPr>
          <a:lstStyle/>
          <a:p>
            <a:pPr marL="342900" lvl="1" indent="-342900">
              <a:buFont typeface="Arial" charset="0"/>
              <a:buChar char="•"/>
            </a:pPr>
            <a:r>
              <a:rPr lang="en-US" sz="2800" smtClean="0">
                <a:solidFill>
                  <a:srgbClr val="FF0000"/>
                </a:solidFill>
              </a:rPr>
              <a:t>0 to 2 </a:t>
            </a:r>
            <a:r>
              <a:rPr lang="en-US" sz="2800" smtClean="0"/>
              <a:t>day event lead time</a:t>
            </a:r>
            <a:endParaRPr lang="en-US" smtClean="0">
              <a:solidFill>
                <a:srgbClr val="FF0000"/>
              </a:solidFill>
            </a:endParaRPr>
          </a:p>
          <a:p>
            <a:pPr marL="342900" lvl="1" indent="-342900"/>
            <a:r>
              <a:rPr lang="en-US" smtClean="0"/>
              <a:t>Weather Prediction Center analysis site</a:t>
            </a:r>
          </a:p>
          <a:p>
            <a:pPr lvl="2"/>
            <a:r>
              <a:rPr lang="en-US" smtClean="0">
                <a:hlinkClick r:id="rId2"/>
              </a:rPr>
              <a:t>http://www.hpc.ncep.noaa.gov/</a:t>
            </a:r>
            <a:endParaRPr lang="en-US" smtClean="0"/>
          </a:p>
          <a:p>
            <a:pPr lvl="2">
              <a:buFont typeface="Arial" charset="0"/>
              <a:buNone/>
            </a:pPr>
            <a:endParaRPr lang="en-US" smtClean="0"/>
          </a:p>
          <a:p>
            <a:pPr marL="342900" lvl="1" indent="-342900"/>
            <a:r>
              <a:rPr lang="en-US" smtClean="0"/>
              <a:t>National Weather Service forecast site</a:t>
            </a:r>
          </a:p>
          <a:p>
            <a:pPr lvl="2"/>
            <a:r>
              <a:rPr lang="en-US" smtClean="0">
                <a:hlinkClick r:id="rId3"/>
              </a:rPr>
              <a:t>http://www.weather.gov/</a:t>
            </a:r>
            <a:endParaRPr lang="en-US" smtClean="0"/>
          </a:p>
          <a:p>
            <a:pPr lvl="2">
              <a:buFont typeface="Arial" charset="0"/>
              <a:buNone/>
            </a:pPr>
            <a:endParaRPr lang="en-US" smtClean="0"/>
          </a:p>
          <a:p>
            <a:pPr marL="342900" lvl="1" indent="-342900"/>
            <a:r>
              <a:rPr lang="en-US" smtClean="0"/>
              <a:t>Short Range Ensemble plume diagrams</a:t>
            </a:r>
          </a:p>
          <a:p>
            <a:pPr lvl="2"/>
            <a:r>
              <a:rPr lang="en-US" smtClean="0">
                <a:hlinkClick r:id="rId4"/>
              </a:rPr>
              <a:t>http://www.spc.noaa.gov/exper/sref/fplumes/index.php?YMD=20140127&amp;RT=09&amp;PRM=Total-SNO&amp;SID=AVL&amp;INC=ALL&amp;NNC=&amp;max=&amp;min=&amp;mZOOM=7&amp;mLAT=35.58110839297158&amp;mLON=-81.53716719970703&amp;mTYP=roadmap</a:t>
            </a:r>
            <a:endParaRPr lang="en-US" smtClean="0"/>
          </a:p>
          <a:p>
            <a:pPr marL="342900" lvl="1" indent="-342900"/>
            <a:endParaRPr lang="en-US" smtClean="0"/>
          </a:p>
        </p:txBody>
      </p:sp>
      <p:pic>
        <p:nvPicPr>
          <p:cNvPr id="62467" name="Picture 2"/>
          <p:cNvPicPr>
            <a:picLocks noChangeAspect="1" noChangeArrowheads="1"/>
          </p:cNvPicPr>
          <p:nvPr/>
        </p:nvPicPr>
        <p:blipFill>
          <a:blip r:embed="rId5"/>
          <a:srcRect/>
          <a:stretch>
            <a:fillRect/>
          </a:stretch>
        </p:blipFill>
        <p:spPr bwMode="auto">
          <a:xfrm>
            <a:off x="7000875" y="0"/>
            <a:ext cx="2143125"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Clouds</a:t>
            </a:r>
          </a:p>
        </p:txBody>
      </p:sp>
      <p:sp>
        <p:nvSpPr>
          <p:cNvPr id="3" name="TextBox 2"/>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pic>
        <p:nvPicPr>
          <p:cNvPr id="6" name="Picture 4" descr="0435"/>
          <p:cNvPicPr preferRelativeResize="0">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2471" y="1600200"/>
            <a:ext cx="497905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2583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idx="4294967295"/>
          </p:nvPr>
        </p:nvSpPr>
        <p:spPr/>
        <p:txBody>
          <a:bodyPr/>
          <a:lstStyle/>
          <a:p>
            <a:r>
              <a:rPr lang="en-US" sz="4800" smtClean="0"/>
              <a:t>Helpful weather resources</a:t>
            </a:r>
          </a:p>
        </p:txBody>
      </p:sp>
      <p:sp>
        <p:nvSpPr>
          <p:cNvPr id="3" name="Content Placeholder 2"/>
          <p:cNvSpPr>
            <a:spLocks noGrp="1"/>
          </p:cNvSpPr>
          <p:nvPr>
            <p:ph sz="half" idx="4294967295"/>
          </p:nvPr>
        </p:nvSpPr>
        <p:spPr>
          <a:xfrm>
            <a:off x="228600" y="1600200"/>
            <a:ext cx="8458200" cy="5105400"/>
          </a:xfrm>
        </p:spPr>
        <p:txBody>
          <a:bodyPr>
            <a:normAutofit/>
          </a:bodyPr>
          <a:lstStyle/>
          <a:p>
            <a:pPr marL="342900" lvl="1" indent="-342900">
              <a:buFont typeface="Arial" charset="0"/>
              <a:buChar char="•"/>
            </a:pPr>
            <a:r>
              <a:rPr lang="en-US" smtClean="0">
                <a:solidFill>
                  <a:srgbClr val="FF0000"/>
                </a:solidFill>
              </a:rPr>
              <a:t>Now</a:t>
            </a:r>
            <a:endParaRPr lang="en-US" sz="2400" smtClean="0">
              <a:solidFill>
                <a:srgbClr val="FF0000"/>
              </a:solidFill>
            </a:endParaRPr>
          </a:p>
          <a:p>
            <a:pPr marL="342900" lvl="1" indent="-342900">
              <a:lnSpc>
                <a:spcPct val="90000"/>
              </a:lnSpc>
            </a:pPr>
            <a:r>
              <a:rPr lang="en-US" sz="2400" smtClean="0"/>
              <a:t>National Weather Service forecast site</a:t>
            </a:r>
          </a:p>
          <a:p>
            <a:pPr lvl="2">
              <a:lnSpc>
                <a:spcPct val="90000"/>
              </a:lnSpc>
            </a:pPr>
            <a:r>
              <a:rPr lang="en-US" sz="2000" smtClean="0">
                <a:hlinkClick r:id="rId2"/>
              </a:rPr>
              <a:t>http://www.weather.gov/</a:t>
            </a:r>
            <a:endParaRPr lang="en-US" sz="2000" smtClean="0"/>
          </a:p>
          <a:p>
            <a:pPr lvl="2">
              <a:lnSpc>
                <a:spcPct val="90000"/>
              </a:lnSpc>
              <a:buFont typeface="Arial" charset="0"/>
              <a:buNone/>
            </a:pPr>
            <a:endParaRPr lang="en-US" sz="2000" smtClean="0"/>
          </a:p>
          <a:p>
            <a:pPr marL="342900" lvl="1" indent="-342900"/>
            <a:r>
              <a:rPr lang="en-US" sz="2400" smtClean="0"/>
              <a:t>Regional WSR88D radar mosaic</a:t>
            </a:r>
          </a:p>
          <a:p>
            <a:pPr lvl="2"/>
            <a:r>
              <a:rPr lang="en-US" sz="2000" smtClean="0">
                <a:hlinkClick r:id="rId3"/>
              </a:rPr>
              <a:t>http://radar.weather.gov/Conus/full_loop.php</a:t>
            </a:r>
            <a:endParaRPr lang="en-US" sz="2000" smtClean="0"/>
          </a:p>
          <a:p>
            <a:pPr lvl="2">
              <a:buFont typeface="Arial" charset="0"/>
              <a:buNone/>
            </a:pPr>
            <a:endParaRPr lang="en-US" sz="2000" smtClean="0"/>
          </a:p>
          <a:p>
            <a:pPr marL="342900" lvl="1" indent="-342900"/>
            <a:r>
              <a:rPr lang="en-US" sz="2400" smtClean="0"/>
              <a:t>Regional observations</a:t>
            </a:r>
          </a:p>
          <a:p>
            <a:pPr lvl="2"/>
            <a:r>
              <a:rPr lang="en-US" sz="2000" smtClean="0">
                <a:hlinkClick r:id="rId4"/>
              </a:rPr>
              <a:t>http://weather.rap.ucar.edu/</a:t>
            </a:r>
            <a:endParaRPr lang="en-US" sz="2000" smtClean="0"/>
          </a:p>
          <a:p>
            <a:pPr lvl="2">
              <a:buFont typeface="Arial" charset="0"/>
              <a:buNone/>
            </a:pPr>
            <a:endParaRPr lang="en-US" sz="2000" smtClean="0"/>
          </a:p>
          <a:p>
            <a:pPr marL="342900" lvl="1" indent="-342900"/>
            <a:r>
              <a:rPr lang="en-US" sz="2400" smtClean="0"/>
              <a:t>Local mesonet observations</a:t>
            </a:r>
          </a:p>
          <a:p>
            <a:pPr lvl="2"/>
            <a:r>
              <a:rPr lang="en-US" sz="2000" smtClean="0">
                <a:hlinkClick r:id="rId5"/>
              </a:rPr>
              <a:t>http://preview.weather.gov/edd/</a:t>
            </a:r>
            <a:r>
              <a:rPr lang="en-US" sz="2000" smtClean="0"/>
              <a:t> </a:t>
            </a:r>
          </a:p>
        </p:txBody>
      </p:sp>
      <p:pic>
        <p:nvPicPr>
          <p:cNvPr id="63492" name="Picture 2"/>
          <p:cNvPicPr>
            <a:picLocks noChangeAspect="1" noChangeArrowheads="1"/>
          </p:cNvPicPr>
          <p:nvPr/>
        </p:nvPicPr>
        <p:blipFill>
          <a:blip r:embed="rId6"/>
          <a:srcRect/>
          <a:stretch>
            <a:fillRect/>
          </a:stretch>
        </p:blipFill>
        <p:spPr bwMode="auto">
          <a:xfrm>
            <a:off x="7000875" y="0"/>
            <a:ext cx="2143125"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t>Climate change (</a:t>
            </a:r>
            <a:r>
              <a:rPr lang="en-US" dirty="0" err="1" smtClean="0"/>
              <a:t>a.k.a</a:t>
            </a:r>
            <a:r>
              <a:rPr lang="en-US" dirty="0" smtClean="0"/>
              <a:t>, global warming)</a:t>
            </a:r>
          </a:p>
        </p:txBody>
      </p:sp>
      <p:sp>
        <p:nvSpPr>
          <p:cNvPr id="3" name="TextBox 2"/>
          <p:cNvSpPr txBox="1"/>
          <p:nvPr/>
        </p:nvSpPr>
        <p:spPr>
          <a:xfrm>
            <a:off x="2057400" y="6324600"/>
            <a:ext cx="5029200" cy="246221"/>
          </a:xfrm>
          <a:prstGeom prst="rect">
            <a:avLst/>
          </a:prstGeom>
          <a:noFill/>
        </p:spPr>
        <p:txBody>
          <a:bodyPr wrap="square" rtlCol="0">
            <a:spAutoFit/>
          </a:bodyPr>
          <a:lstStyle/>
          <a:p>
            <a:r>
              <a:rPr lang="en-US" sz="1000"/>
              <a:t>http://blogs.discovermagazine.com/imageo/files/2014/06/California-marine-stratus.jpeg</a:t>
            </a:r>
            <a:endParaRPr lang="en-US" sz="1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3079" y="1600200"/>
            <a:ext cx="4537842" cy="4525963"/>
          </a:xfrm>
        </p:spPr>
      </p:pic>
    </p:spTree>
    <p:extLst>
      <p:ext uri="{BB962C8B-B14F-4D97-AF65-F5344CB8AC3E}">
        <p14:creationId xmlns:p14="http://schemas.microsoft.com/office/powerpoint/2010/main" val="38819415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02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04938"/>
            <a:ext cx="8991600" cy="404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6" name="Rectangle 2" hidden="1"/>
          <p:cNvSpPr>
            <a:spLocks noGrp="1" noChangeArrowheads="1"/>
          </p:cNvSpPr>
          <p:nvPr>
            <p:ph type="title"/>
          </p:nvPr>
        </p:nvSpPr>
        <p:spPr/>
        <p:txBody>
          <a:bodyPr/>
          <a:lstStyle/>
          <a:p>
            <a:endParaRPr lang="en-US" altLang="en-US"/>
          </a:p>
        </p:txBody>
      </p:sp>
      <p:sp>
        <p:nvSpPr>
          <p:cNvPr id="5" name="Title 1"/>
          <p:cNvSpPr txBox="1">
            <a:spLocks/>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mtClean="0"/>
              <a:t>Climate change</a:t>
            </a:r>
            <a:endParaRPr lang="en-US" dirty="0" smtClean="0"/>
          </a:p>
        </p:txBody>
      </p:sp>
      <p:sp>
        <p:nvSpPr>
          <p:cNvPr id="6" name="TextBox 5"/>
          <p:cNvSpPr txBox="1"/>
          <p:nvPr/>
        </p:nvSpPr>
        <p:spPr>
          <a:xfrm>
            <a:off x="3276600" y="6324600"/>
            <a:ext cx="2743200" cy="246221"/>
          </a:xfrm>
          <a:prstGeom prst="rect">
            <a:avLst/>
          </a:prstGeom>
          <a:noFill/>
        </p:spPr>
        <p:txBody>
          <a:bodyPr wrap="square" rtlCol="0">
            <a:spAutoFit/>
          </a:bodyPr>
          <a:lstStyle/>
          <a:p>
            <a:r>
              <a:rPr lang="en-US" sz="1000" dirty="0" smtClean="0"/>
              <a:t>Essentials of Meteorology, Ahrens, 6</a:t>
            </a:r>
            <a:r>
              <a:rPr lang="en-US" sz="1000" baseline="30000" dirty="0" smtClean="0"/>
              <a:t>th</a:t>
            </a:r>
            <a:r>
              <a:rPr lang="en-US" sz="1000" dirty="0" smtClean="0"/>
              <a:t> Edition</a:t>
            </a:r>
            <a:endParaRPr lang="en-US" sz="1000" dirty="0"/>
          </a:p>
        </p:txBody>
      </p:sp>
      <p:sp>
        <p:nvSpPr>
          <p:cNvPr id="2" name="TextBox 1"/>
          <p:cNvSpPr txBox="1"/>
          <p:nvPr/>
        </p:nvSpPr>
        <p:spPr>
          <a:xfrm>
            <a:off x="648660" y="5638800"/>
            <a:ext cx="3085140" cy="369332"/>
          </a:xfrm>
          <a:prstGeom prst="rect">
            <a:avLst/>
          </a:prstGeom>
          <a:noFill/>
        </p:spPr>
        <p:txBody>
          <a:bodyPr wrap="none" rtlCol="0">
            <a:spAutoFit/>
          </a:bodyPr>
          <a:lstStyle/>
          <a:p>
            <a:r>
              <a:rPr lang="en-US" dirty="0" smtClean="0"/>
              <a:t>Ave. surface air temp. = 0</a:t>
            </a:r>
            <a:r>
              <a:rPr lang="en-US" baseline="30000" dirty="0" smtClean="0"/>
              <a:t>o</a:t>
            </a:r>
            <a:r>
              <a:rPr lang="en-US" dirty="0" smtClean="0"/>
              <a:t>F</a:t>
            </a:r>
            <a:endParaRPr lang="en-US" dirty="0"/>
          </a:p>
        </p:txBody>
      </p:sp>
      <p:sp>
        <p:nvSpPr>
          <p:cNvPr id="8" name="TextBox 7"/>
          <p:cNvSpPr txBox="1"/>
          <p:nvPr/>
        </p:nvSpPr>
        <p:spPr>
          <a:xfrm>
            <a:off x="5449260" y="5638800"/>
            <a:ext cx="3170099" cy="369332"/>
          </a:xfrm>
          <a:prstGeom prst="rect">
            <a:avLst/>
          </a:prstGeom>
          <a:noFill/>
        </p:spPr>
        <p:txBody>
          <a:bodyPr wrap="none" rtlCol="0">
            <a:spAutoFit/>
          </a:bodyPr>
          <a:lstStyle/>
          <a:p>
            <a:r>
              <a:rPr lang="en-US" dirty="0" smtClean="0"/>
              <a:t>Ave. surface air temp. = 59</a:t>
            </a:r>
            <a:r>
              <a:rPr lang="en-US" baseline="30000" dirty="0" smtClean="0"/>
              <a:t>o</a:t>
            </a:r>
            <a:r>
              <a:rPr lang="en-US" dirty="0" smtClean="0"/>
              <a:t>F</a:t>
            </a:r>
            <a:endParaRPr lang="en-US" dirty="0"/>
          </a:p>
        </p:txBody>
      </p:sp>
      <p:cxnSp>
        <p:nvCxnSpPr>
          <p:cNvPr id="4" name="Straight Connector 3"/>
          <p:cNvCxnSpPr/>
          <p:nvPr/>
        </p:nvCxnSpPr>
        <p:spPr>
          <a:xfrm>
            <a:off x="4572000" y="1295400"/>
            <a:ext cx="0" cy="49530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2799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2026</TotalTime>
  <Words>1996</Words>
  <Application>Microsoft Office PowerPoint</Application>
  <PresentationFormat>On-screen Show (4:3)</PresentationFormat>
  <Paragraphs>291</Paragraphs>
  <Slides>70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KievitOT-Book</vt:lpstr>
      <vt:lpstr>Wingdings</vt:lpstr>
      <vt:lpstr>Office Theme</vt:lpstr>
      <vt:lpstr>Question and Answer Session Related to the Weather</vt:lpstr>
      <vt:lpstr>Outline</vt:lpstr>
      <vt:lpstr>Outline (cont.)</vt:lpstr>
      <vt:lpstr>Clouds</vt:lpstr>
      <vt:lpstr>Clouds</vt:lpstr>
      <vt:lpstr>Clouds</vt:lpstr>
      <vt:lpstr>Clouds</vt:lpstr>
      <vt:lpstr>Climate change (a.k.a, global warming)</vt:lpstr>
      <vt:lpstr>PowerPoint Presentation</vt:lpstr>
      <vt:lpstr>Climate change</vt:lpstr>
      <vt:lpstr>Climate change</vt:lpstr>
      <vt:lpstr>PowerPoint Presentation</vt:lpstr>
      <vt:lpstr>Climate change</vt:lpstr>
      <vt:lpstr>PowerPoint Presentation</vt:lpstr>
      <vt:lpstr>PowerPoint Presentation</vt:lpstr>
      <vt:lpstr>PowerPoint Presentation</vt:lpstr>
      <vt:lpstr>PowerPoint Presentation</vt:lpstr>
      <vt:lpstr>Weather extremes</vt:lpstr>
      <vt:lpstr>Weather extremes</vt:lpstr>
      <vt:lpstr>Weather extremes</vt:lpstr>
      <vt:lpstr>Weather extremes</vt:lpstr>
      <vt:lpstr>Weather extremes</vt:lpstr>
      <vt:lpstr>Weather extremes</vt:lpstr>
      <vt:lpstr>Warm season</vt:lpstr>
      <vt:lpstr>2014 hurricane season</vt:lpstr>
      <vt:lpstr>2014 hurricane season</vt:lpstr>
      <vt:lpstr>2014 hurricane season</vt:lpstr>
      <vt:lpstr>El Niño, La Niña</vt:lpstr>
      <vt:lpstr>El Niño, La Niña</vt:lpstr>
      <vt:lpstr>El Niño, La Niña</vt:lpstr>
      <vt:lpstr>El Niño, La Niña</vt:lpstr>
      <vt:lpstr>El Niño, La Niña</vt:lpstr>
      <vt:lpstr>El Niño, La Niña</vt:lpstr>
      <vt:lpstr>El Niño, La Niña</vt:lpstr>
      <vt:lpstr>El Niño, La Niña</vt:lpstr>
      <vt:lpstr>Cool season</vt:lpstr>
      <vt:lpstr>2014, 2015 seasonal outlook</vt:lpstr>
      <vt:lpstr>2014, 2015 seasonal outlook</vt:lpstr>
      <vt:lpstr>2014, 2015 seasonal outlook</vt:lpstr>
      <vt:lpstr>2014, 2015 seasonal outlook</vt:lpstr>
      <vt:lpstr>2014, 2015 seasonal outlook</vt:lpstr>
      <vt:lpstr>2014, 2015 seasonal outlook</vt:lpstr>
      <vt:lpstr>Polar vortex, Omega block</vt:lpstr>
      <vt:lpstr>Polar vortex, Omega block</vt:lpstr>
      <vt:lpstr>Polar vortex, Omega block</vt:lpstr>
      <vt:lpstr>Polar vortex, Omega block</vt:lpstr>
      <vt:lpstr>Polar vortex, Omega block</vt:lpstr>
      <vt:lpstr>Polar vortex, Omega block</vt:lpstr>
      <vt:lpstr>Polar vortex, Omega block</vt:lpstr>
      <vt:lpstr>Inversions</vt:lpstr>
      <vt:lpstr>Inversions</vt:lpstr>
      <vt:lpstr>Inversions</vt:lpstr>
      <vt:lpstr>Inversions</vt:lpstr>
      <vt:lpstr>8 weather sources, 8 different weather forecasts</vt:lpstr>
      <vt:lpstr>8 weather sources, 8 different weather forecasts</vt:lpstr>
      <vt:lpstr>8 weather sources, 8 different weather forecasts</vt:lpstr>
      <vt:lpstr>8 weather sources, 8 different weather forecasts</vt:lpstr>
      <vt:lpstr>8 weather sources, 8 different weather forecasts</vt:lpstr>
      <vt:lpstr>8 weather sources, 8 different weather forecasts</vt:lpstr>
      <vt:lpstr>8 weather sources, 8 different weather forecasts</vt:lpstr>
      <vt:lpstr>8 weather sources, 8 different weather forecasts</vt:lpstr>
      <vt:lpstr>8 weather sources, 8 different weather forecasts</vt:lpstr>
      <vt:lpstr>PowerPoint Presentation</vt:lpstr>
      <vt:lpstr>PowerPoint Presentation</vt:lpstr>
      <vt:lpstr>The End</vt:lpstr>
      <vt:lpstr>Helpful weather resources</vt:lpstr>
      <vt:lpstr>Helpful weather resources</vt:lpstr>
      <vt:lpstr>Helpful weather resources</vt:lpstr>
      <vt:lpstr>Helpful weather resources</vt:lpstr>
      <vt:lpstr>Helpful weather resources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Sometimes Better, Sometimes Worse; How Local Weather is Modified by the Mountains</dc:title>
  <dc:creator>Doug Miller</dc:creator>
  <cp:lastModifiedBy>Doug Miller</cp:lastModifiedBy>
  <cp:revision>217</cp:revision>
  <dcterms:created xsi:type="dcterms:W3CDTF">2006-08-16T00:00:00Z</dcterms:created>
  <dcterms:modified xsi:type="dcterms:W3CDTF">2014-12-03T16:49:27Z</dcterms:modified>
</cp:coreProperties>
</file>