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0" r:id="rId4"/>
    <p:sldId id="258" r:id="rId5"/>
    <p:sldId id="282" r:id="rId6"/>
    <p:sldId id="269" r:id="rId7"/>
    <p:sldId id="268" r:id="rId8"/>
    <p:sldId id="267" r:id="rId9"/>
    <p:sldId id="265" r:id="rId10"/>
    <p:sldId id="264" r:id="rId11"/>
    <p:sldId id="283" r:id="rId12"/>
    <p:sldId id="271" r:id="rId13"/>
    <p:sldId id="279" r:id="rId14"/>
    <p:sldId id="277" r:id="rId15"/>
    <p:sldId id="278" r:id="rId16"/>
    <p:sldId id="272" r:id="rId17"/>
    <p:sldId id="273" r:id="rId18"/>
    <p:sldId id="274" r:id="rId19"/>
    <p:sldId id="275" r:id="rId20"/>
    <p:sldId id="276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4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ortex.plymouth.edu/myo/sat/archive.html" TargetMode="External"/><Relationship Id="rId2" Type="http://schemas.openxmlformats.org/officeDocument/2006/relationships/hyperlink" Target="http://weather.msfc.nasa.gov/GOES/goeswestpacusir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ortex.plymouth.edu/myo/sat/archive.html" TargetMode="External"/><Relationship Id="rId2" Type="http://schemas.openxmlformats.org/officeDocument/2006/relationships/hyperlink" Target="http://weather.msfc.nasa.gov/GOES/goeswestpacusir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219200"/>
            <a:ext cx="4762500" cy="544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Mountain Weather – 22 January 2017; </a:t>
            </a:r>
          </a:p>
          <a:p>
            <a:pPr algn="ctr"/>
            <a:r>
              <a:rPr lang="en-US" sz="3200" dirty="0" smtClean="0"/>
              <a:t>Northern Sierra Nevada Mountains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614573" y="6611779"/>
            <a:ext cx="3914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https://www.esrl.noaa.gov/psd/news/2015/img/sierra-nevada-gap.png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IR satellite loop</a:t>
            </a:r>
            <a:endParaRPr lang="en-US" sz="3200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3123898" y="6324600"/>
            <a:ext cx="2820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sz="1000" dirty="0" smtClean="0">
                <a:solidFill>
                  <a:srgbClr val="FF0000"/>
                </a:solidFill>
                <a:hlinkClick r:id="rId3"/>
              </a:rPr>
              <a:t>vortex.plymouth.edu/myo/sat/archive.html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477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IR satellite loop</a:t>
            </a:r>
            <a:endParaRPr lang="en-US" sz="3200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3123898" y="6324600"/>
            <a:ext cx="2820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sz="1000" dirty="0" smtClean="0">
                <a:solidFill>
                  <a:srgbClr val="FF0000"/>
                </a:solidFill>
                <a:hlinkClick r:id="rId3"/>
              </a:rPr>
              <a:t>vortex.plymouth.edu/myo/sat/archive.html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43000"/>
            <a:ext cx="6477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WSR88D composite - southwest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19894" y="6506289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http://www2.mmm.ucar.edu/imagearchive/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South Lake Tahoe ASOS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01184" y="6477000"/>
            <a:ext cx="4865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http://www.wrh.noaa.gov/mesowest/getobext.php?wfo=rev&amp;sid=KTVL&amp;num=72&amp;raw=0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029200"/>
            <a:ext cx="79248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96000" y="4648200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0746 UTC </a:t>
            </a:r>
            <a:r>
              <a:rPr lang="en-US" dirty="0" smtClean="0">
                <a:solidFill>
                  <a:srgbClr val="FF0000"/>
                </a:solidFill>
              </a:rPr>
              <a:t>22 </a:t>
            </a:r>
            <a:r>
              <a:rPr lang="en-US" dirty="0" smtClean="0">
                <a:solidFill>
                  <a:srgbClr val="FF0000"/>
                </a:solidFill>
              </a:rPr>
              <a:t>Jan 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South Lake Tahoe ASOS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01184" y="6477000"/>
            <a:ext cx="4865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http://www.wrh.noaa.gov/mesowest/getobext.php?wfo=rev&amp;sid=KTVL&amp;num=72&amp;raw=0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South Lake Tahoe ASOS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01184" y="6477000"/>
            <a:ext cx="4865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http://www.wrh.noaa.gov/mesowest/getobext.php?wfo=rev&amp;sid=KTVL&amp;num=72&amp;raw=0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1752600"/>
            <a:ext cx="79248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41117" y="1868812"/>
            <a:ext cx="2501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2.50“ </a:t>
            </a:r>
            <a:r>
              <a:rPr lang="en-US" dirty="0" smtClean="0">
                <a:solidFill>
                  <a:srgbClr val="FF0000"/>
                </a:solidFill>
              </a:rPr>
              <a:t>liquid equivalent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7:00 am PST 22 Jan –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6:59 am PST 23 Jan 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194" y="5498068"/>
            <a:ext cx="31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6:03 – 8:00 am PST 22 Jan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255" y="5023247"/>
            <a:ext cx="805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front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94" y="549806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8:22 – 10:00 am PST 22 Jan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255" y="5023247"/>
            <a:ext cx="805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front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94" y="549806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8:14 – 10:00 pm PST 22 Jan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255" y="5023247"/>
            <a:ext cx="148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shortwave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12"/>
            <a:ext cx="8686800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94" y="5498068"/>
            <a:ext cx="338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10:19 – 11:59 pm PST 22 Jan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255" y="5023247"/>
            <a:ext cx="148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shortwave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GFS Analysis – Atmospheric River ‘locator’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442035" y="6553200"/>
            <a:ext cx="4187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https://www.esrl.noaa.gov/psd/psd2/coastal/satres/data/html/ardt_gfs.php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584200"/>
            <a:ext cx="88900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South Lake Tahoe ASOS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01184" y="6477000"/>
            <a:ext cx="4865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http://www.wrh.noaa.gov/mesowest/getobext.php?wfo=rev&amp;sid=KTVL&amp;num=72&amp;raw=0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4953000" y="2837985"/>
            <a:ext cx="650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2069068"/>
            <a:ext cx="116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0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CoCoRaHS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0674" y="6568937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http://www.cocorahs.org/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728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CoCoRaHS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0674" y="6568937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http://www.cocorahs.org/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5638800"/>
            <a:ext cx="27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20“ snow/ 2.5” LE = 8:1 SLR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Layered PW (mm) – satellite observations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6553200"/>
            <a:ext cx="3432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http://cat.cira.colostate.edu/sport/layered/advected/lpw.htm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826"/>
            <a:ext cx="9144000" cy="5392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78" y="6055267"/>
            <a:ext cx="3213694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8200"/>
            <a:ext cx="8229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FXUS66 </a:t>
            </a:r>
            <a:r>
              <a:rPr lang="en-US" sz="1400" dirty="0"/>
              <a:t>KSTO 220630 </a:t>
            </a:r>
          </a:p>
          <a:p>
            <a:r>
              <a:rPr lang="en-US" sz="1400" dirty="0"/>
              <a:t>  AFDSTO </a:t>
            </a:r>
          </a:p>
          <a:p>
            <a:r>
              <a:rPr lang="en-US" sz="1400" dirty="0"/>
              <a:t>   </a:t>
            </a:r>
          </a:p>
          <a:p>
            <a:r>
              <a:rPr lang="en-US" sz="1400" dirty="0"/>
              <a:t>  Area Forecast Discussion </a:t>
            </a:r>
          </a:p>
          <a:p>
            <a:r>
              <a:rPr lang="en-US" sz="1400" dirty="0"/>
              <a:t>  National Weather Service Sacramento CA </a:t>
            </a:r>
          </a:p>
          <a:p>
            <a:r>
              <a:rPr lang="en-US" sz="1400" dirty="0"/>
              <a:t>  1030 PM PST Sat Jan 21 2017 </a:t>
            </a:r>
          </a:p>
          <a:p>
            <a:r>
              <a:rPr lang="en-US" sz="1400" dirty="0"/>
              <a:t>   </a:t>
            </a:r>
            <a:r>
              <a:rPr lang="en-US" sz="1400" dirty="0" smtClean="0"/>
              <a:t>   </a:t>
            </a:r>
            <a:endParaRPr lang="en-US" sz="1400" dirty="0"/>
          </a:p>
          <a:p>
            <a:r>
              <a:rPr lang="en-US" sz="1400" dirty="0"/>
              <a:t>  .Discussion (Today through Tuesday)... 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Satellite imagery showing next Pacific frontal system and  </a:t>
            </a:r>
          </a:p>
          <a:p>
            <a:r>
              <a:rPr lang="en-US" sz="1400" dirty="0"/>
              <a:t>  associated </a:t>
            </a:r>
            <a:r>
              <a:rPr lang="en-US" sz="1400" b="1" dirty="0">
                <a:solidFill>
                  <a:srgbClr val="FF0000"/>
                </a:solidFill>
              </a:rPr>
              <a:t>atmospheric river </a:t>
            </a:r>
            <a:r>
              <a:rPr lang="en-US" sz="1400" dirty="0"/>
              <a:t>approaching. Blended TPW indicating  </a:t>
            </a:r>
          </a:p>
          <a:p>
            <a:r>
              <a:rPr lang="en-US" sz="1400" dirty="0"/>
              <a:t>  1 to 1.4 inches along </a:t>
            </a:r>
            <a:r>
              <a:rPr lang="en-US" sz="1400" dirty="0" err="1"/>
              <a:t>baroclinic</a:t>
            </a:r>
            <a:r>
              <a:rPr lang="en-US" sz="1400" dirty="0"/>
              <a:t> zone. Models suggest widespread  </a:t>
            </a:r>
          </a:p>
          <a:p>
            <a:r>
              <a:rPr lang="en-US" sz="1400" dirty="0"/>
              <a:t>  </a:t>
            </a:r>
            <a:r>
              <a:rPr lang="en-US" sz="1400" dirty="0" err="1"/>
              <a:t>precip</a:t>
            </a:r>
            <a:r>
              <a:rPr lang="en-US" sz="1400" dirty="0"/>
              <a:t> spreading into the CWA after about 03z tonight. Strong  </a:t>
            </a:r>
          </a:p>
          <a:p>
            <a:r>
              <a:rPr lang="en-US" sz="1400" dirty="0"/>
              <a:t>  cyclogenesis </a:t>
            </a:r>
            <a:r>
              <a:rPr lang="en-US" sz="1400" dirty="0" err="1"/>
              <a:t>progged</a:t>
            </a:r>
            <a:r>
              <a:rPr lang="en-US" sz="1400" dirty="0"/>
              <a:t> off the southern Oregon coast tonight with  </a:t>
            </a:r>
          </a:p>
          <a:p>
            <a:r>
              <a:rPr lang="en-US" sz="1400" dirty="0"/>
              <a:t>  10-12 </a:t>
            </a:r>
            <a:r>
              <a:rPr lang="en-US" sz="1400" dirty="0" err="1"/>
              <a:t>mb</a:t>
            </a:r>
            <a:r>
              <a:rPr lang="en-US" sz="1400" dirty="0"/>
              <a:t> NW-SE surface pressure gradient between KMFR-KSAC over  </a:t>
            </a:r>
          </a:p>
          <a:p>
            <a:r>
              <a:rPr lang="en-US" sz="1400" dirty="0"/>
              <a:t>  Interior NorCal. Wind speeds increase this evening and become  </a:t>
            </a:r>
          </a:p>
          <a:p>
            <a:r>
              <a:rPr lang="en-US" sz="1400" dirty="0"/>
              <a:t>  windy after 06z tonight throughout most of the Sacramento/Northern </a:t>
            </a:r>
          </a:p>
          <a:p>
            <a:r>
              <a:rPr lang="en-US" sz="1400" dirty="0"/>
              <a:t>  San Joaquin Valley. Southerly wind of 25 to 40 mph with gusts 50  </a:t>
            </a:r>
          </a:p>
          <a:p>
            <a:r>
              <a:rPr lang="en-US" sz="1400" dirty="0"/>
              <a:t>  to 60 mph. Some isolated spots my reach into lower end high wind  </a:t>
            </a:r>
          </a:p>
          <a:p>
            <a:r>
              <a:rPr lang="en-US" sz="1400" dirty="0"/>
              <a:t>  warning criteria. Wind will be strong enough in some areas to  </a:t>
            </a:r>
          </a:p>
          <a:p>
            <a:r>
              <a:rPr lang="en-US" sz="1400" dirty="0"/>
              <a:t>  possibly down trees and cause power outages. Moderate to heavy  </a:t>
            </a:r>
          </a:p>
          <a:p>
            <a:r>
              <a:rPr lang="en-US" sz="1400" dirty="0"/>
              <a:t>  rain forecast overnight with heavy snow in the mountains. Snow  </a:t>
            </a:r>
          </a:p>
          <a:p>
            <a:r>
              <a:rPr lang="en-US" sz="1400" dirty="0"/>
              <a:t>  levels 3000 to 4000 feet overnight.  </a:t>
            </a:r>
          </a:p>
          <a:p>
            <a:r>
              <a:rPr lang="en-US" sz="1400" dirty="0"/>
              <a:t>   </a:t>
            </a:r>
          </a:p>
          <a:p>
            <a:r>
              <a:rPr lang="en-US" sz="1400" dirty="0"/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Sacramento- NWS Prediction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18256" y="6611779"/>
            <a:ext cx="5107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http://www.wrh.noaa.gov/total_forecast/getprod.php?wfo=sto&amp;pil=AFD&amp;sid=STO&amp;version=4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8200"/>
            <a:ext cx="8229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FXUS66 </a:t>
            </a:r>
            <a:r>
              <a:rPr lang="en-US" sz="1400" dirty="0"/>
              <a:t>KSTO 220630 </a:t>
            </a:r>
          </a:p>
          <a:p>
            <a:r>
              <a:rPr lang="en-US" sz="1400" dirty="0"/>
              <a:t>  AFDSTO </a:t>
            </a:r>
          </a:p>
          <a:p>
            <a:r>
              <a:rPr lang="en-US" sz="1400" dirty="0"/>
              <a:t>   </a:t>
            </a:r>
          </a:p>
          <a:p>
            <a:r>
              <a:rPr lang="en-US" sz="1400" dirty="0"/>
              <a:t>  Area Forecast Discussion </a:t>
            </a:r>
          </a:p>
          <a:p>
            <a:r>
              <a:rPr lang="en-US" sz="1400" dirty="0"/>
              <a:t>  National Weather Service Sacramento CA </a:t>
            </a:r>
          </a:p>
          <a:p>
            <a:r>
              <a:rPr lang="en-US" sz="1400" dirty="0"/>
              <a:t>  1030 PM PST Sat Jan 21 2017 </a:t>
            </a:r>
            <a:r>
              <a:rPr lang="en-US" sz="1400" dirty="0" smtClean="0"/>
              <a:t>[</a:t>
            </a:r>
            <a:r>
              <a:rPr lang="en-US" sz="1400" dirty="0" smtClean="0">
                <a:solidFill>
                  <a:srgbClr val="FF0000"/>
                </a:solidFill>
              </a:rPr>
              <a:t>continued</a:t>
            </a:r>
            <a:r>
              <a:rPr lang="en-US" sz="1400" dirty="0" smtClean="0"/>
              <a:t>…]</a:t>
            </a:r>
            <a:endParaRPr lang="en-US" sz="1400" dirty="0"/>
          </a:p>
          <a:p>
            <a:r>
              <a:rPr lang="en-US" sz="1400" dirty="0"/>
              <a:t>   </a:t>
            </a:r>
            <a:r>
              <a:rPr lang="en-US" sz="1400" dirty="0" smtClean="0"/>
              <a:t>    </a:t>
            </a:r>
            <a:endParaRPr lang="en-US" sz="1400" dirty="0"/>
          </a:p>
          <a:p>
            <a:r>
              <a:rPr lang="en-US" sz="1400" dirty="0"/>
              <a:t>  Front pushes south of the forecast area Sunday morning, then </a:t>
            </a:r>
          </a:p>
          <a:p>
            <a:r>
              <a:rPr lang="en-US" sz="1400" dirty="0"/>
              <a:t>  vertically stacked system off the Oregon coast drops southward  </a:t>
            </a:r>
          </a:p>
          <a:p>
            <a:r>
              <a:rPr lang="en-US" sz="1400" dirty="0"/>
              <a:t>  offshore and fills through Monday. This will continue valley  </a:t>
            </a:r>
          </a:p>
          <a:p>
            <a:r>
              <a:rPr lang="en-US" sz="1400" dirty="0"/>
              <a:t>  showers and mountain snow. Cold air aloft will steepen lapse rates </a:t>
            </a:r>
          </a:p>
          <a:p>
            <a:r>
              <a:rPr lang="en-US" sz="1400" dirty="0"/>
              <a:t>  and increase potential for thunderstorms Sunday and Monday,  </a:t>
            </a:r>
          </a:p>
          <a:p>
            <a:r>
              <a:rPr lang="en-US" sz="1400" dirty="0"/>
              <a:t>  mainly in the afternoon. 500 </a:t>
            </a:r>
            <a:r>
              <a:rPr lang="en-US" sz="1400" dirty="0" err="1"/>
              <a:t>mb</a:t>
            </a:r>
            <a:r>
              <a:rPr lang="en-US" sz="1400" dirty="0"/>
              <a:t> temps of -28 to -32 </a:t>
            </a:r>
            <a:r>
              <a:rPr lang="en-US" sz="1400" dirty="0" err="1"/>
              <a:t>deg</a:t>
            </a:r>
            <a:r>
              <a:rPr lang="en-US" sz="1400" dirty="0"/>
              <a:t> C support  </a:t>
            </a:r>
          </a:p>
          <a:p>
            <a:r>
              <a:rPr lang="en-US" sz="1400" dirty="0"/>
              <a:t>  potential for small hail with thunderstorms. Shear profiles show </a:t>
            </a:r>
          </a:p>
          <a:p>
            <a:r>
              <a:rPr lang="en-US" sz="1400" dirty="0"/>
              <a:t>  strong helicity and potential for rotating storms. Guidance  </a:t>
            </a:r>
          </a:p>
          <a:p>
            <a:r>
              <a:rPr lang="en-US" sz="1400" dirty="0"/>
              <a:t>  indicating wind speeds decrease Sunday morning with </a:t>
            </a:r>
            <a:r>
              <a:rPr lang="en-US" sz="1400" dirty="0" err="1"/>
              <a:t>fropa</a:t>
            </a:r>
            <a:r>
              <a:rPr lang="en-US" sz="1400" dirty="0"/>
              <a:t>, but </a:t>
            </a:r>
          </a:p>
          <a:p>
            <a:r>
              <a:rPr lang="en-US" sz="1400" dirty="0"/>
              <a:t>  remain breezy through Sunday evening. Snow levels lower Monday </a:t>
            </a:r>
          </a:p>
          <a:p>
            <a:r>
              <a:rPr lang="en-US" sz="1400" dirty="0"/>
              <a:t>  into the 2000 to 3000 </a:t>
            </a:r>
            <a:r>
              <a:rPr lang="en-US" sz="1400" dirty="0" err="1"/>
              <a:t>ft</a:t>
            </a:r>
            <a:r>
              <a:rPr lang="en-US" sz="1400" dirty="0"/>
              <a:t> elevation with some accumulations </a:t>
            </a:r>
          </a:p>
          <a:p>
            <a:r>
              <a:rPr lang="en-US" sz="1400" dirty="0"/>
              <a:t>  possible into the foothills. </a:t>
            </a:r>
          </a:p>
          <a:p>
            <a:r>
              <a:rPr lang="en-US" sz="1400" dirty="0"/>
              <a:t>   </a:t>
            </a:r>
          </a:p>
          <a:p>
            <a:r>
              <a:rPr lang="en-US" sz="1400" dirty="0"/>
              <a:t>  Storm total QPF looks to be about 1 to 2 inches in the Central  </a:t>
            </a:r>
          </a:p>
          <a:p>
            <a:r>
              <a:rPr lang="en-US" sz="1400" dirty="0"/>
              <a:t>  Valley, 2 to 5 inches in the foothills with 2 to 4 feet of snow  </a:t>
            </a:r>
          </a:p>
          <a:p>
            <a:r>
              <a:rPr lang="en-US" sz="1400" dirty="0"/>
              <a:t>  above 4000 feet, locally higher amounts. Decreasing showers  </a:t>
            </a:r>
          </a:p>
          <a:p>
            <a:r>
              <a:rPr lang="en-US" sz="1400" dirty="0"/>
              <a:t>  Monday night into Tuesday morning then drier northerly flow  </a:t>
            </a:r>
          </a:p>
          <a:p>
            <a:r>
              <a:rPr lang="en-US" sz="1400" dirty="0"/>
              <a:t>  develops as subsidence increase over NorCal.  </a:t>
            </a:r>
          </a:p>
          <a:p>
            <a:r>
              <a:rPr lang="en-US" sz="1400" dirty="0"/>
              <a:t>   </a:t>
            </a:r>
          </a:p>
          <a:p>
            <a:r>
              <a:rPr lang="en-US" sz="1400" dirty="0"/>
              <a:t>  PCH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Sacramento- NWS Prediction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18256" y="6611779"/>
            <a:ext cx="5107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http://www.wrh.noaa.gov/total_forecast/getprod.php?wfo=sto&amp;pil=AFD&amp;sid=STO&amp;version=4</a:t>
            </a:r>
          </a:p>
        </p:txBody>
      </p:sp>
    </p:spTree>
    <p:extLst>
      <p:ext uri="{BB962C8B-B14F-4D97-AF65-F5344CB8AC3E}">
        <p14:creationId xmlns:p14="http://schemas.microsoft.com/office/powerpoint/2010/main" val="9518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664926" y="6589669"/>
            <a:ext cx="3834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http://www.atmos.albany.edu/student/abentley/realtime/pacific.php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93"/>
            <a:ext cx="9144000" cy="62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93"/>
            <a:ext cx="9144000" cy="62116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4926" y="6589669"/>
            <a:ext cx="3834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http://www.atmos.albany.edu/student/abentley/realtime/pacific.php</a:t>
            </a:r>
          </a:p>
        </p:txBody>
      </p:sp>
    </p:spTree>
    <p:extLst>
      <p:ext uri="{BB962C8B-B14F-4D97-AF65-F5344CB8AC3E}">
        <p14:creationId xmlns:p14="http://schemas.microsoft.com/office/powerpoint/2010/main" val="32181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93"/>
            <a:ext cx="9144000" cy="62116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4926" y="6589669"/>
            <a:ext cx="3834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http://www.atmos.albany.edu/student/abentley/realtime/pacific.php</a:t>
            </a:r>
          </a:p>
        </p:txBody>
      </p:sp>
    </p:spTree>
    <p:extLst>
      <p:ext uri="{BB962C8B-B14F-4D97-AF65-F5344CB8AC3E}">
        <p14:creationId xmlns:p14="http://schemas.microsoft.com/office/powerpoint/2010/main" val="23816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93"/>
            <a:ext cx="9144000" cy="6211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4926" y="6589669"/>
            <a:ext cx="3834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http://www.atmos.albany.edu/student/abentley/realtime/pacific.php</a:t>
            </a:r>
          </a:p>
        </p:txBody>
      </p:sp>
    </p:spTree>
    <p:extLst>
      <p:ext uri="{BB962C8B-B14F-4D97-AF65-F5344CB8AC3E}">
        <p14:creationId xmlns:p14="http://schemas.microsoft.com/office/powerpoint/2010/main" val="21557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779</Words>
  <Application>Microsoft Office PowerPoint</Application>
  <PresentationFormat>On-screen Show (4:3)</PresentationFormat>
  <Paragraphs>121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Miller</dc:creator>
  <cp:lastModifiedBy>Doug Miller</cp:lastModifiedBy>
  <cp:revision>41</cp:revision>
  <dcterms:created xsi:type="dcterms:W3CDTF">2006-08-16T00:00:00Z</dcterms:created>
  <dcterms:modified xsi:type="dcterms:W3CDTF">2017-01-24T15:56:20Z</dcterms:modified>
</cp:coreProperties>
</file>