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0" r:id="rId4"/>
    <p:sldId id="259" r:id="rId5"/>
    <p:sldId id="264" r:id="rId6"/>
    <p:sldId id="258" r:id="rId7"/>
    <p:sldId id="274" r:id="rId8"/>
    <p:sldId id="265" r:id="rId9"/>
    <p:sldId id="269" r:id="rId10"/>
    <p:sldId id="260" r:id="rId11"/>
    <p:sldId id="261" r:id="rId12"/>
    <p:sldId id="262" r:id="rId13"/>
    <p:sldId id="263" r:id="rId14"/>
    <p:sldId id="268" r:id="rId15"/>
    <p:sldId id="271" r:id="rId16"/>
    <p:sldId id="267" r:id="rId17"/>
    <p:sldId id="276" r:id="rId18"/>
    <p:sldId id="275" r:id="rId19"/>
    <p:sldId id="273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c.noaa.gov/exper/ma_archive/images_s4/" TargetMode="Externa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c.noaa.gov/exper/ma_archive/images_s4/" TargetMode="Externa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c.noaa.gov/exper/ma_archive/images_s4/" TargetMode="External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c.noaa.gov/exper/ma_archive/images_s4/" TargetMode="External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hyperlink" Target="http://locust.mmm.ucar.edu/imagearchive/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eather.msfc.nasa.gov/GOES/goeswestpacusir.html" TargetMode="Externa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vortex.plymouth.edu/nids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eather.msfc.nasa.gov/GOES/goeswestpacusir.html" TargetMode="External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vortex.plymouth.edu/nids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4801" y="2286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Mountain Weather – </a:t>
            </a:r>
            <a:r>
              <a:rPr lang="en-US" sz="3200" dirty="0" smtClean="0"/>
              <a:t>7 March 2014</a:t>
            </a:r>
            <a:r>
              <a:rPr lang="en-US" sz="3200" dirty="0" smtClean="0"/>
              <a:t>; </a:t>
            </a:r>
          </a:p>
          <a:p>
            <a:pPr algn="ctr"/>
            <a:r>
              <a:rPr lang="en-US" sz="3200" dirty="0" smtClean="0"/>
              <a:t>Western NC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2286000" y="6477000"/>
            <a:ext cx="45239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http</a:t>
            </a:r>
            <a:r>
              <a:rPr lang="en-US" sz="1000" dirty="0" smtClean="0"/>
              <a:t>://www.thetimesnews.com/news/top-news/ice-in-the-oaks-at-elon-1.288379</a:t>
            </a:r>
            <a:endParaRPr lang="en-US" sz="1000" dirty="0"/>
          </a:p>
        </p:txBody>
      </p:sp>
      <p:pic>
        <p:nvPicPr>
          <p:cNvPr id="14338" name="Picture 2" descr="Ice storm photos 2014 El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575371"/>
            <a:ext cx="6108870" cy="40634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op5_0000utc7mar2014_850mb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63582" y="773668"/>
            <a:ext cx="41944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850 </a:t>
            </a:r>
            <a:r>
              <a:rPr lang="en-US" dirty="0" err="1" smtClean="0"/>
              <a:t>hPa</a:t>
            </a:r>
            <a:r>
              <a:rPr lang="en-US" dirty="0" smtClean="0"/>
              <a:t> Geo Ht (dm), Temp (</a:t>
            </a:r>
            <a:r>
              <a:rPr lang="en-US" baseline="30000" dirty="0" err="1" smtClean="0"/>
              <a:t>o</a:t>
            </a:r>
            <a:r>
              <a:rPr lang="en-US" dirty="0" err="1" smtClean="0"/>
              <a:t>C</a:t>
            </a:r>
            <a:r>
              <a:rPr lang="en-US" dirty="0" smtClean="0"/>
              <a:t>), Wind (</a:t>
            </a:r>
            <a:r>
              <a:rPr lang="en-US" dirty="0" err="1" smtClean="0"/>
              <a:t>kt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760984" y="3733800"/>
            <a:ext cx="4780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L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24200" y="6553200"/>
            <a:ext cx="31710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hlinkClick r:id="rId3"/>
              </a:rPr>
              <a:t>http://www.spc.noaa.gov/exper/ma_archive/images_s4/</a:t>
            </a:r>
            <a:endParaRPr lang="en-US" sz="1000" dirty="0"/>
          </a:p>
        </p:txBody>
      </p:sp>
      <p:sp>
        <p:nvSpPr>
          <p:cNvPr id="16" name="TextBox 15"/>
          <p:cNvSpPr txBox="1"/>
          <p:nvPr/>
        </p:nvSpPr>
        <p:spPr>
          <a:xfrm>
            <a:off x="2714045" y="6183868"/>
            <a:ext cx="41439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valid 0000 UTC </a:t>
            </a:r>
            <a:r>
              <a:rPr lang="en-US" dirty="0" smtClean="0"/>
              <a:t>7 Mar </a:t>
            </a:r>
            <a:r>
              <a:rPr lang="en-US" dirty="0" smtClean="0"/>
              <a:t>2014, (7:00 pm EST)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04801" y="228600"/>
            <a:ext cx="84582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SPC analysis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op5_0000utc7mar2014_700mb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914400"/>
            <a:ext cx="7620000" cy="5715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762000"/>
            <a:ext cx="443371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700 </a:t>
            </a:r>
            <a:r>
              <a:rPr lang="en-US" dirty="0" err="1" smtClean="0"/>
              <a:t>hPa</a:t>
            </a:r>
            <a:r>
              <a:rPr lang="en-US" dirty="0" smtClean="0"/>
              <a:t> Geo Ht (dm), </a:t>
            </a:r>
            <a:r>
              <a:rPr lang="en-US" dirty="0" err="1" smtClean="0"/>
              <a:t>Rel</a:t>
            </a:r>
            <a:r>
              <a:rPr lang="en-US" dirty="0" smtClean="0"/>
              <a:t> Hum (%), Wind (</a:t>
            </a:r>
            <a:r>
              <a:rPr lang="en-US" dirty="0" err="1" smtClean="0"/>
              <a:t>kt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124200" y="6553200"/>
            <a:ext cx="31710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hlinkClick r:id="rId3"/>
              </a:rPr>
              <a:t>http://www.spc.noaa.gov/exper/ma_archive/images_s4/</a:t>
            </a:r>
            <a:endParaRPr lang="en-US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304801" y="228600"/>
            <a:ext cx="84582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SPC analysis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2714045" y="6183868"/>
            <a:ext cx="41439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valid 0000 UTC </a:t>
            </a:r>
            <a:r>
              <a:rPr lang="en-US" dirty="0" smtClean="0"/>
              <a:t>7 Mar </a:t>
            </a:r>
            <a:r>
              <a:rPr lang="en-US" dirty="0" smtClean="0"/>
              <a:t>2014, (7:00 pm EST)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op5_0000utc7mar2014_500mb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914400"/>
            <a:ext cx="7620000" cy="5715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762000"/>
            <a:ext cx="447500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500 </a:t>
            </a:r>
            <a:r>
              <a:rPr lang="en-US" dirty="0" err="1" smtClean="0"/>
              <a:t>hPa</a:t>
            </a:r>
            <a:r>
              <a:rPr lang="en-US" dirty="0" smtClean="0"/>
              <a:t> Geo Ht (dm), Geo Abs </a:t>
            </a:r>
            <a:r>
              <a:rPr lang="en-US" dirty="0" err="1" smtClean="0"/>
              <a:t>Vort</a:t>
            </a:r>
            <a:r>
              <a:rPr lang="en-US" dirty="0" smtClean="0"/>
              <a:t>, Wind (</a:t>
            </a:r>
            <a:r>
              <a:rPr lang="en-US" dirty="0" err="1" smtClean="0"/>
              <a:t>kt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714045" y="6183868"/>
            <a:ext cx="41439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valid 0000 UTC </a:t>
            </a:r>
            <a:r>
              <a:rPr lang="en-US" dirty="0" smtClean="0"/>
              <a:t>7 Mar </a:t>
            </a:r>
            <a:r>
              <a:rPr lang="en-US" dirty="0" smtClean="0"/>
              <a:t>2014, (7:00 pm EST)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124200" y="6553200"/>
            <a:ext cx="31710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hlinkClick r:id="rId3"/>
              </a:rPr>
              <a:t>http://www.spc.noaa.gov/exper/ma_archive/images_s4/</a:t>
            </a:r>
            <a:endParaRPr lang="en-US" sz="1000" dirty="0"/>
          </a:p>
        </p:txBody>
      </p:sp>
      <p:sp>
        <p:nvSpPr>
          <p:cNvPr id="15" name="TextBox 14"/>
          <p:cNvSpPr txBox="1"/>
          <p:nvPr/>
        </p:nvSpPr>
        <p:spPr>
          <a:xfrm>
            <a:off x="304801" y="228600"/>
            <a:ext cx="84582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SPC analysis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op5_0000utc7mar2014_300mb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914400"/>
            <a:ext cx="7620000" cy="5715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762000"/>
            <a:ext cx="551285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300 </a:t>
            </a:r>
            <a:r>
              <a:rPr lang="en-US" dirty="0" err="1" smtClean="0"/>
              <a:t>hPa</a:t>
            </a:r>
            <a:r>
              <a:rPr lang="en-US" dirty="0" smtClean="0"/>
              <a:t> Geo Ht (dm), </a:t>
            </a:r>
            <a:r>
              <a:rPr lang="en-US" dirty="0" err="1" smtClean="0"/>
              <a:t>Isotachs</a:t>
            </a:r>
            <a:r>
              <a:rPr lang="en-US" dirty="0" smtClean="0"/>
              <a:t> and Wind (</a:t>
            </a:r>
            <a:r>
              <a:rPr lang="en-US" dirty="0" err="1" smtClean="0"/>
              <a:t>kt</a:t>
            </a:r>
            <a:r>
              <a:rPr lang="en-US" dirty="0" smtClean="0"/>
              <a:t>), Divergence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714045" y="6183868"/>
            <a:ext cx="41439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valid 0000 UTC </a:t>
            </a:r>
            <a:r>
              <a:rPr lang="en-US" dirty="0" smtClean="0"/>
              <a:t>7 Mar </a:t>
            </a:r>
            <a:r>
              <a:rPr lang="en-US" dirty="0" smtClean="0"/>
              <a:t>2014, (7:00 pm EST)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124200" y="6553200"/>
            <a:ext cx="31710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hlinkClick r:id="rId3"/>
              </a:rPr>
              <a:t>http://www.spc.noaa.gov/exper/ma_archive/images_s4/</a:t>
            </a:r>
            <a:endParaRPr lang="en-US" sz="1000" dirty="0"/>
          </a:p>
        </p:txBody>
      </p:sp>
      <p:sp>
        <p:nvSpPr>
          <p:cNvPr id="15" name="TextBox 14"/>
          <p:cNvSpPr txBox="1"/>
          <p:nvPr/>
        </p:nvSpPr>
        <p:spPr>
          <a:xfrm>
            <a:off x="304801" y="228600"/>
            <a:ext cx="84582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SPC analysis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op5_nc_newsnow_0700est7mar2014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333375"/>
            <a:ext cx="7620000" cy="6191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1" y="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Mountain Weather – </a:t>
            </a:r>
            <a:r>
              <a:rPr lang="en-US" sz="3200" dirty="0" smtClean="0"/>
              <a:t>7 March2014</a:t>
            </a:r>
            <a:r>
              <a:rPr lang="en-US" sz="3200" dirty="0" smtClean="0"/>
              <a:t>; </a:t>
            </a:r>
          </a:p>
          <a:p>
            <a:pPr algn="ctr"/>
            <a:r>
              <a:rPr lang="en-US" sz="3200" dirty="0" smtClean="0"/>
              <a:t>Western NC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6727495" y="6535579"/>
            <a:ext cx="15664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http://www.cocorahs.org/</a:t>
            </a:r>
            <a:endParaRPr lang="en-US" sz="1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op5_wnc_newsnow_0700est7mar2014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333375"/>
            <a:ext cx="7620000" cy="6191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1" y="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Mountain Weather – </a:t>
            </a:r>
            <a:r>
              <a:rPr lang="en-US" sz="3200" dirty="0" smtClean="0"/>
              <a:t>7 March2014</a:t>
            </a:r>
            <a:r>
              <a:rPr lang="en-US" sz="3200" dirty="0" smtClean="0"/>
              <a:t>; </a:t>
            </a:r>
          </a:p>
          <a:p>
            <a:pPr algn="ctr"/>
            <a:r>
              <a:rPr lang="en-US" sz="3200" dirty="0" smtClean="0"/>
              <a:t>Western NC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6727495" y="6535579"/>
            <a:ext cx="15664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http://www.cocorahs.org/</a:t>
            </a:r>
            <a:endParaRPr lang="en-US" sz="1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empe1314_iop5_snd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1" y="2286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SEMPE1314 sounding; 0000 UTC 7 Mar 2014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844675" y="6400800"/>
            <a:ext cx="30989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http://www.atms.unca.edu/sempe/rt_sempe1314.html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empe1314_iop5_snd0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1" y="2286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SEMPE1314 sounding; 0600 UTC 7 Mar 2014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844675" y="6400800"/>
            <a:ext cx="30989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http://www.atms.unca.edu/sempe/rt_sempe1314.html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op5_0000utc7mar2014_edas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14708" y="0"/>
            <a:ext cx="551458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1" y="2286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HYSPLIT trajectory – </a:t>
            </a:r>
            <a:r>
              <a:rPr lang="en-US" sz="3200" dirty="0" smtClean="0"/>
              <a:t>EDAS 40 km </a:t>
            </a:r>
            <a:r>
              <a:rPr lang="en-US" sz="3200" dirty="0" smtClean="0"/>
              <a:t>grids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133600" y="6553200"/>
            <a:ext cx="52758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NNNNNhttp://www.nco.ncep.noaa.gov/pmb/nwprod/analysis/namer/hiresw/06/model_m.shtml</a:t>
            </a:r>
            <a:endParaRPr lang="en-US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228600" y="6096000"/>
            <a:ext cx="846129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24-hr </a:t>
            </a:r>
            <a:r>
              <a:rPr lang="en-US" dirty="0" smtClean="0"/>
              <a:t>forward air trajectory at 500, 1500, and 3000 m </a:t>
            </a:r>
            <a:r>
              <a:rPr lang="en-US" dirty="0" smtClean="0"/>
              <a:t>AGL; ending 0000 UTC 7 Mar 2014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616488" y="6553200"/>
            <a:ext cx="2451312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/>
              <a:t>http://ready.arl.noaa.gov/HYSPLIT_traj.php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op5_0600utc7mar2014_edas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14708" y="0"/>
            <a:ext cx="551458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1" y="2286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HYSPLIT trajectory – </a:t>
            </a:r>
            <a:r>
              <a:rPr lang="en-US" sz="3200" dirty="0" smtClean="0"/>
              <a:t>EDAS 40 km </a:t>
            </a:r>
            <a:r>
              <a:rPr lang="en-US" sz="3200" dirty="0" smtClean="0"/>
              <a:t>grids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133600" y="6553200"/>
            <a:ext cx="52758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NNNNNhttp://www.nco.ncep.noaa.gov/pmb/nwprod/analysis/namer/hiresw/06/model_m.shtml</a:t>
            </a:r>
            <a:endParaRPr lang="en-US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6616488" y="6553200"/>
            <a:ext cx="2451312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/>
              <a:t>http://ready.arl.noaa.gov/HYSPLIT_traj.php</a:t>
            </a:r>
            <a:endParaRPr lang="en-US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6096000"/>
            <a:ext cx="846129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24-hr </a:t>
            </a:r>
            <a:r>
              <a:rPr lang="en-US" dirty="0" smtClean="0"/>
              <a:t>forward air trajectory at 500, 1500, and 3000 m </a:t>
            </a:r>
            <a:r>
              <a:rPr lang="en-US" dirty="0" smtClean="0"/>
              <a:t>AGL; ending 0600 UTC 7 Mar 2014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4801" y="2286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Topography, KY, TN, NC</a:t>
            </a:r>
            <a:endParaRPr lang="en-US" sz="3200" dirty="0"/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3771900" y="4229100"/>
            <a:ext cx="609600" cy="381000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fig2a_s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1011307"/>
            <a:ext cx="7772400" cy="56180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4801" y="2286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Topography, KY, TN, NC</a:t>
            </a:r>
            <a:endParaRPr lang="en-US" sz="3200" dirty="0"/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3771900" y="4229100"/>
            <a:ext cx="609600" cy="381000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fig2b_m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66800"/>
            <a:ext cx="9151151" cy="55626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1" y="228600"/>
            <a:ext cx="84582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WPC analysis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4038600" y="773668"/>
            <a:ext cx="10469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SLP (</a:t>
            </a:r>
            <a:r>
              <a:rPr lang="en-US" dirty="0" err="1" smtClean="0"/>
              <a:t>hPa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714045" y="6096000"/>
            <a:ext cx="41112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valid 0000 UTC </a:t>
            </a:r>
            <a:r>
              <a:rPr lang="en-US" dirty="0" smtClean="0"/>
              <a:t>7 Mar </a:t>
            </a:r>
            <a:r>
              <a:rPr lang="en-US" dirty="0" smtClean="0"/>
              <a:t>2014, (7:00 pm EST)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429000" y="6553200"/>
            <a:ext cx="26997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http://www.hpc.ncep.noaa.gov/html/sfc2.shtml</a:t>
            </a:r>
            <a:endParaRPr lang="en-US" sz="1000" dirty="0"/>
          </a:p>
        </p:txBody>
      </p:sp>
      <p:pic>
        <p:nvPicPr>
          <p:cNvPr id="7" name="Picture 6" descr="iop5_slploop_sempe1314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25" y="752475"/>
            <a:ext cx="7143750" cy="5353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1" y="2286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IR satellite loop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0" y="6019800"/>
            <a:ext cx="42749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http://locust.mmm.ucar.edu/imagearchive/</a:t>
            </a:r>
            <a:endParaRPr lang="en-US" dirty="0" smtClean="0"/>
          </a:p>
          <a:p>
            <a:endParaRPr lang="en-US" dirty="0" smtClean="0"/>
          </a:p>
        </p:txBody>
      </p:sp>
      <p:pic>
        <p:nvPicPr>
          <p:cNvPr id="6" name="Picture 5" descr="iop5_irsatloop_sempe131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5240"/>
            <a:ext cx="9144000" cy="6827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4801" y="2286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Asheville, NC - </a:t>
            </a:r>
            <a:r>
              <a:rPr lang="en-US" sz="3200" dirty="0" err="1" smtClean="0"/>
              <a:t>meteogram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755695" y="6553200"/>
            <a:ext cx="23150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http://vortex.plymouth.edu/statlog.html</a:t>
            </a:r>
            <a:endParaRPr lang="en-US" sz="1000" dirty="0"/>
          </a:p>
        </p:txBody>
      </p:sp>
      <p:pic>
        <p:nvPicPr>
          <p:cNvPr id="8" name="Picture 7" descr="iop5_kavl01_140324131037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800100"/>
            <a:ext cx="6096000" cy="525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4801" y="2286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Asheville, NC - </a:t>
            </a:r>
            <a:r>
              <a:rPr lang="en-US" sz="3200" dirty="0" err="1" smtClean="0"/>
              <a:t>meteogram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755695" y="6553200"/>
            <a:ext cx="23150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http://vortex.plymouth.edu/statlog.html</a:t>
            </a:r>
            <a:endParaRPr lang="en-US" sz="1000" dirty="0"/>
          </a:p>
        </p:txBody>
      </p:sp>
      <p:pic>
        <p:nvPicPr>
          <p:cNvPr id="6" name="Picture 5" descr="iop5_kavl02_140324131037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800100"/>
            <a:ext cx="6096000" cy="525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SP.N0R.1403070159.912x684.KAVL..348_a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61912"/>
            <a:ext cx="8686800" cy="67341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1" y="2286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KGSP Radar loop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hlinkClick r:id="rId3"/>
          </p:cNvPr>
          <p:cNvSpPr txBox="1"/>
          <p:nvPr/>
        </p:nvSpPr>
        <p:spPr>
          <a:xfrm>
            <a:off x="1524000" y="5943600"/>
            <a:ext cx="41522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hlinkClick r:id="rId4"/>
              </a:rPr>
              <a:t>http://vortex.plymouth.edu/nids.html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SP.N0R.1403070357.912x684.KAVL..348_a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61912"/>
            <a:ext cx="8686800" cy="67341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1" y="2286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KMRX Radar loop</a:t>
            </a:r>
            <a:endParaRPr lang="en-US" sz="3200" dirty="0"/>
          </a:p>
        </p:txBody>
      </p:sp>
      <p:sp>
        <p:nvSpPr>
          <p:cNvPr id="8" name="TextBox 7">
            <a:hlinkClick r:id="rId3"/>
          </p:cNvPr>
          <p:cNvSpPr txBox="1"/>
          <p:nvPr/>
        </p:nvSpPr>
        <p:spPr>
          <a:xfrm>
            <a:off x="1524000" y="5943600"/>
            <a:ext cx="41522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hlinkClick r:id="rId4"/>
              </a:rPr>
              <a:t>http://vortex.plymouth.edu/nids.html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4086</TotalTime>
  <Words>325</Words>
  <Application>Microsoft Office PowerPoint</Application>
  <PresentationFormat>On-screen Show (4:3)</PresentationFormat>
  <Paragraphs>54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Douglas K. Miller</cp:lastModifiedBy>
  <cp:revision>44</cp:revision>
  <dcterms:created xsi:type="dcterms:W3CDTF">2006-08-16T00:00:00Z</dcterms:created>
  <dcterms:modified xsi:type="dcterms:W3CDTF">2014-03-24T13:27:03Z</dcterms:modified>
</cp:coreProperties>
</file>