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60" r:id="rId4"/>
    <p:sldId id="257" r:id="rId5"/>
    <p:sldId id="301" r:id="rId6"/>
    <p:sldId id="302" r:id="rId7"/>
    <p:sldId id="303" r:id="rId8"/>
    <p:sldId id="262" r:id="rId9"/>
    <p:sldId id="275" r:id="rId10"/>
    <p:sldId id="269" r:id="rId11"/>
    <p:sldId id="300" r:id="rId12"/>
    <p:sldId id="293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8" d="100"/>
          <a:sy n="108" d="100"/>
        </p:scale>
        <p:origin x="6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27B3CF3-D693-E463-25EF-EC55D8E93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A3D9-5506-EBB1-6E77-29B834D7CFA1}"/>
              </a:ext>
            </a:extLst>
          </p:cNvPr>
          <p:cNvSpPr txBox="1"/>
          <p:nvPr/>
        </p:nvSpPr>
        <p:spPr>
          <a:xfrm>
            <a:off x="5029200" y="2819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831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851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17.0724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∂GRV/∂t</a:t>
            </a:r>
          </a:p>
          <a:p>
            <a:r>
              <a:rPr lang="en-US" dirty="0"/>
              <a:t>= [(17.8 – {14.3}])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>
                <a:solidFill>
                  <a:srgbClr val="FF0000"/>
                </a:solidFill>
              </a:rPr>
              <a:t>+1.62037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</a:t>
            </a:r>
            <a:r>
              <a:rPr lang="en-US" b="1" dirty="0">
                <a:latin typeface="Symbol" panose="05050102010706020507" pitchFamily="18" charset="2"/>
              </a:rPr>
              <a:t>+</a:t>
            </a:r>
            <a:r>
              <a:rPr lang="en-US" dirty="0"/>
              <a:t>10.536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AI-generated content may be incorrect.">
            <a:extLst>
              <a:ext uri="{FF2B5EF4-FFF2-40B4-BE49-F238E27FC236}">
                <a16:creationId xmlns:a16="http://schemas.microsoft.com/office/drawing/2014/main" id="{99205D26-E11B-D0CE-7737-0509758F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92BEE-99AA-D99F-EA23-22F1F754378F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AI-generated content may be incorrect.">
            <a:extLst>
              <a:ext uri="{FF2B5EF4-FFF2-40B4-BE49-F238E27FC236}">
                <a16:creationId xmlns:a16="http://schemas.microsoft.com/office/drawing/2014/main" id="{7112CCE6-BE16-35C1-8B5B-C53BBD63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61C60-47C4-DABE-2B38-D82228A3B938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31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eather map&#10;&#10;AI-generated content may be incorrect.">
            <a:extLst>
              <a:ext uri="{FF2B5EF4-FFF2-40B4-BE49-F238E27FC236}">
                <a16:creationId xmlns:a16="http://schemas.microsoft.com/office/drawing/2014/main" id="{4397C91D-94F7-4536-26D0-2372B579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894F7-A65A-E1A6-88A2-C3DEF24EC24D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AI-generated content may be incorrect.">
            <a:extLst>
              <a:ext uri="{FF2B5EF4-FFF2-40B4-BE49-F238E27FC236}">
                <a16:creationId xmlns:a16="http://schemas.microsoft.com/office/drawing/2014/main" id="{96C0DEA8-4B37-EEB3-350F-1E7B5078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2812C-00BF-96AF-0761-AA336A6EC62F}"/>
              </a:ext>
            </a:extLst>
          </p:cNvPr>
          <p:cNvSpPr txBox="1"/>
          <p:nvPr/>
        </p:nvSpPr>
        <p:spPr>
          <a:xfrm>
            <a:off x="5029200" y="28194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13DD0-94F3-7BAD-A899-41EBC398DC56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192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AI-generated content may be incorrect.">
            <a:extLst>
              <a:ext uri="{FF2B5EF4-FFF2-40B4-BE49-F238E27FC236}">
                <a16:creationId xmlns:a16="http://schemas.microsoft.com/office/drawing/2014/main" id="{AD496214-86BD-C742-1680-639055BC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36946" y="91137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12Z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62400" y="5497513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13.5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78060" y="6324600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85457-69FF-D667-46C7-5E59468E632F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hart&#10;&#10;AI-generated content may be incorrect.">
            <a:extLst>
              <a:ext uri="{FF2B5EF4-FFF2-40B4-BE49-F238E27FC236}">
                <a16:creationId xmlns:a16="http://schemas.microsoft.com/office/drawing/2014/main" id="{595EFE1C-6437-894D-86B2-55CB0C05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52923" y="5570021"/>
            <a:ext cx="82381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(7.490925x10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)]*(-0.400879 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5.24985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F297E-B18F-4FEB-D5D9-E0F0BB124F92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AI-generated content may be incorrect.">
            <a:extLst>
              <a:ext uri="{FF2B5EF4-FFF2-40B4-BE49-F238E27FC236}">
                <a16:creationId xmlns:a16="http://schemas.microsoft.com/office/drawing/2014/main" id="{C4889601-0C2E-7CBF-F67E-A7F6161F2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82289"/>
            <a:ext cx="9016002" cy="6693421"/>
          </a:xfrm>
          <a:prstGeom prst="rect">
            <a:avLst/>
          </a:prstGeom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26250" y="762000"/>
            <a:ext cx="202565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06Z nearly LTHAD (x 10</a:t>
            </a:r>
            <a:r>
              <a:rPr lang="en-US" strike="sngStrike" baseline="30000" dirty="0"/>
              <a:t>-13 </a:t>
            </a:r>
            <a:r>
              <a:rPr lang="en-US" strike="sngStrike" dirty="0"/>
              <a:t>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); negative at 12Z position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So, multiply by –g/</a:t>
            </a:r>
            <a:r>
              <a:rPr lang="en-US" i="1" strike="sngStrike" dirty="0"/>
              <a:t>f</a:t>
            </a:r>
            <a:r>
              <a:rPr lang="en-US" strike="sngStrike" dirty="0"/>
              <a:t>, giving a </a:t>
            </a:r>
            <a:r>
              <a:rPr lang="en-US" b="1" strike="sngStrike" dirty="0"/>
              <a:t>positive</a:t>
            </a:r>
            <a:r>
              <a:rPr lang="en-US" strike="sngStrike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AC219-FECF-67CD-9E05-0926E1AEEE2B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AB52E9E-9FB6-EA62-E2E3-7F35FA75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23" y="5570021"/>
            <a:ext cx="82381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-[9.81 m s</a:t>
            </a:r>
            <a:r>
              <a:rPr lang="en-US" strike="sngStrike" baseline="30000" dirty="0"/>
              <a:t>-2</a:t>
            </a:r>
            <a:r>
              <a:rPr lang="en-US" strike="sngStrike" dirty="0"/>
              <a:t>/ (7.490925x10</a:t>
            </a:r>
            <a:r>
              <a:rPr lang="en-US" strike="sngStrike" baseline="30000" dirty="0"/>
              <a:t>-5</a:t>
            </a:r>
            <a:r>
              <a:rPr lang="en-US" strike="sngStrike" dirty="0"/>
              <a:t> s</a:t>
            </a:r>
            <a:r>
              <a:rPr lang="en-US" strike="sngStrike" baseline="30000" dirty="0"/>
              <a:t>-1</a:t>
            </a:r>
            <a:r>
              <a:rPr lang="en-US" strike="sngStrike" dirty="0"/>
              <a:t>)]*(-0.400879 x10</a:t>
            </a:r>
            <a:r>
              <a:rPr lang="en-US" strike="sngStrike" baseline="30000" dirty="0"/>
              <a:t>-13</a:t>
            </a:r>
            <a:r>
              <a:rPr lang="en-US" strike="sngStrike" dirty="0"/>
              <a:t> 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 = </a:t>
            </a:r>
            <a:r>
              <a:rPr lang="en-US" b="1" strike="sngStrike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trike="sngStrike" dirty="0">
                <a:solidFill>
                  <a:srgbClr val="FF0000"/>
                </a:solidFill>
              </a:rPr>
              <a:t>5.24985 x 10</a:t>
            </a:r>
            <a:r>
              <a:rPr lang="en-US" strike="sngStrike" baseline="30000" dirty="0">
                <a:solidFill>
                  <a:srgbClr val="FF0000"/>
                </a:solidFill>
              </a:rPr>
              <a:t>-9</a:t>
            </a:r>
            <a:r>
              <a:rPr lang="en-US" strike="sngStrike" dirty="0">
                <a:solidFill>
                  <a:srgbClr val="FF0000"/>
                </a:solidFill>
              </a:rPr>
              <a:t> s</a:t>
            </a:r>
            <a:r>
              <a:rPr lang="en-US" strike="sngStrike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49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1.0</a:t>
            </a:r>
            <a:r>
              <a:rPr lang="en-US" baseline="30000" dirty="0"/>
              <a:t>o</a:t>
            </a:r>
            <a:r>
              <a:rPr lang="en-US" dirty="0"/>
              <a:t> long. = 95.15 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+0.785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838691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-0.394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9144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+0.793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+0.233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89639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+1.223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12Z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04" y="5555774"/>
            <a:ext cx="813979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(7.490925x10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)]*(-0.35591x10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4.66096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Coriolis </a:t>
            </a:r>
            <a:r>
              <a:rPr lang="en-US" dirty="0"/>
              <a:t>parameter=   7.49093E-005  for Lat=   31.0</a:t>
            </a:r>
          </a:p>
          <a:p>
            <a:r>
              <a:rPr lang="en-US" dirty="0"/>
              <a:t>  GARP-based LTHAD=   5.24985E-9</a:t>
            </a:r>
          </a:p>
          <a:p>
            <a:r>
              <a:rPr lang="en-US" dirty="0"/>
              <a:t>  finite diff-based LTHAD=   </a:t>
            </a:r>
            <a:r>
              <a:rPr lang="en-US" dirty="0">
                <a:solidFill>
                  <a:srgbClr val="FF0000"/>
                </a:solidFill>
              </a:rPr>
              <a:t>4.66096E-9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-3.2960E-14  -2.63112E-15  -3.55911E-14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AI-generated content may be incorrect.">
            <a:extLst>
              <a:ext uri="{FF2B5EF4-FFF2-40B4-BE49-F238E27FC236}">
                <a16:creationId xmlns:a16="http://schemas.microsoft.com/office/drawing/2014/main" id="{514938E2-15D3-536E-D3E1-D8B4B6E3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175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 positive at 12Z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095999" y="5410200"/>
            <a:ext cx="499527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+</a:t>
            </a:r>
            <a:r>
              <a:rPr lang="en-US" dirty="0"/>
              <a:t>4.66096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3.96181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37641" y="6456900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F4F17-D7BB-3C90-5DE8-E110A9083A4C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eather&#10;&#10;AI-generated content may be incorrect.">
            <a:extLst>
              <a:ext uri="{FF2B5EF4-FFF2-40B4-BE49-F238E27FC236}">
                <a16:creationId xmlns:a16="http://schemas.microsoft.com/office/drawing/2014/main" id="{E8739BDC-A236-A136-2C03-2653850F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6220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06Z nearly LDIA; latent heat release at 12Z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62950" y="5410200"/>
            <a:ext cx="49199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3.96181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+2.77327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588" y="6477457"/>
            <a:ext cx="30428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/>
              <a:t> &lt; 0 </a:t>
            </a:r>
            <a:r>
              <a:rPr lang="en-US" b="1" dirty="0" err="1"/>
              <a:t>mb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RH &gt; 70%!!!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C88E5-D03E-2904-C872-E320FC84F343}"/>
              </a:ext>
            </a:extLst>
          </p:cNvPr>
          <p:cNvSpPr txBox="1"/>
          <p:nvPr/>
        </p:nvSpPr>
        <p:spPr>
          <a:xfrm>
            <a:off x="5257800" y="28956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8782</TotalTime>
  <Words>440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 UI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370</cp:revision>
  <cp:lastPrinted>1601-01-01T00:00:00Z</cp:lastPrinted>
  <dcterms:created xsi:type="dcterms:W3CDTF">1601-01-01T00:00:00Z</dcterms:created>
  <dcterms:modified xsi:type="dcterms:W3CDTF">2025-04-10T19:24:24Z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