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260" r:id="rId4"/>
    <p:sldId id="257" r:id="rId5"/>
    <p:sldId id="301" r:id="rId6"/>
    <p:sldId id="302" r:id="rId7"/>
    <p:sldId id="303" r:id="rId8"/>
    <p:sldId id="262" r:id="rId9"/>
    <p:sldId id="275" r:id="rId10"/>
    <p:sldId id="269" r:id="rId11"/>
    <p:sldId id="300" r:id="rId12"/>
    <p:sldId id="293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08" d="100"/>
          <a:sy n="108" d="100"/>
        </p:scale>
        <p:origin x="8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weather map&#10;&#10;AI-generated content may be incorrect.">
            <a:extLst>
              <a:ext uri="{FF2B5EF4-FFF2-40B4-BE49-F238E27FC236}">
                <a16:creationId xmlns:a16="http://schemas.microsoft.com/office/drawing/2014/main" id="{E06EF41D-73C7-3AAD-DAFF-CA91EFC7F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EA3D9-5506-EBB1-6E77-29B834D7CFA1}"/>
              </a:ext>
            </a:extLst>
          </p:cNvPr>
          <p:cNvSpPr txBox="1"/>
          <p:nvPr/>
        </p:nvSpPr>
        <p:spPr>
          <a:xfrm>
            <a:off x="4118188" y="11430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8831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9.30516 </a:t>
            </a:r>
            <a:r>
              <a:rPr lang="en-US" dirty="0">
                <a:solidFill>
                  <a:srgbClr val="FF0000"/>
                </a:solidFill>
              </a:rPr>
              <a:t>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∂GRV/∂t</a:t>
            </a:r>
          </a:p>
          <a:p>
            <a:r>
              <a:rPr lang="en-US" dirty="0"/>
              <a:t>= [(16.6 – {8.8}])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+3.61111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</a:t>
            </a:r>
            <a:r>
              <a:rPr lang="en-US" b="1" dirty="0">
                <a:latin typeface="Symbol" panose="05050102010706020507" pitchFamily="18" charset="2"/>
              </a:rPr>
              <a:t>+</a:t>
            </a:r>
            <a:r>
              <a:rPr lang="en-US" dirty="0">
                <a:latin typeface="+mj-lt"/>
              </a:rPr>
              <a:t>2.5768</a:t>
            </a:r>
            <a:r>
              <a:rPr lang="en-US" dirty="0"/>
              <a:t>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AI-generated content may be incorrect.">
            <a:extLst>
              <a:ext uri="{FF2B5EF4-FFF2-40B4-BE49-F238E27FC236}">
                <a16:creationId xmlns:a16="http://schemas.microsoft.com/office/drawing/2014/main" id="{FA71A7A2-1E66-2D12-C4F0-51492C74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F9D37-EE61-73A2-B5FF-C682282DAF53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696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AI-generated content may be incorrect.">
            <a:extLst>
              <a:ext uri="{FF2B5EF4-FFF2-40B4-BE49-F238E27FC236}">
                <a16:creationId xmlns:a16="http://schemas.microsoft.com/office/drawing/2014/main" id="{39217913-A343-FCEE-B32C-A7A54E089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7D6BB-199B-478B-8181-F5E0D67F276C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6312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map&#10;&#10;AI-generated content may be incorrect.">
            <a:extLst>
              <a:ext uri="{FF2B5EF4-FFF2-40B4-BE49-F238E27FC236}">
                <a16:creationId xmlns:a16="http://schemas.microsoft.com/office/drawing/2014/main" id="{C5103B75-DF0C-70D1-6E36-0B948A439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3450" y="4724400"/>
            <a:ext cx="11208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[</a:t>
            </a:r>
            <a:r>
              <a:rPr lang="en-US" sz="6600" b="1" dirty="0">
                <a:latin typeface="Symbol" pitchFamily="18" charset="2"/>
              </a:rPr>
              <a:t>+</a:t>
            </a:r>
            <a:r>
              <a:rPr lang="en-US" sz="6600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B2044-D44C-CECB-8E9B-A241303217A5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4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map&#10;&#10;AI-generated content may be incorrect.">
            <a:extLst>
              <a:ext uri="{FF2B5EF4-FFF2-40B4-BE49-F238E27FC236}">
                <a16:creationId xmlns:a16="http://schemas.microsoft.com/office/drawing/2014/main" id="{85C0DE53-FD2D-4E73-13B5-A2D8C5C5F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8FBBE-7B58-CAB2-8257-0A3EBDB1474C}"/>
              </a:ext>
            </a:extLst>
          </p:cNvPr>
          <p:cNvSpPr txBox="1"/>
          <p:nvPr/>
        </p:nvSpPr>
        <p:spPr>
          <a:xfrm>
            <a:off x="4118188" y="1143000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96D53-139C-B7E6-FB5D-8C25DAB6CC0B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1921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AI-generated content may be incorrect.">
            <a:extLst>
              <a:ext uri="{FF2B5EF4-FFF2-40B4-BE49-F238E27FC236}">
                <a16:creationId xmlns:a16="http://schemas.microsoft.com/office/drawing/2014/main" id="{EFFCD113-91FE-4DC8-7C2C-BBD248B50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036946" y="91137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00Z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62400" y="5497513"/>
            <a:ext cx="17123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6.14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78060" y="6324600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18791-4854-F90E-1AAC-B9FD119A5352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map&#10;&#10;AI-generated content may be incorrect.">
            <a:extLst>
              <a:ext uri="{FF2B5EF4-FFF2-40B4-BE49-F238E27FC236}">
                <a16:creationId xmlns:a16="http://schemas.microsoft.com/office/drawing/2014/main" id="{E7208963-7CC0-18C4-F422-50EE2DB1B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00Z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700313" y="5486400"/>
            <a:ext cx="78363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(11.61568x10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)]*(-0.5306 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4.2485 x 10</a:t>
            </a:r>
            <a:r>
              <a:rPr lang="en-US" baseline="30000" dirty="0">
                <a:solidFill>
                  <a:srgbClr val="FF0000"/>
                </a:solidFill>
              </a:rPr>
              <a:t>-8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3725" y="1103313"/>
            <a:ext cx="13874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OLD</a:t>
            </a:r>
            <a:r>
              <a:rPr lang="en-US"/>
              <a:t> WAY!!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8E769-F704-0472-038B-F5051E92691B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ather map&#10;&#10;AI-generated content may be incorrect.">
            <a:extLst>
              <a:ext uri="{FF2B5EF4-FFF2-40B4-BE49-F238E27FC236}">
                <a16:creationId xmlns:a16="http://schemas.microsoft.com/office/drawing/2014/main" id="{164FAA02-EFA2-12B2-5CE6-B6ADC6AB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82289"/>
            <a:ext cx="9016002" cy="6693421"/>
          </a:xfrm>
          <a:prstGeom prst="rect">
            <a:avLst/>
          </a:prstGeom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826250" y="762000"/>
            <a:ext cx="2025650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18Z nearly LTHAD (x 10</a:t>
            </a:r>
            <a:r>
              <a:rPr lang="en-US" strike="sngStrike" baseline="30000" dirty="0"/>
              <a:t>-13 </a:t>
            </a:r>
            <a:r>
              <a:rPr lang="en-US" strike="sngStrike" dirty="0"/>
              <a:t>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); negative at 00Z position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So, multiply by –g/</a:t>
            </a:r>
            <a:r>
              <a:rPr lang="en-US" i="1" strike="sngStrike" dirty="0"/>
              <a:t>f</a:t>
            </a:r>
            <a:r>
              <a:rPr lang="en-US" strike="sngStrike" dirty="0"/>
              <a:t>, giving a </a:t>
            </a:r>
            <a:r>
              <a:rPr lang="en-US" b="1" strike="sngStrike" dirty="0"/>
              <a:t>positive</a:t>
            </a:r>
            <a:r>
              <a:rPr lang="en-US" strike="sngStrike" dirty="0"/>
              <a:t> LTHAD contribution to cyclogenesis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8E245-B165-BE92-24BE-72928D720DF9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C92A93A-38E9-C939-91EB-7BB5392A0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313" y="5486400"/>
            <a:ext cx="78363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trike="sngStrike" dirty="0"/>
              <a:t>-[9.81 m s</a:t>
            </a:r>
            <a:r>
              <a:rPr lang="en-US" strike="sngStrike" baseline="30000" dirty="0"/>
              <a:t>-2</a:t>
            </a:r>
            <a:r>
              <a:rPr lang="en-US" strike="sngStrike" dirty="0"/>
              <a:t>/ (11.61568x10</a:t>
            </a:r>
            <a:r>
              <a:rPr lang="en-US" strike="sngStrike" baseline="30000" dirty="0"/>
              <a:t>-5</a:t>
            </a:r>
            <a:r>
              <a:rPr lang="en-US" strike="sngStrike" dirty="0"/>
              <a:t> s</a:t>
            </a:r>
            <a:r>
              <a:rPr lang="en-US" strike="sngStrike" baseline="30000" dirty="0"/>
              <a:t>-1</a:t>
            </a:r>
            <a:r>
              <a:rPr lang="en-US" strike="sngStrike" dirty="0"/>
              <a:t>)]*(-0.5306 x10</a:t>
            </a:r>
            <a:r>
              <a:rPr lang="en-US" strike="sngStrike" baseline="30000" dirty="0"/>
              <a:t>-13</a:t>
            </a:r>
            <a:r>
              <a:rPr lang="en-US" strike="sngStrike" dirty="0"/>
              <a:t> m</a:t>
            </a:r>
            <a:r>
              <a:rPr lang="en-US" strike="sngStrike" baseline="30000" dirty="0"/>
              <a:t>-1</a:t>
            </a:r>
            <a:r>
              <a:rPr lang="en-US" strike="sngStrike" dirty="0"/>
              <a:t>s</a:t>
            </a:r>
            <a:r>
              <a:rPr lang="en-US" strike="sngStrike" baseline="30000" dirty="0"/>
              <a:t>-1</a:t>
            </a:r>
            <a:r>
              <a:rPr lang="en-US" strike="sngStrike" dirty="0"/>
              <a:t>) = </a:t>
            </a:r>
            <a:r>
              <a:rPr lang="en-US" b="1" strike="sngStrike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trike="sngStrike" dirty="0">
                <a:solidFill>
                  <a:srgbClr val="FF0000"/>
                </a:solidFill>
              </a:rPr>
              <a:t>4.2485 x 10</a:t>
            </a:r>
            <a:r>
              <a:rPr lang="en-US" strike="sngStrike" baseline="30000" dirty="0">
                <a:solidFill>
                  <a:srgbClr val="FF0000"/>
                </a:solidFill>
              </a:rPr>
              <a:t>-8</a:t>
            </a:r>
            <a:r>
              <a:rPr lang="en-US" strike="sngStrike" dirty="0">
                <a:solidFill>
                  <a:srgbClr val="FF0000"/>
                </a:solidFill>
              </a:rPr>
              <a:t> s</a:t>
            </a:r>
            <a:r>
              <a:rPr lang="en-US" strike="sngStrike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04993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382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</a:t>
            </a:r>
            <a:r>
              <a:rPr lang="en-US" dirty="0" err="1"/>
              <a:t>cyclogenesis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3725" y="1103313"/>
            <a:ext cx="14382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NEW</a:t>
            </a:r>
            <a:r>
              <a:rPr lang="en-US" dirty="0"/>
              <a:t> WAY!!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826250" y="762000"/>
            <a:ext cx="20256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THAD</a:t>
            </a:r>
            <a:r>
              <a:rPr lang="en-US" dirty="0"/>
              <a:t> field shown</a:t>
            </a:r>
          </a:p>
          <a:p>
            <a:r>
              <a:rPr lang="en-US" dirty="0"/>
              <a:t>x 10</a:t>
            </a:r>
            <a:r>
              <a:rPr lang="en-US" baseline="30000" dirty="0"/>
              <a:t>-3</a:t>
            </a:r>
            <a:r>
              <a:rPr lang="en-US" dirty="0"/>
              <a:t> m s</a:t>
            </a:r>
            <a:r>
              <a:rPr lang="en-US" baseline="30000" dirty="0"/>
              <a:t>-1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741407" y="1524000"/>
            <a:ext cx="23663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1.0</a:t>
            </a:r>
            <a:r>
              <a:rPr lang="en-US" baseline="30000" dirty="0"/>
              <a:t>o</a:t>
            </a:r>
            <a:r>
              <a:rPr lang="en-US" dirty="0"/>
              <a:t> long. </a:t>
            </a:r>
            <a:r>
              <a:rPr lang="en-US"/>
              <a:t>= 66.80 </a:t>
            </a:r>
            <a:r>
              <a:rPr lang="en-US" dirty="0"/>
              <a:t>km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932720" y="27432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+0.65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441" y="27432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+1.04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0600" y="2743200"/>
            <a:ext cx="762000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+1.28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609600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+1.63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5440" y="4883393"/>
            <a:ext cx="76815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+0.84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00Z position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626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6294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4290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62200" y="28588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95800" y="18288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95800" y="762000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95800" y="39256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95800" y="499246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E1FBFFB8-9584-4C69-B491-F1616474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63" y="5529141"/>
            <a:ext cx="828515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(11.61568x10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)]*(-5.03055x10</a:t>
            </a:r>
            <a:r>
              <a:rPr lang="en-US" baseline="30000" dirty="0"/>
              <a:t>-14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4.24854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04547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09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Coriolis parameter=   1.16157E-004  for Lat=   53.0</a:t>
            </a:r>
          </a:p>
          <a:p>
            <a:r>
              <a:rPr lang="en-US" dirty="0"/>
              <a:t>  GARP-based LTHAD=   4.24055E-9</a:t>
            </a:r>
          </a:p>
          <a:p>
            <a:r>
              <a:rPr lang="en-US" dirty="0"/>
              <a:t>  finite diff-based LTHAD=   </a:t>
            </a:r>
            <a:r>
              <a:rPr lang="en-US" dirty="0">
                <a:solidFill>
                  <a:srgbClr val="FF0000"/>
                </a:solidFill>
              </a:rPr>
              <a:t>4.24854E-9</a:t>
            </a:r>
          </a:p>
          <a:p>
            <a:r>
              <a:rPr lang="en-US" dirty="0"/>
              <a:t>    d2tdx2, d2tdy2, </a:t>
            </a:r>
            <a:r>
              <a:rPr lang="en-US" dirty="0" err="1"/>
              <a:t>xnnLTHAD</a:t>
            </a:r>
            <a:r>
              <a:rPr lang="en-US" dirty="0"/>
              <a:t>=  -4.86782E-14  -1.62726E-15 - 5.03055E-14</a:t>
            </a:r>
          </a:p>
        </p:txBody>
      </p:sp>
    </p:spTree>
    <p:extLst>
      <p:ext uri="{BB962C8B-B14F-4D97-AF65-F5344CB8AC3E}">
        <p14:creationId xmlns:p14="http://schemas.microsoft.com/office/powerpoint/2010/main" val="222671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AI-generated content may be incorrect.">
            <a:extLst>
              <a:ext uri="{FF2B5EF4-FFF2-40B4-BE49-F238E27FC236}">
                <a16:creationId xmlns:a16="http://schemas.microsoft.com/office/drawing/2014/main" id="{055B3FE2-5741-DEAF-8108-185F8344B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175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 positive at 00Z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095999" y="5410200"/>
            <a:ext cx="497815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</a:rPr>
              <a:t>+</a:t>
            </a:r>
            <a:r>
              <a:rPr lang="en-US" dirty="0"/>
              <a:t>4.24854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3.61126</a:t>
            </a:r>
            <a:r>
              <a:rPr lang="en-US" dirty="0">
                <a:solidFill>
                  <a:srgbClr val="FF0000"/>
                </a:solidFill>
              </a:rPr>
              <a:t>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837641" y="6456900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64645-0D26-582B-981B-2E3F028A3B15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AI-generated content may be incorrect.">
            <a:extLst>
              <a:ext uri="{FF2B5EF4-FFF2-40B4-BE49-F238E27FC236}">
                <a16:creationId xmlns:a16="http://schemas.microsoft.com/office/drawing/2014/main" id="{493197B2-5740-6BE1-CFC9-A45925790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62205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18Z nearly LDIA; latent heat release at 00Z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962950" y="5410200"/>
            <a:ext cx="49028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3.61126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+2.52788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0588" y="6477457"/>
            <a:ext cx="304282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/>
              <a:t>ω</a:t>
            </a:r>
            <a:r>
              <a:rPr lang="en-US" b="1" dirty="0"/>
              <a:t> &lt; 0 </a:t>
            </a:r>
            <a:r>
              <a:rPr lang="en-US" b="1" dirty="0" err="1"/>
              <a:t>mb</a:t>
            </a:r>
            <a:r>
              <a:rPr lang="en-US" b="1" dirty="0"/>
              <a:t> s</a:t>
            </a:r>
            <a:r>
              <a:rPr lang="en-US" b="1" baseline="30000" dirty="0"/>
              <a:t>-1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dirty="0">
                <a:solidFill>
                  <a:srgbClr val="FF0000"/>
                </a:solidFill>
              </a:rPr>
              <a:t>RH &gt; 70%!!!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3BCE8-51E6-EE2C-7010-BD56E6ED5442}"/>
              </a:ext>
            </a:extLst>
          </p:cNvPr>
          <p:cNvSpPr txBox="1"/>
          <p:nvPr/>
        </p:nvSpPr>
        <p:spPr>
          <a:xfrm>
            <a:off x="4114800" y="886361"/>
            <a:ext cx="907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8763</TotalTime>
  <Words>440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JhengHei UI Light</vt:lpstr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363</cp:revision>
  <cp:lastPrinted>1601-01-01T00:00:00Z</cp:lastPrinted>
  <dcterms:created xsi:type="dcterms:W3CDTF">1601-01-01T00:00:00Z</dcterms:created>
  <dcterms:modified xsi:type="dcterms:W3CDTF">2025-04-03T13:19:41Z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