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5" r:id="rId2"/>
    <p:sldId id="306" r:id="rId3"/>
    <p:sldId id="260" r:id="rId4"/>
    <p:sldId id="257" r:id="rId5"/>
    <p:sldId id="262" r:id="rId6"/>
    <p:sldId id="275" r:id="rId7"/>
    <p:sldId id="269" r:id="rId8"/>
    <p:sldId id="310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70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6AA1E-6844-4D73-932A-BE8BE7CC31C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5E923-8565-4FBC-9295-6E87E81F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7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C4585-6093-40AF-8C85-4580CD659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EC10C-BC37-4FCC-A171-073543876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8A958-11C9-45CD-8DE3-EC572B023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769F5-8A76-47AB-8D56-69B6CF5B2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79B9C-A226-4BDA-8B0D-0CC132DC8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D6531-16C6-4FF3-AD20-F7086A52E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94F25-EFD2-415F-BA56-3FFA2B729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93AB8-07B2-4FB0-A993-C46300138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2A316-31FD-4AB6-83D6-859F64EFA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85488-A6C0-4A6C-B098-D79C71546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CF1D2-7428-4E34-B641-24011DFC0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C715F35-7EE9-4419-9E1A-657E55921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B59A37-641A-A499-3B8D-83BDC0EA3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5" y="73145"/>
            <a:ext cx="8759969" cy="6711709"/>
          </a:xfrm>
          <a:prstGeom prst="rect">
            <a:avLst/>
          </a:prstGeom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dirty="0"/>
              <a:t>1000 </a:t>
            </a:r>
            <a:r>
              <a:rPr lang="en-US" dirty="0" err="1"/>
              <a:t>hPa</a:t>
            </a:r>
            <a:r>
              <a:rPr lang="en-US" dirty="0"/>
              <a:t> Z/Geo </a:t>
            </a:r>
            <a:r>
              <a:rPr lang="en-US" dirty="0" err="1"/>
              <a:t>Rel</a:t>
            </a:r>
            <a:r>
              <a:rPr lang="en-US" dirty="0"/>
              <a:t> </a:t>
            </a:r>
            <a:r>
              <a:rPr lang="en-US" dirty="0" err="1"/>
              <a:t>Vort</a:t>
            </a:r>
            <a:r>
              <a:rPr lang="en-US" dirty="0"/>
              <a:t> at t0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BE4D81-74AA-3A7A-727E-BBE104386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8288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AE1953-EFD7-77A6-F99F-7CBD069A0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9531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915349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map&#10;&#10;Description automatically generated">
            <a:extLst>
              <a:ext uri="{FF2B5EF4-FFF2-40B4-BE49-F238E27FC236}">
                <a16:creationId xmlns:a16="http://schemas.microsoft.com/office/drawing/2014/main" id="{992026F9-CCB8-C839-2C42-CDA882A48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9" y="82289"/>
            <a:ext cx="8787401" cy="6693421"/>
          </a:xfrm>
          <a:prstGeom prst="rect">
            <a:avLst/>
          </a:prstGeom>
        </p:spPr>
      </p:pic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Temp Adv at t0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9CE4D2-8B7E-3517-DEFD-FA5620466E36}"/>
              </a:ext>
            </a:extLst>
          </p:cNvPr>
          <p:cNvSpPr txBox="1"/>
          <p:nvPr/>
        </p:nvSpPr>
        <p:spPr>
          <a:xfrm>
            <a:off x="6019800" y="4114800"/>
            <a:ext cx="12426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[+]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968BDF-3F33-9D57-0217-65DF5B382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9531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weather&#10;&#10;Description automatically generated">
            <a:extLst>
              <a:ext uri="{FF2B5EF4-FFF2-40B4-BE49-F238E27FC236}">
                <a16:creationId xmlns:a16="http://schemas.microsoft.com/office/drawing/2014/main" id="{1122EE23-5C2B-ABCB-3890-DAAD5487E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5" y="73145"/>
            <a:ext cx="8759969" cy="6711709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1000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hPa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Z/Geo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Rel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Vort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at t1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98224D-3409-E122-3BA7-5E831E799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9531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172361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 shot of a map&#10;&#10;Description automatically generated">
            <a:extLst>
              <a:ext uri="{FF2B5EF4-FFF2-40B4-BE49-F238E27FC236}">
                <a16:creationId xmlns:a16="http://schemas.microsoft.com/office/drawing/2014/main" id="{51654FCC-9C63-6E1C-B6E3-D145959FA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3" y="82289"/>
            <a:ext cx="8723393" cy="6693421"/>
          </a:xfrm>
          <a:prstGeom prst="rect">
            <a:avLst/>
          </a:prstGeom>
        </p:spPr>
      </p:pic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524000" y="188913"/>
            <a:ext cx="490339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12Z GAVA (x 10</a:t>
            </a:r>
            <a:r>
              <a:rPr lang="en-US" baseline="30000" dirty="0"/>
              <a:t>-9 </a:t>
            </a:r>
            <a:r>
              <a:rPr lang="en-US" dirty="0"/>
              <a:t>s</a:t>
            </a:r>
            <a:r>
              <a:rPr lang="en-US" baseline="30000" dirty="0"/>
              <a:t>-2</a:t>
            </a:r>
            <a:r>
              <a:rPr lang="en-US" dirty="0"/>
              <a:t>); </a:t>
            </a:r>
            <a:r>
              <a:rPr lang="en-US" b="1" dirty="0"/>
              <a:t>positive</a:t>
            </a:r>
            <a:r>
              <a:rPr lang="en-US" dirty="0"/>
              <a:t> at 18Z position</a:t>
            </a:r>
            <a:endParaRPr lang="en-US" baseline="30000" dirty="0"/>
          </a:p>
        </p:txBody>
      </p:sp>
      <p:sp>
        <p:nvSpPr>
          <p:cNvPr id="15363" name="Line 5"/>
          <p:cNvSpPr>
            <a:spLocks noChangeShapeType="1"/>
          </p:cNvSpPr>
          <p:nvPr/>
        </p:nvSpPr>
        <p:spPr bwMode="auto">
          <a:xfrm>
            <a:off x="3962400" y="533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3715836" y="5410200"/>
            <a:ext cx="17123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3.37 x</a:t>
            </a:r>
            <a:r>
              <a:rPr lang="en-US" dirty="0">
                <a:solidFill>
                  <a:srgbClr val="FF0000"/>
                </a:solidFill>
              </a:rPr>
              <a:t>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726765" y="6315162"/>
            <a:ext cx="552375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Giving a </a:t>
            </a:r>
            <a:r>
              <a:rPr lang="en-US" b="1" dirty="0"/>
              <a:t>positive</a:t>
            </a:r>
            <a:r>
              <a:rPr lang="en-US" dirty="0"/>
              <a:t> GAVA contribution to cyclogenesis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71A58B-F849-2F57-C20E-16C40209D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9531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 shot of a map&#10;&#10;Description automatically generated">
            <a:extLst>
              <a:ext uri="{FF2B5EF4-FFF2-40B4-BE49-F238E27FC236}">
                <a16:creationId xmlns:a16="http://schemas.microsoft.com/office/drawing/2014/main" id="{E90E8BBC-AC2C-B173-28F6-754B97AB1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9" y="73145"/>
            <a:ext cx="9016002" cy="6711709"/>
          </a:xfrm>
          <a:prstGeom prst="rect">
            <a:avLst/>
          </a:prstGeom>
        </p:spPr>
      </p:pic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524000" y="188913"/>
            <a:ext cx="615476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12Z nearly LTHAD (x 10</a:t>
            </a:r>
            <a:r>
              <a:rPr lang="en-US" baseline="30000" dirty="0"/>
              <a:t>-13 </a:t>
            </a:r>
            <a:r>
              <a:rPr lang="en-US" dirty="0"/>
              <a:t>m</a:t>
            </a:r>
            <a:r>
              <a:rPr lang="en-US" baseline="30000" dirty="0"/>
              <a:t>-1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); negative at 18Z position</a:t>
            </a:r>
          </a:p>
        </p:txBody>
      </p:sp>
      <p:sp>
        <p:nvSpPr>
          <p:cNvPr id="16387" name="Line 6"/>
          <p:cNvSpPr>
            <a:spLocks noChangeShapeType="1"/>
          </p:cNvSpPr>
          <p:nvPr/>
        </p:nvSpPr>
        <p:spPr bwMode="auto">
          <a:xfrm>
            <a:off x="5105400" y="533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418184" y="5410200"/>
            <a:ext cx="8366393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-[9.81 m s</a:t>
            </a:r>
            <a:r>
              <a:rPr lang="en-US" baseline="30000" dirty="0"/>
              <a:t>-2</a:t>
            </a:r>
            <a:r>
              <a:rPr lang="en-US" dirty="0"/>
              <a:t>/ (10.28445x10</a:t>
            </a:r>
            <a:r>
              <a:rPr lang="en-US" baseline="30000" dirty="0"/>
              <a:t>-5</a:t>
            </a:r>
            <a:r>
              <a:rPr lang="en-US" dirty="0"/>
              <a:t> s</a:t>
            </a:r>
            <a:r>
              <a:rPr lang="en-US" baseline="30000" dirty="0"/>
              <a:t>-1</a:t>
            </a:r>
            <a:r>
              <a:rPr lang="en-US" dirty="0"/>
              <a:t>)]*(-0. 236747x10</a:t>
            </a:r>
            <a:r>
              <a:rPr lang="en-US" baseline="30000" dirty="0"/>
              <a:t>-13</a:t>
            </a:r>
            <a:r>
              <a:rPr lang="en-US" dirty="0"/>
              <a:t> m</a:t>
            </a:r>
            <a:r>
              <a:rPr lang="en-US" baseline="30000" dirty="0"/>
              <a:t>-1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 = </a:t>
            </a:r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2.258251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990600" y="6338888"/>
            <a:ext cx="76311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So, multiply by –g/</a:t>
            </a:r>
            <a:r>
              <a:rPr lang="en-US" i="1" dirty="0"/>
              <a:t>f</a:t>
            </a:r>
            <a:r>
              <a:rPr lang="en-US" dirty="0"/>
              <a:t>, giving a </a:t>
            </a:r>
            <a:r>
              <a:rPr lang="en-US" b="1" dirty="0"/>
              <a:t>positive</a:t>
            </a:r>
            <a:r>
              <a:rPr lang="en-US" dirty="0"/>
              <a:t> LTHAD contribution to cyclogenesis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5A3D87-C4E2-C0D3-3221-63999D24C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9531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weather map&#10;&#10;Description automatically generated">
            <a:extLst>
              <a:ext uri="{FF2B5EF4-FFF2-40B4-BE49-F238E27FC236}">
                <a16:creationId xmlns:a16="http://schemas.microsoft.com/office/drawing/2014/main" id="{9A91528A-48DE-3E54-17AE-11DED3C8C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3" y="82289"/>
            <a:ext cx="8814833" cy="6693421"/>
          </a:xfrm>
          <a:prstGeom prst="rect">
            <a:avLst/>
          </a:prstGeom>
        </p:spPr>
      </p:pic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584325" y="188913"/>
            <a:ext cx="655339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12Z nearly 700 </a:t>
            </a:r>
            <a:r>
              <a:rPr lang="en-US" dirty="0" err="1"/>
              <a:t>hPa</a:t>
            </a:r>
            <a:r>
              <a:rPr lang="en-US" dirty="0"/>
              <a:t> LAD (x 10</a:t>
            </a:r>
            <a:r>
              <a:rPr lang="en-US" baseline="30000" dirty="0"/>
              <a:t>-13 </a:t>
            </a:r>
            <a:r>
              <a:rPr lang="en-US" dirty="0"/>
              <a:t>units); positive at 18Z position</a:t>
            </a:r>
            <a:endParaRPr lang="en-US" baseline="30000" dirty="0"/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5715000" y="4572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2213065" y="5410200"/>
            <a:ext cx="531587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 2.258251</a:t>
            </a:r>
            <a:r>
              <a:rPr lang="en-US" dirty="0"/>
              <a:t> x 10</a:t>
            </a:r>
            <a:r>
              <a:rPr lang="en-US" baseline="30000" dirty="0"/>
              <a:t>-9</a:t>
            </a:r>
            <a:r>
              <a:rPr lang="en-US" dirty="0"/>
              <a:t> s</a:t>
            </a:r>
            <a:r>
              <a:rPr lang="en-US" baseline="30000" dirty="0"/>
              <a:t>-2 </a:t>
            </a:r>
            <a:r>
              <a:rPr lang="en-US" dirty="0"/>
              <a:t>* 85% = </a:t>
            </a:r>
            <a:r>
              <a:rPr lang="en-US" b="1" dirty="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1.919513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dirty="0"/>
              <a:t> 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1136650" y="6338888"/>
            <a:ext cx="746871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So, multiply by –g/</a:t>
            </a:r>
            <a:r>
              <a:rPr lang="en-US" i="1" dirty="0"/>
              <a:t>f</a:t>
            </a:r>
            <a:r>
              <a:rPr lang="en-US" dirty="0"/>
              <a:t>, giving </a:t>
            </a:r>
            <a:r>
              <a:rPr lang="en-US"/>
              <a:t>a </a:t>
            </a:r>
            <a:r>
              <a:rPr lang="en-US" b="1"/>
              <a:t>negative</a:t>
            </a:r>
            <a:r>
              <a:rPr lang="en-US"/>
              <a:t> </a:t>
            </a:r>
            <a:r>
              <a:rPr lang="en-US" dirty="0"/>
              <a:t>LAD contribution to cyclogenesis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EE6D67-CB61-E4DE-209E-260A154CF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9531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weather map&#10;&#10;Description automatically generated">
            <a:extLst>
              <a:ext uri="{FF2B5EF4-FFF2-40B4-BE49-F238E27FC236}">
                <a16:creationId xmlns:a16="http://schemas.microsoft.com/office/drawing/2014/main" id="{DFA85D92-15D7-DF0D-27C3-F51A4815F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9" y="73145"/>
            <a:ext cx="8787401" cy="6711709"/>
          </a:xfrm>
          <a:prstGeom prst="rect">
            <a:avLst/>
          </a:prstGeom>
        </p:spPr>
      </p:pic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1584325" y="188913"/>
            <a:ext cx="54038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12Z nearly LDIA; latent heat release at 18Z position</a:t>
            </a:r>
            <a:endParaRPr lang="en-US" baseline="30000" dirty="0"/>
          </a:p>
        </p:txBody>
      </p:sp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2127386" y="5410200"/>
            <a:ext cx="517641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1.919513 x 10</a:t>
            </a:r>
            <a:r>
              <a:rPr lang="en-US" baseline="30000" dirty="0"/>
              <a:t>-9</a:t>
            </a:r>
            <a:r>
              <a:rPr lang="en-US" dirty="0"/>
              <a:t> s</a:t>
            </a:r>
            <a:r>
              <a:rPr lang="en-US" baseline="30000" dirty="0"/>
              <a:t>-2</a:t>
            </a:r>
            <a:r>
              <a:rPr lang="en-US" dirty="0"/>
              <a:t> </a:t>
            </a:r>
            <a:r>
              <a:rPr lang="en-US" baseline="30000" dirty="0"/>
              <a:t> </a:t>
            </a:r>
            <a:r>
              <a:rPr lang="en-US" dirty="0"/>
              <a:t>* 70% = </a:t>
            </a:r>
            <a:r>
              <a:rPr lang="en-US" dirty="0">
                <a:solidFill>
                  <a:srgbClr val="FF0000"/>
                </a:solidFill>
              </a:rPr>
              <a:t>+1.343659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baseline="300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89564" y="6360824"/>
            <a:ext cx="2852063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/>
              <a:t>ω</a:t>
            </a:r>
            <a:r>
              <a:rPr lang="en-US" dirty="0"/>
              <a:t> &lt; 0 m s</a:t>
            </a:r>
            <a:r>
              <a:rPr lang="en-US" baseline="30000" dirty="0"/>
              <a:t>-1</a:t>
            </a:r>
            <a:r>
              <a:rPr lang="en-US" dirty="0"/>
              <a:t> &amp; RH ≥ 70%!!!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7A2D44-41A1-7F12-4114-972C774DF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9531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Calculations</a:t>
            </a:r>
          </a:p>
        </p:txBody>
      </p:sp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1616075" y="1752600"/>
            <a:ext cx="577532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Sum of terms on RHS = GAVA + LTHAD + LAD + LDIA</a:t>
            </a:r>
          </a:p>
          <a:p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+5.052397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baseline="30000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Finite difference approximation of LHS = </a:t>
            </a:r>
            <a:r>
              <a:rPr lang="en-US" dirty="0" err="1"/>
              <a:t>dGRV</a:t>
            </a:r>
            <a:r>
              <a:rPr lang="en-US" dirty="0"/>
              <a:t>/</a:t>
            </a:r>
            <a:r>
              <a:rPr lang="en-US" dirty="0" err="1"/>
              <a:t>dt</a:t>
            </a:r>
            <a:endParaRPr lang="en-US" dirty="0"/>
          </a:p>
          <a:p>
            <a:r>
              <a:rPr lang="en-US" dirty="0"/>
              <a:t>= [(17.8 – {-0.4}]) x 10</a:t>
            </a:r>
            <a:r>
              <a:rPr lang="en-US" baseline="30000" dirty="0"/>
              <a:t>-5</a:t>
            </a:r>
            <a:r>
              <a:rPr lang="en-US" dirty="0"/>
              <a:t> s</a:t>
            </a:r>
            <a:r>
              <a:rPr lang="en-US" baseline="30000" dirty="0"/>
              <a:t>-1 </a:t>
            </a:r>
            <a:r>
              <a:rPr lang="en-US" dirty="0"/>
              <a:t>] / [6 h * 60 min/h * 60 s/min]</a:t>
            </a:r>
          </a:p>
          <a:p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+8.425926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 </a:t>
            </a:r>
          </a:p>
          <a:p>
            <a:endParaRPr lang="en-US" baseline="30000" dirty="0">
              <a:solidFill>
                <a:srgbClr val="FF0000"/>
              </a:solidFill>
            </a:endParaRPr>
          </a:p>
          <a:p>
            <a:r>
              <a:rPr lang="en-US" dirty="0"/>
              <a:t>RHS </a:t>
            </a:r>
            <a:r>
              <a:rPr lang="en-US"/>
              <a:t>= 0.5996 </a:t>
            </a:r>
            <a:r>
              <a:rPr lang="en-US" dirty="0"/>
              <a:t>x LHS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 shot of a map&#10;&#10;Description automatically generated">
            <a:extLst>
              <a:ext uri="{FF2B5EF4-FFF2-40B4-BE49-F238E27FC236}">
                <a16:creationId xmlns:a16="http://schemas.microsoft.com/office/drawing/2014/main" id="{3683CCA3-13D2-C581-95C0-7A520C7BE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9" y="73145"/>
            <a:ext cx="8787401" cy="6711709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Div at t0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8959FA-F8B9-67BB-638F-B1D489D5488B}"/>
              </a:ext>
            </a:extLst>
          </p:cNvPr>
          <p:cNvSpPr txBox="1"/>
          <p:nvPr/>
        </p:nvSpPr>
        <p:spPr>
          <a:xfrm>
            <a:off x="6019800" y="4114800"/>
            <a:ext cx="12426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[+]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188708-5B04-F5D6-1BAE-98F3B2615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9531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map&#10;&#10;Description automatically generated">
            <a:extLst>
              <a:ext uri="{FF2B5EF4-FFF2-40B4-BE49-F238E27FC236}">
                <a16:creationId xmlns:a16="http://schemas.microsoft.com/office/drawing/2014/main" id="{35FC6D29-C827-95CA-9964-42C2D170C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3" y="82289"/>
            <a:ext cx="8723393" cy="6693421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GAVA at t0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B51005-6F8E-AF6F-DC0B-0EC0A2182616}"/>
              </a:ext>
            </a:extLst>
          </p:cNvPr>
          <p:cNvSpPr txBox="1"/>
          <p:nvPr/>
        </p:nvSpPr>
        <p:spPr>
          <a:xfrm>
            <a:off x="6019800" y="4114800"/>
            <a:ext cx="12426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[+]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75D5F9-4B6C-72B7-1806-27F7A23EE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9531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7156</TotalTime>
  <Words>267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Symbol</vt:lpstr>
      <vt:lpstr>Default Design</vt:lpstr>
      <vt:lpstr>1000 hPa Z/Geo Rel Vort at t0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Calculations</vt:lpstr>
      <vt:lpstr>300 hPa Z, Div at t0</vt:lpstr>
      <vt:lpstr>300 hPa Z, GAVA at t0</vt:lpstr>
      <vt:lpstr>300 hPa Z, Temp Adv at t0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Miller</dc:creator>
  <cp:lastModifiedBy>Doug Miller</cp:lastModifiedBy>
  <cp:revision>267</cp:revision>
  <cp:lastPrinted>1601-01-01T00:00:00Z</cp:lastPrinted>
  <dcterms:created xsi:type="dcterms:W3CDTF">1601-01-01T00:00:00Z</dcterms:created>
  <dcterms:modified xsi:type="dcterms:W3CDTF">2025-02-19T13:23:11Z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