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5" r:id="rId2"/>
    <p:sldId id="306" r:id="rId3"/>
    <p:sldId id="260" r:id="rId4"/>
    <p:sldId id="257" r:id="rId5"/>
    <p:sldId id="262" r:id="rId6"/>
    <p:sldId id="275" r:id="rId7"/>
    <p:sldId id="269" r:id="rId8"/>
    <p:sldId id="310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6AA1E-6844-4D73-932A-BE8BE7CC31C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5E923-8565-4FBC-9295-6E87E81FF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71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C4585-6093-40AF-8C85-4580CD659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EC10C-BC37-4FCC-A171-073543876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8A958-11C9-45CD-8DE3-EC572B023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769F5-8A76-47AB-8D56-69B6CF5B2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79B9C-A226-4BDA-8B0D-0CC132DC88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D6531-16C6-4FF3-AD20-F7086A52E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94F25-EFD2-415F-BA56-3FFA2B729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93AB8-07B2-4FB0-A993-C463001389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2A316-31FD-4AB6-83D6-859F64EFA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85488-A6C0-4A6C-B098-D79C71546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CF1D2-7428-4E34-B641-24011DFC0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C715F35-7EE9-4419-9E1A-657E55921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the ocean&#10;&#10;Description automatically generated">
            <a:extLst>
              <a:ext uri="{FF2B5EF4-FFF2-40B4-BE49-F238E27FC236}">
                <a16:creationId xmlns:a16="http://schemas.microsoft.com/office/drawing/2014/main" id="{386BAB29-137B-9F7D-2308-B8F033019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15" y="73145"/>
            <a:ext cx="8759969" cy="6711709"/>
          </a:xfrm>
          <a:prstGeom prst="rect">
            <a:avLst/>
          </a:prstGeom>
        </p:spPr>
      </p:pic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dirty="0"/>
              <a:t>1000 </a:t>
            </a:r>
            <a:r>
              <a:rPr lang="en-US" dirty="0" err="1"/>
              <a:t>hPa</a:t>
            </a:r>
            <a:r>
              <a:rPr lang="en-US" dirty="0"/>
              <a:t> Z/Geo </a:t>
            </a:r>
            <a:r>
              <a:rPr lang="en-US" dirty="0" err="1"/>
              <a:t>Rel</a:t>
            </a:r>
            <a:r>
              <a:rPr lang="en-US" dirty="0"/>
              <a:t> </a:t>
            </a:r>
            <a:r>
              <a:rPr lang="en-US" dirty="0" err="1"/>
              <a:t>Vort</a:t>
            </a:r>
            <a:r>
              <a:rPr lang="en-US" dirty="0"/>
              <a:t> at t0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59F851-1041-DE65-C443-CD62E614C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724561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5F3555-B42F-AFE8-1D59-F54309D42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724561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915349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weather map&#10;&#10;Description automatically generated">
            <a:extLst>
              <a:ext uri="{FF2B5EF4-FFF2-40B4-BE49-F238E27FC236}">
                <a16:creationId xmlns:a16="http://schemas.microsoft.com/office/drawing/2014/main" id="{A9A8ABD3-D121-491B-8899-9FE983E96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9" y="82289"/>
            <a:ext cx="8787401" cy="6693421"/>
          </a:xfrm>
          <a:prstGeom prst="rect">
            <a:avLst/>
          </a:prstGeom>
        </p:spPr>
      </p:pic>
      <p:sp>
        <p:nvSpPr>
          <p:cNvPr id="2253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/>
              <a:t>300 hPa Z, Temp Adv at t0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9CE4D2-8B7E-3517-DEFD-FA5620466E36}"/>
              </a:ext>
            </a:extLst>
          </p:cNvPr>
          <p:cNvSpPr txBox="1"/>
          <p:nvPr/>
        </p:nvSpPr>
        <p:spPr>
          <a:xfrm>
            <a:off x="6019800" y="4114800"/>
            <a:ext cx="124264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/>
              <a:t>[+]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3D3A6C-36B9-97F6-E3F2-CC22FCF84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724561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the ocean&#10;&#10;Description automatically generated">
            <a:extLst>
              <a:ext uri="{FF2B5EF4-FFF2-40B4-BE49-F238E27FC236}">
                <a16:creationId xmlns:a16="http://schemas.microsoft.com/office/drawing/2014/main" id="{B8C8A3F2-7771-691B-2025-5A58B8F29B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15" y="73145"/>
            <a:ext cx="8759969" cy="6711709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1000 </a:t>
            </a:r>
            <a:r>
              <a:rPr lang="en-US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hPa</a:t>
            </a: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Z/Geo </a:t>
            </a:r>
            <a:r>
              <a:rPr lang="en-US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Rel</a:t>
            </a: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Vort</a:t>
            </a: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at t1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D99CF8-7E6A-3241-499A-0B4DD1866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724561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172361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the weather&#10;&#10;Description automatically generated">
            <a:extLst>
              <a:ext uri="{FF2B5EF4-FFF2-40B4-BE49-F238E27FC236}">
                <a16:creationId xmlns:a16="http://schemas.microsoft.com/office/drawing/2014/main" id="{F8D2DFEC-E25E-DCEF-C725-7BE378769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03" y="82289"/>
            <a:ext cx="8723393" cy="6693421"/>
          </a:xfrm>
          <a:prstGeom prst="rect">
            <a:avLst/>
          </a:prstGeom>
        </p:spPr>
      </p:pic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1524000" y="188913"/>
            <a:ext cx="4903394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12Z GAVA (x 10</a:t>
            </a:r>
            <a:r>
              <a:rPr lang="en-US" baseline="30000" dirty="0"/>
              <a:t>-9 </a:t>
            </a:r>
            <a:r>
              <a:rPr lang="en-US" dirty="0"/>
              <a:t>s</a:t>
            </a:r>
            <a:r>
              <a:rPr lang="en-US" baseline="30000" dirty="0"/>
              <a:t>-2</a:t>
            </a:r>
            <a:r>
              <a:rPr lang="en-US" dirty="0"/>
              <a:t>); </a:t>
            </a:r>
            <a:r>
              <a:rPr lang="en-US" b="1" dirty="0"/>
              <a:t>positive</a:t>
            </a:r>
            <a:r>
              <a:rPr lang="en-US" dirty="0"/>
              <a:t> at 18Z position</a:t>
            </a:r>
            <a:endParaRPr lang="en-US" baseline="30000" dirty="0"/>
          </a:p>
        </p:txBody>
      </p:sp>
      <p:sp>
        <p:nvSpPr>
          <p:cNvPr id="15363" name="Line 5"/>
          <p:cNvSpPr>
            <a:spLocks noChangeShapeType="1"/>
          </p:cNvSpPr>
          <p:nvPr/>
        </p:nvSpPr>
        <p:spPr bwMode="auto">
          <a:xfrm>
            <a:off x="3962400" y="533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3779955" y="5410200"/>
            <a:ext cx="169520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ymbol" pitchFamily="18" charset="2"/>
              </a:rPr>
              <a:t>+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11.1 x</a:t>
            </a:r>
            <a:r>
              <a:rPr lang="en-US" dirty="0">
                <a:solidFill>
                  <a:srgbClr val="FF0000"/>
                </a:solidFill>
              </a:rPr>
              <a:t>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726765" y="6315162"/>
            <a:ext cx="552375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Giving a </a:t>
            </a:r>
            <a:r>
              <a:rPr lang="en-US" b="1" dirty="0"/>
              <a:t>positive</a:t>
            </a:r>
            <a:r>
              <a:rPr lang="en-US" dirty="0"/>
              <a:t> GAVA contribution to cyclogenesis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FCA871-96F4-23B6-AEE4-4D7E2AF36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724561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 shot of a map&#10;&#10;Description automatically generated">
            <a:extLst>
              <a:ext uri="{FF2B5EF4-FFF2-40B4-BE49-F238E27FC236}">
                <a16:creationId xmlns:a16="http://schemas.microsoft.com/office/drawing/2014/main" id="{4BC56EF4-06EB-E930-7ABC-DBCABD0F2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9" y="73145"/>
            <a:ext cx="9016002" cy="6711709"/>
          </a:xfrm>
          <a:prstGeom prst="rect">
            <a:avLst/>
          </a:prstGeom>
        </p:spPr>
      </p:pic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1524000" y="188913"/>
            <a:ext cx="601369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12Z nearly LTHAD (x 10</a:t>
            </a:r>
            <a:r>
              <a:rPr lang="en-US" baseline="30000" dirty="0"/>
              <a:t>-13 </a:t>
            </a:r>
            <a:r>
              <a:rPr lang="en-US" dirty="0"/>
              <a:t>m</a:t>
            </a:r>
            <a:r>
              <a:rPr lang="en-US" baseline="30000" dirty="0"/>
              <a:t>-1</a:t>
            </a:r>
            <a:r>
              <a:rPr lang="en-US" dirty="0"/>
              <a:t>s</a:t>
            </a:r>
            <a:r>
              <a:rPr lang="en-US" baseline="30000" dirty="0"/>
              <a:t>-1</a:t>
            </a:r>
            <a:r>
              <a:rPr lang="en-US" dirty="0"/>
              <a:t>); positive at 18Z position</a:t>
            </a:r>
          </a:p>
        </p:txBody>
      </p:sp>
      <p:sp>
        <p:nvSpPr>
          <p:cNvPr id="16387" name="Line 6"/>
          <p:cNvSpPr>
            <a:spLocks noChangeShapeType="1"/>
          </p:cNvSpPr>
          <p:nvPr/>
        </p:nvSpPr>
        <p:spPr bwMode="auto">
          <a:xfrm>
            <a:off x="5105400" y="533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392009" y="5410200"/>
            <a:ext cx="8359981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-[9.81 m s</a:t>
            </a:r>
            <a:r>
              <a:rPr lang="en-US" baseline="30000" dirty="0"/>
              <a:t>-2</a:t>
            </a:r>
            <a:r>
              <a:rPr lang="en-US" dirty="0"/>
              <a:t>/ (10.637108x10</a:t>
            </a:r>
            <a:r>
              <a:rPr lang="en-US" baseline="30000" dirty="0"/>
              <a:t>-5</a:t>
            </a:r>
            <a:r>
              <a:rPr lang="en-US" dirty="0"/>
              <a:t> s</a:t>
            </a:r>
            <a:r>
              <a:rPr lang="en-US" baseline="30000" dirty="0"/>
              <a:t>-1</a:t>
            </a:r>
            <a:r>
              <a:rPr lang="en-US" dirty="0"/>
              <a:t>)]*(+1.10185x10</a:t>
            </a:r>
            <a:r>
              <a:rPr lang="en-US" baseline="30000" dirty="0"/>
              <a:t>-13</a:t>
            </a:r>
            <a:r>
              <a:rPr lang="en-US" dirty="0"/>
              <a:t> m</a:t>
            </a:r>
            <a:r>
              <a:rPr lang="en-US" baseline="30000" dirty="0"/>
              <a:t>-1</a:t>
            </a:r>
            <a:r>
              <a:rPr lang="en-US" dirty="0"/>
              <a:t>s</a:t>
            </a:r>
            <a:r>
              <a:rPr lang="en-US" baseline="30000" dirty="0"/>
              <a:t>-1</a:t>
            </a:r>
            <a:r>
              <a:rPr lang="en-US" dirty="0"/>
              <a:t>) = </a:t>
            </a:r>
            <a:r>
              <a:rPr lang="en-US" b="1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rgbClr val="FF0000"/>
                </a:solidFill>
              </a:rPr>
              <a:t>10.16175 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</a:p>
        </p:txBody>
      </p:sp>
      <p:sp>
        <p:nvSpPr>
          <p:cNvPr id="16390" name="Text Box 9"/>
          <p:cNvSpPr txBox="1">
            <a:spLocks noChangeArrowheads="1"/>
          </p:cNvSpPr>
          <p:nvPr/>
        </p:nvSpPr>
        <p:spPr bwMode="auto">
          <a:xfrm>
            <a:off x="990600" y="6338888"/>
            <a:ext cx="775936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So, multiply by –g/</a:t>
            </a:r>
            <a:r>
              <a:rPr lang="en-US" i="1" dirty="0"/>
              <a:t>f</a:t>
            </a:r>
            <a:r>
              <a:rPr lang="en-US" dirty="0"/>
              <a:t>, giving a </a:t>
            </a:r>
            <a:r>
              <a:rPr lang="en-US" b="1" dirty="0"/>
              <a:t>negative</a:t>
            </a:r>
            <a:r>
              <a:rPr lang="en-US" dirty="0"/>
              <a:t> LTHAD contribution to cyclogenesis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15BEC9-E4CF-609F-D522-1A2DCA9C8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724561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map&#10;&#10;Description automatically generated">
            <a:extLst>
              <a:ext uri="{FF2B5EF4-FFF2-40B4-BE49-F238E27FC236}">
                <a16:creationId xmlns:a16="http://schemas.microsoft.com/office/drawing/2014/main" id="{A2B86AD7-CAAE-05B1-05E3-B5D1A1C7C8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3" y="82289"/>
            <a:ext cx="8814833" cy="6693421"/>
          </a:xfrm>
          <a:prstGeom prst="rect">
            <a:avLst/>
          </a:prstGeom>
        </p:spPr>
      </p:pic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1584325" y="188913"/>
            <a:ext cx="6694461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12Z nearly 700 </a:t>
            </a:r>
            <a:r>
              <a:rPr lang="en-US" dirty="0" err="1"/>
              <a:t>hPa</a:t>
            </a:r>
            <a:r>
              <a:rPr lang="en-US" dirty="0"/>
              <a:t> LAD (x 10</a:t>
            </a:r>
            <a:r>
              <a:rPr lang="en-US" baseline="30000" dirty="0"/>
              <a:t>-13 </a:t>
            </a:r>
            <a:r>
              <a:rPr lang="en-US" dirty="0"/>
              <a:t>units); negative at 18Z position</a:t>
            </a:r>
            <a:endParaRPr lang="en-US" baseline="30000" dirty="0"/>
          </a:p>
        </p:txBody>
      </p:sp>
      <p:sp>
        <p:nvSpPr>
          <p:cNvPr id="17411" name="Line 4"/>
          <p:cNvSpPr>
            <a:spLocks noChangeShapeType="1"/>
          </p:cNvSpPr>
          <p:nvPr/>
        </p:nvSpPr>
        <p:spPr bwMode="auto">
          <a:xfrm>
            <a:off x="5715000" y="4572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2337735" y="5410200"/>
            <a:ext cx="5187639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Symbol" pitchFamily="18" charset="2"/>
              </a:rPr>
              <a:t>+</a:t>
            </a:r>
            <a:r>
              <a:rPr lang="en-US" dirty="0">
                <a:solidFill>
                  <a:srgbClr val="FF0000"/>
                </a:solidFill>
              </a:rPr>
              <a:t> 10.16175</a:t>
            </a:r>
            <a:r>
              <a:rPr lang="en-US" dirty="0"/>
              <a:t> x 10</a:t>
            </a:r>
            <a:r>
              <a:rPr lang="en-US" baseline="30000" dirty="0"/>
              <a:t>-9</a:t>
            </a:r>
            <a:r>
              <a:rPr lang="en-US" dirty="0"/>
              <a:t> s</a:t>
            </a:r>
            <a:r>
              <a:rPr lang="en-US" baseline="30000" dirty="0"/>
              <a:t>-2 </a:t>
            </a:r>
            <a:r>
              <a:rPr lang="en-US" dirty="0"/>
              <a:t>* 85% = </a:t>
            </a:r>
            <a:r>
              <a:rPr lang="en-US" b="1" dirty="0">
                <a:solidFill>
                  <a:srgbClr val="FF0000"/>
                </a:solidFill>
                <a:latin typeface="Symbol" panose="05050102010706020507" pitchFamily="18" charset="2"/>
              </a:rPr>
              <a:t>+</a:t>
            </a:r>
            <a:r>
              <a:rPr lang="en-US" dirty="0">
                <a:solidFill>
                  <a:srgbClr val="FF0000"/>
                </a:solidFill>
              </a:rPr>
              <a:t>8.63748 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  <a:r>
              <a:rPr lang="en-US" dirty="0"/>
              <a:t> </a:t>
            </a: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1136650" y="6338888"/>
            <a:ext cx="7340471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So, multiply by –g/</a:t>
            </a:r>
            <a:r>
              <a:rPr lang="en-US" i="1" dirty="0"/>
              <a:t>f</a:t>
            </a:r>
            <a:r>
              <a:rPr lang="en-US" dirty="0"/>
              <a:t>, giving a </a:t>
            </a:r>
            <a:r>
              <a:rPr lang="en-US" b="1" dirty="0"/>
              <a:t>positive</a:t>
            </a:r>
            <a:r>
              <a:rPr lang="en-US" dirty="0"/>
              <a:t> LAD contribution to cyclogenesis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061BED-CFB5-C149-59D9-8A176F466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724561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 shot of a weather map&#10;&#10;Description automatically generated">
            <a:extLst>
              <a:ext uri="{FF2B5EF4-FFF2-40B4-BE49-F238E27FC236}">
                <a16:creationId xmlns:a16="http://schemas.microsoft.com/office/drawing/2014/main" id="{76EE692E-1BE1-B9C1-851C-B88B15A910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9" y="73145"/>
            <a:ext cx="8787401" cy="6711709"/>
          </a:xfrm>
          <a:prstGeom prst="rect">
            <a:avLst/>
          </a:prstGeom>
        </p:spPr>
      </p:pic>
      <p:sp>
        <p:nvSpPr>
          <p:cNvPr id="18434" name="Text Box 6"/>
          <p:cNvSpPr txBox="1">
            <a:spLocks noChangeArrowheads="1"/>
          </p:cNvSpPr>
          <p:nvPr/>
        </p:nvSpPr>
        <p:spPr bwMode="auto">
          <a:xfrm>
            <a:off x="1584325" y="228600"/>
            <a:ext cx="54038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12Z nearly LDIA; latent heat release at 18Z position</a:t>
            </a:r>
            <a:endParaRPr lang="en-US" baseline="30000" dirty="0"/>
          </a:p>
        </p:txBody>
      </p:sp>
      <p:sp>
        <p:nvSpPr>
          <p:cNvPr id="18436" name="Text Box 9"/>
          <p:cNvSpPr txBox="1">
            <a:spLocks noChangeArrowheads="1"/>
          </p:cNvSpPr>
          <p:nvPr/>
        </p:nvSpPr>
        <p:spPr bwMode="auto">
          <a:xfrm>
            <a:off x="2255626" y="5410200"/>
            <a:ext cx="4902817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8.11075 x 10</a:t>
            </a:r>
            <a:r>
              <a:rPr lang="en-US" baseline="30000" dirty="0"/>
              <a:t>-9</a:t>
            </a:r>
            <a:r>
              <a:rPr lang="en-US" dirty="0"/>
              <a:t> s</a:t>
            </a:r>
            <a:r>
              <a:rPr lang="en-US" baseline="30000" dirty="0"/>
              <a:t>-2</a:t>
            </a:r>
            <a:r>
              <a:rPr lang="en-US" dirty="0"/>
              <a:t> </a:t>
            </a:r>
            <a:r>
              <a:rPr lang="en-US" baseline="30000" dirty="0"/>
              <a:t> </a:t>
            </a:r>
            <a:r>
              <a:rPr lang="en-US" dirty="0"/>
              <a:t>* 70% = </a:t>
            </a:r>
            <a:r>
              <a:rPr lang="en-US" dirty="0">
                <a:solidFill>
                  <a:srgbClr val="FF0000"/>
                </a:solidFill>
              </a:rPr>
              <a:t>+0.00000 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  <a:r>
              <a:rPr lang="en-US" baseline="30000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04109" y="6477000"/>
            <a:ext cx="3805850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>
                <a:highlight>
                  <a:srgbClr val="FFFF00"/>
                </a:highlight>
              </a:rPr>
              <a:t>ω</a:t>
            </a:r>
            <a:r>
              <a:rPr lang="en-US" dirty="0">
                <a:highlight>
                  <a:srgbClr val="FFFF00"/>
                </a:highlight>
              </a:rPr>
              <a:t> &gt; 0 (0.081 Pa s</a:t>
            </a:r>
            <a:r>
              <a:rPr lang="en-US" baseline="30000" dirty="0">
                <a:highlight>
                  <a:srgbClr val="FFFF00"/>
                </a:highlight>
              </a:rPr>
              <a:t>-1</a:t>
            </a:r>
            <a:r>
              <a:rPr lang="en-US" dirty="0">
                <a:highlight>
                  <a:srgbClr val="FFFF00"/>
                </a:highlight>
              </a:rPr>
              <a:t>) </a:t>
            </a:r>
            <a:r>
              <a:rPr lang="en-US" dirty="0"/>
              <a:t>&amp; RH ≥ 70%!!!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C3638D-D099-9556-EFA8-1747F1388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724561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/>
              <a:t>Calculations</a:t>
            </a:r>
          </a:p>
        </p:txBody>
      </p:sp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1616075" y="1752600"/>
            <a:ext cx="577532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Sum of terms on RHS = GAVA + LTHAD + LAD + LDIA</a:t>
            </a:r>
          </a:p>
          <a:p>
            <a:r>
              <a:rPr lang="en-US" dirty="0"/>
              <a:t>= </a:t>
            </a:r>
            <a:r>
              <a:rPr lang="en-US">
                <a:solidFill>
                  <a:srgbClr val="FF0000"/>
                </a:solidFill>
              </a:rPr>
              <a:t>+9.575738 </a:t>
            </a:r>
            <a:r>
              <a:rPr lang="en-US" dirty="0">
                <a:solidFill>
                  <a:srgbClr val="FF0000"/>
                </a:solidFill>
              </a:rPr>
              <a:t>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  <a:r>
              <a:rPr lang="en-US" baseline="30000" dirty="0"/>
              <a:t> </a:t>
            </a:r>
            <a:endParaRPr lang="en-US" dirty="0"/>
          </a:p>
          <a:p>
            <a:endParaRPr lang="en-US" dirty="0"/>
          </a:p>
          <a:p>
            <a:r>
              <a:rPr lang="en-US" dirty="0"/>
              <a:t>Finite difference approximation of LHS = </a:t>
            </a:r>
            <a:r>
              <a:rPr lang="en-US" dirty="0" err="1"/>
              <a:t>dGRV</a:t>
            </a:r>
            <a:r>
              <a:rPr lang="en-US" dirty="0"/>
              <a:t>/</a:t>
            </a:r>
            <a:r>
              <a:rPr lang="en-US" dirty="0" err="1"/>
              <a:t>dt</a:t>
            </a:r>
            <a:endParaRPr lang="en-US" dirty="0"/>
          </a:p>
          <a:p>
            <a:r>
              <a:rPr lang="en-US" dirty="0"/>
              <a:t>= [(23.9 – {9.5}]) x 10</a:t>
            </a:r>
            <a:r>
              <a:rPr lang="en-US" baseline="30000" dirty="0"/>
              <a:t>-5</a:t>
            </a:r>
            <a:r>
              <a:rPr lang="en-US" dirty="0"/>
              <a:t> s</a:t>
            </a:r>
            <a:r>
              <a:rPr lang="en-US" baseline="30000" dirty="0"/>
              <a:t>-1 </a:t>
            </a:r>
            <a:r>
              <a:rPr lang="en-US" dirty="0"/>
              <a:t>] / [6 h * 60 min/h * 60 s/min]</a:t>
            </a:r>
          </a:p>
          <a:p>
            <a:r>
              <a:rPr lang="en-US" dirty="0"/>
              <a:t>= </a:t>
            </a:r>
            <a:r>
              <a:rPr lang="en-US" dirty="0">
                <a:solidFill>
                  <a:srgbClr val="FF0000"/>
                </a:solidFill>
              </a:rPr>
              <a:t>+8.842593 x 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r>
              <a:rPr lang="en-US" dirty="0">
                <a:solidFill>
                  <a:srgbClr val="FF0000"/>
                </a:solidFill>
              </a:rPr>
              <a:t> s</a:t>
            </a:r>
            <a:r>
              <a:rPr lang="en-US" baseline="30000" dirty="0">
                <a:solidFill>
                  <a:srgbClr val="FF0000"/>
                </a:solidFill>
              </a:rPr>
              <a:t>-2 </a:t>
            </a:r>
          </a:p>
          <a:p>
            <a:endParaRPr lang="en-US" baseline="30000" dirty="0">
              <a:solidFill>
                <a:srgbClr val="FF0000"/>
              </a:solidFill>
            </a:endParaRPr>
          </a:p>
          <a:p>
            <a:r>
              <a:rPr lang="en-US" dirty="0"/>
              <a:t>RHS = 1.083 x LHS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map&#10;&#10;Description automatically generated">
            <a:extLst>
              <a:ext uri="{FF2B5EF4-FFF2-40B4-BE49-F238E27FC236}">
                <a16:creationId xmlns:a16="http://schemas.microsoft.com/office/drawing/2014/main" id="{037EDFB3-DE50-B25C-C3DA-F43F845309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9" y="73145"/>
            <a:ext cx="8787401" cy="6711709"/>
          </a:xfrm>
          <a:prstGeom prst="rect">
            <a:avLst/>
          </a:prstGeom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/>
              <a:t>300 hPa Z, Div at t0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8959FA-F8B9-67BB-638F-B1D489D5488B}"/>
              </a:ext>
            </a:extLst>
          </p:cNvPr>
          <p:cNvSpPr txBox="1"/>
          <p:nvPr/>
        </p:nvSpPr>
        <p:spPr>
          <a:xfrm>
            <a:off x="6019800" y="4114800"/>
            <a:ext cx="121379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/>
              <a:t>[</a:t>
            </a:r>
            <a:r>
              <a:rPr lang="en-US" sz="6600" b="1" dirty="0">
                <a:latin typeface="Symbol" panose="05050102010706020507" pitchFamily="18" charset="2"/>
              </a:rPr>
              <a:t>-</a:t>
            </a:r>
            <a:r>
              <a:rPr lang="en-US" sz="6600" b="1" dirty="0"/>
              <a:t>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AA2259-DD58-0297-F315-5C2CACB9B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724561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map&#10;&#10;Description automatically generated">
            <a:extLst>
              <a:ext uri="{FF2B5EF4-FFF2-40B4-BE49-F238E27FC236}">
                <a16:creationId xmlns:a16="http://schemas.microsoft.com/office/drawing/2014/main" id="{18D4017D-3F0E-9848-6B53-6472415FCC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03" y="82289"/>
            <a:ext cx="8723393" cy="6693421"/>
          </a:xfrm>
          <a:prstGeom prst="rect">
            <a:avLst/>
          </a:prstGeom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/>
              <a:t>300 hPa Z, GAVA at t0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B51005-6F8E-AF6F-DC0B-0EC0A2182616}"/>
              </a:ext>
            </a:extLst>
          </p:cNvPr>
          <p:cNvSpPr txBox="1"/>
          <p:nvPr/>
        </p:nvSpPr>
        <p:spPr>
          <a:xfrm>
            <a:off x="6019800" y="4114800"/>
            <a:ext cx="124264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/>
              <a:t>[+]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F13708-36CF-097E-8DEF-DCA171051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724561"/>
            <a:ext cx="38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+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9484</TotalTime>
  <Words>268</Words>
  <Application>Microsoft Office PowerPoint</Application>
  <PresentationFormat>On-screen Show (4:3)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Symbol</vt:lpstr>
      <vt:lpstr>Default Design</vt:lpstr>
      <vt:lpstr>1000 hPa Z/Geo Rel Vort at t0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Calculations</vt:lpstr>
      <vt:lpstr>300 hPa Z, Div at t0</vt:lpstr>
      <vt:lpstr>300 hPa Z, GAVA at t0</vt:lpstr>
      <vt:lpstr>300 hPa Z, Temp Adv at t0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Miller</dc:creator>
  <cp:lastModifiedBy>Doug Miller</cp:lastModifiedBy>
  <cp:revision>258</cp:revision>
  <cp:lastPrinted>1601-01-01T00:00:00Z</cp:lastPrinted>
  <dcterms:created xsi:type="dcterms:W3CDTF">1601-01-01T00:00:00Z</dcterms:created>
  <dcterms:modified xsi:type="dcterms:W3CDTF">2025-02-06T14:16:25Z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