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06" r:id="rId3"/>
    <p:sldId id="260" r:id="rId4"/>
    <p:sldId id="257" r:id="rId5"/>
    <p:sldId id="302" r:id="rId6"/>
    <p:sldId id="303" r:id="rId7"/>
    <p:sldId id="262" r:id="rId8"/>
    <p:sldId id="275" r:id="rId9"/>
    <p:sldId id="269" r:id="rId10"/>
    <p:sldId id="307" r:id="rId11"/>
    <p:sldId id="308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B8418FCE-155E-B692-60F2-B4BB8028B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3" y="73145"/>
            <a:ext cx="8906274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6C51C-E0AA-4735-698A-6AF85C05EE8A}"/>
              </a:ext>
            </a:extLst>
          </p:cNvPr>
          <p:cNvSpPr txBox="1"/>
          <p:nvPr/>
        </p:nvSpPr>
        <p:spPr>
          <a:xfrm>
            <a:off x="4495800" y="14783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316035CF-75AF-0E22-285A-2DA3E86D8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48AF0-A159-A594-C88C-12E1281286D5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1C1E9-4A08-621E-4A1B-AD99104C7E4C}"/>
              </a:ext>
            </a:extLst>
          </p:cNvPr>
          <p:cNvSpPr txBox="1"/>
          <p:nvPr/>
        </p:nvSpPr>
        <p:spPr>
          <a:xfrm>
            <a:off x="77724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301E544-D536-0BEC-3C9E-F8ECC9802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9" y="82289"/>
            <a:ext cx="8787401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7724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-</a:t>
            </a:r>
            <a:r>
              <a:rPr lang="en-US" sz="6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3A2D4-AE10-A057-BF30-BB75C74D61F1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AI-generated content may be incorrect.">
            <a:extLst>
              <a:ext uri="{FF2B5EF4-FFF2-40B4-BE49-F238E27FC236}">
                <a16:creationId xmlns:a16="http://schemas.microsoft.com/office/drawing/2014/main" id="{2E14F400-3F99-EE52-501B-401973BAE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17B16-5744-E785-7DAC-1598997A2951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2E5F6-08E3-7890-3428-FC0F184E36A2}"/>
              </a:ext>
            </a:extLst>
          </p:cNvPr>
          <p:cNvSpPr txBox="1"/>
          <p:nvPr/>
        </p:nvSpPr>
        <p:spPr>
          <a:xfrm>
            <a:off x="77724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AI-generated content may be incorrect.">
            <a:extLst>
              <a:ext uri="{FF2B5EF4-FFF2-40B4-BE49-F238E27FC236}">
                <a16:creationId xmlns:a16="http://schemas.microsoft.com/office/drawing/2014/main" id="{5BEA8679-BC9E-9FC5-BFBA-0CF8E9B0C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3" y="73145"/>
            <a:ext cx="8906274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41E68-84F2-8A96-2D28-AB15C2F9E667}"/>
              </a:ext>
            </a:extLst>
          </p:cNvPr>
          <p:cNvSpPr txBox="1"/>
          <p:nvPr/>
        </p:nvSpPr>
        <p:spPr>
          <a:xfrm>
            <a:off x="4495800" y="14783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B4165-53C5-B374-26DD-37047836A16E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B14B849-3990-38CB-C18E-AF27C04AF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9" y="76200"/>
            <a:ext cx="8787401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675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negative</a:t>
            </a:r>
            <a:r>
              <a:rPr lang="en-US" dirty="0"/>
              <a:t> at 12Z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83645" y="5410200"/>
            <a:ext cx="189186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-4.9467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80297" y="6442015"/>
            <a:ext cx="458760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BEA74-2557-F3C5-1FAD-B7BFA376A7A8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85BDE991-1794-FA0F-EDDE-48529816C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12Z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46511" y="5570021"/>
            <a:ext cx="825097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-[9.81 m s</a:t>
            </a:r>
            <a:r>
              <a:rPr lang="en-US" strike="sngStrike" baseline="30000" dirty="0"/>
              <a:t>-2</a:t>
            </a:r>
            <a:r>
              <a:rPr lang="en-US" strike="sngStrike" dirty="0"/>
              <a:t>/ (-9.541992x10</a:t>
            </a:r>
            <a:r>
              <a:rPr lang="en-US" strike="sngStrike" baseline="30000" dirty="0"/>
              <a:t>-5</a:t>
            </a:r>
            <a:r>
              <a:rPr lang="en-US" strike="sngStrike" dirty="0"/>
              <a:t> s</a:t>
            </a:r>
            <a:r>
              <a:rPr lang="en-US" strike="sngStrike" baseline="30000" dirty="0"/>
              <a:t>-1</a:t>
            </a:r>
            <a:r>
              <a:rPr lang="en-US" strike="sngStrike" dirty="0"/>
              <a:t>)]*(-0.041318x10</a:t>
            </a:r>
            <a:r>
              <a:rPr lang="en-US" strike="sngStrike" baseline="30000" dirty="0"/>
              <a:t>-13</a:t>
            </a:r>
            <a:r>
              <a:rPr lang="en-US" strike="sngStrike" dirty="0"/>
              <a:t> 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 = </a:t>
            </a:r>
            <a:r>
              <a:rPr lang="en-US" b="1" strike="sngStrike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trike="sngStrike" dirty="0">
                <a:solidFill>
                  <a:srgbClr val="FF0000"/>
                </a:solidFill>
              </a:rPr>
              <a:t>0.42479 x 10</a:t>
            </a:r>
            <a:r>
              <a:rPr lang="en-US" strike="sngStrike" baseline="30000" dirty="0">
                <a:solidFill>
                  <a:srgbClr val="FF0000"/>
                </a:solidFill>
              </a:rPr>
              <a:t>-9</a:t>
            </a:r>
            <a:r>
              <a:rPr lang="en-US" strike="sngStrike" dirty="0">
                <a:solidFill>
                  <a:srgbClr val="FF0000"/>
                </a:solidFill>
              </a:rPr>
              <a:t> s</a:t>
            </a:r>
            <a:r>
              <a:rPr lang="en-US" strike="sngStrike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221834" y="6332376"/>
            <a:ext cx="67590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LTHAD contribution to cyclogenesis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A7A5455-0BB7-FE49-D41F-747EAED5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03313"/>
            <a:ext cx="13874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OLD</a:t>
            </a:r>
            <a:r>
              <a:rPr lang="en-US"/>
              <a:t> WAY!!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87CBE-1E45-94D6-2939-073974813126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382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</a:t>
            </a:r>
            <a:r>
              <a:rPr lang="en-US" dirty="0" err="1"/>
              <a:t>cyclogenesis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26250" y="762000"/>
            <a:ext cx="2025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  <a:p>
            <a:r>
              <a:rPr lang="en-US" dirty="0"/>
              <a:t>x 10</a:t>
            </a:r>
            <a:r>
              <a:rPr lang="en-US" baseline="30000" dirty="0"/>
              <a:t>-3</a:t>
            </a:r>
            <a:r>
              <a:rPr lang="en-US" dirty="0"/>
              <a:t> m s</a:t>
            </a:r>
            <a:r>
              <a:rPr lang="en-US" baseline="30000" dirty="0"/>
              <a:t>-1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1407" y="1524000"/>
            <a:ext cx="23663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1.0</a:t>
            </a:r>
            <a:r>
              <a:rPr lang="en-US" baseline="30000" dirty="0"/>
              <a:t>o</a:t>
            </a:r>
            <a:r>
              <a:rPr lang="en-US" dirty="0"/>
              <a:t> long. = 83.77 km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932720" y="2743200"/>
            <a:ext cx="89639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+1.153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441" y="2743200"/>
            <a:ext cx="89639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+0.747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2743200"/>
            <a:ext cx="914400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+0.858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609600"/>
            <a:ext cx="838691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-0.315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5440" y="4883393"/>
            <a:ext cx="89639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+1.469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12Z position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626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294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4290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622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95800" y="18288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95800" y="7620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95800" y="39256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49924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E1FBFFB8-9584-4C69-B491-F1616474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79" y="5555774"/>
            <a:ext cx="82115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(-9.541992x10-5 s</a:t>
            </a:r>
            <a:r>
              <a:rPr lang="en-US" baseline="30000" dirty="0"/>
              <a:t>-1</a:t>
            </a:r>
            <a:r>
              <a:rPr lang="en-US" dirty="0"/>
              <a:t>)]*(-0.48352x10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0.49710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4547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09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Coriolis parameter=  -9.541992E-5  for Lat=  -41.0</a:t>
            </a:r>
          </a:p>
          <a:p>
            <a:r>
              <a:rPr lang="en-US" dirty="0"/>
              <a:t>  GARP-based LTHAD=  -4.247885E-10</a:t>
            </a:r>
          </a:p>
          <a:p>
            <a:r>
              <a:rPr lang="en-US" dirty="0"/>
              <a:t>  finite diff-based LTHAD=  </a:t>
            </a:r>
            <a:r>
              <a:rPr lang="en-US" dirty="0">
                <a:solidFill>
                  <a:srgbClr val="FF0000"/>
                </a:solidFill>
              </a:rPr>
              <a:t>-4.9709861E-10</a:t>
            </a:r>
          </a:p>
          <a:p>
            <a:r>
              <a:rPr lang="en-US" dirty="0"/>
              <a:t>    d2tdx2, d2tdy2, </a:t>
            </a:r>
            <a:r>
              <a:rPr lang="en-US" dirty="0" err="1"/>
              <a:t>xnnLTHAD</a:t>
            </a:r>
            <a:r>
              <a:rPr lang="en-US" dirty="0"/>
              <a:t>=   6.570439E-15  -1.140562E-14  -4.8351792E-15</a:t>
            </a:r>
          </a:p>
        </p:txBody>
      </p:sp>
    </p:spTree>
    <p:extLst>
      <p:ext uri="{BB962C8B-B14F-4D97-AF65-F5344CB8AC3E}">
        <p14:creationId xmlns:p14="http://schemas.microsoft.com/office/powerpoint/2010/main" val="222671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BC0D2FAF-960C-0750-FE38-DC911467C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816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12Z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137678" y="5562600"/>
            <a:ext cx="486864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0.49710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0.42253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10904" y="6309086"/>
            <a:ext cx="612218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LAD contribution to </a:t>
            </a:r>
            <a:r>
              <a:rPr lang="en-US" dirty="0" err="1"/>
              <a:t>cyclolysis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3E40B-5917-1F92-6102-C65E26997BE1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ather map&#10;&#10;AI-generated content may be incorrect.">
            <a:extLst>
              <a:ext uri="{FF2B5EF4-FFF2-40B4-BE49-F238E27FC236}">
                <a16:creationId xmlns:a16="http://schemas.microsoft.com/office/drawing/2014/main" id="{9FEC8C14-92E8-FA54-1FBA-E3962283D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LDIA; latent heat release at 12Z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116038" y="5562600"/>
            <a:ext cx="49119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0.42253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.29577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095CF-8A7B-74DA-D40D-8ADE8BF8BB78}"/>
              </a:ext>
            </a:extLst>
          </p:cNvPr>
          <p:cNvSpPr txBox="1"/>
          <p:nvPr/>
        </p:nvSpPr>
        <p:spPr>
          <a:xfrm>
            <a:off x="4343400" y="1783140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F050202020403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6232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-5.31704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[(-20.4 – {-11.6}])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-4.07407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1.3051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</TotalTime>
  <Words>381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 Extra Light</vt:lpstr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270</cp:revision>
  <cp:lastPrinted>1601-01-01T00:00:00Z</cp:lastPrinted>
  <dcterms:created xsi:type="dcterms:W3CDTF">1601-01-01T00:00:00Z</dcterms:created>
  <dcterms:modified xsi:type="dcterms:W3CDTF">2025-04-23T12:03:48Z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