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0" r:id="rId4"/>
    <p:sldId id="271" r:id="rId5"/>
    <p:sldId id="269" r:id="rId6"/>
    <p:sldId id="272" r:id="rId7"/>
    <p:sldId id="273" r:id="rId8"/>
    <p:sldId id="261" r:id="rId9"/>
    <p:sldId id="274" r:id="rId10"/>
    <p:sldId id="263" r:id="rId11"/>
    <p:sldId id="26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CD10F-F02B-46D7-B830-85945B37F8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F395AB-2785-45B7-9228-C4FE2C3D3A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C8942D-8E6B-4757-8FA2-689F8BFBBC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35F7C4-61F2-4270-BBE6-83E5AC8F8C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63DB32-B573-4C19-8C6D-398923CCC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F3BDFF-4733-4C82-8756-A94E0CD0B9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53A3E-1CAE-41A6-A3FE-48675B4AA0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F98D5-5B4F-4786-9301-A1E9AA9E59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0CC00-EE49-46D6-8E7F-EA6CAE8CE4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A01DA7-F945-4542-A584-CB4668D4F9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0F7423-0BA8-41B3-AFAC-B17BB9AAF7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FF7C310-71B7-405F-B195-9880912C6C7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4000" cy="5589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561558" y="3429000"/>
            <a:ext cx="7056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+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71735"/>
            <a:ext cx="69583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Temperature advection (by GEO) at the 1000 </a:t>
            </a:r>
            <a:r>
              <a:rPr lang="en-US" dirty="0" err="1" smtClean="0"/>
              <a:t>hPa</a:t>
            </a:r>
            <a:r>
              <a:rPr lang="en-US" dirty="0" smtClean="0"/>
              <a:t>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4000" cy="5589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914400" y="152400"/>
            <a:ext cx="75997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700 </a:t>
            </a:r>
            <a:r>
              <a:rPr lang="en-US" dirty="0" err="1" smtClean="0"/>
              <a:t>hPa</a:t>
            </a:r>
            <a:r>
              <a:rPr lang="en-US" dirty="0" smtClean="0"/>
              <a:t> level GAV (dashed), 850-500 </a:t>
            </a:r>
            <a:r>
              <a:rPr lang="en-US" dirty="0" err="1" smtClean="0"/>
              <a:t>hPa</a:t>
            </a:r>
            <a:r>
              <a:rPr lang="en-US" dirty="0" smtClean="0"/>
              <a:t> thickness </a:t>
            </a:r>
            <a:r>
              <a:rPr lang="en-US" dirty="0" smtClean="0"/>
              <a:t>(green)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561558" y="3429000"/>
            <a:ext cx="7056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+</a:t>
            </a:r>
            <a:endParaRPr lang="en-US" sz="7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4000" cy="5589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914400" y="152400"/>
            <a:ext cx="75997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700 </a:t>
            </a:r>
            <a:r>
              <a:rPr lang="en-US" dirty="0" err="1" smtClean="0"/>
              <a:t>hPa</a:t>
            </a:r>
            <a:r>
              <a:rPr lang="en-US" dirty="0" smtClean="0"/>
              <a:t> level GAV (dashed), 850-500 </a:t>
            </a:r>
            <a:r>
              <a:rPr lang="en-US" dirty="0" err="1" smtClean="0"/>
              <a:t>hPa</a:t>
            </a:r>
            <a:r>
              <a:rPr lang="en-US" dirty="0" smtClean="0"/>
              <a:t> thickness </a:t>
            </a:r>
            <a:r>
              <a:rPr lang="en-US" dirty="0" smtClean="0"/>
              <a:t>(green)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28358" y="3200400"/>
            <a:ext cx="7056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+</a:t>
            </a:r>
            <a:endParaRPr lang="en-US" sz="7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4000" cy="5589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667000" y="76200"/>
            <a:ext cx="39340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Omega (</a:t>
            </a:r>
            <a:r>
              <a:rPr lang="en-US" dirty="0" err="1" smtClean="0"/>
              <a:t>mb</a:t>
            </a:r>
            <a:r>
              <a:rPr lang="en-US" dirty="0" smtClean="0"/>
              <a:t>/s) </a:t>
            </a:r>
            <a:r>
              <a:rPr lang="en-US" dirty="0" smtClean="0"/>
              <a:t>– 850 </a:t>
            </a:r>
            <a:r>
              <a:rPr lang="en-US" dirty="0" err="1" smtClean="0"/>
              <a:t>hPa</a:t>
            </a:r>
            <a:r>
              <a:rPr lang="en-US" dirty="0" smtClean="0"/>
              <a:t> level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28358" y="3200400"/>
            <a:ext cx="7056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+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06492" y="6248400"/>
            <a:ext cx="18742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Symbol" pitchFamily="18" charset="2"/>
              </a:rPr>
              <a:t>-</a:t>
            </a:r>
            <a:r>
              <a:rPr lang="en-US" dirty="0" smtClean="0"/>
              <a:t>0.0026 </a:t>
            </a:r>
            <a:r>
              <a:rPr lang="en-US" dirty="0" err="1" smtClean="0"/>
              <a:t>mb</a:t>
            </a:r>
            <a:r>
              <a:rPr lang="en-US" dirty="0" smtClean="0"/>
              <a:t>/s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4000" cy="5589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667000" y="76200"/>
            <a:ext cx="39340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Omega (</a:t>
            </a:r>
            <a:r>
              <a:rPr lang="en-US" dirty="0" err="1" smtClean="0"/>
              <a:t>mb</a:t>
            </a:r>
            <a:r>
              <a:rPr lang="en-US" dirty="0" smtClean="0"/>
              <a:t>/s) </a:t>
            </a:r>
            <a:r>
              <a:rPr lang="en-US" dirty="0" smtClean="0"/>
              <a:t>– </a:t>
            </a:r>
            <a:r>
              <a:rPr lang="en-US" dirty="0" smtClean="0"/>
              <a:t>700 </a:t>
            </a:r>
            <a:r>
              <a:rPr lang="en-US" dirty="0" err="1" smtClean="0"/>
              <a:t>hPa</a:t>
            </a:r>
            <a:r>
              <a:rPr lang="en-US" dirty="0" smtClean="0"/>
              <a:t> level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28358" y="3200400"/>
            <a:ext cx="7056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+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06492" y="6248400"/>
            <a:ext cx="18742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Symbol" pitchFamily="18" charset="2"/>
              </a:rPr>
              <a:t>-</a:t>
            </a:r>
            <a:r>
              <a:rPr lang="en-US" dirty="0" smtClean="0"/>
              <a:t>0.0003 </a:t>
            </a:r>
            <a:r>
              <a:rPr lang="en-US" dirty="0" err="1" smtClean="0"/>
              <a:t>mb</a:t>
            </a:r>
            <a:r>
              <a:rPr lang="en-US" dirty="0" smtClean="0"/>
              <a:t>/s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25066"/>
            <a:ext cx="9144000" cy="5589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667000" y="76200"/>
            <a:ext cx="39340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Omega (</a:t>
            </a:r>
            <a:r>
              <a:rPr lang="en-US" dirty="0" err="1" smtClean="0"/>
              <a:t>mb</a:t>
            </a:r>
            <a:r>
              <a:rPr lang="en-US" dirty="0" smtClean="0"/>
              <a:t>/s) </a:t>
            </a:r>
            <a:r>
              <a:rPr lang="en-US" dirty="0" smtClean="0"/>
              <a:t>– </a:t>
            </a:r>
            <a:r>
              <a:rPr lang="en-US" dirty="0" smtClean="0"/>
              <a:t>500 </a:t>
            </a:r>
            <a:r>
              <a:rPr lang="en-US" dirty="0" err="1" smtClean="0"/>
              <a:t>hPa</a:t>
            </a:r>
            <a:r>
              <a:rPr lang="en-US" dirty="0" smtClean="0"/>
              <a:t> level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28358" y="3200400"/>
            <a:ext cx="7056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+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06492" y="6248400"/>
            <a:ext cx="18742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Symbol" pitchFamily="18" charset="2"/>
              </a:rPr>
              <a:t>-</a:t>
            </a:r>
            <a:r>
              <a:rPr lang="en-US" dirty="0" smtClean="0"/>
              <a:t>0.0024 </a:t>
            </a:r>
            <a:r>
              <a:rPr lang="en-US" dirty="0" err="1" smtClean="0"/>
              <a:t>mb</a:t>
            </a:r>
            <a:r>
              <a:rPr lang="en-US" dirty="0" smtClean="0"/>
              <a:t>/s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4000" cy="5589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819400" y="152400"/>
            <a:ext cx="3518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DIV(OBS</a:t>
            </a:r>
            <a:r>
              <a:rPr lang="en-US" dirty="0" smtClean="0"/>
              <a:t>) – 850 </a:t>
            </a:r>
            <a:r>
              <a:rPr lang="en-US" dirty="0" err="1" smtClean="0"/>
              <a:t>hPa</a:t>
            </a:r>
            <a:r>
              <a:rPr lang="en-US" dirty="0" smtClean="0"/>
              <a:t> level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28358" y="3200400"/>
            <a:ext cx="7056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+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06492" y="6248400"/>
            <a:ext cx="17395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Symbol" pitchFamily="18" charset="2"/>
              </a:rPr>
              <a:t>-</a:t>
            </a:r>
            <a:r>
              <a:rPr lang="en-US" dirty="0" smtClean="0"/>
              <a:t>1.2x10</a:t>
            </a:r>
            <a:r>
              <a:rPr lang="en-US" baseline="30000" dirty="0" smtClean="0"/>
              <a:t>-5</a:t>
            </a:r>
            <a:r>
              <a:rPr lang="en-US" dirty="0" smtClean="0"/>
              <a:t> s</a:t>
            </a:r>
            <a:r>
              <a:rPr lang="en-US" baseline="30000" dirty="0" smtClean="0"/>
              <a:t>-1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4000" cy="5589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819400" y="152400"/>
            <a:ext cx="3518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DIV(OBS</a:t>
            </a:r>
            <a:r>
              <a:rPr lang="en-US" dirty="0" smtClean="0"/>
              <a:t>) – </a:t>
            </a:r>
            <a:r>
              <a:rPr lang="en-US" dirty="0" smtClean="0"/>
              <a:t>700 </a:t>
            </a:r>
            <a:r>
              <a:rPr lang="en-US" dirty="0" err="1" smtClean="0"/>
              <a:t>hPa</a:t>
            </a:r>
            <a:r>
              <a:rPr lang="en-US" dirty="0" smtClean="0"/>
              <a:t> level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28358" y="3200400"/>
            <a:ext cx="7056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+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06492" y="6248400"/>
            <a:ext cx="17395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Symbol" pitchFamily="18" charset="2"/>
              </a:rPr>
              <a:t>+</a:t>
            </a:r>
            <a:r>
              <a:rPr lang="en-US" dirty="0" smtClean="0"/>
              <a:t>1.6x10</a:t>
            </a:r>
            <a:r>
              <a:rPr lang="en-US" baseline="30000" dirty="0" smtClean="0"/>
              <a:t>-5</a:t>
            </a:r>
            <a:r>
              <a:rPr lang="en-US" dirty="0" smtClean="0"/>
              <a:t> s</a:t>
            </a:r>
            <a:r>
              <a:rPr lang="en-US" baseline="30000" dirty="0" smtClean="0"/>
              <a:t>-1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4000" cy="5589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819400" y="152400"/>
            <a:ext cx="3518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DIV(OBS</a:t>
            </a:r>
            <a:r>
              <a:rPr lang="en-US" dirty="0" smtClean="0"/>
              <a:t>) – </a:t>
            </a:r>
            <a:r>
              <a:rPr lang="en-US" dirty="0" smtClean="0"/>
              <a:t>500 </a:t>
            </a:r>
            <a:r>
              <a:rPr lang="en-US" dirty="0" err="1" smtClean="0"/>
              <a:t>hPa</a:t>
            </a:r>
            <a:r>
              <a:rPr lang="en-US" dirty="0" smtClean="0"/>
              <a:t> level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28358" y="3200400"/>
            <a:ext cx="7056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+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06492" y="6248400"/>
            <a:ext cx="17395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Symbol" pitchFamily="18" charset="2"/>
              </a:rPr>
              <a:t>-</a:t>
            </a:r>
            <a:r>
              <a:rPr lang="en-US" dirty="0" smtClean="0"/>
              <a:t>1.2x10</a:t>
            </a:r>
            <a:r>
              <a:rPr lang="en-US" baseline="30000" dirty="0" smtClean="0"/>
              <a:t>-5</a:t>
            </a:r>
            <a:r>
              <a:rPr lang="en-US" dirty="0" smtClean="0"/>
              <a:t> s</a:t>
            </a:r>
            <a:r>
              <a:rPr lang="en-US" baseline="30000" dirty="0" smtClean="0"/>
              <a:t>-1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4000" cy="5589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914400" y="152400"/>
            <a:ext cx="73221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 smtClean="0"/>
              <a:t>Geostrophic</a:t>
            </a:r>
            <a:r>
              <a:rPr lang="en-US" dirty="0" smtClean="0"/>
              <a:t> Absolute </a:t>
            </a:r>
            <a:r>
              <a:rPr lang="en-US" dirty="0" err="1" smtClean="0"/>
              <a:t>Vorticity</a:t>
            </a:r>
            <a:r>
              <a:rPr lang="en-US" dirty="0" smtClean="0"/>
              <a:t> Advection – 850 </a:t>
            </a:r>
            <a:r>
              <a:rPr lang="en-US" dirty="0" err="1" smtClean="0"/>
              <a:t>hPa</a:t>
            </a:r>
            <a:r>
              <a:rPr lang="en-US" dirty="0" smtClean="0"/>
              <a:t> level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28358" y="3200400"/>
            <a:ext cx="7056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+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06492" y="6248400"/>
            <a:ext cx="17395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Symbol" pitchFamily="18" charset="2"/>
              </a:rPr>
              <a:t>+</a:t>
            </a:r>
            <a:r>
              <a:rPr lang="en-US" dirty="0" smtClean="0"/>
              <a:t>1.2x10</a:t>
            </a:r>
            <a:r>
              <a:rPr lang="en-US" baseline="30000" dirty="0" smtClean="0"/>
              <a:t>-9</a:t>
            </a:r>
            <a:r>
              <a:rPr lang="en-US" dirty="0" smtClean="0"/>
              <a:t> s</a:t>
            </a:r>
            <a:r>
              <a:rPr lang="en-US" baseline="30000" dirty="0" smtClean="0"/>
              <a:t>-2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4000" cy="5589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914400" y="152400"/>
            <a:ext cx="73221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 smtClean="0"/>
              <a:t>Geostrophic</a:t>
            </a:r>
            <a:r>
              <a:rPr lang="en-US" dirty="0" smtClean="0"/>
              <a:t> Absolute </a:t>
            </a:r>
            <a:r>
              <a:rPr lang="en-US" dirty="0" err="1" smtClean="0"/>
              <a:t>Vorticity</a:t>
            </a:r>
            <a:r>
              <a:rPr lang="en-US" dirty="0" smtClean="0"/>
              <a:t> Advection – </a:t>
            </a:r>
            <a:r>
              <a:rPr lang="en-US" dirty="0" smtClean="0"/>
              <a:t>500 </a:t>
            </a:r>
            <a:r>
              <a:rPr lang="en-US" dirty="0" err="1" smtClean="0"/>
              <a:t>hPa</a:t>
            </a:r>
            <a:r>
              <a:rPr lang="en-US" dirty="0" smtClean="0"/>
              <a:t> level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28358" y="3200400"/>
            <a:ext cx="7056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+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06492" y="6248400"/>
            <a:ext cx="1893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Symbol" pitchFamily="18" charset="2"/>
              </a:rPr>
              <a:t>+</a:t>
            </a:r>
            <a:r>
              <a:rPr lang="en-US" dirty="0" smtClean="0"/>
              <a:t>10.0x10</a:t>
            </a:r>
            <a:r>
              <a:rPr lang="en-US" baseline="30000" dirty="0" smtClean="0"/>
              <a:t>-9</a:t>
            </a:r>
            <a:r>
              <a:rPr lang="en-US" dirty="0" smtClean="0"/>
              <a:t> s</a:t>
            </a:r>
            <a:r>
              <a:rPr lang="en-US" baseline="30000" dirty="0" smtClean="0"/>
              <a:t>-2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1266</TotalTime>
  <Words>130</Words>
  <Application>Microsoft Office PowerPoint</Application>
  <PresentationFormat>On-screen Show (4:3)</PresentationFormat>
  <Paragraphs>30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Douglas K. Miller</cp:lastModifiedBy>
  <cp:revision>39</cp:revision>
  <dcterms:created xsi:type="dcterms:W3CDTF">1601-01-01T00:00:00Z</dcterms:created>
  <dcterms:modified xsi:type="dcterms:W3CDTF">2012-10-23T15:13:41Z</dcterms:modified>
</cp:coreProperties>
</file>