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657082" y="841420"/>
            <a:ext cx="5048518" cy="4232856"/>
          </a:xfrm>
          <a:custGeom>
            <a:avLst/>
            <a:gdLst>
              <a:gd name="connsiteX0" fmla="*/ 0 w 5048518"/>
              <a:gd name="connsiteY0" fmla="*/ 1811628 h 4232856"/>
              <a:gd name="connsiteX1" fmla="*/ 502276 w 5048518"/>
              <a:gd name="connsiteY1" fmla="*/ 588135 h 4232856"/>
              <a:gd name="connsiteX2" fmla="*/ 1197735 w 5048518"/>
              <a:gd name="connsiteY2" fmla="*/ 47222 h 4232856"/>
              <a:gd name="connsiteX3" fmla="*/ 1957589 w 5048518"/>
              <a:gd name="connsiteY3" fmla="*/ 871470 h 4232856"/>
              <a:gd name="connsiteX4" fmla="*/ 2640169 w 5048518"/>
              <a:gd name="connsiteY4" fmla="*/ 2829059 h 4232856"/>
              <a:gd name="connsiteX5" fmla="*/ 3155324 w 5048518"/>
              <a:gd name="connsiteY5" fmla="*/ 3769217 h 4232856"/>
              <a:gd name="connsiteX6" fmla="*/ 3889420 w 5048518"/>
              <a:gd name="connsiteY6" fmla="*/ 4207098 h 4232856"/>
              <a:gd name="connsiteX7" fmla="*/ 4623516 w 5048518"/>
              <a:gd name="connsiteY7" fmla="*/ 3614670 h 4232856"/>
              <a:gd name="connsiteX8" fmla="*/ 5048518 w 5048518"/>
              <a:gd name="connsiteY8" fmla="*/ 2249510 h 4232856"/>
              <a:gd name="connsiteX9" fmla="*/ 5048518 w 5048518"/>
              <a:gd name="connsiteY9" fmla="*/ 2249510 h 4232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8518" h="4232856">
                <a:moveTo>
                  <a:pt x="0" y="1811628"/>
                </a:moveTo>
                <a:cubicBezTo>
                  <a:pt x="151327" y="1346915"/>
                  <a:pt x="302654" y="882203"/>
                  <a:pt x="502276" y="588135"/>
                </a:cubicBezTo>
                <a:cubicBezTo>
                  <a:pt x="701898" y="294067"/>
                  <a:pt x="955183" y="0"/>
                  <a:pt x="1197735" y="47222"/>
                </a:cubicBezTo>
                <a:cubicBezTo>
                  <a:pt x="1440287" y="94444"/>
                  <a:pt x="1717183" y="407831"/>
                  <a:pt x="1957589" y="871470"/>
                </a:cubicBezTo>
                <a:cubicBezTo>
                  <a:pt x="2197995" y="1335109"/>
                  <a:pt x="2440547" y="2346101"/>
                  <a:pt x="2640169" y="2829059"/>
                </a:cubicBezTo>
                <a:cubicBezTo>
                  <a:pt x="2839792" y="3312017"/>
                  <a:pt x="2947116" y="3539544"/>
                  <a:pt x="3155324" y="3769217"/>
                </a:cubicBezTo>
                <a:cubicBezTo>
                  <a:pt x="3363532" y="3998890"/>
                  <a:pt x="3644721" y="4232856"/>
                  <a:pt x="3889420" y="4207098"/>
                </a:cubicBezTo>
                <a:cubicBezTo>
                  <a:pt x="4134119" y="4181340"/>
                  <a:pt x="4430333" y="3940935"/>
                  <a:pt x="4623516" y="3614670"/>
                </a:cubicBezTo>
                <a:cubicBezTo>
                  <a:pt x="4816699" y="3288405"/>
                  <a:pt x="5048518" y="2249510"/>
                  <a:pt x="5048518" y="2249510"/>
                </a:cubicBezTo>
                <a:lnTo>
                  <a:pt x="5048518" y="22495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657082" y="1676400"/>
            <a:ext cx="5048518" cy="4232856"/>
          </a:xfrm>
          <a:custGeom>
            <a:avLst/>
            <a:gdLst>
              <a:gd name="connsiteX0" fmla="*/ 0 w 5048518"/>
              <a:gd name="connsiteY0" fmla="*/ 1811628 h 4232856"/>
              <a:gd name="connsiteX1" fmla="*/ 502276 w 5048518"/>
              <a:gd name="connsiteY1" fmla="*/ 588135 h 4232856"/>
              <a:gd name="connsiteX2" fmla="*/ 1197735 w 5048518"/>
              <a:gd name="connsiteY2" fmla="*/ 47222 h 4232856"/>
              <a:gd name="connsiteX3" fmla="*/ 1957589 w 5048518"/>
              <a:gd name="connsiteY3" fmla="*/ 871470 h 4232856"/>
              <a:gd name="connsiteX4" fmla="*/ 2640169 w 5048518"/>
              <a:gd name="connsiteY4" fmla="*/ 2829059 h 4232856"/>
              <a:gd name="connsiteX5" fmla="*/ 3155324 w 5048518"/>
              <a:gd name="connsiteY5" fmla="*/ 3769217 h 4232856"/>
              <a:gd name="connsiteX6" fmla="*/ 3889420 w 5048518"/>
              <a:gd name="connsiteY6" fmla="*/ 4207098 h 4232856"/>
              <a:gd name="connsiteX7" fmla="*/ 4623516 w 5048518"/>
              <a:gd name="connsiteY7" fmla="*/ 3614670 h 4232856"/>
              <a:gd name="connsiteX8" fmla="*/ 5048518 w 5048518"/>
              <a:gd name="connsiteY8" fmla="*/ 2249510 h 4232856"/>
              <a:gd name="connsiteX9" fmla="*/ 5048518 w 5048518"/>
              <a:gd name="connsiteY9" fmla="*/ 2249510 h 4232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8518" h="4232856">
                <a:moveTo>
                  <a:pt x="0" y="1811628"/>
                </a:moveTo>
                <a:cubicBezTo>
                  <a:pt x="151327" y="1346915"/>
                  <a:pt x="302654" y="882203"/>
                  <a:pt x="502276" y="588135"/>
                </a:cubicBezTo>
                <a:cubicBezTo>
                  <a:pt x="701898" y="294067"/>
                  <a:pt x="955183" y="0"/>
                  <a:pt x="1197735" y="47222"/>
                </a:cubicBezTo>
                <a:cubicBezTo>
                  <a:pt x="1440287" y="94444"/>
                  <a:pt x="1717183" y="407831"/>
                  <a:pt x="1957589" y="871470"/>
                </a:cubicBezTo>
                <a:cubicBezTo>
                  <a:pt x="2197995" y="1335109"/>
                  <a:pt x="2440547" y="2346101"/>
                  <a:pt x="2640169" y="2829059"/>
                </a:cubicBezTo>
                <a:cubicBezTo>
                  <a:pt x="2839792" y="3312017"/>
                  <a:pt x="2947116" y="3539544"/>
                  <a:pt x="3155324" y="3769217"/>
                </a:cubicBezTo>
                <a:cubicBezTo>
                  <a:pt x="3363532" y="3998890"/>
                  <a:pt x="3644721" y="4232856"/>
                  <a:pt x="3889420" y="4207098"/>
                </a:cubicBezTo>
                <a:cubicBezTo>
                  <a:pt x="4134119" y="4181340"/>
                  <a:pt x="4430333" y="3940935"/>
                  <a:pt x="4623516" y="3614670"/>
                </a:cubicBezTo>
                <a:cubicBezTo>
                  <a:pt x="4816699" y="3288405"/>
                  <a:pt x="5048518" y="2249510"/>
                  <a:pt x="5048518" y="2249510"/>
                </a:cubicBezTo>
                <a:lnTo>
                  <a:pt x="5048518" y="22495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819400" y="457200"/>
            <a:ext cx="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86400" y="533400"/>
            <a:ext cx="0" cy="55626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66908" y="27432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33908" y="3657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971800" y="304800"/>
            <a:ext cx="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02640" y="304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PGF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638800" y="4419600"/>
            <a:ext cx="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93440" y="4355068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PGF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486400" y="53340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0" y="1066800"/>
            <a:ext cx="50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grd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6705600" y="5193268"/>
            <a:ext cx="50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grd</a:t>
            </a:r>
            <a:endParaRPr lang="en-US" baseline="-250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19400" y="1219200"/>
            <a:ext cx="1752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638800" y="5334000"/>
            <a:ext cx="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75274" y="137160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1219200"/>
            <a:ext cx="824265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N.H.</a:t>
            </a:r>
            <a:endParaRPr lang="en-US" sz="28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8200" y="990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400" y="60960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389474" y="91440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91200" y="542186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5334000"/>
            <a:ext cx="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1219200"/>
            <a:ext cx="0" cy="1219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819400" y="914400"/>
            <a:ext cx="0" cy="30480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56474" y="526946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514600" y="5562600"/>
            <a:ext cx="6864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R</a:t>
            </a:r>
            <a:endParaRPr lang="en-US" sz="7200" dirty="0"/>
          </a:p>
        </p:txBody>
      </p:sp>
      <p:sp>
        <p:nvSpPr>
          <p:cNvPr id="43" name="TextBox 42"/>
          <p:cNvSpPr txBox="1"/>
          <p:nvPr/>
        </p:nvSpPr>
        <p:spPr>
          <a:xfrm>
            <a:off x="5181600" y="95071"/>
            <a:ext cx="6351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T</a:t>
            </a:r>
            <a:endParaRPr 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39889"/>
            <a:ext cx="7315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we assume a constant horizontal pressure gradient force (PGF) in the ridge and trough, along with a similar curvature in the ridge (solid line) and trough (dashed line), we see that in a “balanced flow” condition (horizontal forces are in balance); 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flow must be relatively fast for air parcels moving about a </a:t>
            </a:r>
            <a:r>
              <a:rPr lang="en-US" sz="2000" u="sng" dirty="0" smtClean="0">
                <a:solidFill>
                  <a:srgbClr val="FF0000"/>
                </a:solidFill>
              </a:rPr>
              <a:t>ridge</a:t>
            </a:r>
            <a:r>
              <a:rPr lang="en-US" sz="2000" dirty="0" smtClean="0"/>
              <a:t> since the PGF and the “force of spinning” {</a:t>
            </a:r>
            <a:r>
              <a:rPr lang="en-US" sz="2000" dirty="0" err="1" smtClean="0"/>
              <a:t>Ce</a:t>
            </a:r>
            <a:r>
              <a:rPr lang="en-US" sz="2000" dirty="0" smtClean="0"/>
              <a:t>, what we experience as we squish our partner sitting on the outer half of a spinning carnival ride} both counteract the </a:t>
            </a:r>
            <a:r>
              <a:rPr lang="en-US" sz="2000" dirty="0" err="1" smtClean="0"/>
              <a:t>Coriolis</a:t>
            </a:r>
            <a:r>
              <a:rPr lang="en-US" sz="2000" dirty="0" smtClean="0"/>
              <a:t> Force (Co). The latter, by definition, is proportional to the speed of the air parcel (and latitude, although we assume that latitude isn’t varying much in this wave) and so a parcel is accelerated as it approaches a ridge until its Co is large enough to balance the net of PGF and </a:t>
            </a:r>
            <a:r>
              <a:rPr lang="en-US" sz="2000" dirty="0" err="1" smtClean="0"/>
              <a:t>Ce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flow must be relatively slow for air parcels moving about a </a:t>
            </a:r>
            <a:r>
              <a:rPr lang="en-US" sz="2000" u="sng" dirty="0" smtClean="0">
                <a:solidFill>
                  <a:srgbClr val="FF0000"/>
                </a:solidFill>
              </a:rPr>
              <a:t>trough</a:t>
            </a:r>
            <a:r>
              <a:rPr lang="en-US" sz="2000" dirty="0" smtClean="0"/>
              <a:t> since the PGF alone is counteracting both the </a:t>
            </a:r>
            <a:r>
              <a:rPr lang="en-US" sz="2000" dirty="0" err="1" smtClean="0"/>
              <a:t>Ce</a:t>
            </a:r>
            <a:r>
              <a:rPr lang="en-US" sz="2000" dirty="0" smtClean="0"/>
              <a:t> and Co. As an air parcel approaches a trough, the air parcel is decelerated until its Co is small enough, when summed with </a:t>
            </a:r>
            <a:r>
              <a:rPr lang="en-US" sz="2000" dirty="0" err="1" smtClean="0"/>
              <a:t>Ce</a:t>
            </a:r>
            <a:r>
              <a:rPr lang="en-US" sz="2000" dirty="0" smtClean="0"/>
              <a:t>, to balance the PGF.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39889"/>
            <a:ext cx="7315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Examination </a:t>
            </a:r>
            <a:r>
              <a:rPr lang="en-US" sz="2000" dirty="0" smtClean="0"/>
              <a:t>of streamlines in actual weather waves show that flow approaching a</a:t>
            </a:r>
            <a:r>
              <a:rPr lang="en-US" sz="2000" dirty="0" smtClean="0"/>
              <a:t>; 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u="sng" dirty="0" smtClean="0">
                <a:solidFill>
                  <a:srgbClr val="FF0000"/>
                </a:solidFill>
              </a:rPr>
              <a:t>ridgeline</a:t>
            </a:r>
            <a:r>
              <a:rPr lang="en-US" sz="2000" dirty="0" smtClean="0"/>
              <a:t> generally has a component directed across the </a:t>
            </a:r>
            <a:r>
              <a:rPr lang="en-US" sz="2000" dirty="0" err="1" smtClean="0"/>
              <a:t>geopotential</a:t>
            </a:r>
            <a:r>
              <a:rPr lang="en-US" sz="2000" dirty="0" smtClean="0"/>
              <a:t> height (Z) contours upstream of the ridge, toward lower heights, in order to accelerate the flow (so it is </a:t>
            </a:r>
            <a:r>
              <a:rPr lang="en-US" sz="2000" dirty="0" err="1" smtClean="0"/>
              <a:t>supergeostrophic</a:t>
            </a:r>
            <a:r>
              <a:rPr lang="en-US" sz="2000" dirty="0" smtClean="0"/>
              <a:t>) by the time the air is at the ridgeline, and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u="sng" dirty="0" err="1" smtClean="0">
                <a:solidFill>
                  <a:srgbClr val="FF0000"/>
                </a:solidFill>
              </a:rPr>
              <a:t>troughline</a:t>
            </a:r>
            <a:r>
              <a:rPr lang="en-US" sz="2000" dirty="0" smtClean="0"/>
              <a:t> </a:t>
            </a:r>
            <a:r>
              <a:rPr lang="en-US" sz="2000" dirty="0" smtClean="0"/>
              <a:t>generally has a component directed across the </a:t>
            </a:r>
            <a:r>
              <a:rPr lang="en-US" sz="2000" dirty="0" err="1" smtClean="0"/>
              <a:t>geopotential</a:t>
            </a:r>
            <a:r>
              <a:rPr lang="en-US" sz="2000" dirty="0" smtClean="0"/>
              <a:t> height (Z) </a:t>
            </a:r>
            <a:r>
              <a:rPr lang="en-US" sz="2000" dirty="0" smtClean="0"/>
              <a:t>contours upstream of the trough, </a:t>
            </a:r>
            <a:r>
              <a:rPr lang="en-US" sz="2000" dirty="0" smtClean="0"/>
              <a:t>toward </a:t>
            </a:r>
            <a:r>
              <a:rPr lang="en-US" sz="2000" dirty="0" smtClean="0"/>
              <a:t>higher </a:t>
            </a:r>
            <a:r>
              <a:rPr lang="en-US" sz="2000" dirty="0" smtClean="0"/>
              <a:t>heights, in order to </a:t>
            </a:r>
            <a:r>
              <a:rPr lang="en-US" sz="2000" dirty="0" smtClean="0"/>
              <a:t>decelerate </a:t>
            </a:r>
            <a:r>
              <a:rPr lang="en-US" sz="2000" dirty="0" smtClean="0"/>
              <a:t>the flow (so it is </a:t>
            </a:r>
            <a:r>
              <a:rPr lang="en-US" sz="2000" dirty="0" err="1" smtClean="0"/>
              <a:t>subgeostrophic</a:t>
            </a:r>
            <a:r>
              <a:rPr lang="en-US" sz="2000" dirty="0" smtClean="0"/>
              <a:t>) </a:t>
            </a:r>
            <a:r>
              <a:rPr lang="en-US" sz="2000" dirty="0" smtClean="0"/>
              <a:t>by the time the air is </a:t>
            </a:r>
            <a:r>
              <a:rPr lang="en-US" sz="2000" dirty="0" smtClean="0"/>
              <a:t>at </a:t>
            </a:r>
            <a:r>
              <a:rPr lang="en-US" sz="2000" dirty="0" smtClean="0"/>
              <a:t>the </a:t>
            </a:r>
            <a:r>
              <a:rPr lang="en-US" sz="2000" dirty="0" err="1" smtClean="0"/>
              <a:t>troughline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337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Douglas K. Miller</cp:lastModifiedBy>
  <cp:revision>18</cp:revision>
  <dcterms:created xsi:type="dcterms:W3CDTF">2006-08-16T00:00:00Z</dcterms:created>
  <dcterms:modified xsi:type="dcterms:W3CDTF">2012-09-26T16:54:13Z</dcterms:modified>
</cp:coreProperties>
</file>