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70" r:id="rId2"/>
    <p:sldId id="282" r:id="rId3"/>
    <p:sldId id="444" r:id="rId4"/>
    <p:sldId id="439" r:id="rId5"/>
    <p:sldId id="440" r:id="rId6"/>
    <p:sldId id="442" r:id="rId7"/>
    <p:sldId id="443" r:id="rId8"/>
    <p:sldId id="465" r:id="rId9"/>
    <p:sldId id="466" r:id="rId10"/>
    <p:sldId id="473" r:id="rId11"/>
    <p:sldId id="474" r:id="rId12"/>
    <p:sldId id="475" r:id="rId13"/>
    <p:sldId id="467" r:id="rId14"/>
    <p:sldId id="476" r:id="rId15"/>
    <p:sldId id="477" r:id="rId16"/>
    <p:sldId id="478" r:id="rId17"/>
    <p:sldId id="479" r:id="rId18"/>
    <p:sldId id="480" r:id="rId19"/>
    <p:sldId id="482" r:id="rId20"/>
    <p:sldId id="481" r:id="rId21"/>
    <p:sldId id="483" r:id="rId22"/>
    <p:sldId id="484" r:id="rId23"/>
    <p:sldId id="485" r:id="rId24"/>
    <p:sldId id="468" r:id="rId25"/>
    <p:sldId id="486" r:id="rId26"/>
    <p:sldId id="487" r:id="rId27"/>
    <p:sldId id="469" r:id="rId28"/>
    <p:sldId id="488" r:id="rId29"/>
    <p:sldId id="489" r:id="rId30"/>
    <p:sldId id="490" r:id="rId31"/>
    <p:sldId id="491" r:id="rId32"/>
    <p:sldId id="492" r:id="rId33"/>
    <p:sldId id="493" r:id="rId34"/>
    <p:sldId id="470" r:id="rId35"/>
    <p:sldId id="494" r:id="rId36"/>
    <p:sldId id="495" r:id="rId37"/>
    <p:sldId id="496" r:id="rId38"/>
    <p:sldId id="497" r:id="rId39"/>
    <p:sldId id="498" r:id="rId40"/>
    <p:sldId id="500" r:id="rId41"/>
    <p:sldId id="499" r:id="rId42"/>
    <p:sldId id="471" r:id="rId43"/>
    <p:sldId id="501" r:id="rId44"/>
    <p:sldId id="503" r:id="rId45"/>
    <p:sldId id="504" r:id="rId46"/>
    <p:sldId id="505" r:id="rId47"/>
    <p:sldId id="506" r:id="rId48"/>
    <p:sldId id="507" r:id="rId49"/>
    <p:sldId id="508" r:id="rId50"/>
    <p:sldId id="509" r:id="rId51"/>
    <p:sldId id="510" r:id="rId52"/>
    <p:sldId id="511" r:id="rId53"/>
    <p:sldId id="512" r:id="rId54"/>
    <p:sldId id="513" r:id="rId55"/>
    <p:sldId id="514" r:id="rId56"/>
    <p:sldId id="515" r:id="rId57"/>
    <p:sldId id="516" r:id="rId58"/>
    <p:sldId id="517" r:id="rId59"/>
    <p:sldId id="518" r:id="rId60"/>
    <p:sldId id="519" r:id="rId61"/>
    <p:sldId id="520" r:id="rId62"/>
    <p:sldId id="521" r:id="rId63"/>
    <p:sldId id="522" r:id="rId64"/>
    <p:sldId id="523" r:id="rId65"/>
    <p:sldId id="472" r:id="rId66"/>
    <p:sldId id="524" r:id="rId67"/>
    <p:sldId id="525" r:id="rId68"/>
    <p:sldId id="529" r:id="rId69"/>
    <p:sldId id="530" r:id="rId70"/>
    <p:sldId id="531" r:id="rId71"/>
    <p:sldId id="526" r:id="rId72"/>
    <p:sldId id="532" r:id="rId73"/>
    <p:sldId id="527" r:id="rId74"/>
    <p:sldId id="528" r:id="rId75"/>
    <p:sldId id="374" r:id="rId7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6" autoAdjust="0"/>
    <p:restoredTop sz="94932" autoAdjust="0"/>
  </p:normalViewPr>
  <p:slideViewPr>
    <p:cSldViewPr>
      <p:cViewPr varScale="1">
        <p:scale>
          <a:sx n="83" d="100"/>
          <a:sy n="83" d="100"/>
        </p:scale>
        <p:origin x="10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fld id="{948C6D39-E109-45CD-8A0A-B2111CF35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42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2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fld id="{616A923B-6E89-4CAC-ADAC-80E8F00226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50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187F0-D543-4564-805E-1FF60E840E41}" type="slidenum">
              <a:rPr lang="en-US"/>
              <a:pPr/>
              <a:t>1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8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69805-E197-4DD2-A8DE-812AFFB137B6}" type="slidenum">
              <a:rPr lang="en-US"/>
              <a:pPr/>
              <a:t>10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71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F6C26-D569-4E0A-BCE9-54335EEC9F16}" type="slidenum">
              <a:rPr lang="en-US"/>
              <a:pPr/>
              <a:t>11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6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6E788-F5E1-4BE8-84B5-3EA64C07D112}" type="slidenum">
              <a:rPr lang="en-US"/>
              <a:pPr/>
              <a:t>12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0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2D18F-0CDD-4696-BEDF-FC2CA5070D19}" type="slidenum">
              <a:rPr lang="en-US"/>
              <a:pPr/>
              <a:t>13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56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FBD9B-96B3-42CA-85C1-D78443B90508}" type="slidenum">
              <a:rPr lang="en-US"/>
              <a:pPr/>
              <a:t>14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30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F0688-384B-4B0E-9FDC-EA77680C155B}" type="slidenum">
              <a:rPr lang="en-US"/>
              <a:pPr/>
              <a:t>15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74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48FC0-A77C-41C5-A8DF-2998AD7E4C1C}" type="slidenum">
              <a:rPr lang="en-US"/>
              <a:pPr/>
              <a:t>16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4165A-86AC-44F6-A4F6-40C53FBAE451}" type="slidenum">
              <a:rPr lang="en-US"/>
              <a:pPr/>
              <a:t>17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7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59C29-BB96-446F-A1A3-467CA3CF6281}" type="slidenum">
              <a:rPr lang="en-US"/>
              <a:pPr/>
              <a:t>18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81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A2849-CE9C-4F5B-AF26-426F3AE8798D}" type="slidenum">
              <a:rPr lang="en-US"/>
              <a:pPr/>
              <a:t>19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8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BEE4E-EB67-4FFA-92BC-069D650F3BDB}" type="slidenum">
              <a:rPr lang="en-US"/>
              <a:pPr/>
              <a:t>2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46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59A14-C3B6-41D7-BB37-86F773FBCB71}" type="slidenum">
              <a:rPr lang="en-US"/>
              <a:pPr/>
              <a:t>20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28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17B02-D16F-444C-8EFF-78D3AF895D49}" type="slidenum">
              <a:rPr lang="en-US"/>
              <a:pPr/>
              <a:t>21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93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7DC52-0587-41E5-9EA8-3F607A992E96}" type="slidenum">
              <a:rPr lang="en-US"/>
              <a:pPr/>
              <a:t>22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30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5375F-A9B2-49E3-9202-A11E37560DE6}" type="slidenum">
              <a:rPr lang="en-US"/>
              <a:pPr/>
              <a:t>23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52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4167D-60EB-4504-8DFA-A890E49089DB}" type="slidenum">
              <a:rPr lang="en-US"/>
              <a:pPr/>
              <a:t>24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10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B4D40-0990-4024-8658-2A7C407DE180}" type="slidenum">
              <a:rPr lang="en-US"/>
              <a:pPr/>
              <a:t>25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68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8E3B2-F47A-4702-84B0-25282E37AD4B}" type="slidenum">
              <a:rPr lang="en-US"/>
              <a:pPr/>
              <a:t>26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0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0BEAA-06DA-47EF-BE73-9D3B6C64968B}" type="slidenum">
              <a:rPr lang="en-US"/>
              <a:pPr/>
              <a:t>27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38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753A9-8F17-4BC4-8EEE-39D5576782E2}" type="slidenum">
              <a:rPr lang="en-US"/>
              <a:pPr/>
              <a:t>28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39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72587-DA68-4D71-8EA8-ABAFEE02BCB1}" type="slidenum">
              <a:rPr lang="en-US"/>
              <a:pPr/>
              <a:t>29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8622F-F246-4206-90AF-CA0E73E58B63}" type="slidenum">
              <a:rPr lang="en-US"/>
              <a:pPr/>
              <a:t>3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645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836A0-7C54-4B73-A948-116CC4C3B0C1}" type="slidenum">
              <a:rPr lang="en-US"/>
              <a:pPr/>
              <a:t>30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63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1D51D-A39A-4ED2-85E5-3E97990A821C}" type="slidenum">
              <a:rPr lang="en-US"/>
              <a:pPr/>
              <a:t>31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03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74576-19E4-424C-B27E-61960882B47D}" type="slidenum">
              <a:rPr lang="en-US"/>
              <a:pPr/>
              <a:t>32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C8B82-9F3D-43F6-8AE0-F1B722F2DCB0}" type="slidenum">
              <a:rPr lang="en-US"/>
              <a:pPr/>
              <a:t>33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5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7367D-D9C5-480A-A81C-5DF7C3FF9CB6}" type="slidenum">
              <a:rPr lang="en-US"/>
              <a:pPr/>
              <a:t>34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5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E6F66-FAFF-431B-8B10-B38EF5EC4917}" type="slidenum">
              <a:rPr lang="en-US"/>
              <a:pPr/>
              <a:t>35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7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E5C4C-8485-450E-8C81-7C9E999F50DB}" type="slidenum">
              <a:rPr lang="en-US"/>
              <a:pPr/>
              <a:t>36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37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4FCB7-E6CF-4800-84AB-E5EB0EDE2ED0}" type="slidenum">
              <a:rPr lang="en-US"/>
              <a:pPr/>
              <a:t>37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245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01817-FC19-4201-B7B2-94448C988AC0}" type="slidenum">
              <a:rPr lang="en-US"/>
              <a:pPr/>
              <a:t>38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82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26F6D-0A22-40B8-A0ED-79DBEEE290DD}" type="slidenum">
              <a:rPr lang="en-US"/>
              <a:pPr/>
              <a:t>39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6461A-FAD1-4D6F-9DE8-48E41715FF5A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/>
          <a:lstStyle/>
          <a:p>
            <a:r>
              <a:rPr lang="en-US"/>
              <a:t>Fronts are commonly thought of as relatively narrow zones of rapid transition in temperature.  This definition of a front is not always apparent from an examination of the isotherms.  There is much mesoscale structure along a front such that the kinematic front is not always aligned with the thermodynamic front.</a:t>
            </a:r>
          </a:p>
          <a:p>
            <a:r>
              <a:rPr lang="en-US"/>
              <a:t>In a horizontal plane, fronts appear as long narrow features with cross-front gradients that are typically several orders of magnitude larger than along-front gradients.  This observed difference in scale allows us to often consider fronts in two-dimensional plane perpendicular to the front and extending through the depth of the troposphere. [MR3234].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817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B78FE-F56B-47B9-8B8D-414C3DD2EA22}" type="slidenum">
              <a:rPr lang="en-US"/>
              <a:pPr/>
              <a:t>40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29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D022E-B062-4557-BFC4-E0AD995DC5C6}" type="slidenum">
              <a:rPr lang="en-US"/>
              <a:pPr/>
              <a:t>41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555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0E395-C3B4-467C-99BB-AD29379DCE74}" type="slidenum">
              <a:rPr lang="en-US"/>
              <a:pPr/>
              <a:t>42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15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ABD1F-A608-469C-BE42-5970795AF957}" type="slidenum">
              <a:rPr lang="en-US"/>
              <a:pPr/>
              <a:t>43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31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1D58D-BFA3-4FDD-AC63-80C51217C189}" type="slidenum">
              <a:rPr lang="en-US"/>
              <a:pPr/>
              <a:t>44</a:t>
            </a:fld>
            <a:endParaRPr lang="en-US"/>
          </a:p>
        </p:txBody>
      </p:sp>
      <p:sp>
        <p:nvSpPr>
          <p:cNvPr id="449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294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33700-67B5-4605-8AFB-1BACFF4A68F3}" type="slidenum">
              <a:rPr lang="en-US"/>
              <a:pPr/>
              <a:t>45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484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B581E-DCEF-4FFB-B6DF-521275C84804}" type="slidenum">
              <a:rPr lang="en-US"/>
              <a:pPr/>
              <a:t>46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310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D025E-C926-4DBD-A7FE-8BB79B423131}" type="slidenum">
              <a:rPr lang="en-US"/>
              <a:pPr/>
              <a:t>47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59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D8503-AF68-46A2-944C-11D06E977C81}" type="slidenum">
              <a:rPr lang="en-US"/>
              <a:pPr/>
              <a:t>48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96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C9F65-2A5E-4CE5-87D1-49FF67AD6E73}" type="slidenum">
              <a:rPr lang="en-US"/>
              <a:pPr/>
              <a:t>49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743BB-352B-4258-AF9B-FD9BED6E4FB4}" type="slidenum">
              <a:rPr lang="en-US"/>
              <a:pPr/>
              <a:t>5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/>
          <a:lstStyle/>
          <a:p>
            <a:r>
              <a:rPr lang="en-US"/>
              <a:t>Fronts are commonly thought of as relatively narrow zones of rapid transition in temperature.  This definition of a front is not always apparent from an examination of the isotherms.  There is much mesoscale structure along a front such that the kinematic front is not always aligned with the thermodynamic front.</a:t>
            </a:r>
          </a:p>
          <a:p>
            <a:r>
              <a:rPr lang="en-US"/>
              <a:t>In a horizontal plane, fronts appear as long narrow features with cross-front gradients that are typically several orders of magnitude larger than along-front gradients.  This observed difference in scale allows us to often consider fronts in two-dimensional plane perpendicular to the front and extending through the depth of the troposphere. [MR3234].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45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E9757-0D8C-4F33-98BC-C4A4D4477080}" type="slidenum">
              <a:rPr lang="en-US"/>
              <a:pPr/>
              <a:t>50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727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036AA-E4FC-4A1D-BC08-D061334DC7E5}" type="slidenum">
              <a:rPr lang="en-US"/>
              <a:pPr/>
              <a:t>51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875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27AE3-F33B-4634-93C9-AC4587DE4D81}" type="slidenum">
              <a:rPr lang="en-US"/>
              <a:pPr/>
              <a:t>52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00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A7517-08D7-4725-BE68-F65CE3DAC932}" type="slidenum">
              <a:rPr lang="en-US"/>
              <a:pPr/>
              <a:t>53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360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9B9DC-3401-40D3-9269-0F5D3705C06B}" type="slidenum">
              <a:rPr lang="en-US"/>
              <a:pPr/>
              <a:t>54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746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9D2AC-1D66-40FF-93E7-6864A61A13FC}" type="slidenum">
              <a:rPr lang="en-US"/>
              <a:pPr/>
              <a:t>55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807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84CAE-223F-4A56-981D-6164B35D26DB}" type="slidenum">
              <a:rPr lang="en-US"/>
              <a:pPr/>
              <a:t>56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23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D2BC6-2041-4B54-9616-CC5542C29F7B}" type="slidenum">
              <a:rPr lang="en-US"/>
              <a:pPr/>
              <a:t>57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92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66409-5654-45FB-8D8A-5B59E01E23A8}" type="slidenum">
              <a:rPr lang="en-US"/>
              <a:pPr/>
              <a:t>58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2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13D94-E728-4AD7-96AF-15B6DD0DA490}" type="slidenum">
              <a:rPr lang="en-US"/>
              <a:pPr/>
              <a:t>59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0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D4352-025D-41AF-9B34-D492BC07FEAC}" type="slidenum">
              <a:rPr lang="en-US"/>
              <a:pPr/>
              <a:t>6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/>
          <a:lstStyle/>
          <a:p>
            <a:r>
              <a:rPr lang="en-US"/>
              <a:t>Since a front is a zone of transition between</a:t>
            </a:r>
            <a:r>
              <a:rPr lang="en-US">
                <a:latin typeface="Arial" charset="0"/>
              </a:rPr>
              <a:t> </a:t>
            </a:r>
            <a:r>
              <a:rPr lang="en-US"/>
              <a:t>two air masses of different densities, there</a:t>
            </a:r>
            <a:r>
              <a:rPr lang="en-US">
                <a:latin typeface="Arial" charset="0"/>
              </a:rPr>
              <a:t> </a:t>
            </a:r>
            <a:r>
              <a:rPr lang="en-US"/>
              <a:t>must be some sort of boundary between these</a:t>
            </a:r>
            <a:r>
              <a:rPr lang="en-US">
                <a:latin typeface="Arial" charset="0"/>
              </a:rPr>
              <a:t> </a:t>
            </a:r>
            <a:r>
              <a:rPr lang="en-US"/>
              <a:t>air masses. One of these boundaries is the</a:t>
            </a:r>
            <a:r>
              <a:rPr lang="en-US">
                <a:latin typeface="Arial" charset="0"/>
              </a:rPr>
              <a:t> </a:t>
            </a:r>
            <a:r>
              <a:rPr lang="en-US"/>
              <a:t>FRONTAL SURFACE. The frontal surface is the</a:t>
            </a:r>
            <a:r>
              <a:rPr lang="en-US">
                <a:latin typeface="Arial" charset="0"/>
              </a:rPr>
              <a:t> </a:t>
            </a:r>
            <a:r>
              <a:rPr lang="en-US"/>
              <a:t>surface that separates the two air masses.</a:t>
            </a:r>
            <a:r>
              <a:rPr lang="en-US">
                <a:latin typeface="Arial" charset="0"/>
              </a:rPr>
              <a:t> </a:t>
            </a:r>
            <a:r>
              <a:rPr lang="en-US"/>
              <a:t>It is the surface next to the warmer air (less</a:t>
            </a:r>
            <a:r>
              <a:rPr lang="en-US">
                <a:latin typeface="Arial" charset="0"/>
              </a:rPr>
              <a:t> </a:t>
            </a:r>
            <a:r>
              <a:rPr lang="en-US"/>
              <a:t>dense air). In reality, however, the point at</a:t>
            </a:r>
            <a:r>
              <a:rPr lang="en-US">
                <a:latin typeface="Arial" charset="0"/>
              </a:rPr>
              <a:t> </a:t>
            </a:r>
            <a:r>
              <a:rPr lang="en-US"/>
              <a:t>which two air masses touch is not a nice, abrupt</a:t>
            </a:r>
            <a:r>
              <a:rPr lang="en-US">
                <a:latin typeface="Arial" charset="0"/>
              </a:rPr>
              <a:t> </a:t>
            </a:r>
            <a:r>
              <a:rPr lang="en-US"/>
              <a:t>separation. This area is a zone of a large</a:t>
            </a:r>
            <a:r>
              <a:rPr lang="en-US">
                <a:latin typeface="Arial" charset="0"/>
              </a:rPr>
              <a:t> </a:t>
            </a:r>
            <a:r>
              <a:rPr lang="en-US"/>
              <a:t>density gradient. This zone is called the</a:t>
            </a:r>
            <a:r>
              <a:rPr lang="en-US">
                <a:latin typeface="Arial" charset="0"/>
              </a:rPr>
              <a:t> </a:t>
            </a:r>
            <a:r>
              <a:rPr lang="en-US"/>
              <a:t>FRONTAL ZONE. A frontal zone is the transition</a:t>
            </a:r>
            <a:r>
              <a:rPr lang="en-US">
                <a:latin typeface="Arial" charset="0"/>
              </a:rPr>
              <a:t> </a:t>
            </a:r>
            <a:r>
              <a:rPr lang="en-US"/>
              <a:t>zone between two adjacent air masses</a:t>
            </a:r>
            <a:r>
              <a:rPr lang="en-US">
                <a:latin typeface="Arial" charset="0"/>
              </a:rPr>
              <a:t> </a:t>
            </a:r>
            <a:r>
              <a:rPr lang="en-US"/>
              <a:t>of different densities, bounded by a frontal</a:t>
            </a:r>
            <a:r>
              <a:rPr lang="en-US">
                <a:latin typeface="Arial" charset="0"/>
              </a:rPr>
              <a:t> </a:t>
            </a:r>
            <a:r>
              <a:rPr lang="en-US"/>
              <a:t>surface. Since the temperature distribution is</a:t>
            </a:r>
            <a:r>
              <a:rPr lang="en-US">
                <a:latin typeface="Arial" charset="0"/>
              </a:rPr>
              <a:t> </a:t>
            </a:r>
            <a:r>
              <a:rPr lang="en-US"/>
              <a:t>the most important regulator of atmospheric</a:t>
            </a:r>
            <a:r>
              <a:rPr lang="en-US">
                <a:latin typeface="Arial" charset="0"/>
              </a:rPr>
              <a:t> </a:t>
            </a:r>
            <a:r>
              <a:rPr lang="en-US"/>
              <a:t>density, a front almost invariably separates air</a:t>
            </a:r>
            <a:r>
              <a:rPr lang="en-US">
                <a:latin typeface="Arial" charset="0"/>
              </a:rPr>
              <a:t> </a:t>
            </a:r>
            <a:r>
              <a:rPr lang="en-US"/>
              <a:t>masses of different temperatures.</a:t>
            </a:r>
            <a:r>
              <a:rPr lang="en-US">
                <a:latin typeface="Arial" charset="0"/>
              </a:rPr>
              <a:t> </a:t>
            </a:r>
            <a:r>
              <a:rPr lang="en-US"/>
              <a:t>At this point you should be aware of the</a:t>
            </a:r>
            <a:r>
              <a:rPr lang="en-US">
                <a:latin typeface="Arial" charset="0"/>
              </a:rPr>
              <a:t> </a:t>
            </a:r>
            <a:r>
              <a:rPr lang="en-US"/>
              <a:t>various types of fronts. The question in your</a:t>
            </a:r>
            <a:r>
              <a:rPr lang="en-US">
                <a:latin typeface="Arial" charset="0"/>
              </a:rPr>
              <a:t> </a:t>
            </a:r>
            <a:r>
              <a:rPr lang="en-US"/>
              <a:t>mind should be how a front is classified as</a:t>
            </a:r>
            <a:r>
              <a:rPr lang="en-US">
                <a:latin typeface="Arial" charset="0"/>
              </a:rPr>
              <a:t> </a:t>
            </a:r>
            <a:r>
              <a:rPr lang="en-US"/>
              <a:t>either cold, warm, stationary, and so on. A front</a:t>
            </a:r>
            <a:r>
              <a:rPr lang="en-US">
                <a:latin typeface="Arial" charset="0"/>
              </a:rPr>
              <a:t> </a:t>
            </a:r>
            <a:r>
              <a:rPr lang="en-US"/>
              <a:t>is classified by determining the instantaneous</a:t>
            </a:r>
            <a:r>
              <a:rPr lang="en-US">
                <a:latin typeface="Arial" charset="0"/>
              </a:rPr>
              <a:t> </a:t>
            </a:r>
            <a:r>
              <a:rPr lang="en-US"/>
              <a:t>movement. The direction of movement of the</a:t>
            </a:r>
            <a:r>
              <a:rPr lang="en-US">
                <a:latin typeface="Arial" charset="0"/>
              </a:rPr>
              <a:t> </a:t>
            </a:r>
            <a:r>
              <a:rPr lang="en-US"/>
              <a:t>front for the past 3 to 6 hours is often used.</a:t>
            </a:r>
            <a:r>
              <a:rPr lang="en-US">
                <a:latin typeface="Arial" charset="0"/>
              </a:rPr>
              <a:t>  </a:t>
            </a:r>
            <a:r>
              <a:rPr lang="en-US"/>
              <a:t>Classification is based on movement relative</a:t>
            </a:r>
            <a:r>
              <a:rPr lang="en-US">
                <a:latin typeface="Arial" charset="0"/>
              </a:rPr>
              <a:t> </a:t>
            </a:r>
            <a:r>
              <a:rPr lang="en-US"/>
              <a:t>to the warm and cold air masses involved. </a:t>
            </a:r>
          </a:p>
          <a:p>
            <a:endParaRPr lang="en-US"/>
          </a:p>
          <a:p>
            <a:endParaRPr lang="en-US">
              <a:latin typeface="Arial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51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05C50-F231-427D-92DA-4AF6CDB57483}" type="slidenum">
              <a:rPr lang="en-US"/>
              <a:pPr/>
              <a:t>60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11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8CC97-ADAB-4890-949E-47791394CA7A}" type="slidenum">
              <a:rPr lang="en-US"/>
              <a:pPr/>
              <a:t>61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14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6007A-BAD2-4C1E-B821-A94456D6AF14}" type="slidenum">
              <a:rPr lang="en-US"/>
              <a:pPr/>
              <a:t>62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28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4615E-3982-4377-BE3A-151FB0F74829}" type="slidenum">
              <a:rPr lang="en-US"/>
              <a:pPr/>
              <a:t>63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902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3D368-C6AB-4000-99C4-F24BAB99337C}" type="slidenum">
              <a:rPr lang="en-US"/>
              <a:pPr/>
              <a:t>64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85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816F4-1D16-49D7-A228-F5FD0854B8AA}" type="slidenum">
              <a:rPr lang="en-US"/>
              <a:pPr/>
              <a:t>65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01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BAD47-A672-4881-800E-5F3A3428586E}" type="slidenum">
              <a:rPr lang="en-US"/>
              <a:pPr/>
              <a:t>66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13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D3D2B-B2D5-4BB2-A5AE-A34D03609C60}" type="slidenum">
              <a:rPr lang="en-US"/>
              <a:pPr/>
              <a:t>67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0698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4D010-7226-41A5-9E57-DB6AB4028AFF}" type="slidenum">
              <a:rPr lang="en-US"/>
              <a:pPr/>
              <a:t>68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90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2B61E-3857-4388-8AEE-91EAE73A0EBE}" type="slidenum">
              <a:rPr lang="en-US"/>
              <a:pPr/>
              <a:t>69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1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0B13B-ED34-4FEB-B6EE-61AB221909F0}" type="slidenum">
              <a:rPr lang="en-US"/>
              <a:pPr/>
              <a:t>7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702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3714D-57D6-4B1B-A6C1-6074F4F32B90}" type="slidenum">
              <a:rPr lang="en-US"/>
              <a:pPr/>
              <a:t>70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9674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EB8C3-6FD5-42F1-AC77-D84B2B6781E4}" type="slidenum">
              <a:rPr lang="en-US"/>
              <a:pPr/>
              <a:t>71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2612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8F6F4-C07A-469A-AB1B-457EEDE11A95}" type="slidenum">
              <a:rPr lang="en-US"/>
              <a:pPr/>
              <a:t>72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07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6EC81-7B66-4935-89C5-85CB6CE90231}" type="slidenum">
              <a:rPr lang="en-US"/>
              <a:pPr/>
              <a:t>73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868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F00F1-B121-4584-ADE0-4CD484EED014}" type="slidenum">
              <a:rPr lang="en-US"/>
              <a:pPr/>
              <a:t>74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085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8556-FBA8-4762-A06E-030EA9A398CD}" type="slidenum">
              <a:rPr lang="en-US"/>
              <a:pPr/>
              <a:t>75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1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94D5B-EBA8-422D-98A7-08364AE6BC5A}" type="slidenum">
              <a:rPr lang="en-US"/>
              <a:pPr/>
              <a:t>8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52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81575-19AE-47D5-B656-2A488E8D9AB7}" type="slidenum">
              <a:rPr lang="en-US"/>
              <a:pPr/>
              <a:t>9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7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A3E66-130C-485A-9510-DD48652D7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A8CA3-1ECA-4E1F-BAEF-0230518D9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FA3F2-952D-434E-AC05-D45E12AE1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BF075A-5BE2-4823-8662-28A5C6E57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4C5336-DED4-40B6-95F5-E3D2B17EE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36581F-EEC1-48D2-A4EA-2B42A28623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F915-9572-4168-8310-2ABA85F7A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A120B-4768-4DE5-8AA6-2B19C284D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247F-A55A-49BB-AFFE-FEBFCBEFA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556BD-DF81-4F73-ABCF-2CF422363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C9019-BFCB-4BD7-989C-4F930BB7E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9177D-9C30-4CCF-92D9-7556226AB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DB48E-C77D-4F67-9E21-955AD5447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C35A0-4A46-455E-AD2D-9684368F1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154335-77BB-4422-B465-6C9CC57A0C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ffsweather.com/archives/nyradar.gif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ATMS 316- Mesoscale Meteorology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0" y="6278563"/>
            <a:ext cx="414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http://www.ucar.edu/communications/factsheets/Tornadoes.html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sz="2800"/>
              <a:t>Packet#6</a:t>
            </a:r>
          </a:p>
          <a:p>
            <a:r>
              <a:rPr lang="en-US" sz="2800"/>
              <a:t>Interesting things happen at the </a:t>
            </a:r>
            <a:r>
              <a:rPr lang="en-US" sz="2800" u="sng"/>
              <a:t>boundaries</a:t>
            </a:r>
            <a:r>
              <a:rPr lang="en-US" sz="2800"/>
              <a:t>, or at the </a:t>
            </a:r>
            <a:r>
              <a:rPr lang="en-US" sz="2800" i="1"/>
              <a:t>interface</a:t>
            </a:r>
            <a:r>
              <a:rPr lang="en-US" sz="2800"/>
              <a:t>…</a:t>
            </a:r>
          </a:p>
          <a:p>
            <a:pPr lvl="1"/>
            <a:r>
              <a:rPr lang="en-US" sz="2400"/>
              <a:t>Cold air, warm air</a:t>
            </a:r>
          </a:p>
        </p:txBody>
      </p:sp>
      <p:pic>
        <p:nvPicPr>
          <p:cNvPr id="23560" name="Picture 8" descr="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895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</p:spPr>
        <p:txBody>
          <a:bodyPr/>
          <a:lstStyle/>
          <a:p>
            <a:r>
              <a:rPr lang="en-US"/>
              <a:t>General characteristics</a:t>
            </a:r>
          </a:p>
          <a:p>
            <a:pPr lvl="1"/>
            <a:r>
              <a:rPr lang="en-US"/>
              <a:t>Fronts, also corridors of enhanced</a:t>
            </a:r>
          </a:p>
          <a:p>
            <a:pPr lvl="2"/>
            <a:r>
              <a:rPr lang="en-US"/>
              <a:t>cyclonic vorticity</a:t>
            </a:r>
          </a:p>
          <a:p>
            <a:pPr lvl="2"/>
            <a:r>
              <a:rPr lang="en-US"/>
              <a:t>vertical wind shear</a:t>
            </a:r>
          </a:p>
          <a:p>
            <a:pPr lvl="2"/>
            <a:r>
              <a:rPr lang="en-US"/>
              <a:t>static stability (if the frontal zone is tilted over the cold air mass)</a:t>
            </a:r>
          </a:p>
          <a:p>
            <a:pPr lvl="1"/>
            <a:endParaRPr lang="en-US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387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3200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</p:spPr>
        <p:txBody>
          <a:bodyPr/>
          <a:lstStyle/>
          <a:p>
            <a:r>
              <a:rPr lang="en-US"/>
              <a:t>General characteristics</a:t>
            </a:r>
          </a:p>
          <a:p>
            <a:pPr lvl="1"/>
            <a:r>
              <a:rPr lang="en-US"/>
              <a:t>Fronts, Rossby number (Ro)</a:t>
            </a:r>
          </a:p>
          <a:p>
            <a:pPr lvl="2"/>
            <a:r>
              <a:rPr lang="en-US"/>
              <a:t>relatively small (Ro &lt;&lt; 1) in the along-front direction</a:t>
            </a:r>
          </a:p>
          <a:p>
            <a:pPr lvl="2"/>
            <a:r>
              <a:rPr lang="en-US"/>
              <a:t>relatively large (Ro </a:t>
            </a:r>
            <a:r>
              <a:rPr lang="en-US">
                <a:latin typeface="Symbol" pitchFamily="18" charset="2"/>
                <a:sym typeface="Symbol" pitchFamily="18" charset="2"/>
              </a:rPr>
              <a:t></a:t>
            </a:r>
            <a:r>
              <a:rPr lang="en-US"/>
              <a:t> 1) in the cross-front direction</a:t>
            </a:r>
          </a:p>
          <a:p>
            <a:pPr lvl="3"/>
            <a:r>
              <a:rPr lang="en-US"/>
              <a:t>quasi-geostrophic theory is inadequate</a:t>
            </a:r>
          </a:p>
          <a:p>
            <a:pPr lvl="1"/>
            <a:endParaRPr lang="en-US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3200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</p:spPr>
        <p:txBody>
          <a:bodyPr/>
          <a:lstStyle/>
          <a:p>
            <a:r>
              <a:rPr lang="en-US"/>
              <a:t>General characteristics</a:t>
            </a:r>
          </a:p>
          <a:p>
            <a:pPr lvl="1"/>
            <a:r>
              <a:rPr lang="en-US"/>
              <a:t>Fronts; inadequacy of quasi-geostrophic theory </a:t>
            </a:r>
            <a:r>
              <a:rPr lang="en-US">
                <a:sym typeface="Wingdings" pitchFamily="2" charset="2"/>
              </a:rPr>
              <a:t> semigeostrophic theory</a:t>
            </a:r>
          </a:p>
          <a:p>
            <a:pPr lvl="2"/>
            <a:r>
              <a:rPr lang="en-US"/>
              <a:t>Advection of momentum and temperature by the ageostrophic wind is allowed, in addition to the advections accomplished by the geostrophic wind</a:t>
            </a:r>
          </a:p>
          <a:p>
            <a:pPr lvl="1"/>
            <a:endParaRPr 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391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3200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3747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0988" y="1066800"/>
            <a:ext cx="3783012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4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</p:spPr>
        <p:txBody>
          <a:bodyPr/>
          <a:lstStyle/>
          <a:p>
            <a:r>
              <a:rPr lang="en-US"/>
              <a:t>Types of fronts</a:t>
            </a:r>
          </a:p>
          <a:p>
            <a:pPr lvl="1"/>
            <a:r>
              <a:rPr lang="en-US"/>
              <a:t>cold front (a, b)</a:t>
            </a:r>
          </a:p>
          <a:p>
            <a:pPr lvl="2"/>
            <a:r>
              <a:rPr lang="en-US"/>
              <a:t>cold air mass advances relative to the warm air mass</a:t>
            </a:r>
          </a:p>
          <a:p>
            <a:pPr lvl="1"/>
            <a:r>
              <a:rPr lang="en-US"/>
              <a:t>intense cold front (b)</a:t>
            </a:r>
          </a:p>
          <a:p>
            <a:pPr lvl="2"/>
            <a:r>
              <a:rPr lang="en-US"/>
              <a:t>Near-discontinuity in potential temperature </a:t>
            </a:r>
            <a:r>
              <a:rPr lang="en-US">
                <a:sym typeface="Wingdings" pitchFamily="2" charset="2"/>
              </a:rPr>
              <a:t> similar characteristics to density currents</a:t>
            </a:r>
            <a:endParaRPr lang="en-US"/>
          </a:p>
        </p:txBody>
      </p:sp>
      <p:sp>
        <p:nvSpPr>
          <p:cNvPr id="374792" name="Text Box 8"/>
          <p:cNvSpPr txBox="1">
            <a:spLocks noChangeArrowheads="1"/>
          </p:cNvSpPr>
          <p:nvPr/>
        </p:nvSpPr>
        <p:spPr bwMode="auto">
          <a:xfrm>
            <a:off x="5562600" y="3260725"/>
            <a:ext cx="3505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contours = potential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393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68500"/>
            <a:ext cx="39624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</p:spPr>
        <p:txBody>
          <a:bodyPr/>
          <a:lstStyle/>
          <a:p>
            <a:r>
              <a:rPr lang="en-US"/>
              <a:t>Types of fronts</a:t>
            </a:r>
          </a:p>
          <a:p>
            <a:pPr lvl="1"/>
            <a:r>
              <a:rPr lang="en-US"/>
              <a:t>warm front (c)</a:t>
            </a:r>
          </a:p>
          <a:p>
            <a:pPr lvl="2"/>
            <a:r>
              <a:rPr lang="en-US"/>
              <a:t>warm air advances relative to the cold air mass</a:t>
            </a:r>
          </a:p>
          <a:p>
            <a:pPr lvl="1"/>
            <a:r>
              <a:rPr lang="en-US"/>
              <a:t>stationary front</a:t>
            </a:r>
          </a:p>
          <a:p>
            <a:pPr lvl="2"/>
            <a:r>
              <a:rPr lang="en-US"/>
              <a:t>little or no motion of air masses</a:t>
            </a: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5562600" y="4394200"/>
            <a:ext cx="3505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contours = potential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100" y="1752600"/>
            <a:ext cx="3949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395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38600"/>
            <a:ext cx="39624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5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</p:spPr>
        <p:txBody>
          <a:bodyPr/>
          <a:lstStyle/>
          <a:p>
            <a:r>
              <a:rPr lang="en-US"/>
              <a:t>Types of fronts</a:t>
            </a:r>
          </a:p>
          <a:p>
            <a:pPr lvl="1"/>
            <a:r>
              <a:rPr lang="en-US"/>
              <a:t>slopes of fronts are impacted by</a:t>
            </a:r>
          </a:p>
          <a:p>
            <a:pPr lvl="2"/>
            <a:r>
              <a:rPr lang="en-US"/>
              <a:t>surface drag</a:t>
            </a:r>
          </a:p>
          <a:p>
            <a:pPr lvl="3"/>
            <a:r>
              <a:rPr lang="en-US"/>
              <a:t>steepens cold fronts</a:t>
            </a:r>
          </a:p>
          <a:p>
            <a:pPr lvl="3"/>
            <a:r>
              <a:rPr lang="en-US"/>
              <a:t>shallows out warm fronts</a:t>
            </a:r>
          </a:p>
          <a:p>
            <a:pPr lvl="2"/>
            <a:r>
              <a:rPr lang="en-US"/>
              <a:t>surface fluxes on the cold side of the front</a:t>
            </a:r>
          </a:p>
          <a:p>
            <a:pPr lvl="3"/>
            <a:r>
              <a:rPr lang="en-US"/>
              <a:t>Stronger positive surface heat flux in the cold frontal zone </a:t>
            </a:r>
            <a:r>
              <a:rPr lang="en-US">
                <a:sym typeface="Wingdings" pitchFamily="2" charset="2"/>
              </a:rPr>
              <a:t> stronger deeper vertical mixing  isentropes more vertical  increasing cold frontal slope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100" y="1752600"/>
            <a:ext cx="3949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73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397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38600"/>
            <a:ext cx="39624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7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029200" cy="4648200"/>
          </a:xfrm>
        </p:spPr>
        <p:txBody>
          <a:bodyPr/>
          <a:lstStyle/>
          <a:p>
            <a:r>
              <a:rPr lang="en-US"/>
              <a:t>Types of fronts</a:t>
            </a:r>
          </a:p>
          <a:p>
            <a:pPr lvl="1"/>
            <a:r>
              <a:rPr lang="en-US"/>
              <a:t>slopes of fronts are impacted by</a:t>
            </a:r>
          </a:p>
          <a:p>
            <a:pPr lvl="2"/>
            <a:r>
              <a:rPr lang="en-US"/>
              <a:t>cloud cover and precipitation</a:t>
            </a:r>
          </a:p>
          <a:p>
            <a:pPr lvl="3"/>
            <a:r>
              <a:rPr lang="en-US"/>
              <a:t>greater insolation and associated low-level destabilization generally might be favored behind cold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68500"/>
            <a:ext cx="39624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  <a:noFill/>
        </p:spPr>
        <p:txBody>
          <a:bodyPr/>
          <a:lstStyle/>
          <a:p>
            <a:r>
              <a:rPr lang="en-US"/>
              <a:t>Types of fronts</a:t>
            </a:r>
          </a:p>
          <a:p>
            <a:pPr lvl="1"/>
            <a:r>
              <a:rPr lang="en-US"/>
              <a:t>chinook fronts</a:t>
            </a:r>
          </a:p>
          <a:p>
            <a:pPr lvl="2"/>
            <a:r>
              <a:rPr lang="en-US"/>
              <a:t>warm fronts that form when air crosses a mtn range, and the downsloping adiabatically warming air advances in the lee of the mtn range (common east of Rocky Mountains)</a:t>
            </a:r>
          </a:p>
          <a:p>
            <a:pPr lvl="2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838" y="1600200"/>
            <a:ext cx="396716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  <a:noFill/>
        </p:spPr>
        <p:txBody>
          <a:bodyPr/>
          <a:lstStyle/>
          <a:p>
            <a:r>
              <a:rPr lang="en-US"/>
              <a:t>Types of fronts</a:t>
            </a:r>
          </a:p>
          <a:p>
            <a:pPr lvl="1"/>
            <a:r>
              <a:rPr lang="en-US"/>
              <a:t>occluded fronts</a:t>
            </a:r>
          </a:p>
          <a:p>
            <a:pPr lvl="2"/>
            <a:r>
              <a:rPr lang="en-US"/>
              <a:t>formation first postulated as part of the Norwegian cyclone model</a:t>
            </a:r>
          </a:p>
          <a:p>
            <a:pPr lvl="2"/>
            <a:r>
              <a:rPr lang="en-US"/>
              <a:t>their formation mechanisms have been controversial and remains a topic of ongoing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838" y="1600200"/>
            <a:ext cx="396716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5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5562600" cy="4800600"/>
          </a:xfrm>
          <a:noFill/>
        </p:spPr>
        <p:txBody>
          <a:bodyPr/>
          <a:lstStyle/>
          <a:p>
            <a:r>
              <a:rPr lang="en-US"/>
              <a:t>Types of fronts</a:t>
            </a:r>
          </a:p>
          <a:p>
            <a:pPr lvl="1"/>
            <a:r>
              <a:rPr lang="en-US"/>
              <a:t>occluded fronts</a:t>
            </a:r>
          </a:p>
          <a:p>
            <a:pPr lvl="2"/>
            <a:r>
              <a:rPr lang="en-US"/>
              <a:t>cold occlusion </a:t>
            </a:r>
          </a:p>
          <a:p>
            <a:pPr lvl="3"/>
            <a:r>
              <a:rPr lang="en-US"/>
              <a:t>Schultz and Mass (1993) were unable to find a single case of a cold occlusion documented in the literature in their review of occluded fronts</a:t>
            </a:r>
          </a:p>
          <a:p>
            <a:pPr lvl="2"/>
            <a:r>
              <a:rPr lang="en-US"/>
              <a:t>warm occlusion </a:t>
            </a:r>
          </a:p>
          <a:p>
            <a:pPr lvl="3"/>
            <a:r>
              <a:rPr lang="en-US"/>
              <a:t>[shown in Panel (d) to the right]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ATMS 316- Mesoscale Meteorology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648200" cy="4648200"/>
          </a:xfrm>
          <a:noFill/>
          <a:ln/>
        </p:spPr>
        <p:txBody>
          <a:bodyPr/>
          <a:lstStyle/>
          <a:p>
            <a:r>
              <a:rPr lang="en-US" sz="2800"/>
              <a:t>Outline</a:t>
            </a:r>
          </a:p>
          <a:p>
            <a:pPr lvl="1"/>
            <a:r>
              <a:rPr lang="en-US" sz="2400"/>
              <a:t>Background</a:t>
            </a:r>
          </a:p>
          <a:p>
            <a:pPr lvl="1"/>
            <a:r>
              <a:rPr lang="en-US" sz="2400"/>
              <a:t>Synoptic Fronts</a:t>
            </a:r>
          </a:p>
        </p:txBody>
      </p:sp>
      <p:pic>
        <p:nvPicPr>
          <p:cNvPr id="78853" name="Picture 5" descr="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895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838" y="1600200"/>
            <a:ext cx="396716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5638800" cy="4800600"/>
          </a:xfrm>
          <a:noFill/>
        </p:spPr>
        <p:txBody>
          <a:bodyPr/>
          <a:lstStyle/>
          <a:p>
            <a:r>
              <a:rPr lang="en-US"/>
              <a:t>Types of fronts</a:t>
            </a:r>
          </a:p>
          <a:p>
            <a:pPr lvl="1"/>
            <a:r>
              <a:rPr lang="en-US"/>
              <a:t>occluded fronts</a:t>
            </a:r>
          </a:p>
          <a:p>
            <a:pPr lvl="2"/>
            <a:r>
              <a:rPr lang="en-US"/>
              <a:t>formation examples</a:t>
            </a:r>
          </a:p>
          <a:p>
            <a:pPr lvl="3"/>
            <a:r>
              <a:rPr lang="en-US"/>
              <a:t>a low deepens on the cold side of a front, independent of a narrowing of the warm sector by a cold front outrunning a warm front</a:t>
            </a:r>
          </a:p>
          <a:p>
            <a:pPr lvl="3"/>
            <a:r>
              <a:rPr lang="en-US"/>
              <a:t>a low initially located at the warm &amp; cold front junction often propagates into the cold air as it deepens, thereby separating itself from the junction- occluded front joins low center with warm &amp; cold front junction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838" y="1600200"/>
            <a:ext cx="396716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75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5638800" cy="4800600"/>
          </a:xfrm>
          <a:noFill/>
        </p:spPr>
        <p:txBody>
          <a:bodyPr/>
          <a:lstStyle/>
          <a:p>
            <a:r>
              <a:rPr lang="en-US"/>
              <a:t>Types of fronts</a:t>
            </a:r>
          </a:p>
          <a:p>
            <a:pPr lvl="1"/>
            <a:r>
              <a:rPr lang="en-US"/>
              <a:t>occluded fronts, formation</a:t>
            </a:r>
          </a:p>
          <a:p>
            <a:pPr lvl="2"/>
            <a:r>
              <a:rPr lang="en-US"/>
              <a:t>recent research; type of occlusion is diagnosed by the difference in static stability within the cold air masses straddling the narrowing warm sector (Stoelinga et al. 2002)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5715000" y="4419600"/>
            <a:ext cx="32766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warm occlusion</a:t>
            </a:r>
            <a:r>
              <a:rPr lang="en-US"/>
              <a:t>; statically more stable air lies ahead of the warm front (example above)*</a:t>
            </a:r>
          </a:p>
        </p:txBody>
      </p:sp>
      <p:sp>
        <p:nvSpPr>
          <p:cNvPr id="407558" name="Text Box 6"/>
          <p:cNvSpPr txBox="1">
            <a:spLocks noChangeArrowheads="1"/>
          </p:cNvSpPr>
          <p:nvPr/>
        </p:nvSpPr>
        <p:spPr bwMode="auto">
          <a:xfrm>
            <a:off x="3448050" y="6286500"/>
            <a:ext cx="561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*static stability differences do not </a:t>
            </a:r>
            <a:r>
              <a:rPr lang="en-US" sz="1800" i="1"/>
              <a:t>cause</a:t>
            </a:r>
            <a:r>
              <a:rPr lang="en-US" sz="1800"/>
              <a:t> occlusions to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838" y="1530350"/>
            <a:ext cx="396716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5638800" cy="4800600"/>
          </a:xfrm>
          <a:noFill/>
        </p:spPr>
        <p:txBody>
          <a:bodyPr/>
          <a:lstStyle/>
          <a:p>
            <a:r>
              <a:rPr lang="en-US"/>
              <a:t>Types of fronts</a:t>
            </a:r>
          </a:p>
          <a:p>
            <a:pPr lvl="1"/>
            <a:r>
              <a:rPr lang="en-US"/>
              <a:t>occluded fronts, examples whose static stability structures resemble a warm occlusion</a:t>
            </a:r>
          </a:p>
          <a:p>
            <a:pPr lvl="2"/>
            <a:r>
              <a:rPr lang="en-US"/>
              <a:t>Pacific cold front overtakes a dryline (Great Plains)</a:t>
            </a:r>
          </a:p>
          <a:p>
            <a:pPr lvl="3"/>
            <a:r>
              <a:rPr lang="en-US"/>
              <a:t>modified maritime polar air mass overtakes a moist air mass</a:t>
            </a:r>
          </a:p>
          <a:p>
            <a:pPr lvl="3"/>
            <a:r>
              <a:rPr lang="en-US"/>
              <a:t>results in a cold front aloft (CFA)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813" y="1608138"/>
            <a:ext cx="3913187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5638800" cy="4800600"/>
          </a:xfrm>
          <a:noFill/>
        </p:spPr>
        <p:txBody>
          <a:bodyPr/>
          <a:lstStyle/>
          <a:p>
            <a:r>
              <a:rPr lang="en-US"/>
              <a:t>Types of fronts</a:t>
            </a:r>
          </a:p>
          <a:p>
            <a:pPr lvl="1"/>
            <a:r>
              <a:rPr lang="en-US"/>
              <a:t>occluded fronts, examples whose static stability structures resemble a warm occlusion*</a:t>
            </a:r>
          </a:p>
          <a:p>
            <a:pPr lvl="2"/>
            <a:r>
              <a:rPr lang="en-US"/>
              <a:t>forward-tilting cold fronts</a:t>
            </a:r>
          </a:p>
          <a:p>
            <a:pPr lvl="3"/>
            <a:r>
              <a:rPr lang="en-US"/>
              <a:t>cold fronts that encounter a stable prefrontal layer not associated with a warm front or dryline (Schultz and Steenburgh 1999)</a:t>
            </a:r>
          </a:p>
          <a:p>
            <a:pPr lvl="3"/>
            <a:endParaRPr lang="en-US"/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685800" y="5518150"/>
            <a:ext cx="80772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*forward-tilting frontal boundaries involve processes more complicated than simply the result of interactions between surface fronts separating air masses with different stratifications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</p:spPr>
        <p:txBody>
          <a:bodyPr/>
          <a:lstStyle/>
          <a:p>
            <a:r>
              <a:rPr lang="en-US"/>
              <a:t>Motion of fronts </a:t>
            </a:r>
          </a:p>
          <a:p>
            <a:pPr lvl="1"/>
            <a:r>
              <a:rPr lang="en-US"/>
              <a:t>surface front propagation is strongly dependent on</a:t>
            </a:r>
          </a:p>
          <a:p>
            <a:pPr lvl="2"/>
            <a:r>
              <a:rPr lang="en-US"/>
              <a:t>changing pressure on either side the front (front-normal isallobaric gradient)</a:t>
            </a:r>
          </a:p>
          <a:p>
            <a:pPr lvl="2"/>
            <a:r>
              <a:rPr lang="en-US"/>
              <a:t>movement highly correlated with temperature advection (and wind direction) on cold side of the front</a:t>
            </a:r>
          </a:p>
          <a:p>
            <a:pPr lvl="3"/>
            <a:r>
              <a:rPr lang="en-US"/>
              <a:t>temperature gradient is usually largest on the cool side of a front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376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3200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038600"/>
            <a:ext cx="34290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3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5638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Motion of fronts </a:t>
            </a:r>
          </a:p>
          <a:p>
            <a:pPr lvl="1">
              <a:lnSpc>
                <a:spcPct val="90000"/>
              </a:lnSpc>
            </a:pPr>
            <a:r>
              <a:rPr lang="en-US"/>
              <a:t>a comparison</a:t>
            </a:r>
          </a:p>
          <a:p>
            <a:pPr lvl="2">
              <a:lnSpc>
                <a:spcPct val="90000"/>
              </a:lnSpc>
            </a:pPr>
            <a:r>
              <a:rPr lang="en-US"/>
              <a:t>cold fronts tend to move faster than warm fronts</a:t>
            </a:r>
          </a:p>
          <a:p>
            <a:pPr lvl="3">
              <a:lnSpc>
                <a:spcPct val="90000"/>
              </a:lnSpc>
            </a:pPr>
            <a:r>
              <a:rPr lang="en-US"/>
              <a:t>ageostrophic cold air advection* works</a:t>
            </a:r>
          </a:p>
          <a:p>
            <a:pPr lvl="4">
              <a:lnSpc>
                <a:spcPct val="90000"/>
              </a:lnSpc>
            </a:pPr>
            <a:r>
              <a:rPr lang="en-US" u="sng"/>
              <a:t>with</a:t>
            </a:r>
            <a:r>
              <a:rPr lang="en-US"/>
              <a:t> the forward speed contributed by geostrophic temperature advection for a </a:t>
            </a:r>
            <a:r>
              <a:rPr lang="en-US" u="sng"/>
              <a:t>cold front</a:t>
            </a:r>
            <a:r>
              <a:rPr lang="en-US"/>
              <a:t> (acceleration)</a:t>
            </a:r>
          </a:p>
          <a:p>
            <a:pPr lvl="4">
              <a:lnSpc>
                <a:spcPct val="90000"/>
              </a:lnSpc>
            </a:pPr>
            <a:r>
              <a:rPr lang="en-US" u="sng"/>
              <a:t>against</a:t>
            </a:r>
            <a:r>
              <a:rPr lang="en-US"/>
              <a:t> the forward speed contributed by geostrophic temperature advection for a </a:t>
            </a:r>
            <a:r>
              <a:rPr lang="en-US" u="sng"/>
              <a:t>warm front</a:t>
            </a:r>
            <a:r>
              <a:rPr lang="en-US"/>
              <a:t> (deceleration)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13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752600"/>
            <a:ext cx="3200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1295400" y="6375400"/>
            <a:ext cx="6477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*to be examined in greater detail in “Dynamics of …”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5638800" cy="4953000"/>
          </a:xfrm>
        </p:spPr>
        <p:txBody>
          <a:bodyPr/>
          <a:lstStyle/>
          <a:p>
            <a:r>
              <a:rPr lang="en-US"/>
              <a:t>Motion of fronts </a:t>
            </a:r>
          </a:p>
          <a:p>
            <a:pPr lvl="1"/>
            <a:r>
              <a:rPr lang="en-US"/>
              <a:t>fronts having a relatively small along-front length scale (Ro ~ 1)</a:t>
            </a:r>
          </a:p>
          <a:p>
            <a:pPr lvl="2"/>
            <a:r>
              <a:rPr lang="en-US"/>
              <a:t>motion is a function of the temperature differential across the front</a:t>
            </a:r>
          </a:p>
          <a:p>
            <a:pPr lvl="3"/>
            <a:r>
              <a:rPr lang="en-US"/>
              <a:t>horizontal pressure gradient drives the motion</a:t>
            </a:r>
          </a:p>
          <a:p>
            <a:pPr lvl="2"/>
            <a:r>
              <a:rPr lang="en-US"/>
              <a:t>motion can also be a function of</a:t>
            </a:r>
          </a:p>
          <a:p>
            <a:pPr lvl="3"/>
            <a:r>
              <a:rPr lang="en-US"/>
              <a:t>latent cooling</a:t>
            </a:r>
          </a:p>
          <a:p>
            <a:pPr lvl="3"/>
            <a:r>
              <a:rPr lang="en-US"/>
              <a:t>surface fluxes</a:t>
            </a:r>
          </a:p>
          <a:p>
            <a:pPr lvl="3">
              <a:buFontTx/>
              <a:buNone/>
            </a:pPr>
            <a:r>
              <a:rPr lang="en-US"/>
              <a:t>which can promote frontal “jumps”</a:t>
            </a:r>
          </a:p>
        </p:txBody>
      </p:sp>
      <p:sp>
        <p:nvSpPr>
          <p:cNvPr id="4157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15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3200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Slope of fronts</a:t>
            </a:r>
          </a:p>
          <a:p>
            <a:pPr lvl="1"/>
            <a:r>
              <a:rPr lang="en-US"/>
              <a:t>simplest model</a:t>
            </a:r>
          </a:p>
          <a:p>
            <a:pPr lvl="2"/>
            <a:r>
              <a:rPr lang="en-US"/>
              <a:t>zero-order temperature (density) discontinuity [a]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Eq (5.2) here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3788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650" y="1676400"/>
            <a:ext cx="44513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86" name="Text Box 6"/>
          <p:cNvSpPr txBox="1">
            <a:spLocks noChangeArrowheads="1"/>
          </p:cNvSpPr>
          <p:nvPr/>
        </p:nvSpPr>
        <p:spPr bwMode="auto">
          <a:xfrm>
            <a:off x="365125" y="5562600"/>
            <a:ext cx="8474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where dz/dy is the slope of the front. The slope must be “+” in order for the density distribution to be statically stable (less dense air overlies relatively dense air)</a:t>
            </a:r>
          </a:p>
        </p:txBody>
      </p:sp>
      <p:pic>
        <p:nvPicPr>
          <p:cNvPr id="4239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86200"/>
            <a:ext cx="4638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650" y="1676400"/>
            <a:ext cx="44513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7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 dirty="0"/>
              <a:t>Slope of fronts</a:t>
            </a:r>
          </a:p>
          <a:p>
            <a:pPr lvl="1"/>
            <a:r>
              <a:rPr lang="en-US" dirty="0"/>
              <a:t>simplest model</a:t>
            </a:r>
          </a:p>
          <a:p>
            <a:pPr lvl="2"/>
            <a:r>
              <a:rPr lang="en-US" dirty="0"/>
              <a:t>To have a positive slope, Eq. (5.2) requires that the front lies within a pressure trough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Eq</a:t>
            </a:r>
            <a:r>
              <a:rPr lang="en-US" dirty="0">
                <a:solidFill>
                  <a:srgbClr val="FF0000"/>
                </a:solidFill>
              </a:rPr>
              <a:t> (5.3) here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956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41433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650" y="1676400"/>
            <a:ext cx="44513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 dirty="0"/>
              <a:t>Slope of fronts</a:t>
            </a:r>
          </a:p>
          <a:p>
            <a:pPr lvl="1"/>
            <a:r>
              <a:rPr lang="en-US" dirty="0"/>
              <a:t>simplest model, after applying hydrostatic and </a:t>
            </a:r>
            <a:r>
              <a:rPr lang="en-US" dirty="0" err="1"/>
              <a:t>geostrophic</a:t>
            </a:r>
            <a:r>
              <a:rPr lang="en-US" dirty="0"/>
              <a:t> balance assumptions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Eq</a:t>
            </a:r>
            <a:r>
              <a:rPr lang="en-US" dirty="0">
                <a:solidFill>
                  <a:srgbClr val="FF0000"/>
                </a:solidFill>
              </a:rPr>
              <a:t> (5.4) here</a:t>
            </a:r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365125" y="5562600"/>
            <a:ext cx="8474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where </a:t>
            </a:r>
            <a:r>
              <a:rPr lang="en-US" i="1"/>
              <a:t>T</a:t>
            </a:r>
            <a:r>
              <a:rPr lang="en-US" i="1" baseline="-25000"/>
              <a:t>w</a:t>
            </a:r>
            <a:r>
              <a:rPr lang="en-US"/>
              <a:t> – </a:t>
            </a:r>
            <a:r>
              <a:rPr lang="en-US" i="1"/>
              <a:t>T</a:t>
            </a:r>
            <a:r>
              <a:rPr lang="en-US" i="1" baseline="-25000"/>
              <a:t>c</a:t>
            </a:r>
            <a:r>
              <a:rPr lang="en-US"/>
              <a:t> is the temperature difference across the front, </a:t>
            </a:r>
            <a:r>
              <a:rPr lang="en-US" i="1"/>
              <a:t>u</a:t>
            </a:r>
            <a:r>
              <a:rPr lang="en-US" i="1" baseline="-25000"/>
              <a:t>gw</a:t>
            </a:r>
            <a:r>
              <a:rPr lang="en-US"/>
              <a:t> = </a:t>
            </a:r>
            <a:r>
              <a:rPr lang="en-US" i="1"/>
              <a:t>u</a:t>
            </a:r>
            <a:r>
              <a:rPr lang="en-US" i="1" baseline="-25000"/>
              <a:t>gc</a:t>
            </a:r>
            <a:r>
              <a:rPr lang="en-US"/>
              <a:t> is a measure of the cyclonic wind shear across a front, and      is some representative temperature [</a:t>
            </a:r>
            <a:r>
              <a:rPr lang="en-US" i="1"/>
              <a:t>Margules’ formula</a:t>
            </a:r>
            <a:r>
              <a:rPr lang="en-US"/>
              <a:t>]</a:t>
            </a:r>
          </a:p>
        </p:txBody>
      </p:sp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8077200" y="5918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7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918200"/>
                        <a:ext cx="279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343400"/>
            <a:ext cx="4210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152400" y="1752600"/>
            <a:ext cx="502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Air masses and fronts, a review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Main features of the Norwegian cyclone model (early 1900s)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Fronts are transition zones separating air masses having different origins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Cross-front scale is mesoscale, along-front scale can be synoptic scale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Form as a result of large-scale geostrophic deformation (a.k.a. confluence)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ATMS 316- Background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4191000" y="6437313"/>
            <a:ext cx="467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http://www.bsmo.co.uk/newsfeatures/beginnersguides/guides/coldfrontsimulation/1.htm</a:t>
            </a:r>
          </a:p>
        </p:txBody>
      </p:sp>
      <p:pic>
        <p:nvPicPr>
          <p:cNvPr id="251914" name="Picture 10" descr="COL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33600"/>
            <a:ext cx="38100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650" y="1676400"/>
            <a:ext cx="44513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Slope of fronts</a:t>
            </a:r>
          </a:p>
          <a:p>
            <a:pPr lvl="1">
              <a:lnSpc>
                <a:spcPct val="90000"/>
              </a:lnSpc>
            </a:pPr>
            <a:r>
              <a:rPr lang="en-US" sz="2400" i="1"/>
              <a:t>Margules’ formula</a:t>
            </a:r>
          </a:p>
          <a:p>
            <a:pPr lvl="2">
              <a:lnSpc>
                <a:spcPct val="90000"/>
              </a:lnSpc>
            </a:pPr>
            <a:r>
              <a:rPr lang="en-US"/>
              <a:t>provides estimates that are the right order of magnitude for the slope of warm fronts</a:t>
            </a:r>
          </a:p>
          <a:p>
            <a:pPr lvl="2">
              <a:lnSpc>
                <a:spcPct val="90000"/>
              </a:lnSpc>
            </a:pPr>
            <a:r>
              <a:rPr lang="en-US"/>
              <a:t>underestimates the slope of cold fronts</a:t>
            </a:r>
          </a:p>
          <a:p>
            <a:pPr lvl="3">
              <a:lnSpc>
                <a:spcPct val="90000"/>
              </a:lnSpc>
            </a:pPr>
            <a:r>
              <a:rPr lang="en-US"/>
              <a:t>surface drag, surface heat fluxes, nonhydrostatic effects</a:t>
            </a:r>
          </a:p>
          <a:p>
            <a:pPr lvl="2">
              <a:lnSpc>
                <a:spcPct val="90000"/>
              </a:lnSpc>
            </a:pPr>
            <a:r>
              <a:rPr lang="en-US"/>
              <a:t>cannot assume that strong fronts are more gently sloped than weak fronts (</a:t>
            </a:r>
            <a:r>
              <a:rPr lang="en-US" i="1"/>
              <a:t>T</a:t>
            </a:r>
            <a:r>
              <a:rPr lang="en-US" i="1" baseline="-25000"/>
              <a:t>w</a:t>
            </a:r>
            <a:r>
              <a:rPr lang="en-US"/>
              <a:t> – </a:t>
            </a:r>
            <a:r>
              <a:rPr lang="en-US" i="1"/>
              <a:t>T</a:t>
            </a:r>
            <a:r>
              <a:rPr lang="en-US" i="1" baseline="-25000"/>
              <a:t>c</a:t>
            </a:r>
            <a:r>
              <a:rPr lang="en-US"/>
              <a:t>)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8077200" y="5918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5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918200"/>
                        <a:ext cx="279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650" y="1524000"/>
            <a:ext cx="445135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3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Slope of fronts</a:t>
            </a:r>
          </a:p>
          <a:p>
            <a:pPr lvl="1"/>
            <a:r>
              <a:rPr lang="en-US"/>
              <a:t>more realistic model</a:t>
            </a:r>
          </a:p>
          <a:p>
            <a:pPr lvl="2"/>
            <a:r>
              <a:rPr lang="en-US"/>
              <a:t>first-order temperature (density) discontinuity [b, c]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Eq (5.5) here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365125" y="5562600"/>
            <a:ext cx="8474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where the subscripts </a:t>
            </a:r>
            <a:r>
              <a:rPr lang="en-US" i="1"/>
              <a:t>c</a:t>
            </a:r>
            <a:r>
              <a:rPr lang="en-US"/>
              <a:t> and </a:t>
            </a:r>
            <a:r>
              <a:rPr lang="en-US" i="1"/>
              <a:t>w</a:t>
            </a:r>
            <a:r>
              <a:rPr lang="en-US"/>
              <a:t> indicate that the derivatives are to be taken on the immediate cold and warm sides of the front, respectively (front is on the warm side of the frontal zone)</a:t>
            </a:r>
          </a:p>
        </p:txBody>
      </p:sp>
      <p:pic>
        <p:nvPicPr>
          <p:cNvPr id="4966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33825"/>
            <a:ext cx="44481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650" y="1524000"/>
            <a:ext cx="445135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 dirty="0"/>
              <a:t>Slope of fronts</a:t>
            </a:r>
          </a:p>
          <a:p>
            <a:pPr lvl="1"/>
            <a:r>
              <a:rPr lang="en-US" dirty="0"/>
              <a:t>more realistic model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Eq</a:t>
            </a:r>
            <a:r>
              <a:rPr lang="en-US" dirty="0">
                <a:solidFill>
                  <a:srgbClr val="FF0000"/>
                </a:solidFill>
              </a:rPr>
              <a:t> (5.5) here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pPr lvl="2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numerator on the RHS is always </a:t>
            </a:r>
            <a:r>
              <a:rPr lang="en-US" b="1" i="1" dirty="0" smtClean="0"/>
              <a:t>negative</a:t>
            </a:r>
            <a:endParaRPr lang="en-US" b="1" i="1" dirty="0"/>
          </a:p>
          <a:p>
            <a:pPr lvl="3"/>
            <a:r>
              <a:rPr lang="en-US" dirty="0"/>
              <a:t>slope of front is determined by the static stability change across the front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95625"/>
            <a:ext cx="44481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650" y="1524000"/>
            <a:ext cx="445135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Slope of fronts</a:t>
            </a:r>
          </a:p>
          <a:p>
            <a:pPr lvl="1"/>
            <a:r>
              <a:rPr lang="en-US"/>
              <a:t>more realistic model</a:t>
            </a:r>
          </a:p>
          <a:p>
            <a:pPr lvl="2"/>
            <a:r>
              <a:rPr lang="en-US"/>
              <a:t>Eq. (5.5) implies that a frontal zone can tilt over the warm air while remaining statically stable [Panel (c)]</a:t>
            </a:r>
          </a:p>
          <a:p>
            <a:pPr lvl="3"/>
            <a:r>
              <a:rPr lang="en-US"/>
              <a:t>forward-tilting frontal zones are characterized by a relative minimum in static stability</a:t>
            </a:r>
          </a:p>
          <a:p>
            <a:pPr lvl="3"/>
            <a:r>
              <a:rPr lang="en-US"/>
              <a:t>Margules’ formula cannot predict warm occlusions nor forward-tilting cold fronts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  <a:noFill/>
        </p:spPr>
        <p:txBody>
          <a:bodyPr/>
          <a:lstStyle/>
          <a:p>
            <a:r>
              <a:rPr lang="en-US"/>
              <a:t>Kinematics of frontogenesis</a:t>
            </a:r>
          </a:p>
          <a:p>
            <a:pPr lvl="1"/>
            <a:r>
              <a:rPr lang="en-US"/>
              <a:t>frontogenesis</a:t>
            </a:r>
          </a:p>
          <a:p>
            <a:pPr lvl="2"/>
            <a:r>
              <a:rPr lang="en-US"/>
              <a:t>an </a:t>
            </a:r>
            <a:r>
              <a:rPr lang="en-US" u="sng"/>
              <a:t>increase</a:t>
            </a:r>
            <a:r>
              <a:rPr lang="en-US"/>
              <a:t> in the magnitude of the horizontal density (temperature) gradient</a:t>
            </a:r>
          </a:p>
          <a:p>
            <a:pPr lvl="1"/>
            <a:r>
              <a:rPr lang="en-US"/>
              <a:t>frontolysis</a:t>
            </a:r>
          </a:p>
          <a:p>
            <a:pPr lvl="2"/>
            <a:r>
              <a:rPr lang="en-US"/>
              <a:t>a </a:t>
            </a:r>
            <a:r>
              <a:rPr lang="en-US" u="sng"/>
              <a:t>decrease</a:t>
            </a:r>
            <a:r>
              <a:rPr lang="en-US"/>
              <a:t> in the magnitude of the horizontal density (temperature) gradient</a:t>
            </a:r>
          </a:p>
          <a:p>
            <a:pPr lvl="2"/>
            <a:endParaRPr lang="en-US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3200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  <a:noFill/>
        </p:spPr>
        <p:txBody>
          <a:bodyPr/>
          <a:lstStyle/>
          <a:p>
            <a:r>
              <a:rPr lang="en-US"/>
              <a:t>Kinematics of frontogenesis</a:t>
            </a:r>
          </a:p>
          <a:p>
            <a:pPr lvl="1"/>
            <a:r>
              <a:rPr lang="en-US"/>
              <a:t>expression for the time rate of change of the strength of the baroclinity along a front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Eq. (5.7) here</a:t>
            </a:r>
          </a:p>
          <a:p>
            <a:pPr lvl="2"/>
            <a:endParaRPr lang="en-US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3200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085" name="Text Box 5"/>
          <p:cNvSpPr txBox="1">
            <a:spLocks noChangeArrowheads="1"/>
          </p:cNvSpPr>
          <p:nvPr/>
        </p:nvSpPr>
        <p:spPr bwMode="auto">
          <a:xfrm>
            <a:off x="365125" y="5562600"/>
            <a:ext cx="8474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where </a:t>
            </a:r>
            <a:r>
              <a:rPr lang="en-US" b="1" i="1"/>
              <a:t>F</a:t>
            </a:r>
            <a:r>
              <a:rPr lang="en-US"/>
              <a:t> is the scalar frontogenetical function or accumulation of the potential temperature gradient. Note that the “+y” direction must be pointing normal to the front, toward the cold air.</a:t>
            </a:r>
          </a:p>
        </p:txBody>
      </p:sp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5629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  <a:noFill/>
        </p:spPr>
        <p:txBody>
          <a:bodyPr/>
          <a:lstStyle/>
          <a:p>
            <a:r>
              <a:rPr lang="en-US"/>
              <a:t>Kinematics of frontogenesis</a:t>
            </a:r>
          </a:p>
          <a:p>
            <a:pPr lvl="1"/>
            <a:r>
              <a:rPr lang="en-US"/>
              <a:t>scalar frontogenetical function (5.7) terms on RHS</a:t>
            </a:r>
          </a:p>
          <a:p>
            <a:pPr lvl="2"/>
            <a:r>
              <a:rPr lang="en-US"/>
              <a:t>horizontal shear (a)</a:t>
            </a:r>
          </a:p>
          <a:p>
            <a:pPr lvl="2"/>
            <a:r>
              <a:rPr lang="en-US"/>
              <a:t>confluence (b)</a:t>
            </a:r>
          </a:p>
          <a:p>
            <a:pPr lvl="2"/>
            <a:r>
              <a:rPr lang="en-US"/>
              <a:t>tilting (c)</a:t>
            </a:r>
          </a:p>
          <a:p>
            <a:pPr lvl="2"/>
            <a:r>
              <a:rPr lang="en-US"/>
              <a:t>diabatic heating (d)</a:t>
            </a:r>
          </a:p>
          <a:p>
            <a:pPr lvl="2"/>
            <a:endParaRPr lang="en-US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321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313" y="3048000"/>
            <a:ext cx="5119687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038" y="1600200"/>
            <a:ext cx="3509962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4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  <a:noFill/>
        </p:spPr>
        <p:txBody>
          <a:bodyPr/>
          <a:lstStyle/>
          <a:p>
            <a:r>
              <a:rPr lang="en-US"/>
              <a:t>Kinematics of frontogenesis</a:t>
            </a:r>
          </a:p>
          <a:p>
            <a:pPr lvl="1"/>
            <a:r>
              <a:rPr lang="en-US"/>
              <a:t>the form of Eq. (5.7) implies that </a:t>
            </a:r>
            <a:r>
              <a:rPr lang="en-US" b="1" i="1"/>
              <a:t>F</a:t>
            </a:r>
            <a:r>
              <a:rPr lang="en-US"/>
              <a:t> is the change of the horizontal potential temperature gradient following a parcel’s motion</a:t>
            </a:r>
          </a:p>
          <a:p>
            <a:pPr lvl="2"/>
            <a:r>
              <a:rPr lang="en-US"/>
              <a:t>it is shown [see Eqs. (5.8) and (5.9)] that changes in frontal strength can be evaluated accurately using the terms on the RHS of Eq. (5.7) by following the frontal zone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038" y="1600200"/>
            <a:ext cx="3509962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  <a:noFill/>
        </p:spPr>
        <p:txBody>
          <a:bodyPr/>
          <a:lstStyle/>
          <a:p>
            <a:r>
              <a:rPr lang="en-US"/>
              <a:t>Kinematics of frontogenesis</a:t>
            </a:r>
          </a:p>
          <a:p>
            <a:pPr lvl="1"/>
            <a:r>
              <a:rPr lang="en-US"/>
              <a:t>For adiabatic, horizontal motion, Eq. (5.7) simplifies to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Eq. (5.10) here</a:t>
            </a: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228600" y="5562600"/>
            <a:ext cx="876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where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/>
              <a:t> is the angle between the isentropes and the axis of dilatation,                       </a:t>
            </a:r>
            <a:r>
              <a:rPr lang="en-US" i="1">
                <a:latin typeface="Symbol" pitchFamily="18" charset="2"/>
              </a:rPr>
              <a:t>d</a:t>
            </a:r>
            <a:r>
              <a:rPr lang="en-US"/>
              <a:t> is the horizontal divergence, and </a:t>
            </a:r>
            <a:r>
              <a:rPr lang="en-US" i="1"/>
              <a:t>D</a:t>
            </a:r>
            <a:r>
              <a:rPr lang="en-US"/>
              <a:t> is the resultant or total (stretching + shearing) deformation [see Eq. (5.11)]</a:t>
            </a:r>
          </a:p>
        </p:txBody>
      </p:sp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5943600" y="3927475"/>
            <a:ext cx="31242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Note, Eq. (5.10) is evaluated using x and y axes that are unrotated</a:t>
            </a:r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33775"/>
            <a:ext cx="5505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988" y="2438400"/>
            <a:ext cx="429101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  <a:noFill/>
        </p:spPr>
        <p:txBody>
          <a:bodyPr/>
          <a:lstStyle/>
          <a:p>
            <a:r>
              <a:rPr lang="en-US"/>
              <a:t>Kinematics of frontogenesis</a:t>
            </a:r>
          </a:p>
          <a:p>
            <a:pPr lvl="1"/>
            <a:r>
              <a:rPr lang="en-US"/>
              <a:t>Simplified frontogenetical function [ Eq. (5.10) ]</a:t>
            </a:r>
          </a:p>
          <a:p>
            <a:pPr lvl="2"/>
            <a:r>
              <a:rPr lang="en-US"/>
              <a:t>axis of dilatation is indicated by the dashed lines in the figure</a:t>
            </a:r>
          </a:p>
          <a:p>
            <a:pPr lvl="3"/>
            <a:r>
              <a:rPr lang="en-US"/>
              <a:t>axis along which a fluid element is stretched in a flow containing deformation</a:t>
            </a:r>
          </a:p>
        </p:txBody>
      </p:sp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Baroclinic zone</a:t>
            </a:r>
            <a:endParaRPr lang="en-US" sz="240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19200"/>
          </a:xfrm>
        </p:spPr>
        <p:txBody>
          <a:bodyPr/>
          <a:lstStyle/>
          <a:p>
            <a:r>
              <a:rPr lang="en-US"/>
              <a:t>A region of strong thermal contrast </a:t>
            </a:r>
          </a:p>
          <a:p>
            <a:pPr lvl="1"/>
            <a:r>
              <a:rPr lang="en-US"/>
              <a:t>Significant horizontal temperature gradient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241668" name="Line 4"/>
          <p:cNvSpPr>
            <a:spLocks noChangeShapeType="1"/>
          </p:cNvSpPr>
          <p:nvPr/>
        </p:nvSpPr>
        <p:spPr bwMode="auto">
          <a:xfrm>
            <a:off x="990600" y="41910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69" name="Line 5"/>
          <p:cNvSpPr>
            <a:spLocks noChangeShapeType="1"/>
          </p:cNvSpPr>
          <p:nvPr/>
        </p:nvSpPr>
        <p:spPr bwMode="auto">
          <a:xfrm>
            <a:off x="990600" y="49530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>
            <a:off x="990600" y="52578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>
            <a:off x="990600" y="55626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72" name="Line 8"/>
          <p:cNvSpPr>
            <a:spLocks noChangeShapeType="1"/>
          </p:cNvSpPr>
          <p:nvPr/>
        </p:nvSpPr>
        <p:spPr bwMode="auto">
          <a:xfrm>
            <a:off x="990600" y="61722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8366125" y="3927475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1</a:t>
            </a: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8367713" y="4724400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2</a:t>
            </a: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8367713" y="5334000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4</a:t>
            </a: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8382000" y="594360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5</a:t>
            </a:r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8367713" y="5029200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3</a:t>
            </a:r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>
            <a:off x="3048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304800" y="39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80" name="Text Box 16"/>
          <p:cNvSpPr txBox="1">
            <a:spLocks noChangeArrowheads="1"/>
          </p:cNvSpPr>
          <p:nvPr/>
        </p:nvSpPr>
        <p:spPr bwMode="auto">
          <a:xfrm>
            <a:off x="136525" y="30130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898525" y="369887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41682" name="Oval 18"/>
          <p:cNvSpPr>
            <a:spLocks noChangeArrowheads="1"/>
          </p:cNvSpPr>
          <p:nvPr/>
        </p:nvSpPr>
        <p:spPr bwMode="auto">
          <a:xfrm>
            <a:off x="685800" y="4724400"/>
            <a:ext cx="7772400" cy="1143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3" name="Text Box 19"/>
          <p:cNvSpPr txBox="1">
            <a:spLocks noChangeArrowheads="1"/>
          </p:cNvSpPr>
          <p:nvPr/>
        </p:nvSpPr>
        <p:spPr bwMode="auto">
          <a:xfrm>
            <a:off x="1127125" y="4232275"/>
            <a:ext cx="210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Baroclinic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82" grpId="0" animBg="1"/>
      <p:bldP spid="24168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  <a:noFill/>
        </p:spPr>
        <p:txBody>
          <a:bodyPr/>
          <a:lstStyle/>
          <a:p>
            <a:r>
              <a:rPr lang="en-US"/>
              <a:t>Kinematics of frontogenesis</a:t>
            </a:r>
          </a:p>
          <a:p>
            <a:pPr lvl="1"/>
            <a:r>
              <a:rPr lang="en-US"/>
              <a:t>Simplified frontogenetical function [ Eq. (5.10) ]</a:t>
            </a:r>
          </a:p>
          <a:p>
            <a:pPr lvl="2"/>
            <a:r>
              <a:rPr lang="en-US"/>
              <a:t>frontogenesis</a:t>
            </a:r>
          </a:p>
          <a:p>
            <a:pPr lvl="3"/>
            <a:r>
              <a:rPr lang="en-US"/>
              <a:t>whenever the total deformation field acts upon isentropes that are oriented within 45</a:t>
            </a:r>
            <a:r>
              <a:rPr lang="en-US" baseline="30000"/>
              <a:t>o</a:t>
            </a:r>
            <a:r>
              <a:rPr lang="en-US"/>
              <a:t> of the axis of dilatation</a:t>
            </a:r>
          </a:p>
          <a:p>
            <a:pPr lvl="3"/>
            <a:r>
              <a:rPr lang="en-US"/>
              <a:t>convergence (</a:t>
            </a:r>
            <a:r>
              <a:rPr lang="en-US" i="1">
                <a:latin typeface="Symbol" pitchFamily="18" charset="2"/>
              </a:rPr>
              <a:t>d</a:t>
            </a:r>
            <a:r>
              <a:rPr lang="en-US">
                <a:latin typeface="Symbol" pitchFamily="18" charset="2"/>
              </a:rPr>
              <a:t> </a:t>
            </a:r>
            <a:r>
              <a:rPr lang="en-US"/>
              <a:t>&lt; 0)</a:t>
            </a:r>
            <a:endParaRPr lang="en-US" i="1">
              <a:latin typeface="Symbol" pitchFamily="18" charset="2"/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42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863" y="1524000"/>
            <a:ext cx="36401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1447800"/>
            <a:ext cx="363855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  <a:noFill/>
        </p:spPr>
        <p:txBody>
          <a:bodyPr/>
          <a:lstStyle/>
          <a:p>
            <a:r>
              <a:rPr lang="en-US"/>
              <a:t>Kinematics of frontogenesis</a:t>
            </a:r>
          </a:p>
          <a:p>
            <a:pPr lvl="1"/>
            <a:r>
              <a:rPr lang="en-US"/>
              <a:t>Simplified frontogenetical function [ Eq. (5.10) ]</a:t>
            </a:r>
          </a:p>
          <a:p>
            <a:pPr lvl="2"/>
            <a:r>
              <a:rPr lang="en-US"/>
              <a:t>frontolysis</a:t>
            </a:r>
          </a:p>
          <a:p>
            <a:pPr lvl="3"/>
            <a:r>
              <a:rPr lang="en-US"/>
              <a:t>whenever the total deformation field acts upon isentropes that are oriented between 45</a:t>
            </a:r>
            <a:r>
              <a:rPr lang="en-US" baseline="30000"/>
              <a:t>o</a:t>
            </a:r>
            <a:r>
              <a:rPr lang="en-US"/>
              <a:t> and 90</a:t>
            </a:r>
            <a:r>
              <a:rPr lang="en-US" baseline="30000"/>
              <a:t>o</a:t>
            </a:r>
            <a:r>
              <a:rPr lang="en-US"/>
              <a:t> of the axis of dilatation</a:t>
            </a:r>
          </a:p>
          <a:p>
            <a:pPr lvl="3"/>
            <a:r>
              <a:rPr lang="en-US"/>
              <a:t>divergence (</a:t>
            </a:r>
            <a:r>
              <a:rPr lang="en-US" i="1">
                <a:latin typeface="Symbol" pitchFamily="18" charset="2"/>
              </a:rPr>
              <a:t>d</a:t>
            </a:r>
            <a:r>
              <a:rPr lang="en-US">
                <a:latin typeface="Symbol" pitchFamily="18" charset="2"/>
              </a:rPr>
              <a:t> </a:t>
            </a:r>
            <a:r>
              <a:rPr lang="en-US"/>
              <a:t>&gt; 0)</a:t>
            </a:r>
            <a:endParaRPr lang="en-US" i="1">
              <a:latin typeface="Symbol" pitchFamily="18" charset="2"/>
            </a:endParaRPr>
          </a:p>
          <a:p>
            <a:pPr lvl="3"/>
            <a:endParaRPr lang="en-US"/>
          </a:p>
        </p:txBody>
      </p:sp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212725" y="5594350"/>
            <a:ext cx="56546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vorticity does not contribute directly but can affect frontogenesis or frontolysis by rotating the isentropes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4611688"/>
            <a:ext cx="878205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positive feedback</a:t>
            </a:r>
          </a:p>
          <a:p>
            <a:pPr lvl="2"/>
            <a:r>
              <a:rPr lang="en-US"/>
              <a:t>ageostrophic wind accelerates frontogenesis once the process has started through geostrophic deformation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382982" name="Text Box 6"/>
          <p:cNvSpPr txBox="1">
            <a:spLocks noChangeArrowheads="1"/>
          </p:cNvSpPr>
          <p:nvPr/>
        </p:nvSpPr>
        <p:spPr bwMode="auto">
          <a:xfrm>
            <a:off x="5410200" y="3048000"/>
            <a:ext cx="361315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sz="3600" b="1">
                <a:solidFill>
                  <a:srgbClr val="FF0000"/>
                </a:solidFill>
              </a:rPr>
              <a:t>KEY POINT!!</a:t>
            </a:r>
          </a:p>
        </p:txBody>
      </p:sp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6080125" y="3962400"/>
            <a:ext cx="214947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ym typeface="Wingdings" pitchFamily="2" charset="2"/>
              </a:rPr>
              <a:t> also applies to frontolysis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4611688"/>
            <a:ext cx="878205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44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4938" y="4876800"/>
            <a:ext cx="93186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4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89154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Dynamics of frontogenesis and the vertical circulation at fronts</a:t>
            </a:r>
          </a:p>
          <a:p>
            <a:pPr lvl="1">
              <a:lnSpc>
                <a:spcPct val="90000"/>
              </a:lnSpc>
            </a:pPr>
            <a:r>
              <a:rPr lang="en-US"/>
              <a:t>positive feedback</a:t>
            </a:r>
          </a:p>
          <a:p>
            <a:pPr lvl="2">
              <a:lnSpc>
                <a:spcPct val="90000"/>
              </a:lnSpc>
            </a:pPr>
            <a:r>
              <a:rPr lang="en-US"/>
              <a:t>ageostrophic flow contributes through increasing confluence (</a:t>
            </a:r>
            <a:r>
              <a:rPr lang="en-US">
                <a:latin typeface="Symbol" pitchFamily="18" charset="2"/>
                <a:sym typeface="Symbol" pitchFamily="18" charset="2"/>
              </a:rPr>
              <a:t></a:t>
            </a:r>
            <a:r>
              <a:rPr lang="en-US"/>
              <a:t>v/</a:t>
            </a:r>
            <a:r>
              <a:rPr lang="en-US">
                <a:latin typeface="Symbol" pitchFamily="18" charset="2"/>
                <a:sym typeface="Symbol" pitchFamily="18" charset="2"/>
              </a:rPr>
              <a:t></a:t>
            </a:r>
            <a:r>
              <a:rPr lang="en-US"/>
              <a:t>y) defined in Eq. (5.7) as the horizontal temperature gradient increases, contributing to additional frontogenesis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44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908550"/>
            <a:ext cx="466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3962400"/>
            <a:ext cx="40132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85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813" y="1905000"/>
            <a:ext cx="39131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8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14800"/>
            <a:ext cx="9318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8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81600" cy="47244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feedback loop </a:t>
            </a:r>
            <a:r>
              <a:rPr lang="en-US">
                <a:sym typeface="Wingdings" pitchFamily="2" charset="2"/>
              </a:rPr>
              <a:t> thermal wind balance</a:t>
            </a:r>
            <a:endParaRPr lang="en-US"/>
          </a:p>
          <a:p>
            <a:pPr lvl="2"/>
            <a:r>
              <a:rPr lang="en-US"/>
              <a:t>hydrostatic and geostrophic balance</a:t>
            </a:r>
          </a:p>
          <a:p>
            <a:pPr lvl="2"/>
            <a:r>
              <a:rPr lang="en-US"/>
              <a:t>ageostrophic winds are a response that maintain thermal wind balance</a:t>
            </a:r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485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2133600"/>
            <a:ext cx="466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3962400"/>
            <a:ext cx="40132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813" y="1905000"/>
            <a:ext cx="39131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14800"/>
            <a:ext cx="9318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181600" cy="47244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initial time [Panel (a)]</a:t>
            </a:r>
          </a:p>
          <a:p>
            <a:pPr lvl="2"/>
            <a:r>
              <a:rPr lang="en-US"/>
              <a:t>winds are in geostrophic balance</a:t>
            </a:r>
          </a:p>
          <a:p>
            <a:pPr lvl="2"/>
            <a:r>
              <a:rPr lang="en-US"/>
              <a:t>frontogenetical geostrophic deformation is advecting warmer air into the warm air and colder air into the cold air</a:t>
            </a:r>
          </a:p>
        </p:txBody>
      </p:sp>
      <p:sp>
        <p:nvSpPr>
          <p:cNvPr id="45056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505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2133600"/>
            <a:ext cx="466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3962400"/>
            <a:ext cx="40132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2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813" y="1905000"/>
            <a:ext cx="39131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2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14800"/>
            <a:ext cx="9318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2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181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Dynamics of frontogenesis and the vertical circulation at fronts</a:t>
            </a:r>
          </a:p>
          <a:p>
            <a:pPr lvl="1">
              <a:lnSpc>
                <a:spcPct val="90000"/>
              </a:lnSpc>
            </a:pPr>
            <a:r>
              <a:rPr lang="en-US"/>
              <a:t>later time [Panel (b)]</a:t>
            </a:r>
          </a:p>
          <a:p>
            <a:pPr lvl="2">
              <a:lnSpc>
                <a:spcPct val="90000"/>
              </a:lnSpc>
            </a:pPr>
            <a:r>
              <a:rPr lang="en-US"/>
              <a:t>winds are out of geostrophic balance</a:t>
            </a:r>
          </a:p>
          <a:p>
            <a:pPr lvl="2">
              <a:lnSpc>
                <a:spcPct val="90000"/>
              </a:lnSpc>
            </a:pPr>
            <a:r>
              <a:rPr lang="en-US"/>
              <a:t>force imbalances yield ageostrophic winds that</a:t>
            </a:r>
          </a:p>
          <a:p>
            <a:pPr lvl="3">
              <a:lnSpc>
                <a:spcPct val="90000"/>
              </a:lnSpc>
            </a:pPr>
            <a:r>
              <a:rPr lang="en-US"/>
              <a:t>accelerate the horizontal winds back into geostrophic balance*</a:t>
            </a:r>
          </a:p>
          <a:p>
            <a:pPr lvl="3">
              <a:lnSpc>
                <a:spcPct val="90000"/>
              </a:lnSpc>
            </a:pPr>
            <a:r>
              <a:rPr lang="en-US"/>
              <a:t>force vertical motion (Continuity Equation)</a:t>
            </a:r>
          </a:p>
        </p:txBody>
      </p:sp>
      <p:sp>
        <p:nvSpPr>
          <p:cNvPr id="45261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526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2133600"/>
            <a:ext cx="466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2616" name="Text Box 8"/>
          <p:cNvSpPr txBox="1">
            <a:spLocks noChangeArrowheads="1"/>
          </p:cNvSpPr>
          <p:nvPr/>
        </p:nvSpPr>
        <p:spPr bwMode="auto">
          <a:xfrm>
            <a:off x="5837238" y="6232525"/>
            <a:ext cx="29352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*see Eqs. (4.77) and (4.78)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3962400"/>
            <a:ext cx="40132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813" y="1905000"/>
            <a:ext cx="39131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46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14800"/>
            <a:ext cx="9318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46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181600" cy="49530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later time [Panel (b)]</a:t>
            </a:r>
          </a:p>
          <a:p>
            <a:pPr lvl="2"/>
            <a:r>
              <a:rPr lang="en-US"/>
              <a:t>Coriolis force acts on the ageostrophic winds, increasing the vertical shear</a:t>
            </a:r>
          </a:p>
          <a:p>
            <a:pPr lvl="3"/>
            <a:r>
              <a:rPr lang="en-US"/>
              <a:t>necessary to maintain thermal wind balance in the presence of an increasing temperature gradient</a:t>
            </a:r>
          </a:p>
        </p:txBody>
      </p:sp>
      <p:sp>
        <p:nvSpPr>
          <p:cNvPr id="45466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546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2133600"/>
            <a:ext cx="466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3962400"/>
            <a:ext cx="40132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6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813" y="1905000"/>
            <a:ext cx="39131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14800"/>
            <a:ext cx="9318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6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181600" cy="49530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later time [Panel (b)]</a:t>
            </a:r>
          </a:p>
          <a:p>
            <a:pPr lvl="2"/>
            <a:r>
              <a:rPr lang="en-US"/>
              <a:t>vertical motion and attendant adiabatic cooling (rising) and warming (sinking) oppose the effects of the horizontal temperature advection by the geostrophic wind</a:t>
            </a:r>
          </a:p>
        </p:txBody>
      </p:sp>
      <p:sp>
        <p:nvSpPr>
          <p:cNvPr id="45671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567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2133600"/>
            <a:ext cx="466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3962400"/>
            <a:ext cx="40132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8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813" y="1905000"/>
            <a:ext cx="39131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87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14800"/>
            <a:ext cx="9318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87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181600" cy="49530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later, later time</a:t>
            </a:r>
          </a:p>
          <a:p>
            <a:pPr lvl="2"/>
            <a:r>
              <a:rPr lang="en-US"/>
              <a:t>ageostrophic horizontal winds further enhance (</a:t>
            </a:r>
            <a:r>
              <a:rPr lang="en-US">
                <a:latin typeface="Symbol" pitchFamily="18" charset="2"/>
                <a:sym typeface="Symbol" pitchFamily="18" charset="2"/>
              </a:rPr>
              <a:t>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/</a:t>
            </a:r>
            <a:r>
              <a:rPr lang="en-US">
                <a:latin typeface="Symbol" pitchFamily="18" charset="2"/>
                <a:sym typeface="Symbol" pitchFamily="18" charset="2"/>
              </a:rPr>
              <a:t></a:t>
            </a:r>
            <a:r>
              <a:rPr lang="en-US"/>
              <a:t>y), which then requires even stronger vertical motions and ageostrophic winds, leading to a continued enhancement of (</a:t>
            </a:r>
            <a:r>
              <a:rPr lang="en-US">
                <a:latin typeface="Symbol" pitchFamily="18" charset="2"/>
                <a:sym typeface="Symbol" pitchFamily="18" charset="2"/>
              </a:rPr>
              <a:t></a:t>
            </a:r>
            <a:r>
              <a:rPr lang="en-US"/>
              <a:t>v/</a:t>
            </a:r>
            <a:r>
              <a:rPr lang="en-US">
                <a:latin typeface="Symbol" pitchFamily="18" charset="2"/>
                <a:sym typeface="Symbol" pitchFamily="18" charset="2"/>
              </a:rPr>
              <a:t></a:t>
            </a:r>
            <a:r>
              <a:rPr lang="en-US"/>
              <a:t>y) and (</a:t>
            </a:r>
            <a:r>
              <a:rPr lang="en-US">
                <a:latin typeface="Symbol" pitchFamily="18" charset="2"/>
                <a:sym typeface="Symbol" pitchFamily="18" charset="2"/>
              </a:rPr>
              <a:t>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/</a:t>
            </a:r>
            <a:r>
              <a:rPr lang="en-US">
                <a:latin typeface="Symbol" pitchFamily="18" charset="2"/>
                <a:sym typeface="Symbol" pitchFamily="18" charset="2"/>
              </a:rPr>
              <a:t></a:t>
            </a:r>
            <a:r>
              <a:rPr lang="en-US"/>
              <a:t>y)</a:t>
            </a:r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587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2133600"/>
            <a:ext cx="466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Observed Structure</a:t>
            </a:r>
            <a:br>
              <a:rPr lang="en-US"/>
            </a:br>
            <a:r>
              <a:rPr lang="en-US" sz="2400"/>
              <a:t>[Carlson 1991]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 zone of stronger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Temperature, moisture, and vertical motion gradients normal to the frontal boundary on the cold side of the front</a:t>
            </a:r>
          </a:p>
          <a:p>
            <a:pPr>
              <a:lnSpc>
                <a:spcPct val="90000"/>
              </a:lnSpc>
            </a:pPr>
            <a:r>
              <a:rPr lang="en-US" sz="2800"/>
              <a:t>Frontal gradients that appear discontinuous from those of the synoptic-scale background</a:t>
            </a:r>
          </a:p>
          <a:p>
            <a:pPr>
              <a:lnSpc>
                <a:spcPct val="90000"/>
              </a:lnSpc>
            </a:pPr>
            <a:r>
              <a:rPr lang="en-US" sz="2800"/>
              <a:t>Relative minimum in pressure</a:t>
            </a:r>
          </a:p>
          <a:p>
            <a:pPr>
              <a:lnSpc>
                <a:spcPct val="90000"/>
              </a:lnSpc>
            </a:pPr>
            <a:r>
              <a:rPr lang="en-US" sz="2800"/>
              <a:t>Relative maximum of vorticity along the front</a:t>
            </a:r>
          </a:p>
          <a:p>
            <a:pPr>
              <a:lnSpc>
                <a:spcPct val="90000"/>
              </a:lnSpc>
            </a:pPr>
            <a:r>
              <a:rPr lang="en-US" sz="2800"/>
              <a:t>Zone of confluence along the front</a:t>
            </a:r>
          </a:p>
          <a:p>
            <a:pPr>
              <a:lnSpc>
                <a:spcPct val="90000"/>
              </a:lnSpc>
            </a:pPr>
            <a:r>
              <a:rPr lang="en-US" sz="2800"/>
              <a:t>Strong vertical and lateral (cyclonic) wind shear</a:t>
            </a:r>
          </a:p>
          <a:p>
            <a:pPr>
              <a:lnSpc>
                <a:spcPct val="90000"/>
              </a:lnSpc>
            </a:pPr>
            <a:r>
              <a:rPr lang="en-US" sz="2800"/>
              <a:t>Rapid changes in cloud cover and precipitation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3962400"/>
            <a:ext cx="40132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813" y="1905000"/>
            <a:ext cx="39131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14800"/>
            <a:ext cx="9318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181600" cy="49530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effects of ageostrophic wind</a:t>
            </a:r>
          </a:p>
          <a:p>
            <a:pPr lvl="2"/>
            <a:r>
              <a:rPr lang="en-US"/>
              <a:t>cannot be represented using the quasigeostrophic (QG) approximation</a:t>
            </a:r>
          </a:p>
          <a:p>
            <a:pPr lvl="3"/>
            <a:r>
              <a:rPr lang="en-US"/>
              <a:t>advections are only considered by the geostrophic wind</a:t>
            </a:r>
          </a:p>
          <a:p>
            <a:pPr lvl="2"/>
            <a:r>
              <a:rPr lang="en-US"/>
              <a:t>semigeostrophic momentum equations</a:t>
            </a:r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608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2133600"/>
            <a:ext cx="466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36700"/>
            <a:ext cx="4191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2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181600" cy="49530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semigeostrophic equations [Eqs. (5.12) and (5.13), rotated such that the +y axis points toward the cold air]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181600" cy="49530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Fig (5.7) - large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64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263"/>
            <a:ext cx="91440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36700"/>
            <a:ext cx="40386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334000" cy="52578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without the deformation, divergence, and advections by the ageostrophic winds (QG), frontogenesis</a:t>
            </a:r>
          </a:p>
          <a:p>
            <a:pPr lvl="2"/>
            <a:r>
              <a:rPr lang="en-US"/>
              <a:t>proceeds too slowly</a:t>
            </a:r>
          </a:p>
          <a:p>
            <a:pPr lvl="2"/>
            <a:r>
              <a:rPr lang="en-US"/>
              <a:t>frontal zone tilt is unrealistic</a:t>
            </a:r>
          </a:p>
          <a:p>
            <a:pPr lvl="2"/>
            <a:r>
              <a:rPr lang="en-US"/>
              <a:t>air on warm side of front is unrealistically statically unstable</a:t>
            </a:r>
          </a:p>
        </p:txBody>
      </p:sp>
      <p:sp>
        <p:nvSpPr>
          <p:cNvPr id="4669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8862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5257800"/>
          </a:xfrm>
        </p:spPr>
        <p:txBody>
          <a:bodyPr/>
          <a:lstStyle/>
          <a:p>
            <a:r>
              <a:rPr lang="en-US" dirty="0"/>
              <a:t>Dynamics of </a:t>
            </a:r>
            <a:r>
              <a:rPr lang="en-US" dirty="0" err="1"/>
              <a:t>frontogenesis</a:t>
            </a:r>
            <a:r>
              <a:rPr lang="en-US" dirty="0"/>
              <a:t> and the vertical circulation at fronts</a:t>
            </a:r>
          </a:p>
          <a:p>
            <a:pPr lvl="1"/>
            <a:r>
              <a:rPr lang="en-US" dirty="0"/>
              <a:t>Sawyer-</a:t>
            </a:r>
            <a:r>
              <a:rPr lang="en-US" dirty="0" err="1"/>
              <a:t>Eliassen</a:t>
            </a:r>
            <a:r>
              <a:rPr lang="en-US" dirty="0"/>
              <a:t> equation</a:t>
            </a:r>
          </a:p>
          <a:p>
            <a:pPr lvl="2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228600" y="5562600"/>
            <a:ext cx="8702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Sawyer-Eliassen equation gives the structure of the vertical circulation associated with frontogenesis or frontolysis under given atmospheric conditions</a:t>
            </a:r>
          </a:p>
        </p:txBody>
      </p:sp>
      <p:pic>
        <p:nvPicPr>
          <p:cNvPr id="5007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59912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8862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52578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Sawyer-Eliassen equation</a:t>
            </a:r>
          </a:p>
          <a:p>
            <a:pPr lvl="2"/>
            <a:r>
              <a:rPr lang="en-US"/>
              <a:t>LHS</a:t>
            </a:r>
          </a:p>
          <a:p>
            <a:pPr lvl="3"/>
            <a:r>
              <a:rPr lang="en-US"/>
              <a:t>static stability</a:t>
            </a:r>
          </a:p>
          <a:p>
            <a:pPr lvl="3"/>
            <a:r>
              <a:rPr lang="en-US"/>
              <a:t>inertial stability</a:t>
            </a:r>
          </a:p>
          <a:p>
            <a:pPr lvl="3"/>
            <a:r>
              <a:rPr lang="en-US"/>
              <a:t>horizontal temperature gradient</a:t>
            </a:r>
          </a:p>
          <a:p>
            <a:pPr lvl="2"/>
            <a:r>
              <a:rPr lang="en-US"/>
              <a:t>RHS</a:t>
            </a:r>
          </a:p>
          <a:p>
            <a:pPr lvl="3"/>
            <a:r>
              <a:rPr lang="en-US"/>
              <a:t>frontogenetical forcing by the geostrophic wind</a:t>
            </a:r>
          </a:p>
          <a:p>
            <a:pPr lvl="3"/>
            <a:r>
              <a:rPr lang="en-US"/>
              <a:t>differential diabatic heating</a:t>
            </a:r>
          </a:p>
        </p:txBody>
      </p:sp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8862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52578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Sawyer-Eliassen equation</a:t>
            </a:r>
          </a:p>
          <a:p>
            <a:pPr lvl="2"/>
            <a:r>
              <a:rPr lang="en-US"/>
              <a:t>linear, second-order partial differential equation</a:t>
            </a:r>
          </a:p>
          <a:p>
            <a:pPr lvl="2"/>
            <a:r>
              <a:rPr lang="en-US"/>
              <a:t>if elliptical, frontal circulation is entirely determined by the RHS terms [see Eq. (5.19) for ellipticity condition]</a:t>
            </a:r>
          </a:p>
          <a:p>
            <a:pPr lvl="2"/>
            <a:r>
              <a:rPr lang="en-US"/>
              <a:t>if hyperbolic, non-unique solutions arise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73093" name="Text Box 5"/>
          <p:cNvSpPr txBox="1">
            <a:spLocks noChangeArrowheads="1"/>
          </p:cNvSpPr>
          <p:nvPr/>
        </p:nvSpPr>
        <p:spPr bwMode="auto">
          <a:xfrm>
            <a:off x="5562600" y="5105400"/>
            <a:ext cx="34290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equation is hyperbolic if the atmosphere is statically, inertially, or symmetrically unstable</a:t>
            </a:r>
          </a:p>
        </p:txBody>
      </p:sp>
      <p:sp>
        <p:nvSpPr>
          <p:cNvPr id="473094" name="Line 6"/>
          <p:cNvSpPr>
            <a:spLocks noChangeShapeType="1"/>
          </p:cNvSpPr>
          <p:nvPr/>
        </p:nvSpPr>
        <p:spPr bwMode="auto">
          <a:xfrm flipV="1">
            <a:off x="4419600" y="5410200"/>
            <a:ext cx="1143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8862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86400" cy="52578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Sawyer-Eliassen equation</a:t>
            </a:r>
          </a:p>
          <a:p>
            <a:pPr lvl="2"/>
            <a:r>
              <a:rPr lang="en-US"/>
              <a:t>RHS [Eq. (5.17)] (forcing)</a:t>
            </a:r>
          </a:p>
          <a:p>
            <a:pPr lvl="3"/>
            <a:r>
              <a:rPr lang="en-US"/>
              <a:t>thermally direct circulation</a:t>
            </a:r>
          </a:p>
          <a:p>
            <a:pPr lvl="4"/>
            <a:r>
              <a:rPr lang="en-US"/>
              <a:t>(RHS +)</a:t>
            </a:r>
          </a:p>
          <a:p>
            <a:pPr lvl="3"/>
            <a:r>
              <a:rPr lang="en-US"/>
              <a:t>thermally indirect circulation </a:t>
            </a:r>
          </a:p>
          <a:p>
            <a:pPr lvl="4"/>
            <a:r>
              <a:rPr lang="en-US"/>
              <a:t>(RHS 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)</a:t>
            </a:r>
          </a:p>
          <a:p>
            <a:pPr lvl="3"/>
            <a:r>
              <a:rPr lang="en-US"/>
              <a:t>intensity of the circulation is proportional to the magnitude of the RHS forcing</a:t>
            </a:r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867400" cy="51816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Sawyer-Eliassen equation</a:t>
            </a:r>
          </a:p>
          <a:p>
            <a:pPr lvl="2"/>
            <a:r>
              <a:rPr lang="en-US"/>
              <a:t>cold fronts (a, b)</a:t>
            </a:r>
          </a:p>
          <a:p>
            <a:pPr lvl="3"/>
            <a:r>
              <a:rPr lang="en-US"/>
              <a:t>stronger vertical circulations</a:t>
            </a:r>
          </a:p>
          <a:p>
            <a:pPr lvl="3"/>
            <a:r>
              <a:rPr lang="en-US"/>
              <a:t>sharper temperature gradients</a:t>
            </a:r>
          </a:p>
          <a:p>
            <a:pPr lvl="3">
              <a:buFontTx/>
              <a:buNone/>
            </a:pPr>
            <a:r>
              <a:rPr lang="en-US"/>
              <a:t>both deformation terms in the “frontogenetical forcing by the geostrophic wind” term on the RHS of Eq. (5.17) are usually frontogenetic</a:t>
            </a:r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771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463" y="1524000"/>
            <a:ext cx="252253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950" y="1524000"/>
            <a:ext cx="255905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9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867400" cy="51816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Sawyer-Eliassen equation</a:t>
            </a:r>
          </a:p>
          <a:p>
            <a:pPr lvl="2"/>
            <a:r>
              <a:rPr lang="en-US"/>
              <a:t>warm fronts (c, d)</a:t>
            </a:r>
          </a:p>
          <a:p>
            <a:pPr lvl="3"/>
            <a:r>
              <a:rPr lang="en-US"/>
              <a:t>weaker vertical circulations</a:t>
            </a:r>
          </a:p>
          <a:p>
            <a:pPr lvl="3"/>
            <a:r>
              <a:rPr lang="en-US"/>
              <a:t>weaker temperature gradients</a:t>
            </a:r>
          </a:p>
          <a:p>
            <a:pPr lvl="3">
              <a:buFontTx/>
              <a:buNone/>
            </a:pPr>
            <a:r>
              <a:rPr lang="en-US"/>
              <a:t>first term of the “frontogenetical forcing by the geostrophic wind” sum on the RHS of Eq. (5.17) often opposes frontogenesis (is negative)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Frontal Surface</a:t>
            </a:r>
          </a:p>
        </p:txBody>
      </p:sp>
      <p:pic>
        <p:nvPicPr>
          <p:cNvPr id="248835" name="Picture 3" descr="frontal surface"/>
          <p:cNvPicPr>
            <a:picLocks noChangeAspect="1" noChangeArrowheads="1"/>
          </p:cNvPicPr>
          <p:nvPr/>
        </p:nvPicPr>
        <p:blipFill>
          <a:blip r:embed="rId3" cstate="print"/>
          <a:srcRect l="2109" t="3049" b="3969"/>
          <a:stretch>
            <a:fillRect/>
          </a:stretch>
        </p:blipFill>
        <p:spPr bwMode="auto">
          <a:xfrm>
            <a:off x="762000" y="2024063"/>
            <a:ext cx="708660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8862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52578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eccentricity of the ageostrophic circulation, controlled by the relative strengths of</a:t>
            </a:r>
          </a:p>
          <a:p>
            <a:pPr lvl="2"/>
            <a:r>
              <a:rPr lang="en-US"/>
              <a:t>static stability</a:t>
            </a:r>
          </a:p>
          <a:p>
            <a:pPr lvl="2"/>
            <a:r>
              <a:rPr lang="en-US"/>
              <a:t>inertial stability</a:t>
            </a:r>
          </a:p>
        </p:txBody>
      </p:sp>
      <p:sp>
        <p:nvSpPr>
          <p:cNvPr id="4812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92600"/>
            <a:ext cx="76327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6019800" cy="52578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eccentricity of the ageostrophic circulation</a:t>
            </a:r>
          </a:p>
          <a:p>
            <a:pPr lvl="2"/>
            <a:r>
              <a:rPr lang="en-US"/>
              <a:t>static stability &gt;&gt; inertial stability </a:t>
            </a:r>
            <a:r>
              <a:rPr lang="en-US">
                <a:sym typeface="Wingdings" pitchFamily="2" charset="2"/>
              </a:rPr>
              <a:t> ‘squashed’ in the vertical ( b &amp; d )</a:t>
            </a:r>
            <a:endParaRPr lang="en-US"/>
          </a:p>
        </p:txBody>
      </p:sp>
      <p:sp>
        <p:nvSpPr>
          <p:cNvPr id="4833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4233863"/>
            <a:ext cx="76327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6019800" cy="52578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eccentricity of the ageostrophic circulation</a:t>
            </a:r>
          </a:p>
          <a:p>
            <a:pPr lvl="2"/>
            <a:r>
              <a:rPr lang="en-US"/>
              <a:t>static stability &lt;&lt; inertial stability </a:t>
            </a:r>
            <a:r>
              <a:rPr lang="en-US">
                <a:sym typeface="Wingdings" pitchFamily="2" charset="2"/>
              </a:rPr>
              <a:t> ‘squashed’ in the horizontal ( a &amp; c )</a:t>
            </a:r>
            <a:endParaRPr lang="en-US"/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8862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52578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eccentricity of the ageostrophic circulation</a:t>
            </a:r>
          </a:p>
          <a:p>
            <a:pPr lvl="2"/>
            <a:r>
              <a:rPr lang="en-US"/>
              <a:t>tilt of the major axis of the ageostrophic circulation is equal to the slope of local geostrophic absolute momentum (</a:t>
            </a:r>
            <a:r>
              <a:rPr lang="en-US" i="1"/>
              <a:t>M</a:t>
            </a:r>
            <a:r>
              <a:rPr lang="en-US" i="1" baseline="-25000"/>
              <a:t>g</a:t>
            </a:r>
            <a:r>
              <a:rPr lang="en-US"/>
              <a:t>) surfaces</a:t>
            </a:r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1371600" y="6024563"/>
            <a:ext cx="43434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/>
              <a:t>M</a:t>
            </a:r>
            <a:r>
              <a:rPr lang="en-US" sz="2800" i="1" baseline="-25000"/>
              <a:t>g</a:t>
            </a:r>
            <a:r>
              <a:rPr lang="en-US" sz="2800"/>
              <a:t> = </a:t>
            </a:r>
            <a:r>
              <a:rPr lang="en-US" sz="2800" i="1"/>
              <a:t>u</a:t>
            </a:r>
            <a:r>
              <a:rPr lang="en-US" sz="2800" i="1" baseline="-25000"/>
              <a:t>g</a:t>
            </a:r>
            <a:r>
              <a:rPr lang="en-US" sz="2800"/>
              <a:t> – </a:t>
            </a:r>
            <a:r>
              <a:rPr lang="en-US" sz="2800" i="1"/>
              <a:t>f y</a:t>
            </a:r>
            <a:r>
              <a:rPr lang="en-US"/>
              <a:t>    [see Section 3.3]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8862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5257800"/>
          </a:xfrm>
        </p:spPr>
        <p:txBody>
          <a:bodyPr/>
          <a:lstStyle/>
          <a:p>
            <a:r>
              <a:rPr lang="en-US"/>
              <a:t>Dynamics of frontogenesis and the vertical circulation at fronts</a:t>
            </a:r>
          </a:p>
          <a:p>
            <a:pPr lvl="1"/>
            <a:r>
              <a:rPr lang="en-US"/>
              <a:t>slope of local geostrophic absolute momentum (</a:t>
            </a:r>
            <a:r>
              <a:rPr lang="en-US" i="1"/>
              <a:t>M</a:t>
            </a:r>
            <a:r>
              <a:rPr lang="en-US" i="1" baseline="-25000"/>
              <a:t>g</a:t>
            </a:r>
            <a:r>
              <a:rPr lang="en-US"/>
              <a:t>) surface</a:t>
            </a:r>
          </a:p>
          <a:p>
            <a:pPr lvl="2"/>
            <a:r>
              <a:rPr lang="en-US"/>
              <a:t>For a given horizontal shear of the geostrophic wind, the slope of an </a:t>
            </a:r>
            <a:r>
              <a:rPr lang="en-US" i="1"/>
              <a:t>M</a:t>
            </a:r>
            <a:r>
              <a:rPr lang="en-US" i="1" baseline="-25000"/>
              <a:t>g</a:t>
            </a:r>
            <a:r>
              <a:rPr lang="en-US"/>
              <a:t> surface [front*] decreases as the horizontal temperature gradient increases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489478" name="Text Box 6"/>
          <p:cNvSpPr txBox="1">
            <a:spLocks noChangeArrowheads="1"/>
          </p:cNvSpPr>
          <p:nvPr/>
        </p:nvSpPr>
        <p:spPr bwMode="auto">
          <a:xfrm>
            <a:off x="914400" y="6324600"/>
            <a:ext cx="7696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*similar conclusion reached using Margules’ formula (5.2)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Dynamics of frontogenesis and the vertical circulation at fronts</a:t>
            </a:r>
          </a:p>
          <a:p>
            <a:pPr lvl="1">
              <a:lnSpc>
                <a:spcPct val="90000"/>
              </a:lnSpc>
            </a:pPr>
            <a:r>
              <a:rPr lang="en-US"/>
              <a:t>frontogenetical geostrophic deformation acting on a preexisting temperature gradient “jump starts” frontogenesis</a:t>
            </a:r>
          </a:p>
          <a:p>
            <a:pPr lvl="1">
              <a:lnSpc>
                <a:spcPct val="90000"/>
              </a:lnSpc>
            </a:pPr>
            <a:r>
              <a:rPr lang="en-US"/>
              <a:t>intensity of a front is limited by vertical and horizontal mixing</a:t>
            </a:r>
          </a:p>
          <a:p>
            <a:pPr lvl="2">
              <a:lnSpc>
                <a:spcPct val="90000"/>
              </a:lnSpc>
            </a:pPr>
            <a:r>
              <a:rPr lang="en-US"/>
              <a:t>prevents the magnitude of the horizontal temperature gradient from becoming infinitely large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385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3200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91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62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3733800"/>
            <a:ext cx="8915400" cy="2895600"/>
          </a:xfrm>
        </p:spPr>
        <p:txBody>
          <a:bodyPr/>
          <a:lstStyle/>
          <a:p>
            <a:r>
              <a:rPr lang="en-US"/>
              <a:t>Frontal rainbands</a:t>
            </a:r>
          </a:p>
          <a:p>
            <a:pPr lvl="1"/>
            <a:r>
              <a:rPr lang="en-US"/>
              <a:t>mesoscale</a:t>
            </a:r>
          </a:p>
          <a:p>
            <a:pPr lvl="2"/>
            <a:r>
              <a:rPr lang="en-US" b="1"/>
              <a:t>narrow</a:t>
            </a:r>
            <a:r>
              <a:rPr lang="en-US"/>
              <a:t> cold-frontal rainbands; convective</a:t>
            </a:r>
          </a:p>
          <a:p>
            <a:pPr lvl="2"/>
            <a:r>
              <a:rPr lang="en-US" b="1"/>
              <a:t>wide</a:t>
            </a:r>
            <a:r>
              <a:rPr lang="en-US"/>
              <a:t> cold-frontal rainbands; enhanced stratiform precipitation</a:t>
            </a:r>
          </a:p>
          <a:p>
            <a:pPr lvl="2"/>
            <a:r>
              <a:rPr lang="en-US"/>
              <a:t>warm-frontal rainbands; enhanced stratiform precipitation</a:t>
            </a:r>
          </a:p>
          <a:p>
            <a:pPr lvl="2"/>
            <a:r>
              <a:rPr lang="en-US"/>
              <a:t>warm-sector rainbands; convective or stratiform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486400" cy="4648200"/>
          </a:xfrm>
        </p:spPr>
        <p:txBody>
          <a:bodyPr/>
          <a:lstStyle/>
          <a:p>
            <a:r>
              <a:rPr lang="en-US"/>
              <a:t>Frontal rainbands</a:t>
            </a:r>
          </a:p>
          <a:p>
            <a:pPr lvl="1"/>
            <a:r>
              <a:rPr lang="en-US"/>
              <a:t>mesoscale</a:t>
            </a:r>
          </a:p>
          <a:p>
            <a:pPr lvl="2"/>
            <a:r>
              <a:rPr lang="en-US"/>
              <a:t>narrow cold-frontal rainbands</a:t>
            </a:r>
          </a:p>
          <a:p>
            <a:pPr lvl="3"/>
            <a:r>
              <a:rPr lang="en-US"/>
              <a:t>cross-band dimension as small as 1-2 km [Panel (a)]</a:t>
            </a:r>
          </a:p>
          <a:p>
            <a:pPr lvl="3"/>
            <a:r>
              <a:rPr lang="en-US"/>
              <a:t>along surface front, at the location of the wind shift [Panel (b)]</a:t>
            </a:r>
          </a:p>
          <a:p>
            <a:pPr lvl="3"/>
            <a:r>
              <a:rPr lang="en-US"/>
              <a:t>intense updrafts (10 m s</a:t>
            </a:r>
            <a:r>
              <a:rPr lang="en-US" baseline="30000"/>
              <a:t>-1</a:t>
            </a:r>
            <a:r>
              <a:rPr lang="en-US"/>
              <a:t>) at altitudes as low as 1 km</a:t>
            </a:r>
          </a:p>
          <a:p>
            <a:pPr lvl="3"/>
            <a:r>
              <a:rPr lang="en-US"/>
              <a:t>can spawn tornadoes</a:t>
            </a:r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935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0"/>
            <a:ext cx="363855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35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988" y="3270250"/>
            <a:ext cx="3656012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486400" cy="4953000"/>
          </a:xfrm>
        </p:spPr>
        <p:txBody>
          <a:bodyPr/>
          <a:lstStyle/>
          <a:p>
            <a:r>
              <a:rPr lang="en-US"/>
              <a:t>Frontal rainbands</a:t>
            </a:r>
          </a:p>
          <a:p>
            <a:pPr lvl="1"/>
            <a:r>
              <a:rPr lang="en-US"/>
              <a:t>mesoscale</a:t>
            </a:r>
          </a:p>
          <a:p>
            <a:pPr lvl="2"/>
            <a:r>
              <a:rPr lang="en-US"/>
              <a:t>narrow cold-frontal rainbands</a:t>
            </a:r>
          </a:p>
          <a:p>
            <a:pPr lvl="3"/>
            <a:r>
              <a:rPr lang="en-US"/>
              <a:t>form of forced convection</a:t>
            </a:r>
          </a:p>
          <a:p>
            <a:pPr lvl="3"/>
            <a:r>
              <a:rPr lang="en-US"/>
              <a:t>driven principally by vertical perturbation pressure gradients associated with the vertical circulation along the front</a:t>
            </a:r>
          </a:p>
          <a:p>
            <a:pPr lvl="3"/>
            <a:r>
              <a:rPr lang="en-US"/>
              <a:t>neutrally stratified [Panel (b)]</a:t>
            </a:r>
          </a:p>
          <a:p>
            <a:pPr lvl="4"/>
            <a:r>
              <a:rPr lang="en-US"/>
              <a:t>little work needed to sustain updrafts</a:t>
            </a:r>
          </a:p>
          <a:p>
            <a:pPr lvl="3"/>
            <a:r>
              <a:rPr lang="en-US"/>
              <a:t>laminar rope cloud in strongly stratified environments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5017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0"/>
            <a:ext cx="34099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35375"/>
            <a:ext cx="33528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486400" cy="4953000"/>
          </a:xfrm>
        </p:spPr>
        <p:txBody>
          <a:bodyPr/>
          <a:lstStyle/>
          <a:p>
            <a:r>
              <a:rPr lang="en-US"/>
              <a:t>Frontal rainbands</a:t>
            </a:r>
          </a:p>
          <a:p>
            <a:pPr lvl="1"/>
            <a:r>
              <a:rPr lang="en-US"/>
              <a:t>mesoscale</a:t>
            </a:r>
          </a:p>
          <a:p>
            <a:pPr lvl="2"/>
            <a:r>
              <a:rPr lang="en-US"/>
              <a:t>narrow cold-frontal rainbands</a:t>
            </a:r>
          </a:p>
          <a:p>
            <a:pPr lvl="3"/>
            <a:r>
              <a:rPr lang="en-US"/>
              <a:t>maintenance depends on a balance between</a:t>
            </a:r>
          </a:p>
          <a:p>
            <a:pPr lvl="4"/>
            <a:r>
              <a:rPr lang="en-US"/>
              <a:t>horizontal vorticity in prefrontal air mass</a:t>
            </a:r>
          </a:p>
          <a:p>
            <a:pPr lvl="4"/>
            <a:r>
              <a:rPr lang="en-US"/>
              <a:t>vertical circulation along the leading portion of the cold air mass</a:t>
            </a:r>
          </a:p>
          <a:p>
            <a:pPr lvl="3"/>
            <a:r>
              <a:rPr lang="en-US"/>
              <a:t>kinks and breaks in the rainband [Panel (a)], core-and-gap structure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5038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0"/>
            <a:ext cx="34099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38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35375"/>
            <a:ext cx="33528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(Frontal) Zone</a:t>
            </a:r>
          </a:p>
        </p:txBody>
      </p:sp>
      <p:pic>
        <p:nvPicPr>
          <p:cNvPr id="250883" name="Picture 3" descr="transition zo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01888"/>
            <a:ext cx="8763000" cy="4249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181600" cy="4953000"/>
          </a:xfrm>
        </p:spPr>
        <p:txBody>
          <a:bodyPr/>
          <a:lstStyle/>
          <a:p>
            <a:r>
              <a:rPr lang="en-US"/>
              <a:t>Frontal rainbands</a:t>
            </a:r>
          </a:p>
          <a:p>
            <a:pPr lvl="1"/>
            <a:r>
              <a:rPr lang="en-US"/>
              <a:t>mesoscale</a:t>
            </a:r>
          </a:p>
          <a:p>
            <a:pPr lvl="2"/>
            <a:r>
              <a:rPr lang="en-US"/>
              <a:t>narrow cold-frontal rainbands</a:t>
            </a:r>
          </a:p>
          <a:p>
            <a:pPr lvl="3"/>
            <a:r>
              <a:rPr lang="en-US"/>
              <a:t>core-and-gap structure</a:t>
            </a:r>
          </a:p>
          <a:p>
            <a:pPr lvl="4"/>
            <a:r>
              <a:rPr lang="en-US"/>
              <a:t>meso-</a:t>
            </a:r>
            <a:r>
              <a:rPr lang="en-US" b="1">
                <a:latin typeface="Symbol" pitchFamily="18" charset="2"/>
              </a:rPr>
              <a:t>g</a:t>
            </a:r>
            <a:r>
              <a:rPr lang="en-US"/>
              <a:t>-scale vortices</a:t>
            </a:r>
          </a:p>
          <a:p>
            <a:pPr lvl="4"/>
            <a:r>
              <a:rPr lang="en-US"/>
              <a:t>occasionally amplify to tornado strength</a:t>
            </a:r>
          </a:p>
          <a:p>
            <a:pPr lvl="4"/>
            <a:r>
              <a:rPr lang="en-US"/>
              <a:t>likely arise from the instability of horizontal wind shear (Section 3.5)</a:t>
            </a:r>
          </a:p>
          <a:p>
            <a:pPr lvl="4"/>
            <a:r>
              <a:rPr lang="en-US"/>
              <a:t>fracture frontal updraft</a:t>
            </a:r>
          </a:p>
          <a:p>
            <a:pPr lvl="4"/>
            <a:endParaRPr lang="en-US"/>
          </a:p>
          <a:p>
            <a:pPr lvl="4"/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5863" name="Text Box 7"/>
          <p:cNvSpPr txBox="1">
            <a:spLocks noChangeArrowheads="1"/>
          </p:cNvSpPr>
          <p:nvPr/>
        </p:nvSpPr>
        <p:spPr bwMode="auto">
          <a:xfrm>
            <a:off x="5699125" y="5384800"/>
            <a:ext cx="2835275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can also be the result of a front interacting with prefrontal boundary layer convective structures</a:t>
            </a:r>
          </a:p>
        </p:txBody>
      </p:sp>
      <p:sp>
        <p:nvSpPr>
          <p:cNvPr id="505864" name="Line 8"/>
          <p:cNvSpPr>
            <a:spLocks noChangeShapeType="1"/>
          </p:cNvSpPr>
          <p:nvPr/>
        </p:nvSpPr>
        <p:spPr bwMode="auto">
          <a:xfrm flipV="1">
            <a:off x="4572000" y="5638800"/>
            <a:ext cx="11430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6576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486400" cy="4648200"/>
          </a:xfrm>
        </p:spPr>
        <p:txBody>
          <a:bodyPr/>
          <a:lstStyle/>
          <a:p>
            <a:r>
              <a:rPr lang="en-US"/>
              <a:t>Frontal rainbands</a:t>
            </a:r>
          </a:p>
          <a:p>
            <a:pPr lvl="1"/>
            <a:r>
              <a:rPr lang="en-US"/>
              <a:t>mesoscale</a:t>
            </a:r>
          </a:p>
          <a:p>
            <a:pPr lvl="2"/>
            <a:r>
              <a:rPr lang="en-US"/>
              <a:t>wide cold-frontal rainbands</a:t>
            </a:r>
          </a:p>
          <a:p>
            <a:pPr lvl="3"/>
            <a:r>
              <a:rPr lang="en-US"/>
              <a:t>only indirectly tied to processes near the surface</a:t>
            </a:r>
          </a:p>
          <a:p>
            <a:pPr lvl="3"/>
            <a:r>
              <a:rPr lang="en-US"/>
              <a:t>motion independent of the motion of the front</a:t>
            </a:r>
          </a:p>
          <a:p>
            <a:pPr lvl="3"/>
            <a:r>
              <a:rPr lang="en-US"/>
              <a:t>move with the winds in the cloud layer</a:t>
            </a:r>
          </a:p>
          <a:p>
            <a:pPr lvl="4"/>
            <a:r>
              <a:rPr lang="en-US"/>
              <a:t>move ahead of cold front</a:t>
            </a:r>
          </a:p>
          <a:p>
            <a:pPr lvl="4"/>
            <a:r>
              <a:rPr lang="en-US"/>
              <a:t>may overtake and move ahead of narrow cold-frontal rainband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6576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486400" cy="4648200"/>
          </a:xfrm>
        </p:spPr>
        <p:txBody>
          <a:bodyPr/>
          <a:lstStyle/>
          <a:p>
            <a:r>
              <a:rPr lang="en-US"/>
              <a:t>Frontal rainbands</a:t>
            </a:r>
          </a:p>
          <a:p>
            <a:pPr lvl="1"/>
            <a:r>
              <a:rPr lang="en-US"/>
              <a:t>mesoscale</a:t>
            </a:r>
          </a:p>
          <a:p>
            <a:pPr lvl="2"/>
            <a:r>
              <a:rPr lang="en-US"/>
              <a:t>wide cold-frontal rainbands</a:t>
            </a:r>
          </a:p>
          <a:p>
            <a:pPr lvl="3"/>
            <a:r>
              <a:rPr lang="en-US"/>
              <a:t>multiple wide cold-frontal rainbands can be associated with a single cold front</a:t>
            </a:r>
          </a:p>
          <a:p>
            <a:pPr lvl="3"/>
            <a:r>
              <a:rPr lang="en-US"/>
              <a:t>associated with a local steepening of the frontal surface</a:t>
            </a:r>
          </a:p>
          <a:p>
            <a:pPr lvl="3"/>
            <a:r>
              <a:rPr lang="en-US"/>
              <a:t>May be attributable to the release of conditional symmetric instability (CSI)</a:t>
            </a:r>
          </a:p>
        </p:txBody>
      </p:sp>
      <p:sp>
        <p:nvSpPr>
          <p:cNvPr id="5079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105400" cy="4953000"/>
          </a:xfrm>
        </p:spPr>
        <p:txBody>
          <a:bodyPr/>
          <a:lstStyle/>
          <a:p>
            <a:r>
              <a:rPr lang="en-US"/>
              <a:t>Frontal rainbands</a:t>
            </a:r>
          </a:p>
          <a:p>
            <a:pPr lvl="1"/>
            <a:r>
              <a:rPr lang="en-US"/>
              <a:t>mesoscale</a:t>
            </a:r>
          </a:p>
          <a:p>
            <a:pPr lvl="2"/>
            <a:r>
              <a:rPr lang="en-US"/>
              <a:t>warm-frontal rainbands</a:t>
            </a:r>
          </a:p>
          <a:p>
            <a:pPr lvl="3"/>
            <a:r>
              <a:rPr lang="en-US"/>
              <a:t>occur within and above the warm-frontal zone, on the poleward side of the surface warm front</a:t>
            </a:r>
          </a:p>
          <a:p>
            <a:pPr lvl="3"/>
            <a:r>
              <a:rPr lang="en-US"/>
              <a:t>can be attributed to </a:t>
            </a:r>
          </a:p>
          <a:p>
            <a:pPr lvl="4"/>
            <a:r>
              <a:rPr lang="en-US"/>
              <a:t>the release of CSI</a:t>
            </a:r>
          </a:p>
          <a:p>
            <a:pPr lvl="4"/>
            <a:r>
              <a:rPr lang="en-US"/>
              <a:t>lifting of a potentially unstable layer over the warm-frontal surface</a:t>
            </a:r>
          </a:p>
          <a:p>
            <a:pPr lvl="4"/>
            <a:r>
              <a:rPr lang="en-US"/>
              <a:t>ducted gravity waves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497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152400"/>
            <a:ext cx="412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5181600" y="4689475"/>
            <a:ext cx="3902075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Regions of CSI are also often regions of frontogenesis, and the ageostrophic vertical circulation that accompanies frontogenesis is believed to be a mechanism that can release CSI.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6576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5486400" cy="4876800"/>
          </a:xfrm>
        </p:spPr>
        <p:txBody>
          <a:bodyPr/>
          <a:lstStyle/>
          <a:p>
            <a:r>
              <a:rPr lang="en-US"/>
              <a:t>Frontal rainbands</a:t>
            </a:r>
          </a:p>
          <a:p>
            <a:pPr lvl="1"/>
            <a:r>
              <a:rPr lang="en-US"/>
              <a:t>mesoscale</a:t>
            </a:r>
          </a:p>
          <a:p>
            <a:pPr lvl="2"/>
            <a:r>
              <a:rPr lang="en-US"/>
              <a:t>warm-sector rainbands</a:t>
            </a:r>
          </a:p>
          <a:p>
            <a:pPr lvl="3"/>
            <a:r>
              <a:rPr lang="en-US"/>
              <a:t>likely associated with a CFA or a split front</a:t>
            </a:r>
          </a:p>
          <a:p>
            <a:pPr lvl="4"/>
            <a:r>
              <a:rPr lang="en-US"/>
              <a:t>upward velocity near a CFA is likely the result of frontal vertical circulations associated with the CFA</a:t>
            </a:r>
          </a:p>
          <a:p>
            <a:pPr lvl="4"/>
            <a:r>
              <a:rPr lang="en-US"/>
              <a:t>midtropospheric potential instability associated with the relatively dry air behind the split front</a:t>
            </a:r>
          </a:p>
        </p:txBody>
      </p:sp>
      <p:sp>
        <p:nvSpPr>
          <p:cNvPr id="4997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5378450" y="5257800"/>
            <a:ext cx="2622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http://www.jeffsweather.com/archives/2006/02/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838200" y="5883275"/>
            <a:ext cx="2478088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17 February 2006</a:t>
            </a:r>
          </a:p>
          <a:p>
            <a:r>
              <a:rPr lang="en-US"/>
              <a:t>Cold front passage</a:t>
            </a:r>
          </a:p>
        </p:txBody>
      </p:sp>
      <p:sp>
        <p:nvSpPr>
          <p:cNvPr id="1740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114800" cy="4114800"/>
          </a:xfrm>
        </p:spPr>
        <p:txBody>
          <a:bodyPr/>
          <a:lstStyle/>
          <a:p>
            <a:r>
              <a:rPr lang="en-US"/>
              <a:t>Which scenario?</a:t>
            </a:r>
          </a:p>
          <a:p>
            <a:pPr lvl="1"/>
            <a:r>
              <a:rPr lang="en-US"/>
              <a:t>Scenario#1; synoptic scale forcing alone</a:t>
            </a:r>
          </a:p>
          <a:p>
            <a:pPr lvl="1"/>
            <a:r>
              <a:rPr lang="en-US"/>
              <a:t>Scenario#2; synoptic scale dominates mesoscale forcing </a:t>
            </a:r>
          </a:p>
          <a:p>
            <a:pPr lvl="1"/>
            <a:r>
              <a:rPr lang="en-US"/>
              <a:t>Scenario#3; weak synoptic scale forcing</a:t>
            </a:r>
          </a:p>
        </p:txBody>
      </p:sp>
      <p:pic>
        <p:nvPicPr>
          <p:cNvPr id="174092" name="Picture 12" descr="nyradar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38325"/>
            <a:ext cx="38100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Chapter 5, p. 115 – 133</a:t>
            </a:r>
          </a:p>
          <a:p>
            <a:pPr lvl="1">
              <a:lnSpc>
                <a:spcPct val="90000"/>
              </a:lnSpc>
            </a:pPr>
            <a:r>
              <a:rPr lang="en-US"/>
              <a:t>General characteristics</a:t>
            </a:r>
          </a:p>
          <a:p>
            <a:pPr lvl="1">
              <a:lnSpc>
                <a:spcPct val="90000"/>
              </a:lnSpc>
            </a:pPr>
            <a:r>
              <a:rPr lang="en-US"/>
              <a:t>Types of fronts</a:t>
            </a:r>
          </a:p>
          <a:p>
            <a:pPr lvl="1">
              <a:lnSpc>
                <a:spcPct val="90000"/>
              </a:lnSpc>
            </a:pPr>
            <a:r>
              <a:rPr lang="en-US"/>
              <a:t>Motion of fronts </a:t>
            </a:r>
          </a:p>
          <a:p>
            <a:pPr lvl="1">
              <a:lnSpc>
                <a:spcPct val="90000"/>
              </a:lnSpc>
            </a:pPr>
            <a:r>
              <a:rPr lang="en-US"/>
              <a:t>Slope of fronts</a:t>
            </a:r>
          </a:p>
          <a:p>
            <a:pPr lvl="1">
              <a:lnSpc>
                <a:spcPct val="90000"/>
              </a:lnSpc>
            </a:pPr>
            <a:r>
              <a:rPr lang="en-US"/>
              <a:t>Kinematics of frontogenesis</a:t>
            </a:r>
          </a:p>
          <a:p>
            <a:pPr lvl="1">
              <a:lnSpc>
                <a:spcPct val="90000"/>
              </a:lnSpc>
            </a:pPr>
            <a:r>
              <a:rPr lang="en-US"/>
              <a:t>Dynamics of frontogenesis and the vertical circulation at fronts</a:t>
            </a:r>
          </a:p>
          <a:p>
            <a:pPr lvl="1">
              <a:lnSpc>
                <a:spcPct val="90000"/>
              </a:lnSpc>
            </a:pPr>
            <a:r>
              <a:rPr lang="en-US"/>
              <a:t>Frontal rainbands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6156325" y="4289425"/>
            <a:ext cx="27590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Focus is on air mass boundaries observed at the </a:t>
            </a:r>
            <a:r>
              <a:rPr lang="en-US" b="1" u="sng"/>
              <a:t>surface</a:t>
            </a:r>
            <a:r>
              <a:rPr lang="en-US"/>
              <a:t>.</a:t>
            </a:r>
          </a:p>
        </p:txBody>
      </p:sp>
      <p:pic>
        <p:nvPicPr>
          <p:cNvPr id="3706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3200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4495800" cy="4648200"/>
          </a:xfrm>
        </p:spPr>
        <p:txBody>
          <a:bodyPr/>
          <a:lstStyle/>
          <a:p>
            <a:r>
              <a:rPr lang="en-US"/>
              <a:t>General characteristics</a:t>
            </a:r>
          </a:p>
          <a:p>
            <a:pPr lvl="1"/>
            <a:r>
              <a:rPr lang="en-US"/>
              <a:t>Fronts</a:t>
            </a:r>
          </a:p>
          <a:p>
            <a:pPr lvl="2"/>
            <a:r>
              <a:rPr lang="en-US"/>
              <a:t>elongated zones of strong horizontal temperature gradient, where the gradient magnitude is at least an order of magnitude larger than the mean meridional temperature gradient</a:t>
            </a:r>
          </a:p>
          <a:p>
            <a:pPr lvl="1"/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Synoptic Fronts</a:t>
            </a:r>
          </a:p>
        </p:txBody>
      </p:sp>
      <p:pic>
        <p:nvPicPr>
          <p:cNvPr id="372742" name="Picture 6" descr="03-2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66863"/>
            <a:ext cx="4419600" cy="3005137"/>
          </a:xfrm>
          <a:prstGeom prst="rect">
            <a:avLst/>
          </a:prstGeom>
          <a:noFill/>
        </p:spPr>
      </p:pic>
      <p:sp>
        <p:nvSpPr>
          <p:cNvPr id="372743" name="Rectangle 7"/>
          <p:cNvSpPr>
            <a:spLocks noChangeArrowheads="1"/>
          </p:cNvSpPr>
          <p:nvPr/>
        </p:nvSpPr>
        <p:spPr bwMode="auto">
          <a:xfrm>
            <a:off x="4800600" y="45720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>
                <a:latin typeface="Arial" charset="0"/>
              </a:rPr>
              <a:t>Average air temperature near sea level in January (°F).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</TotalTime>
  <Words>3981</Words>
  <Application>Microsoft Office PowerPoint</Application>
  <PresentationFormat>On-screen Show (4:3)</PresentationFormat>
  <Paragraphs>544</Paragraphs>
  <Slides>75</Slides>
  <Notes>75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Symbol</vt:lpstr>
      <vt:lpstr>Times New Roman</vt:lpstr>
      <vt:lpstr>Wingdings</vt:lpstr>
      <vt:lpstr>Default Design</vt:lpstr>
      <vt:lpstr>Equation</vt:lpstr>
      <vt:lpstr>ATMS 316- Mesoscale Meteorology</vt:lpstr>
      <vt:lpstr>ATMS 316- Mesoscale Meteorology</vt:lpstr>
      <vt:lpstr>ATMS 316- Background</vt:lpstr>
      <vt:lpstr>Baroclinic zone</vt:lpstr>
      <vt:lpstr>Observed Structure [Carlson 1991]</vt:lpstr>
      <vt:lpstr>Frontal Surface</vt:lpstr>
      <vt:lpstr>Transition (Frontal) Zone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  <vt:lpstr>ATMS 316- Synoptic Fronts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Doug Miller</cp:lastModifiedBy>
  <cp:revision>724</cp:revision>
  <dcterms:created xsi:type="dcterms:W3CDTF">1601-01-01T00:00:00Z</dcterms:created>
  <dcterms:modified xsi:type="dcterms:W3CDTF">2016-02-11T20:59:48Z</dcterms:modified>
</cp:coreProperties>
</file>