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70" r:id="rId2"/>
    <p:sldId id="282" r:id="rId3"/>
    <p:sldId id="304" r:id="rId4"/>
    <p:sldId id="310" r:id="rId5"/>
    <p:sldId id="311" r:id="rId6"/>
    <p:sldId id="317" r:id="rId7"/>
    <p:sldId id="375" r:id="rId8"/>
    <p:sldId id="376" r:id="rId9"/>
    <p:sldId id="312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13" r:id="rId20"/>
    <p:sldId id="386" r:id="rId21"/>
    <p:sldId id="387" r:id="rId22"/>
    <p:sldId id="388" r:id="rId23"/>
    <p:sldId id="314" r:id="rId24"/>
    <p:sldId id="389" r:id="rId25"/>
    <p:sldId id="390" r:id="rId26"/>
    <p:sldId id="391" r:id="rId27"/>
    <p:sldId id="392" r:id="rId28"/>
    <p:sldId id="395" r:id="rId29"/>
    <p:sldId id="393" r:id="rId30"/>
    <p:sldId id="394" r:id="rId31"/>
    <p:sldId id="396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15" r:id="rId42"/>
    <p:sldId id="416" r:id="rId43"/>
    <p:sldId id="417" r:id="rId44"/>
    <p:sldId id="419" r:id="rId45"/>
    <p:sldId id="420" r:id="rId46"/>
    <p:sldId id="421" r:id="rId47"/>
    <p:sldId id="418" r:id="rId48"/>
    <p:sldId id="407" r:id="rId49"/>
    <p:sldId id="408" r:id="rId50"/>
    <p:sldId id="409" r:id="rId51"/>
    <p:sldId id="422" r:id="rId52"/>
    <p:sldId id="423" r:id="rId53"/>
    <p:sldId id="424" r:id="rId54"/>
    <p:sldId id="410" r:id="rId55"/>
    <p:sldId id="411" r:id="rId56"/>
    <p:sldId id="425" r:id="rId57"/>
    <p:sldId id="413" r:id="rId58"/>
    <p:sldId id="414" r:id="rId59"/>
    <p:sldId id="343" r:id="rId60"/>
    <p:sldId id="427" r:id="rId61"/>
    <p:sldId id="430" r:id="rId62"/>
    <p:sldId id="426" r:id="rId63"/>
    <p:sldId id="428" r:id="rId64"/>
    <p:sldId id="429" r:id="rId65"/>
    <p:sldId id="431" r:id="rId66"/>
    <p:sldId id="432" r:id="rId67"/>
    <p:sldId id="433" r:id="rId68"/>
    <p:sldId id="434" r:id="rId69"/>
    <p:sldId id="374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4" autoAdjust="0"/>
    <p:restoredTop sz="94660"/>
  </p:normalViewPr>
  <p:slideViewPr>
    <p:cSldViewPr>
      <p:cViewPr varScale="1">
        <p:scale>
          <a:sx n="74" d="100"/>
          <a:sy n="74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06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0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333B7C-6CFA-4F19-9335-C48FBB79F0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4E030-D8A3-48E1-900B-0899B76AE110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CB0CF-C850-4CE8-AF55-60841B65E5BB}" type="slidenum">
              <a:rPr lang="en-US"/>
              <a:pPr/>
              <a:t>10</a:t>
            </a:fld>
            <a:endParaRPr lang="en-US"/>
          </a:p>
        </p:txBody>
      </p:sp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27992-F1F3-4753-AAA1-F2AB29702FD1}" type="slidenum">
              <a:rPr lang="en-US"/>
              <a:pPr/>
              <a:t>11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041CB-EC59-4DC4-87FA-B80A8444D1FC}" type="slidenum">
              <a:rPr lang="en-US"/>
              <a:pPr/>
              <a:t>12</a:t>
            </a:fld>
            <a:endParaRPr lang="en-US"/>
          </a:p>
        </p:txBody>
      </p:sp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59C73-864B-44F3-866C-900A801AE2F4}" type="slidenum">
              <a:rPr lang="en-US"/>
              <a:pPr/>
              <a:t>13</a:t>
            </a:fld>
            <a:endParaRPr lang="en-US"/>
          </a:p>
        </p:txBody>
      </p:sp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0A69B-640F-4CAD-88D5-9B39007AC34B}" type="slidenum">
              <a:rPr lang="en-US"/>
              <a:pPr/>
              <a:t>14</a:t>
            </a:fld>
            <a:endParaRPr lang="en-US"/>
          </a:p>
        </p:txBody>
      </p:sp>
      <p:sp>
        <p:nvSpPr>
          <p:cNvPr id="254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301A0-FF7B-4621-A233-FBEC15793726}" type="slidenum">
              <a:rPr lang="en-US"/>
              <a:pPr/>
              <a:t>15</a:t>
            </a:fld>
            <a:endParaRPr lang="en-U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B64CE-7C54-41AC-B2A1-37514FE4D474}" type="slidenum">
              <a:rPr lang="en-US"/>
              <a:pPr/>
              <a:t>16</a:t>
            </a:fld>
            <a:endParaRPr lang="en-US"/>
          </a:p>
        </p:txBody>
      </p:sp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D2FC2-01DD-4627-B98D-91955A288C6E}" type="slidenum">
              <a:rPr lang="en-US"/>
              <a:pPr/>
              <a:t>17</a:t>
            </a:fld>
            <a:endParaRPr lang="en-U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D3849-23C7-44C5-BDC7-59D33CA7A4DF}" type="slidenum">
              <a:rPr lang="en-US"/>
              <a:pPr/>
              <a:t>18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F6960-8AA0-4A1B-B59F-FBB73E40A4FD}" type="slidenum">
              <a:rPr lang="en-US"/>
              <a:pPr/>
              <a:t>19</a:t>
            </a:fld>
            <a:endParaRPr lang="en-US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6D79D-F500-4F38-91C1-305EE7DA9F0E}" type="slidenum">
              <a:rPr lang="en-US"/>
              <a:pPr/>
              <a:t>2</a:t>
            </a:fld>
            <a:endParaRPr lang="en-US"/>
          </a:p>
        </p:txBody>
      </p:sp>
      <p:sp>
        <p:nvSpPr>
          <p:cNvPr id="242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6932-D0DD-45C7-ABED-511E15DC8450}" type="slidenum">
              <a:rPr lang="en-US"/>
              <a:pPr/>
              <a:t>20</a:t>
            </a:fld>
            <a:endParaRPr lang="en-US"/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59581-87AC-4560-9018-A4ACB29AF108}" type="slidenum">
              <a:rPr lang="en-US"/>
              <a:pPr/>
              <a:t>21</a:t>
            </a:fld>
            <a:endParaRPr lang="en-US"/>
          </a:p>
        </p:txBody>
      </p:sp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435A2-BFA1-4589-B77D-5E30F879603A}" type="slidenum">
              <a:rPr lang="en-US"/>
              <a:pPr/>
              <a:t>22</a:t>
            </a:fld>
            <a:endParaRPr lang="en-US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7BF57-6C86-4059-909D-F725982E58BF}" type="slidenum">
              <a:rPr lang="en-US"/>
              <a:pPr/>
              <a:t>23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BD65-ACA7-4840-893F-64BD260DB0B3}" type="slidenum">
              <a:rPr lang="en-US"/>
              <a:pPr/>
              <a:t>24</a:t>
            </a:fld>
            <a:endParaRPr lang="en-US"/>
          </a:p>
        </p:txBody>
      </p:sp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0A776-9189-4B1D-934B-C20D75158FD8}" type="slidenum">
              <a:rPr lang="en-US"/>
              <a:pPr/>
              <a:t>25</a:t>
            </a:fld>
            <a:endParaRPr lang="en-US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68DD7-C2A2-4065-ABF9-416592A8CEB2}" type="slidenum">
              <a:rPr lang="en-US"/>
              <a:pPr/>
              <a:t>26</a:t>
            </a:fld>
            <a:endParaRPr lang="en-US"/>
          </a:p>
        </p:txBody>
      </p:sp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FA8A3-BDC8-4D1A-B7B5-C86082F44377}" type="slidenum">
              <a:rPr lang="en-US"/>
              <a:pPr/>
              <a:t>27</a:t>
            </a:fld>
            <a:endParaRPr lang="en-US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08784-43B1-4E60-BB82-14C2AA4F7399}" type="slidenum">
              <a:rPr lang="en-US"/>
              <a:pPr/>
              <a:t>28</a:t>
            </a:fld>
            <a:endParaRPr lang="en-US"/>
          </a:p>
        </p:txBody>
      </p:sp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4C8B9-98CF-487A-9EB8-48ADAF1161E3}" type="slidenum">
              <a:rPr lang="en-US"/>
              <a:pPr/>
              <a:t>29</a:t>
            </a:fld>
            <a:endParaRPr lang="en-US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C967B-A67A-4360-A38C-806EA28219B7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939E7-41B8-4F74-AEA7-22D2392A9623}" type="slidenum">
              <a:rPr lang="en-US"/>
              <a:pPr/>
              <a:t>30</a:t>
            </a:fld>
            <a:endParaRPr lang="en-US"/>
          </a:p>
        </p:txBody>
      </p:sp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271BE-F47C-47BB-866C-944A78A77498}" type="slidenum">
              <a:rPr lang="en-US"/>
              <a:pPr/>
              <a:t>31</a:t>
            </a:fld>
            <a:endParaRPr lang="en-US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5CC2-F220-4886-9C23-2C28A24038F6}" type="slidenum">
              <a:rPr lang="en-US"/>
              <a:pPr/>
              <a:t>32</a:t>
            </a:fld>
            <a:endParaRPr lang="en-US"/>
          </a:p>
        </p:txBody>
      </p:sp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14A7F-BB45-4C56-9E56-1E355049D982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8968-E035-4E0F-8A06-3233A003E337}" type="slidenum">
              <a:rPr lang="en-US"/>
              <a:pPr/>
              <a:t>34</a:t>
            </a:fld>
            <a:endParaRPr lang="en-US"/>
          </a:p>
        </p:txBody>
      </p:sp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FC44D-B440-4A67-BACF-42D9264C6156}" type="slidenum">
              <a:rPr lang="en-US"/>
              <a:pPr/>
              <a:t>35</a:t>
            </a:fld>
            <a:endParaRPr lang="en-US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C87D1-8C93-415C-87E2-96176554444E}" type="slidenum">
              <a:rPr lang="en-US"/>
              <a:pPr/>
              <a:t>36</a:t>
            </a:fld>
            <a:endParaRPr lang="en-US"/>
          </a:p>
        </p:txBody>
      </p:sp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44357-ABFF-4C7C-B6FC-D3F14F0C4A58}" type="slidenum">
              <a:rPr lang="en-US"/>
              <a:pPr/>
              <a:t>37</a:t>
            </a:fld>
            <a:endParaRPr lang="en-U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60D48-E0C2-443A-9E98-F705620A2263}" type="slidenum">
              <a:rPr lang="en-US"/>
              <a:pPr/>
              <a:t>38</a:t>
            </a:fld>
            <a:endParaRPr lang="en-US"/>
          </a:p>
        </p:txBody>
      </p:sp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79012-2B6F-4557-B339-43ECFACFA765}" type="slidenum">
              <a:rPr lang="en-US"/>
              <a:pPr/>
              <a:t>39</a:t>
            </a:fld>
            <a:endParaRPr lang="en-US"/>
          </a:p>
        </p:txBody>
      </p:sp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DF812-C362-4A34-AB78-3C8D840C150F}" type="slidenum">
              <a:rPr lang="en-US"/>
              <a:pPr/>
              <a:t>4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49296-8D71-4232-B736-4FC2CFD3955B}" type="slidenum">
              <a:rPr lang="en-US"/>
              <a:pPr/>
              <a:t>40</a:t>
            </a:fld>
            <a:endParaRPr lang="en-US"/>
          </a:p>
        </p:txBody>
      </p:sp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85B1-E679-4332-8946-56808DE4A2AA}" type="slidenum">
              <a:rPr lang="en-US"/>
              <a:pPr/>
              <a:t>41</a:t>
            </a:fld>
            <a:endParaRPr lang="en-US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EB7DF-3D68-43A6-96CF-3C3FE61669ED}" type="slidenum">
              <a:rPr lang="en-US"/>
              <a:pPr/>
              <a:t>42</a:t>
            </a:fld>
            <a:endParaRPr lang="en-US"/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0597B-230F-4E8C-82AE-69DF462E186D}" type="slidenum">
              <a:rPr lang="en-US"/>
              <a:pPr/>
              <a:t>43</a:t>
            </a:fld>
            <a:endParaRPr lang="en-US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81E6-295C-452C-AB70-DD68CFA091DB}" type="slidenum">
              <a:rPr lang="en-US"/>
              <a:pPr/>
              <a:t>44</a:t>
            </a:fld>
            <a:endParaRPr lang="en-US"/>
          </a:p>
        </p:txBody>
      </p:sp>
      <p:sp>
        <p:nvSpPr>
          <p:cNvPr id="285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9EC22-5D68-4D5E-9A61-FE4E53F929B0}" type="slidenum">
              <a:rPr lang="en-US"/>
              <a:pPr/>
              <a:t>45</a:t>
            </a:fld>
            <a:endParaRPr lang="en-US"/>
          </a:p>
        </p:txBody>
      </p:sp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A4982-09B3-4512-A3BE-DB68F11F64F8}" type="slidenum">
              <a:rPr lang="en-US"/>
              <a:pPr/>
              <a:t>46</a:t>
            </a:fld>
            <a:endParaRPr lang="en-US"/>
          </a:p>
        </p:txBody>
      </p:sp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2362A-1915-4CE2-A241-CD241C774606}" type="slidenum">
              <a:rPr lang="en-US"/>
              <a:pPr/>
              <a:t>47</a:t>
            </a:fld>
            <a:endParaRPr lang="en-US"/>
          </a:p>
        </p:txBody>
      </p:sp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D0049-B867-4819-AE80-28CEECD57281}" type="slidenum">
              <a:rPr lang="en-US"/>
              <a:pPr/>
              <a:t>48</a:t>
            </a:fld>
            <a:endParaRPr lang="en-US"/>
          </a:p>
        </p:txBody>
      </p:sp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1A3A4-C05C-4955-B29F-D9126FCF9EDF}" type="slidenum">
              <a:rPr lang="en-US"/>
              <a:pPr/>
              <a:t>49</a:t>
            </a:fld>
            <a:endParaRPr lang="en-US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E1157-4578-4C2A-852B-61137B8B7C84}" type="slidenum">
              <a:rPr lang="en-US"/>
              <a:pPr/>
              <a:t>5</a:t>
            </a:fld>
            <a:endParaRPr lang="en-US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081E3-A975-496F-BA80-CB62819F329C}" type="slidenum">
              <a:rPr lang="en-US"/>
              <a:pPr/>
              <a:t>50</a:t>
            </a:fld>
            <a:endParaRPr lang="en-US"/>
          </a:p>
        </p:txBody>
      </p:sp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DB708-3342-4615-A29E-F1D0F5531C63}" type="slidenum">
              <a:rPr lang="en-US"/>
              <a:pPr/>
              <a:t>51</a:t>
            </a:fld>
            <a:endParaRPr lang="en-US"/>
          </a:p>
        </p:txBody>
      </p:sp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62C47-20BB-4F93-BA40-076E0896091F}" type="slidenum">
              <a:rPr lang="en-US"/>
              <a:pPr/>
              <a:t>52</a:t>
            </a:fld>
            <a:endParaRPr lang="en-US"/>
          </a:p>
        </p:txBody>
      </p:sp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C0090-195D-41CB-A62A-2B09935847F8}" type="slidenum">
              <a:rPr lang="en-US"/>
              <a:pPr/>
              <a:t>53</a:t>
            </a:fld>
            <a:endParaRPr lang="en-US"/>
          </a:p>
        </p:txBody>
      </p:sp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ECB4A-BC84-47AE-8E91-7E037244428E}" type="slidenum">
              <a:rPr lang="en-US"/>
              <a:pPr/>
              <a:t>54</a:t>
            </a:fld>
            <a:endParaRPr lang="en-US"/>
          </a:p>
        </p:txBody>
      </p:sp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CB1CB-6000-4FFB-93E8-1185A02E294D}" type="slidenum">
              <a:rPr lang="en-US"/>
              <a:pPr/>
              <a:t>55</a:t>
            </a:fld>
            <a:endParaRPr lang="en-US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ED1C7-F269-4C74-A1D4-29CFF86CA88B}" type="slidenum">
              <a:rPr lang="en-US"/>
              <a:pPr/>
              <a:t>56</a:t>
            </a:fld>
            <a:endParaRPr lang="en-US"/>
          </a:p>
        </p:txBody>
      </p:sp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25CCB-AEAD-4908-A482-9E5C44C38513}" type="slidenum">
              <a:rPr lang="en-US"/>
              <a:pPr/>
              <a:t>57</a:t>
            </a:fld>
            <a:endParaRPr lang="en-US"/>
          </a:p>
        </p:txBody>
      </p:sp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3C00-E73E-4B8A-8ADB-5E2DEFD03046}" type="slidenum">
              <a:rPr lang="en-US"/>
              <a:pPr/>
              <a:t>58</a:t>
            </a:fld>
            <a:endParaRPr lang="en-US"/>
          </a:p>
        </p:txBody>
      </p:sp>
      <p:sp>
        <p:nvSpPr>
          <p:cNvPr id="300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BA87F-016B-4F79-96F4-B31903BE78E5}" type="slidenum">
              <a:rPr lang="en-US"/>
              <a:pPr/>
              <a:t>59</a:t>
            </a:fld>
            <a:endParaRPr lang="en-US"/>
          </a:p>
        </p:txBody>
      </p:sp>
      <p:sp>
        <p:nvSpPr>
          <p:cNvPr id="301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D2F94-2AEB-4112-95E5-753D0E9EE315}" type="slidenum">
              <a:rPr lang="en-US"/>
              <a:pPr/>
              <a:t>6</a:t>
            </a:fld>
            <a:endParaRPr lang="en-US"/>
          </a:p>
        </p:txBody>
      </p:sp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458CD-49E8-486D-A1DB-323F65394D1D}" type="slidenum">
              <a:rPr lang="en-US"/>
              <a:pPr/>
              <a:t>60</a:t>
            </a:fld>
            <a:endParaRPr lang="en-US"/>
          </a:p>
        </p:txBody>
      </p:sp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8B412-E29E-41CD-B401-2C1022D794FF}" type="slidenum">
              <a:rPr lang="en-US"/>
              <a:pPr/>
              <a:t>61</a:t>
            </a:fld>
            <a:endParaRPr lang="en-US"/>
          </a:p>
        </p:txBody>
      </p:sp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64F8E-CA8F-49F6-918A-D583B6A90D15}" type="slidenum">
              <a:rPr lang="en-US"/>
              <a:pPr/>
              <a:t>62</a:t>
            </a:fld>
            <a:endParaRPr lang="en-US"/>
          </a:p>
        </p:txBody>
      </p:sp>
      <p:sp>
        <p:nvSpPr>
          <p:cNvPr id="304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64B1-750F-4967-B5F6-5F40ECDAF048}" type="slidenum">
              <a:rPr lang="en-US"/>
              <a:pPr/>
              <a:t>63</a:t>
            </a:fld>
            <a:endParaRPr lang="en-US"/>
          </a:p>
        </p:txBody>
      </p:sp>
      <p:sp>
        <p:nvSpPr>
          <p:cNvPr id="305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3469-BE97-4111-9339-6D8EFED79DEC}" type="slidenum">
              <a:rPr lang="en-US"/>
              <a:pPr/>
              <a:t>64</a:t>
            </a:fld>
            <a:endParaRPr lang="en-US"/>
          </a:p>
        </p:txBody>
      </p:sp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A8DA5-89BF-4506-816D-2431FA123248}" type="slidenum">
              <a:rPr lang="en-US"/>
              <a:pPr/>
              <a:t>65</a:t>
            </a:fld>
            <a:endParaRPr lang="en-US"/>
          </a:p>
        </p:txBody>
      </p:sp>
      <p:sp>
        <p:nvSpPr>
          <p:cNvPr id="307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3BBDD-3803-4273-899B-9A8EA0342209}" type="slidenum">
              <a:rPr lang="en-US"/>
              <a:pPr/>
              <a:t>66</a:t>
            </a:fld>
            <a:endParaRPr lang="en-US"/>
          </a:p>
        </p:txBody>
      </p:sp>
      <p:sp>
        <p:nvSpPr>
          <p:cNvPr id="308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7BE23-40FC-4758-B872-5397090CF4DD}" type="slidenum">
              <a:rPr lang="en-US"/>
              <a:pPr/>
              <a:t>67</a:t>
            </a:fld>
            <a:endParaRPr lang="en-US"/>
          </a:p>
        </p:txBody>
      </p:sp>
      <p:sp>
        <p:nvSpPr>
          <p:cNvPr id="309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FCBD0-002C-4A4A-8E59-4D2F284D8E44}" type="slidenum">
              <a:rPr lang="en-US"/>
              <a:pPr/>
              <a:t>68</a:t>
            </a:fld>
            <a:endParaRPr lang="en-US"/>
          </a:p>
        </p:txBody>
      </p:sp>
      <p:sp>
        <p:nvSpPr>
          <p:cNvPr id="310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19638-3497-4B5E-AED1-4A9C1A87043E}" type="slidenum">
              <a:rPr lang="en-US"/>
              <a:pPr/>
              <a:t>69</a:t>
            </a:fld>
            <a:endParaRPr lang="en-US"/>
          </a:p>
        </p:txBody>
      </p:sp>
      <p:sp>
        <p:nvSpPr>
          <p:cNvPr id="311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EA79C-9A1F-4E89-9493-0BE9252CA81B}" type="slidenum">
              <a:rPr lang="en-US"/>
              <a:pPr/>
              <a:t>7</a:t>
            </a:fld>
            <a:endParaRPr lang="en-US"/>
          </a:p>
        </p:txBody>
      </p:sp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1801E-E913-4AC6-AFF7-27B35EDC3959}" type="slidenum">
              <a:rPr lang="en-US"/>
              <a:pPr/>
              <a:t>8</a:t>
            </a:fld>
            <a:endParaRPr lang="en-US"/>
          </a:p>
        </p:txBody>
      </p:sp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31B26-54B7-48C0-9E0F-E03C9828E9C8}" type="slidenum">
              <a:rPr lang="en-US"/>
              <a:pPr/>
              <a:t>9</a:t>
            </a:fld>
            <a:endParaRPr lang="en-US"/>
          </a:p>
        </p:txBody>
      </p:sp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06E5-5AD9-4CA1-A4F8-0636CC489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6ADA3-6524-4DD0-B4ED-6C7DFF6C5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0A37-1F2C-47EE-97E1-0646597FA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3B85F6-CA36-47F1-936D-8C390DD55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864FA0-640B-434C-93B4-D507CB529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A6B1D-1451-4404-8444-551699D44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50061-6FCC-4C8F-BECE-9F52AEFA4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32FC-CB7B-4F79-9786-862DBB7B9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BA678-F1B1-4F42-8D70-4317FCC63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2F6A1-E90F-4FFE-88D9-7917DF196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EAA11-0B5F-4832-AD1C-3C9462C4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00035-7F2E-4E5E-9410-41ED7FD1D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559F-11C8-41F4-BA18-7215605EE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767D3-5134-474C-8E46-6C19E2996D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meted.ucar.edu/norlat/snow/polarlows/index.htm" TargetMode="External"/><Relationship Id="rId4" Type="http://schemas.openxmlformats.org/officeDocument/2006/relationships/hyperlink" Target="http://meted.ucar.edu/norlat/snow/polarlow_case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62785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http://www.ucar.edu/communications/factsheets/Tornadoes.html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sz="2800"/>
              <a:t>Packet#5</a:t>
            </a:r>
          </a:p>
          <a:p>
            <a:r>
              <a:rPr lang="en-US" sz="2800"/>
              <a:t>Interesting things happen at the </a:t>
            </a:r>
            <a:r>
              <a:rPr lang="en-US" sz="2800" u="sng"/>
              <a:t>boundaries</a:t>
            </a:r>
            <a:r>
              <a:rPr lang="en-US" sz="2800"/>
              <a:t>, or at the </a:t>
            </a:r>
            <a:r>
              <a:rPr lang="en-US" sz="2800" i="1"/>
              <a:t>interface</a:t>
            </a:r>
            <a:r>
              <a:rPr lang="en-US" sz="2800"/>
              <a:t>…</a:t>
            </a:r>
          </a:p>
          <a:p>
            <a:pPr lvl="1"/>
            <a:r>
              <a:rPr lang="en-US" sz="2400"/>
              <a:t>Land, water (coastline)</a:t>
            </a:r>
          </a:p>
        </p:txBody>
      </p:sp>
      <p:pic>
        <p:nvPicPr>
          <p:cNvPr id="23560" name="Picture 8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Low level vortex apparent in low “warm” clouds</a:t>
            </a:r>
          </a:p>
          <a:p>
            <a:pPr lvl="1"/>
            <a:r>
              <a:rPr lang="en-US"/>
              <a:t>Ship 200 km west of low centre (74</a:t>
            </a:r>
            <a:r>
              <a:rPr lang="en-US" baseline="30000"/>
              <a:t>o</a:t>
            </a:r>
            <a:r>
              <a:rPr lang="en-US"/>
              <a:t>N, 28</a:t>
            </a:r>
            <a:r>
              <a:rPr lang="en-US" baseline="30000"/>
              <a:t>o</a:t>
            </a:r>
            <a:r>
              <a:rPr lang="en-US"/>
              <a:t>E) observed a northerly wind of ~ 30 m s</a:t>
            </a:r>
            <a:r>
              <a:rPr lang="en-US" baseline="30000"/>
              <a:t>-1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867400" y="4419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1702 UTC 26 Feb 1987</a:t>
            </a:r>
          </a:p>
        </p:txBody>
      </p:sp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905000"/>
            <a:ext cx="31432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156325" y="5070475"/>
            <a:ext cx="2366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SV = Svalbard</a:t>
            </a:r>
          </a:p>
          <a:p>
            <a:r>
              <a:rPr lang="en-US"/>
              <a:t>FR = Fruholmen </a:t>
            </a:r>
          </a:p>
          <a:p>
            <a:r>
              <a:rPr lang="en-US"/>
              <a:t>	lighthouse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Radiosonde ascents from Bear Island (nearby) show the vortex formed in a region in which the surface layer was capped by a pronounced inversion</a:t>
            </a:r>
          </a:p>
          <a:p>
            <a:pPr lvl="2"/>
            <a:r>
              <a:rPr lang="en-US"/>
              <a:t>Inhibited deep convection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1702 UTC 26 Feb 1987</a:t>
            </a:r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905000"/>
            <a:ext cx="31432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6156325" y="5070475"/>
            <a:ext cx="2366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SV = Svalbard</a:t>
            </a:r>
          </a:p>
          <a:p>
            <a:r>
              <a:rPr lang="en-US"/>
              <a:t>FR = Fruholmen </a:t>
            </a:r>
          </a:p>
          <a:p>
            <a:r>
              <a:rPr lang="en-US"/>
              <a:t>	lighthouse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capped surface layer, different from most other incipient polar lows</a:t>
            </a:r>
          </a:p>
          <a:p>
            <a:pPr lvl="2"/>
            <a:r>
              <a:rPr lang="en-US"/>
              <a:t>Bands or clusters of deep convection were not present at this early stage of development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1702 UTC 26 Feb 1987</a:t>
            </a:r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905000"/>
            <a:ext cx="31432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156325" y="5070475"/>
            <a:ext cx="2366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SV = Svalbard</a:t>
            </a:r>
          </a:p>
          <a:p>
            <a:r>
              <a:rPr lang="en-US"/>
              <a:t>FR = Fruholmen </a:t>
            </a:r>
          </a:p>
          <a:p>
            <a:r>
              <a:rPr lang="en-US"/>
              <a:t>	lighthouse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9436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Strong cold air advection was occurring over the sea west and southwest of the low centre</a:t>
            </a:r>
          </a:p>
          <a:p>
            <a:pPr lvl="1"/>
            <a:r>
              <a:rPr lang="en-US"/>
              <a:t>Baroclinic zone between cold air and “warm” modified air help trigger development of polar low?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1702 UTC 26 Feb 1987</a:t>
            </a:r>
          </a:p>
        </p:txBody>
      </p:sp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905000"/>
            <a:ext cx="31432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6156325" y="5070475"/>
            <a:ext cx="2366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SV = Svalbard</a:t>
            </a:r>
          </a:p>
          <a:p>
            <a:r>
              <a:rPr lang="en-US"/>
              <a:t>FR = Fruholmen </a:t>
            </a:r>
          </a:p>
          <a:p>
            <a:r>
              <a:rPr lang="en-US"/>
              <a:t>	lighthouse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9436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Environment of polar lows normally is stable to small amplitude perturbations</a:t>
            </a:r>
          </a:p>
          <a:p>
            <a:pPr lvl="2"/>
            <a:r>
              <a:rPr lang="en-US"/>
              <a:t>Disturbances of substantial amplitude appear to be necessary to initiate growth</a:t>
            </a:r>
          </a:p>
          <a:p>
            <a:pPr lvl="3"/>
            <a:r>
              <a:rPr lang="en-US"/>
              <a:t>CISK</a:t>
            </a:r>
          </a:p>
          <a:p>
            <a:pPr lvl="3"/>
            <a:r>
              <a:rPr lang="en-US"/>
              <a:t>Air-sea interaction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1702 UTC 26 Feb 1987</a:t>
            </a: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905000"/>
            <a:ext cx="31432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6156325" y="5070475"/>
            <a:ext cx="2366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SV = Svalbard</a:t>
            </a:r>
          </a:p>
          <a:p>
            <a:r>
              <a:rPr lang="en-US"/>
              <a:t>FR = Fruholmen </a:t>
            </a:r>
          </a:p>
          <a:p>
            <a:r>
              <a:rPr lang="en-US"/>
              <a:t>	lighthouse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905000"/>
            <a:ext cx="31432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9436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Satellite imagery unavailable from 1702 26 Feb until 0244 UTC 27 Feb (not shown)</a:t>
            </a:r>
          </a:p>
          <a:p>
            <a:pPr lvl="2"/>
            <a:r>
              <a:rPr lang="en-US"/>
              <a:t>Polar low moved 300 km</a:t>
            </a:r>
          </a:p>
          <a:p>
            <a:pPr lvl="2"/>
            <a:r>
              <a:rPr lang="en-US"/>
              <a:t>Low evolved into an intense small scale cyclone</a:t>
            </a:r>
          </a:p>
          <a:p>
            <a:pPr lvl="2"/>
            <a:r>
              <a:rPr lang="en-US"/>
              <a:t>Deep convection and well developed spiral arms had formed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5867400" y="5029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0418 UTC 27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905000"/>
            <a:ext cx="31432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9436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Satellite image features of note</a:t>
            </a:r>
          </a:p>
          <a:p>
            <a:pPr lvl="2"/>
            <a:r>
              <a:rPr lang="en-US"/>
              <a:t>Similarity to tropical cyclones</a:t>
            </a:r>
          </a:p>
          <a:p>
            <a:pPr lvl="2"/>
            <a:r>
              <a:rPr lang="en-US"/>
              <a:t>Deep convection in spiral arms</a:t>
            </a:r>
          </a:p>
          <a:p>
            <a:pPr lvl="2"/>
            <a:r>
              <a:rPr lang="en-US"/>
              <a:t>Large diameter well-defined eye</a:t>
            </a:r>
          </a:p>
          <a:p>
            <a:pPr lvl="2"/>
            <a:r>
              <a:rPr lang="en-US"/>
              <a:t>Air mass contrasts across spiral arms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867400" y="5029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0418 UTC 27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905000"/>
            <a:ext cx="31432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9436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 i="1"/>
              <a:t>Important difference</a:t>
            </a:r>
            <a:r>
              <a:rPr lang="en-US"/>
              <a:t> between this polar low and its tropical counterparts</a:t>
            </a:r>
          </a:p>
          <a:p>
            <a:pPr lvl="2"/>
            <a:r>
              <a:rPr lang="en-US"/>
              <a:t>Contrasting air masses in the boundary layer; northern spiral arm</a:t>
            </a:r>
          </a:p>
          <a:p>
            <a:pPr lvl="3"/>
            <a:r>
              <a:rPr lang="en-US"/>
              <a:t>Shallow very cold air mass to west</a:t>
            </a:r>
          </a:p>
          <a:p>
            <a:pPr lvl="3"/>
            <a:r>
              <a:rPr lang="en-US"/>
              <a:t>“warm” air marked by cellular convection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5867400" y="5029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0418 UTC 27 Feb 1987</a:t>
            </a: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7772400" y="12954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713038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943600" cy="4648200"/>
          </a:xfrm>
        </p:spPr>
        <p:txBody>
          <a:bodyPr/>
          <a:lstStyle/>
          <a:p>
            <a:r>
              <a:rPr lang="en-US"/>
              <a:t>A synoptic/satellite image-based study of the development</a:t>
            </a:r>
          </a:p>
          <a:p>
            <a:pPr lvl="1"/>
            <a:r>
              <a:rPr lang="en-US"/>
              <a:t>Arctic fronts</a:t>
            </a:r>
          </a:p>
          <a:p>
            <a:pPr lvl="2"/>
            <a:r>
              <a:rPr lang="en-US"/>
              <a:t>Form due to confluence in low-level baroclinic zone</a:t>
            </a:r>
          </a:p>
          <a:p>
            <a:pPr lvl="2"/>
            <a:r>
              <a:rPr lang="en-US"/>
              <a:t>Develop when shallow arctic air masses are advected from source regions over snow/ice out over the relatively warm sea surface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5835650" y="5562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0418 UTC 27 Feb 1987</a:t>
            </a:r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>
            <a:off x="8001000" y="12954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The landfall</a:t>
            </a:r>
          </a:p>
          <a:p>
            <a:pPr lvl="1"/>
            <a:r>
              <a:rPr lang="en-US"/>
              <a:t>Crosses coast at 0600 UTC 27 Feb 1987</a:t>
            </a:r>
          </a:p>
          <a:p>
            <a:pPr lvl="1"/>
            <a:r>
              <a:rPr lang="en-US"/>
              <a:t>Low decays rapidly after landfall</a:t>
            </a:r>
          </a:p>
          <a:p>
            <a:pPr lvl="1"/>
            <a:r>
              <a:rPr lang="en-US"/>
              <a:t>Polar low loses…</a:t>
            </a:r>
          </a:p>
          <a:p>
            <a:pPr lvl="2"/>
            <a:r>
              <a:rPr lang="en-US"/>
              <a:t>Its hurricane-like structure</a:t>
            </a:r>
          </a:p>
          <a:p>
            <a:pPr lvl="2"/>
            <a:r>
              <a:rPr lang="en-US"/>
              <a:t>Its well-defined eye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1893888"/>
            <a:ext cx="319087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911850" y="5943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0831 UTC 27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Outline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Background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Polar Low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Introduction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 synoptic/satellite image-based study of the development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landfall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Numerical diagnostics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Discussion and summary</a:t>
            </a:r>
          </a:p>
        </p:txBody>
      </p:sp>
      <p:pic>
        <p:nvPicPr>
          <p:cNvPr id="78853" name="Picture 5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28600" y="1752600"/>
            <a:ext cx="744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http://meted.ucar.edu/norlat/snow/polarlow_case/index.htm</a:t>
            </a:r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228600" y="1447800"/>
            <a:ext cx="688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http://meted.ucar.edu/norlat/snow/polarlows/index.htm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676400"/>
            <a:ext cx="35591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The landfall</a:t>
            </a:r>
          </a:p>
          <a:p>
            <a:pPr lvl="1"/>
            <a:r>
              <a:rPr lang="en-US"/>
              <a:t>Minimum pressure just under 1000 hPa</a:t>
            </a:r>
          </a:p>
          <a:p>
            <a:pPr lvl="1"/>
            <a:r>
              <a:rPr lang="en-US"/>
              <a:t>No strong surface pressure gradient close to the center</a:t>
            </a:r>
          </a:p>
          <a:p>
            <a:pPr lvl="1"/>
            <a:r>
              <a:rPr lang="en-US"/>
              <a:t>Strongest surface winds 200 km west of center 20 m s</a:t>
            </a:r>
            <a:r>
              <a:rPr lang="en-US" baseline="30000"/>
              <a:t>-1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307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0600 UTC 27 Feb 1987</a:t>
            </a:r>
          </a:p>
          <a:p>
            <a:r>
              <a:rPr lang="en-US"/>
              <a:t>SLP/ spiral band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The landfall</a:t>
            </a:r>
          </a:p>
          <a:p>
            <a:pPr lvl="1"/>
            <a:r>
              <a:rPr lang="en-US"/>
              <a:t>Polar low pressure disturbance ~ 5 hPa</a:t>
            </a:r>
          </a:p>
          <a:p>
            <a:pPr lvl="1"/>
            <a:r>
              <a:rPr lang="en-US"/>
              <a:t>Horizontal scale of a few hundred kilometers</a:t>
            </a:r>
          </a:p>
          <a:p>
            <a:pPr lvl="1"/>
            <a:r>
              <a:rPr lang="en-US"/>
              <a:t>Highest wind speed measured at Fruholmen lighthouse = 19 m s</a:t>
            </a:r>
            <a:r>
              <a:rPr lang="en-US" baseline="30000"/>
              <a:t>-1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6096000" y="5775325"/>
            <a:ext cx="284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Barograms and max mean</a:t>
            </a:r>
          </a:p>
          <a:p>
            <a:r>
              <a:rPr lang="en-US" sz="2000"/>
              <a:t>winds for coastal stations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1563688"/>
            <a:ext cx="3095625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9" name="Line 7"/>
          <p:cNvSpPr>
            <a:spLocks noChangeShapeType="1"/>
          </p:cNvSpPr>
          <p:nvPr/>
        </p:nvSpPr>
        <p:spPr bwMode="auto">
          <a:xfrm flipV="1">
            <a:off x="7239000" y="1981200"/>
            <a:ext cx="685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7894638" y="16764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The landfall</a:t>
            </a:r>
          </a:p>
          <a:p>
            <a:pPr lvl="1"/>
            <a:r>
              <a:rPr lang="en-US"/>
              <a:t>Maintains cyclonic circulation as it crosses Norway and Sweden</a:t>
            </a:r>
          </a:p>
          <a:p>
            <a:pPr lvl="1"/>
            <a:r>
              <a:rPr lang="en-US"/>
              <a:t>Center fills ~ 5 hPa</a:t>
            </a:r>
          </a:p>
          <a:p>
            <a:pPr lvl="1"/>
            <a:r>
              <a:rPr lang="en-US"/>
              <a:t>Marked pressure rise behind polar low</a:t>
            </a:r>
          </a:p>
          <a:p>
            <a:pPr lvl="2"/>
            <a:r>
              <a:rPr lang="en-US"/>
              <a:t>Causes local wind increase to around 20 m s</a:t>
            </a:r>
            <a:r>
              <a:rPr lang="en-US" baseline="30000"/>
              <a:t>-1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6096000" y="5775325"/>
            <a:ext cx="284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Barograms and max mean</a:t>
            </a:r>
          </a:p>
          <a:p>
            <a:r>
              <a:rPr lang="en-US" sz="2000"/>
              <a:t>winds for coastal stations</a:t>
            </a: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1563688"/>
            <a:ext cx="3095625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0292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mesoscale numerical model of the Norwegian Meteorological Institute</a:t>
            </a:r>
          </a:p>
          <a:p>
            <a:pPr lvl="1"/>
            <a:r>
              <a:rPr lang="en-US"/>
              <a:t>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x = 25 km, 18 vertical levels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1905000"/>
            <a:ext cx="3095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927725" y="4689475"/>
            <a:ext cx="306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Model domain and SST/ice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5" y="2514600"/>
            <a:ext cx="40036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106613"/>
            <a:ext cx="31432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019800" y="47244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Initial conditions at 1200 UTC 26 Feb 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Develops in NW part of parent low</a:t>
            </a:r>
          </a:p>
          <a:p>
            <a:pPr lvl="1"/>
            <a:r>
              <a:rPr lang="en-US"/>
              <a:t>Moves CCW while it deepens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181600" y="519747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6-h fcst valid 18 UTC 26 Feb 87</a:t>
            </a:r>
          </a:p>
          <a:p>
            <a:r>
              <a:rPr lang="en-US" sz="2000"/>
              <a:t>SLP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p = 2 hPa</a:t>
            </a:r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820863"/>
            <a:ext cx="3860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472" name="Oval 8"/>
          <p:cNvSpPr>
            <a:spLocks noChangeArrowheads="1"/>
          </p:cNvSpPr>
          <p:nvPr/>
        </p:nvSpPr>
        <p:spPr bwMode="auto">
          <a:xfrm>
            <a:off x="6019800" y="21336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680325" y="2533650"/>
            <a:ext cx="41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7589838" y="1447800"/>
            <a:ext cx="1487487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parent low</a:t>
            </a: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H="1">
            <a:off x="7924800" y="1905000"/>
            <a:ext cx="457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Some “noise” in the simulation</a:t>
            </a:r>
          </a:p>
          <a:p>
            <a:pPr lvl="2"/>
            <a:r>
              <a:rPr lang="en-US"/>
              <a:t>Predicts development of </a:t>
            </a:r>
            <a:r>
              <a:rPr lang="en-US" i="1"/>
              <a:t>three</a:t>
            </a:r>
            <a:r>
              <a:rPr lang="en-US"/>
              <a:t> polar lows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5181600" y="5197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12-h fcst valid 00 UTC 27 Feb 87</a:t>
            </a:r>
          </a:p>
        </p:txBody>
      </p:sp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839913"/>
            <a:ext cx="381317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Central pressure is 997 hPa (observed of 994 hPa)</a:t>
            </a:r>
          </a:p>
          <a:p>
            <a:pPr lvl="1"/>
            <a:r>
              <a:rPr lang="en-US"/>
              <a:t>Northernmost polar low is artificial</a:t>
            </a:r>
          </a:p>
          <a:p>
            <a:pPr lvl="2"/>
            <a:r>
              <a:rPr lang="en-US"/>
              <a:t>Presence due to interaction between convection and surface moisture flux at a scale not properly resolved by model</a:t>
            </a:r>
          </a:p>
          <a:p>
            <a:pPr lvl="1"/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181600" y="5197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15-h fcst valid 03 UTC 27 Feb 87</a:t>
            </a: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852613"/>
            <a:ext cx="38131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5591" name="Oval 7"/>
          <p:cNvSpPr>
            <a:spLocks noChangeArrowheads="1"/>
          </p:cNvSpPr>
          <p:nvPr/>
        </p:nvSpPr>
        <p:spPr bwMode="auto">
          <a:xfrm>
            <a:off x="6019800" y="2133600"/>
            <a:ext cx="381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V="1">
            <a:off x="4648200" y="2438400"/>
            <a:ext cx="1524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Northernmost polar low is artificial</a:t>
            </a:r>
          </a:p>
          <a:p>
            <a:pPr lvl="2"/>
            <a:r>
              <a:rPr lang="en-US"/>
              <a:t>Quickly diffused by the implicit horizontal diffusion of the time integration scheme</a:t>
            </a:r>
          </a:p>
          <a:p>
            <a:pPr lvl="2"/>
            <a:r>
              <a:rPr lang="en-US"/>
              <a:t>Authors confident that the evolution of the main low is not affected in any serious way</a:t>
            </a:r>
          </a:p>
          <a:p>
            <a:pPr lvl="1"/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181600" y="5197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15-h fcst valid 03 UTC 27 Feb 87</a:t>
            </a:r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852613"/>
            <a:ext cx="38131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Low quickly disappears in model simulation after it makes landfall</a:t>
            </a:r>
          </a:p>
          <a:p>
            <a:pPr lvl="1"/>
            <a:r>
              <a:rPr lang="en-US"/>
              <a:t>Asymmetry of the “parent” low may be important for the development of the mesoscale (polar) low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181600" y="5197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18-h fcst valid 06 UTC 27 Feb 87</a:t>
            </a:r>
          </a:p>
        </p:txBody>
      </p:sp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828800"/>
            <a:ext cx="381317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04800" y="20574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Isentropic potential vorticity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Potential vorticity in isentropic (rather than height or pressure) coordinates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Why isentropic coordinates?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 (and </a:t>
            </a:r>
            <a:r>
              <a:rPr lang="en-US" sz="2000" i="1"/>
              <a:t>P</a:t>
            </a:r>
            <a:r>
              <a:rPr lang="en-US" sz="2000"/>
              <a:t>) is conserved for adiabatic frictionless motions which is a reasonable approximation for synoptic-scale motions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/>
              <a:t>Hence, an air parcel in synoptic-scale circulations will move along an isentropic surface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ATMS 316- Background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334000" y="3733800"/>
            <a:ext cx="2681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Holton (2004), p. 96</a:t>
            </a:r>
          </a:p>
          <a:p>
            <a:r>
              <a:rPr lang="en-US"/>
              <a:t>[see also p. 110]</a:t>
            </a:r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2209800" y="3589338"/>
          <a:ext cx="2743200" cy="906462"/>
        </p:xfrm>
        <a:graphic>
          <a:graphicData uri="http://schemas.openxmlformats.org/presentationml/2006/ole">
            <p:oleObj spid="_x0000_s101387" name="Equation" r:id="rId4" imgW="1384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Do we believe the model?</a:t>
            </a:r>
          </a:p>
          <a:p>
            <a:pPr lvl="2"/>
            <a:r>
              <a:rPr lang="en-US"/>
              <a:t>Model description of the low as compared to the Fruholmen observation is good</a:t>
            </a:r>
          </a:p>
          <a:p>
            <a:pPr lvl="2"/>
            <a:r>
              <a:rPr lang="en-US"/>
              <a:t>Model precipitation compared to satellite pictures is good</a:t>
            </a:r>
          </a:p>
          <a:p>
            <a:pPr lvl="2"/>
            <a:r>
              <a:rPr lang="en-US"/>
              <a:t>Model winds compare favorably with observed winds</a:t>
            </a:r>
          </a:p>
          <a:p>
            <a:pPr lvl="2">
              <a:buFontTx/>
              <a:buNone/>
            </a:pPr>
            <a:r>
              <a:rPr lang="en-US"/>
              <a:t>Authors claim “Yes.”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5181600" y="5197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18-h fcst valid 06 UTC 27 Feb 87</a:t>
            </a:r>
          </a:p>
        </p:txBody>
      </p:sp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828800"/>
            <a:ext cx="381317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diagnostics; the role of potential vorticity anomalies (4.1)</a:t>
            </a:r>
          </a:p>
          <a:p>
            <a:pPr lvl="1"/>
            <a:r>
              <a:rPr lang="en-US"/>
              <a:t>Cold air advection in strong flow at NW flank of parent low</a:t>
            </a:r>
          </a:p>
          <a:p>
            <a:pPr lvl="1"/>
            <a:r>
              <a:rPr lang="en-US"/>
              <a:t>Weak winds at centre of parent low</a:t>
            </a:r>
          </a:p>
          <a:p>
            <a:pPr lvl="2"/>
            <a:r>
              <a:rPr lang="en-US"/>
              <a:t>frontogenesis</a:t>
            </a:r>
          </a:p>
          <a:p>
            <a:pPr lvl="1"/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820863"/>
            <a:ext cx="3860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5181600" y="519747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6-h fcst valid 18 UTC 26 Feb 87</a:t>
            </a:r>
          </a:p>
          <a:p>
            <a:r>
              <a:rPr lang="en-US" sz="2000"/>
              <a:t>SLP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p = 2 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Fluxes of heat and moisture strong</a:t>
            </a:r>
          </a:p>
          <a:p>
            <a:pPr lvl="2"/>
            <a:r>
              <a:rPr lang="en-US"/>
              <a:t>Flow is strong NW of parent low</a:t>
            </a:r>
          </a:p>
          <a:p>
            <a:pPr lvl="2"/>
            <a:r>
              <a:rPr lang="en-US"/>
              <a:t>Large temperature difference between the warm ocean and cold air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5181600" y="5197475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Solid lines; surface fluxes of sensible and latent heat at contour intervals of 250 W m</a:t>
            </a:r>
            <a:r>
              <a:rPr lang="en-US" sz="2000" baseline="30000"/>
              <a:t>-2</a:t>
            </a:r>
            <a:r>
              <a:rPr lang="en-US" sz="2000"/>
              <a:t>. Fluxes exceeding 750 W m</a:t>
            </a:r>
            <a:r>
              <a:rPr lang="en-US" sz="2000" baseline="30000"/>
              <a:t>-2</a:t>
            </a:r>
            <a:r>
              <a:rPr lang="en-US"/>
              <a:t> </a:t>
            </a:r>
            <a:r>
              <a:rPr lang="en-US" sz="2000"/>
              <a:t>shaded.</a:t>
            </a:r>
          </a:p>
        </p:txBody>
      </p:sp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5" y="1789113"/>
            <a:ext cx="390842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Direct secondary flow (warm air rising, cold air sinking) forms as a result of</a:t>
            </a:r>
          </a:p>
          <a:p>
            <a:pPr lvl="2"/>
            <a:r>
              <a:rPr lang="en-US"/>
              <a:t>Distribution of surface fluxes</a:t>
            </a:r>
          </a:p>
          <a:p>
            <a:pPr lvl="2"/>
            <a:r>
              <a:rPr lang="en-US"/>
              <a:t>Cold air advection</a:t>
            </a:r>
          </a:p>
          <a:p>
            <a:pPr lvl="2">
              <a:buFontTx/>
              <a:buNone/>
            </a:pPr>
            <a:r>
              <a:rPr lang="en-US"/>
              <a:t>and must be set up to retain thermal wind balance to counteract frontogenesis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820863"/>
            <a:ext cx="3860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5181600" y="519747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6-h fcst valid 18 UTC 26 Feb 87</a:t>
            </a:r>
          </a:p>
          <a:p>
            <a:r>
              <a:rPr lang="en-US" sz="2000"/>
              <a:t>SLP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p = 2 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49400"/>
            <a:ext cx="40036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 sz="2800"/>
              <a:t>Numerical diagnostics</a:t>
            </a:r>
          </a:p>
          <a:p>
            <a:pPr lvl="1"/>
            <a:r>
              <a:rPr lang="en-US" sz="2400"/>
              <a:t>Strong direct secondary flow in vicinity of newly formed polar low</a:t>
            </a:r>
          </a:p>
          <a:p>
            <a:pPr lvl="2"/>
            <a:r>
              <a:rPr lang="en-US" sz="2000"/>
              <a:t>Deep circulation</a:t>
            </a:r>
          </a:p>
          <a:p>
            <a:pPr lvl="2"/>
            <a:r>
              <a:rPr lang="en-US" sz="2000"/>
              <a:t>(moist) potential vorticity is small in region of strongest vertical velocities</a:t>
            </a:r>
          </a:p>
          <a:p>
            <a:pPr lvl="2"/>
            <a:r>
              <a:rPr lang="en-US" sz="2000"/>
              <a:t>Latent heat release (LHR) is a sink of potential vorticity above the diabatic heating max </a:t>
            </a:r>
          </a:p>
          <a:p>
            <a:pPr lvl="3"/>
            <a:r>
              <a:rPr lang="en-US" sz="1800"/>
              <a:t>Contributes to low stability, strong circulation above heating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257800" y="539432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(solid) and M along section A-a</a:t>
            </a:r>
          </a:p>
          <a:p>
            <a:r>
              <a:rPr lang="en-US" sz="2000"/>
              <a:t>valid at 1800 UTC 26 Feb 1987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7832725" y="4510088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5715000" y="4648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Weaker direct secondary flow along the southern cross-section</a:t>
            </a:r>
          </a:p>
          <a:p>
            <a:pPr lvl="1"/>
            <a:r>
              <a:rPr lang="en-US"/>
              <a:t>Is frontal circulation internal or external?</a:t>
            </a:r>
          </a:p>
          <a:p>
            <a:pPr lvl="2"/>
            <a:r>
              <a:rPr lang="en-US"/>
              <a:t>Internal; caused by deepening polar low</a:t>
            </a:r>
          </a:p>
          <a:p>
            <a:pPr lvl="2"/>
            <a:r>
              <a:rPr lang="en-US"/>
              <a:t>External; causing low to deepen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74800"/>
            <a:ext cx="38608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5257800" y="539432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(solid) and M along section B-b</a:t>
            </a:r>
          </a:p>
          <a:p>
            <a:r>
              <a:rPr lang="en-US" sz="2000"/>
              <a:t>valid at 1800 UTC 26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Is frontal circulation internal or external?</a:t>
            </a:r>
          </a:p>
          <a:p>
            <a:pPr lvl="2"/>
            <a:r>
              <a:rPr lang="en-US"/>
              <a:t>Isentropic potential vorticity (IPV)</a:t>
            </a:r>
          </a:p>
          <a:p>
            <a:pPr lvl="2"/>
            <a:r>
              <a:rPr lang="en-US"/>
              <a:t>278 K surface within 500 and 550 hPa layer</a:t>
            </a:r>
          </a:p>
          <a:p>
            <a:pPr lvl="2"/>
            <a:r>
              <a:rPr lang="en-US"/>
              <a:t>Small scale IPV anomaly where polar low starts to develop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5257800" y="51054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Potential vorticity contours (solid) on the 278 K isentropic surface and 6-h SLP forecast (dashed)</a:t>
            </a:r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9989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31" name="Oval 7"/>
          <p:cNvSpPr>
            <a:spLocks noChangeArrowheads="1"/>
          </p:cNvSpPr>
          <p:nvPr/>
        </p:nvSpPr>
        <p:spPr bwMode="auto">
          <a:xfrm rot="-1964114">
            <a:off x="6019800" y="2438400"/>
            <a:ext cx="1524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IPV anomaly; sets up a horizontal as well as a vertical circulation</a:t>
            </a:r>
          </a:p>
          <a:p>
            <a:pPr lvl="2"/>
            <a:r>
              <a:rPr lang="en-US"/>
              <a:t>Ascending vertical motion where positive IPV anomaly advection</a:t>
            </a:r>
          </a:p>
          <a:p>
            <a:pPr lvl="2"/>
            <a:r>
              <a:rPr lang="en-US"/>
              <a:t>Descending vertical motion where negative IPV anomaly advection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257800" y="51054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Potential vorticity contours (solid) on the 278 K isentropic surface and 6-h SLP forecast (dashed)</a:t>
            </a:r>
          </a:p>
        </p:txBody>
      </p:sp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9989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4" name="Oval 6"/>
          <p:cNvSpPr>
            <a:spLocks noChangeArrowheads="1"/>
          </p:cNvSpPr>
          <p:nvPr/>
        </p:nvSpPr>
        <p:spPr bwMode="auto">
          <a:xfrm rot="-1964114">
            <a:off x="6019800" y="2438400"/>
            <a:ext cx="1524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Complicated interactions</a:t>
            </a:r>
          </a:p>
          <a:p>
            <a:pPr lvl="2"/>
            <a:r>
              <a:rPr lang="en-US"/>
              <a:t>Upper-level IPV anomaly</a:t>
            </a:r>
          </a:p>
          <a:p>
            <a:pPr lvl="2"/>
            <a:r>
              <a:rPr lang="en-US"/>
              <a:t>Low-level IPV anomaly (not shown)</a:t>
            </a:r>
          </a:p>
          <a:p>
            <a:pPr lvl="3"/>
            <a:r>
              <a:rPr lang="en-US"/>
              <a:t>Low-level circulation</a:t>
            </a:r>
          </a:p>
          <a:p>
            <a:pPr lvl="3"/>
            <a:r>
              <a:rPr lang="en-US"/>
              <a:t>Low-level warm anomaly</a:t>
            </a:r>
          </a:p>
          <a:p>
            <a:pPr lvl="3">
              <a:buFontTx/>
              <a:buNone/>
            </a:pPr>
            <a:r>
              <a:rPr lang="en-US"/>
              <a:t>interaction of two anomalies could be source of deep circulation seen in section A-a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257800" y="51054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Potential vorticity contours (solid) on the 278 K isentropic surface and 6-h SLP forecast (dashed)</a:t>
            </a: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9989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8" name="Oval 6"/>
          <p:cNvSpPr>
            <a:spLocks noChangeArrowheads="1"/>
          </p:cNvSpPr>
          <p:nvPr/>
        </p:nvSpPr>
        <p:spPr bwMode="auto">
          <a:xfrm rot="-1964114">
            <a:off x="6019800" y="2438400"/>
            <a:ext cx="1524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interaction of two anomalies</a:t>
            </a:r>
          </a:p>
          <a:p>
            <a:pPr lvl="2"/>
            <a:r>
              <a:rPr lang="en-US"/>
              <a:t>More likely if stability of lower troposphere is small</a:t>
            </a:r>
          </a:p>
          <a:p>
            <a:pPr lvl="2"/>
            <a:r>
              <a:rPr lang="en-US"/>
              <a:t>An IPV anomaly is required to generate a vertical circulation</a:t>
            </a:r>
          </a:p>
          <a:p>
            <a:pPr lvl="2"/>
            <a:r>
              <a:rPr lang="en-US"/>
              <a:t>Vertical circulation becomes strong only if the induced vertical ascent is established in a region of low potential vorticity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5257800" y="51054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Potential vorticity contours (solid) on the 278 K isentropic surface and 6-h SLP forecast (dashed)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9989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902" name="Oval 6"/>
          <p:cNvSpPr>
            <a:spLocks noChangeArrowheads="1"/>
          </p:cNvSpPr>
          <p:nvPr/>
        </p:nvSpPr>
        <p:spPr bwMode="auto">
          <a:xfrm rot="-1964114">
            <a:off x="6019800" y="2438400"/>
            <a:ext cx="1524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A Most Beautiful Polar Low. A Case Study of a Polar Low Development in the Bear Island Region</a:t>
            </a:r>
          </a:p>
          <a:p>
            <a:pPr lvl="1"/>
            <a:r>
              <a:rPr lang="en-US"/>
              <a:t>Thor E. Nordeng and Erik A. Rasmussen</a:t>
            </a:r>
          </a:p>
          <a:p>
            <a:pPr lvl="1"/>
            <a:r>
              <a:rPr lang="en-US"/>
              <a:t>Tellus, 44A, 1992</a:t>
            </a:r>
          </a:p>
          <a:p>
            <a:pPr lvl="1"/>
            <a:r>
              <a:rPr lang="en-US"/>
              <a:t>p. 81-99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Strong vertical circulation in a region of small potential vorticity*</a:t>
            </a:r>
          </a:p>
          <a:p>
            <a:pPr lvl="2"/>
            <a:r>
              <a:rPr lang="en-US"/>
              <a:t>Vertical circulation tends to be aligned along absolute momentum (M) surfaces</a:t>
            </a:r>
          </a:p>
          <a:p>
            <a:pPr lvl="3"/>
            <a:r>
              <a:rPr lang="en-US"/>
              <a:t>M is conserved for two-dimensional nonviscous flow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49400"/>
            <a:ext cx="40036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5257800" y="53340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(solid) and M along section B-b</a:t>
            </a:r>
          </a:p>
          <a:p>
            <a:r>
              <a:rPr lang="en-US" sz="2000"/>
              <a:t>valid at 1800 UTC 26 Feb 1987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7162800" y="2438400"/>
            <a:ext cx="3810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 flipH="1" flipV="1">
            <a:off x="5029200" y="2895600"/>
            <a:ext cx="2133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152400" y="6019800"/>
            <a:ext cx="7970838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*small potential vorticity exists where the number of intersection points</a:t>
            </a:r>
          </a:p>
          <a:p>
            <a:r>
              <a:rPr lang="en-US" sz="2000"/>
              <a:t>between contours of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and M within a unit area in the cross-section is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Shut off LHR (no figures shown)</a:t>
            </a:r>
          </a:p>
          <a:p>
            <a:pPr lvl="2"/>
            <a:r>
              <a:rPr lang="en-US"/>
              <a:t>Vertical circulation not as deep</a:t>
            </a:r>
          </a:p>
          <a:p>
            <a:pPr lvl="2"/>
            <a:r>
              <a:rPr lang="en-US"/>
              <a:t>Potential vorticity in outflow region is not as small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49400"/>
            <a:ext cx="40036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257800" y="53340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(solid) and M along section B-b</a:t>
            </a:r>
          </a:p>
          <a:p>
            <a:r>
              <a:rPr lang="en-US" sz="2000"/>
              <a:t>valid at 1800 UTC 26 Feb 1987. Figure with LHR ON (Fig. 11a)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LHR “on”</a:t>
            </a:r>
          </a:p>
          <a:p>
            <a:pPr lvl="2"/>
            <a:r>
              <a:rPr lang="en-US"/>
              <a:t>Weakened IPV aloft</a:t>
            </a:r>
          </a:p>
          <a:p>
            <a:pPr lvl="2"/>
            <a:r>
              <a:rPr lang="en-US"/>
              <a:t>Stronger outflow aloft</a:t>
            </a:r>
          </a:p>
          <a:p>
            <a:pPr lvl="2"/>
            <a:r>
              <a:rPr lang="en-US"/>
              <a:t>Stronger surface pressure falls (intensification)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49400"/>
            <a:ext cx="40036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257800" y="53340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(solid) and M along section B-b</a:t>
            </a:r>
          </a:p>
          <a:p>
            <a:r>
              <a:rPr lang="en-US" sz="2000"/>
              <a:t>valid at 1800 UTC 26 Feb 1987.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Numerical diagnostics; Montgomery and Farrel (1991)</a:t>
            </a:r>
          </a:p>
          <a:p>
            <a:pPr lvl="1">
              <a:lnSpc>
                <a:spcPct val="90000"/>
              </a:lnSpc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class of disturbances</a:t>
            </a:r>
          </a:p>
          <a:p>
            <a:pPr lvl="2">
              <a:lnSpc>
                <a:spcPct val="90000"/>
              </a:lnSpc>
            </a:pPr>
            <a:r>
              <a:rPr lang="en-US"/>
              <a:t>Grows from PV generation at low levels</a:t>
            </a:r>
          </a:p>
          <a:p>
            <a:pPr lvl="3">
              <a:lnSpc>
                <a:spcPct val="90000"/>
              </a:lnSpc>
            </a:pPr>
            <a:r>
              <a:rPr lang="en-US"/>
              <a:t>Due to LHR in ascent regions</a:t>
            </a:r>
          </a:p>
          <a:p>
            <a:pPr lvl="2">
              <a:lnSpc>
                <a:spcPct val="90000"/>
              </a:lnSpc>
            </a:pPr>
            <a:r>
              <a:rPr lang="en-US"/>
              <a:t>Slow development</a:t>
            </a:r>
          </a:p>
          <a:p>
            <a:pPr lvl="2">
              <a:lnSpc>
                <a:spcPct val="90000"/>
              </a:lnSpc>
            </a:pPr>
            <a:r>
              <a:rPr lang="en-US"/>
              <a:t>Not dependent on the presence of large amplitude perturbations aloft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diagnostics; Montgomery and Farrel (1991)</a:t>
            </a:r>
          </a:p>
          <a:p>
            <a:pPr lvl="1"/>
            <a:r>
              <a:rPr lang="en-US"/>
              <a:t>Suggest polar low development consists of</a:t>
            </a:r>
          </a:p>
          <a:p>
            <a:pPr lvl="2"/>
            <a:r>
              <a:rPr lang="en-US"/>
              <a:t>Initial baroclinic growth phase</a:t>
            </a:r>
          </a:p>
          <a:p>
            <a:pPr lvl="2"/>
            <a:r>
              <a:rPr lang="en-US"/>
              <a:t>Prolonged slow intensification due to diabatic effects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diagnostics; Van Delden (1989a)</a:t>
            </a:r>
          </a:p>
          <a:p>
            <a:pPr lvl="1"/>
            <a:r>
              <a:rPr lang="en-US"/>
              <a:t>Axisymmetric cyclone in an Arctic environment may grow from…</a:t>
            </a:r>
          </a:p>
          <a:p>
            <a:pPr lvl="2"/>
            <a:r>
              <a:rPr lang="en-US"/>
              <a:t>Diabatic processes</a:t>
            </a:r>
          </a:p>
          <a:p>
            <a:pPr lvl="3"/>
            <a:r>
              <a:rPr lang="en-US"/>
              <a:t>Sensible heating at surface</a:t>
            </a:r>
          </a:p>
          <a:p>
            <a:pPr lvl="3"/>
            <a:r>
              <a:rPr lang="en-US"/>
              <a:t>LHR</a:t>
            </a:r>
          </a:p>
          <a:p>
            <a:pPr lvl="2"/>
            <a:r>
              <a:rPr lang="en-US"/>
              <a:t>Gradient wind adjustment</a:t>
            </a:r>
          </a:p>
          <a:p>
            <a:pPr lvl="2">
              <a:buFontTx/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slow deepening rate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Numerical diagnostics; this case</a:t>
            </a:r>
          </a:p>
          <a:p>
            <a:pPr lvl="1">
              <a:lnSpc>
                <a:spcPct val="90000"/>
              </a:lnSpc>
            </a:pPr>
            <a:r>
              <a:rPr lang="en-US"/>
              <a:t>Deepening rate comparable to those of Van Delden</a:t>
            </a:r>
          </a:p>
          <a:p>
            <a:pPr lvl="1">
              <a:lnSpc>
                <a:spcPct val="90000"/>
              </a:lnSpc>
            </a:pPr>
            <a:r>
              <a:rPr lang="en-US"/>
              <a:t>Lack of upper level forcing </a:t>
            </a:r>
            <a:r>
              <a:rPr lang="en-US" i="1"/>
              <a:t>after</a:t>
            </a:r>
            <a:r>
              <a:rPr lang="en-US"/>
              <a:t> the </a:t>
            </a:r>
            <a:r>
              <a:rPr lang="en-US" u="sng"/>
              <a:t>initial stage</a:t>
            </a:r>
            <a:r>
              <a:rPr lang="en-US"/>
              <a:t> (similar to Montgomery and Farrel)</a:t>
            </a:r>
          </a:p>
          <a:p>
            <a:pPr lvl="1">
              <a:lnSpc>
                <a:spcPct val="90000"/>
              </a:lnSpc>
            </a:pPr>
            <a:r>
              <a:rPr lang="en-US"/>
              <a:t>Theories of Montgomery and Farrel and Van Delden may apply to this polar low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diagnostics; release of latent heat (4.2)</a:t>
            </a:r>
          </a:p>
          <a:p>
            <a:pPr lvl="1"/>
            <a:r>
              <a:rPr lang="en-US"/>
              <a:t>LHR clearly important, but</a:t>
            </a:r>
          </a:p>
          <a:p>
            <a:pPr lvl="1"/>
            <a:r>
              <a:rPr lang="en-US"/>
              <a:t>if LHR was to take place over a broad region, it would be out of phase with the growing polar low</a:t>
            </a:r>
          </a:p>
          <a:p>
            <a:pPr lvl="2"/>
            <a:r>
              <a:rPr lang="en-US"/>
              <a:t>inhibit polar low development</a:t>
            </a:r>
          </a:p>
          <a:p>
            <a:pPr lvl="2">
              <a:buFontTx/>
              <a:buNone/>
            </a:pPr>
            <a:r>
              <a:rPr lang="en-US">
                <a:sym typeface="Wingdings" pitchFamily="2" charset="2"/>
              </a:rPr>
              <a:t></a:t>
            </a:r>
            <a:r>
              <a:rPr lang="en-US"/>
              <a:t>need to explore the horizontal organization of precip and LHR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Spatial distribution of LHR must be explained</a:t>
            </a:r>
          </a:p>
          <a:p>
            <a:pPr lvl="2"/>
            <a:r>
              <a:rPr lang="en-US"/>
              <a:t>Air parcels following these trajectories experience considerable heating rates from surface fluxes of latent and sensible heat</a:t>
            </a:r>
          </a:p>
          <a:p>
            <a:pPr lvl="2"/>
            <a:r>
              <a:rPr lang="en-US"/>
              <a:t>Air parcels associated with </a:t>
            </a:r>
            <a:r>
              <a:rPr lang="en-US" i="1"/>
              <a:t>cold air advection</a:t>
            </a:r>
            <a:r>
              <a:rPr lang="en-US"/>
              <a:t> west of low center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257800" y="53340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Surface air trajectories ending at low valid 0300 UTC 27 Feb 1987</a:t>
            </a:r>
          </a:p>
        </p:txBody>
      </p:sp>
      <p:pic>
        <p:nvPicPr>
          <p:cNvPr id="2109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75" y="1789113"/>
            <a:ext cx="390842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Sounding for air just leaving ice surface in cold air advection flow</a:t>
            </a:r>
          </a:p>
          <a:p>
            <a:pPr lvl="2"/>
            <a:r>
              <a:rPr lang="en-US"/>
              <a:t>Air is extremely stable aloft</a:t>
            </a:r>
          </a:p>
          <a:p>
            <a:pPr lvl="2"/>
            <a:r>
              <a:rPr lang="en-US"/>
              <a:t>Destabilizes near surface due to sensible heat fluxes from the “warm” ocean</a:t>
            </a:r>
          </a:p>
          <a:p>
            <a:pPr lvl="2"/>
            <a:r>
              <a:rPr lang="en-US"/>
              <a:t>Note </a:t>
            </a:r>
            <a:r>
              <a:rPr lang="en-US" u="sng"/>
              <a:t>capping stable layer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5181600" y="562292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Sounding from 6-h forecast</a:t>
            </a:r>
          </a:p>
          <a:p>
            <a:r>
              <a:rPr lang="en-US" sz="2000"/>
              <a:t>valid at 1800 UTC 26 Feb 1987</a:t>
            </a:r>
          </a:p>
        </p:txBody>
      </p:sp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4003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pPr lvl="1"/>
            <a:r>
              <a:rPr lang="en-US" u="sng">
                <a:solidFill>
                  <a:srgbClr val="FF0000"/>
                </a:solidFill>
              </a:rPr>
              <a:t>Purpose</a:t>
            </a:r>
            <a:r>
              <a:rPr lang="en-US"/>
              <a:t>: investigate whether a particular polar low should be considered equivalent to a tropical storm (“arctic hurricane”)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Sounding for cold air advection parcels entering updraft region near center of polar low</a:t>
            </a:r>
          </a:p>
          <a:p>
            <a:pPr lvl="2"/>
            <a:r>
              <a:rPr lang="en-US"/>
              <a:t>Air is marginally stable</a:t>
            </a:r>
          </a:p>
          <a:p>
            <a:pPr lvl="2"/>
            <a:r>
              <a:rPr lang="en-US"/>
              <a:t>Favors strong vertical motion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1450"/>
            <a:ext cx="3908425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181600" y="562292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Sounding from 15-h forecast</a:t>
            </a:r>
          </a:p>
          <a:p>
            <a:r>
              <a:rPr lang="en-US" sz="2000"/>
              <a:t>valid at 0300 UTC 27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 sz="2800"/>
              <a:t>Numerical diagnostics</a:t>
            </a:r>
          </a:p>
          <a:p>
            <a:pPr lvl="1"/>
            <a:r>
              <a:rPr lang="en-US" sz="2400"/>
              <a:t>Capping stable layer</a:t>
            </a:r>
          </a:p>
          <a:p>
            <a:pPr lvl="2"/>
            <a:r>
              <a:rPr lang="en-US" sz="2000"/>
              <a:t>Limits the amount of air to be heated</a:t>
            </a:r>
          </a:p>
          <a:p>
            <a:pPr lvl="3"/>
            <a:r>
              <a:rPr lang="en-US" sz="1800"/>
              <a:t>Considerable increase in air parcel temperatures</a:t>
            </a:r>
          </a:p>
          <a:p>
            <a:pPr lvl="2"/>
            <a:r>
              <a:rPr lang="en-US" sz="2000"/>
              <a:t>Convection is localized in the vicinity of the polar low</a:t>
            </a:r>
          </a:p>
          <a:p>
            <a:pPr lvl="3"/>
            <a:r>
              <a:rPr lang="en-US" sz="1800"/>
              <a:t>In phase- LHR contributes to development</a:t>
            </a:r>
          </a:p>
          <a:p>
            <a:pPr lvl="2"/>
            <a:r>
              <a:rPr lang="en-US" sz="2000">
                <a:cs typeface="Times New Roman" charset="0"/>
              </a:rPr>
              <a:t>Ø</a:t>
            </a:r>
            <a:r>
              <a:rPr lang="en-US" sz="2000"/>
              <a:t>kland (1989)</a:t>
            </a:r>
          </a:p>
          <a:p>
            <a:pPr lvl="3"/>
            <a:r>
              <a:rPr lang="en-US" sz="1800"/>
              <a:t>Main factor in determining the scale and location of polar low development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5181600" y="562292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Sounding from 6-h forecast</a:t>
            </a:r>
          </a:p>
          <a:p>
            <a:r>
              <a:rPr lang="en-US" sz="2000"/>
              <a:t>valid at 1800 UTC 26 Feb 1987</a:t>
            </a:r>
          </a:p>
        </p:txBody>
      </p: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4003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334" name="Oval 6"/>
          <p:cNvSpPr>
            <a:spLocks noChangeArrowheads="1"/>
          </p:cNvSpPr>
          <p:nvPr/>
        </p:nvSpPr>
        <p:spPr bwMode="auto">
          <a:xfrm>
            <a:off x="6019800" y="3810000"/>
            <a:ext cx="1371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diagnostics;</a:t>
            </a:r>
          </a:p>
          <a:p>
            <a:pPr lvl="1"/>
            <a:r>
              <a:rPr lang="en-US"/>
              <a:t>Low-level air near center of polar low (small advection) increases its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e with time so that air is gradually destabilized without transport of moistened and heated air from the surroundings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Numerical diagnostics;</a:t>
            </a:r>
          </a:p>
          <a:p>
            <a:pPr lvl="1"/>
            <a:r>
              <a:rPr lang="en-US"/>
              <a:t>Increased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e with time </a:t>
            </a:r>
            <a:r>
              <a:rPr lang="en-US" i="1"/>
              <a:t>at cyclone center</a:t>
            </a:r>
          </a:p>
          <a:p>
            <a:pPr lvl="2"/>
            <a:r>
              <a:rPr lang="en-US"/>
              <a:t>A result of surface fluxes</a:t>
            </a:r>
          </a:p>
          <a:p>
            <a:pPr lvl="3"/>
            <a:r>
              <a:rPr lang="en-US"/>
              <a:t>Van Delden; sensible heat flux is important because it affects the hydrostatic pressure distribution (decreases surface pressure)</a:t>
            </a:r>
          </a:p>
          <a:p>
            <a:pPr lvl="2"/>
            <a:r>
              <a:rPr lang="en-US"/>
              <a:t>From adiabatic warming due to subsidence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Location of vertical cross sections in Figure 15…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140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852613"/>
            <a:ext cx="38131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5181600" y="5197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15-h fcst valid 03 UTC 27 Feb 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Air at low-levels is </a:t>
            </a:r>
            <a:r>
              <a:rPr lang="en-US" i="1"/>
              <a:t>neutrally stable</a:t>
            </a:r>
            <a:r>
              <a:rPr lang="en-US"/>
              <a:t> to </a:t>
            </a:r>
            <a:r>
              <a:rPr lang="en-US" u="sng"/>
              <a:t>slantwise convection</a:t>
            </a:r>
            <a:r>
              <a:rPr lang="en-US"/>
              <a:t> in region of strong vertical velocity</a:t>
            </a:r>
          </a:p>
          <a:p>
            <a:pPr lvl="2"/>
            <a:r>
              <a:rPr lang="en-US"/>
              <a:t>M surfaces parallel to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e surfaces</a:t>
            </a:r>
          </a:p>
          <a:p>
            <a:pPr lvl="1"/>
            <a:r>
              <a:rPr lang="en-US"/>
              <a:t>Air parcels closely follow the M surfaces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257800" y="53340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(solid) and M along section D-d</a:t>
            </a:r>
          </a:p>
          <a:p>
            <a:r>
              <a:rPr lang="en-US" sz="2000"/>
              <a:t>valid at 0300 UTC 27 Feb 1987</a:t>
            </a:r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1447800"/>
            <a:ext cx="37179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8006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Air is convectively unstable (d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e/dZ&lt;0) near low center where simulated vertical velocity is weak</a:t>
            </a:r>
          </a:p>
          <a:p>
            <a:pPr lvl="1"/>
            <a:r>
              <a:rPr lang="en-US"/>
              <a:t>Ring of LHR around the whole cyclone center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5257800" y="5470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q</a:t>
            </a:r>
            <a:r>
              <a:rPr lang="en-US" sz="2000"/>
              <a:t>e (solid) and M along section E-e</a:t>
            </a:r>
          </a:p>
          <a:p>
            <a:r>
              <a:rPr lang="en-US" sz="2000"/>
              <a:t>valid at 0300 UTC 27 Feb 1987</a:t>
            </a:r>
          </a:p>
        </p:txBody>
      </p:sp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12888"/>
            <a:ext cx="4243388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Clear “eye” in center of cyclone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170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324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257800" y="60198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T</a:t>
            </a:r>
            <a:r>
              <a:rPr lang="en-US" sz="2000"/>
              <a:t> (thick) and RH along section D-d</a:t>
            </a:r>
          </a:p>
          <a:p>
            <a:r>
              <a:rPr lang="en-US" sz="2000"/>
              <a:t>valid at 0300 UTC 27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05400" cy="4648200"/>
          </a:xfrm>
        </p:spPr>
        <p:txBody>
          <a:bodyPr/>
          <a:lstStyle/>
          <a:p>
            <a:r>
              <a:rPr lang="en-US"/>
              <a:t>Numerical diagnostics</a:t>
            </a:r>
          </a:p>
          <a:p>
            <a:pPr lvl="1"/>
            <a:r>
              <a:rPr lang="en-US"/>
              <a:t>Heavy “cloud-band” around center of polar low</a:t>
            </a:r>
          </a:p>
          <a:p>
            <a:pPr lvl="1"/>
            <a:r>
              <a:rPr lang="en-US"/>
              <a:t>Model-simulated cloud top temperatures agree well with observed satellite (NOAA-9) temperature retrievals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18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3" y="1524000"/>
            <a:ext cx="39449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257800" y="60198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T</a:t>
            </a:r>
            <a:r>
              <a:rPr lang="en-US" sz="2000"/>
              <a:t> (thick) and RH along section E-e</a:t>
            </a:r>
          </a:p>
          <a:p>
            <a:r>
              <a:rPr lang="en-US" sz="2000"/>
              <a:t>valid at 0300 UTC 27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Discussion and summary</a:t>
            </a:r>
          </a:p>
          <a:p>
            <a:pPr lvl="1">
              <a:lnSpc>
                <a:spcPct val="90000"/>
              </a:lnSpc>
            </a:pPr>
            <a:r>
              <a:rPr lang="en-US"/>
              <a:t>Polar low of 27 Feb 1987 shared several similarities with tropical cyclones</a:t>
            </a:r>
          </a:p>
          <a:p>
            <a:pPr lvl="2">
              <a:lnSpc>
                <a:spcPct val="90000"/>
              </a:lnSpc>
            </a:pPr>
            <a:r>
              <a:rPr lang="en-US"/>
              <a:t>Low intensifies over the sea and rapidly decays after landfall</a:t>
            </a:r>
          </a:p>
          <a:p>
            <a:pPr lvl="2">
              <a:lnSpc>
                <a:spcPct val="90000"/>
              </a:lnSpc>
            </a:pPr>
            <a:r>
              <a:rPr lang="en-US"/>
              <a:t>Strong cyclonic inflow at low levels</a:t>
            </a:r>
          </a:p>
          <a:p>
            <a:pPr lvl="2">
              <a:lnSpc>
                <a:spcPct val="90000"/>
              </a:lnSpc>
            </a:pPr>
            <a:r>
              <a:rPr lang="en-US"/>
              <a:t>Ascending motion in a band around a central part with subsidence (the eye)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06575"/>
            <a:ext cx="36576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5257800" y="5470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Winds at 925 hPa, 700 hPa vertical velocity (solid), contours of SLP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pPr lvl="1"/>
            <a:r>
              <a:rPr lang="en-US"/>
              <a:t>Polar lows are similar in their structure and dynamics to tropical cyclones</a:t>
            </a:r>
          </a:p>
          <a:p>
            <a:pPr lvl="2"/>
            <a:r>
              <a:rPr lang="en-US"/>
              <a:t>Deep convection</a:t>
            </a:r>
          </a:p>
          <a:p>
            <a:pPr lvl="2"/>
            <a:r>
              <a:rPr lang="en-US"/>
              <a:t>“warm cores”</a:t>
            </a:r>
          </a:p>
          <a:p>
            <a:pPr lvl="2"/>
            <a:r>
              <a:rPr lang="en-US"/>
              <a:t>Well defined “eyes”</a:t>
            </a:r>
          </a:p>
          <a:p>
            <a:pPr lvl="2">
              <a:buFontTx/>
              <a:buNone/>
            </a:pPr>
            <a:r>
              <a:rPr lang="en-US"/>
              <a:t>See Emanuel and Rotunno (1989) and Rasmussen (1989) for a more detailed discussion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Polar low of 27 Feb 1987 shared several similarities with tropical cyclones</a:t>
            </a:r>
          </a:p>
          <a:p>
            <a:pPr lvl="2"/>
            <a:r>
              <a:rPr lang="en-US"/>
              <a:t>Anticyclonic outflow close to the tropopause</a:t>
            </a:r>
          </a:p>
          <a:p>
            <a:pPr lvl="2"/>
            <a:r>
              <a:rPr lang="en-US"/>
              <a:t>Warm core disturbance</a:t>
            </a:r>
          </a:p>
          <a:p>
            <a:pPr lvl="2"/>
            <a:r>
              <a:rPr lang="en-US"/>
              <a:t>Vertical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e distribution within the core is similar to TCs (Rotunno and Emmanuel 1987)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5257800" y="5470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Winds at 500 hPa, 700 hPa vertical velocity (solid), contours of SLP</a:t>
            </a:r>
          </a:p>
        </p:txBody>
      </p:sp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30388"/>
            <a:ext cx="36576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Polar low of 27 Feb 1987 shared several similarities with tropical cyclones</a:t>
            </a:r>
          </a:p>
          <a:p>
            <a:pPr lvl="2"/>
            <a:r>
              <a:rPr lang="en-US"/>
              <a:t>Interaction with extratropical upper level cold trough</a:t>
            </a:r>
          </a:p>
          <a:p>
            <a:pPr lvl="3"/>
            <a:r>
              <a:rPr lang="en-US"/>
              <a:t>Camille (Simpson and Riehl 1981)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5257800" y="5470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Winds at 500 hPa, 700 hPa vertical velocity (solid), contours of SLP</a:t>
            </a:r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30388"/>
            <a:ext cx="36576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9436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Role of eye size for intensification of cyclones driven by diabatic processes (Van Delden 1989b)</a:t>
            </a:r>
          </a:p>
          <a:p>
            <a:pPr lvl="2"/>
            <a:r>
              <a:rPr lang="en-US"/>
              <a:t>Deepening of a cyclone is strongly inhibited if the heating is located dynamically too far away from cyclone center</a:t>
            </a:r>
          </a:p>
          <a:p>
            <a:pPr lvl="3"/>
            <a:r>
              <a:rPr lang="en-US"/>
              <a:t>Rossby radius of deformation gives eye radius of optimal contribution to development by LHR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5578475"/>
            <a:ext cx="20447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9436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For present cyclone…</a:t>
            </a:r>
          </a:p>
          <a:p>
            <a:pPr lvl="2"/>
            <a:r>
              <a:rPr lang="en-US"/>
              <a:t>Ro based on 15-h forecast ~ 75 km</a:t>
            </a:r>
          </a:p>
          <a:p>
            <a:pPr lvl="2"/>
            <a:r>
              <a:rPr lang="en-US"/>
              <a:t>Eye radius ~ 75 km</a:t>
            </a:r>
          </a:p>
          <a:p>
            <a:pPr lvl="2"/>
            <a:r>
              <a:rPr lang="en-US"/>
              <a:t>Optimal configuration for intensification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300" y="5045075"/>
            <a:ext cx="20447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9436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For present cyclone…</a:t>
            </a:r>
          </a:p>
          <a:p>
            <a:pPr lvl="2"/>
            <a:r>
              <a:rPr lang="en-US"/>
              <a:t>Ro based on 15-h forecast ~ 75 km</a:t>
            </a:r>
          </a:p>
          <a:p>
            <a:pPr lvl="2"/>
            <a:r>
              <a:rPr lang="en-US"/>
              <a:t>Eye radius ~ 75 km</a:t>
            </a:r>
          </a:p>
          <a:p>
            <a:pPr lvl="2"/>
            <a:r>
              <a:rPr lang="en-US"/>
              <a:t>Optimal configuration for intensification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300" y="5045075"/>
            <a:ext cx="20447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943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Discussion and summary</a:t>
            </a:r>
          </a:p>
          <a:p>
            <a:pPr lvl="1">
              <a:lnSpc>
                <a:spcPct val="90000"/>
              </a:lnSpc>
            </a:pPr>
            <a:r>
              <a:rPr lang="en-US"/>
              <a:t>Summary of development mechanisms; 27 Feb 87 polar low</a:t>
            </a:r>
          </a:p>
          <a:p>
            <a:pPr lvl="2">
              <a:lnSpc>
                <a:spcPct val="90000"/>
              </a:lnSpc>
            </a:pPr>
            <a:r>
              <a:rPr lang="en-US"/>
              <a:t>Precursor- synoptic scale cyclone</a:t>
            </a:r>
          </a:p>
          <a:p>
            <a:pPr lvl="3">
              <a:lnSpc>
                <a:spcPct val="90000"/>
              </a:lnSpc>
            </a:pPr>
            <a:r>
              <a:rPr lang="en-US"/>
              <a:t>Re-intensified in its flank due to an approaching upper level IPV anomaly</a:t>
            </a:r>
          </a:p>
          <a:p>
            <a:pPr lvl="2">
              <a:lnSpc>
                <a:spcPct val="90000"/>
              </a:lnSpc>
            </a:pPr>
            <a:r>
              <a:rPr lang="en-US"/>
              <a:t>Upper level IPV anomaly induces upper level circulation</a:t>
            </a:r>
          </a:p>
          <a:p>
            <a:pPr lvl="2">
              <a:lnSpc>
                <a:spcPct val="90000"/>
              </a:lnSpc>
            </a:pPr>
            <a:r>
              <a:rPr lang="en-US"/>
              <a:t>Low level IPV anomaly induced by low level cyclonic circulation and temperature anomaly created by the parent low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9436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Summary of development mechanisms; 27 Feb 87 polar low</a:t>
            </a:r>
          </a:p>
          <a:p>
            <a:pPr lvl="2"/>
            <a:r>
              <a:rPr lang="en-US"/>
              <a:t>Upper and low level IPV anomalies “link” (frontogenetical circulation?) and a deep circulation develops</a:t>
            </a:r>
          </a:p>
          <a:p>
            <a:pPr lvl="3"/>
            <a:r>
              <a:rPr lang="en-US"/>
              <a:t>LHR in ascending regions</a:t>
            </a:r>
          </a:p>
          <a:p>
            <a:pPr lvl="2"/>
            <a:r>
              <a:rPr lang="en-US"/>
              <a:t>PV is destroyed aloft by LHR at mid-levels</a:t>
            </a:r>
          </a:p>
          <a:p>
            <a:pPr lvl="3"/>
            <a:r>
              <a:rPr lang="en-US"/>
              <a:t>Increased upper level outflow</a:t>
            </a:r>
          </a:p>
          <a:p>
            <a:pPr lvl="3"/>
            <a:r>
              <a:rPr lang="en-US"/>
              <a:t>Surface pressure fall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9436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Similarity of 27 Feb 87 polar low to other strong cyclones</a:t>
            </a:r>
          </a:p>
          <a:p>
            <a:pPr lvl="2"/>
            <a:r>
              <a:rPr lang="en-US"/>
              <a:t>Warm core cyclone in Mediterranean Sea (Rasmussen and Zick 1987)</a:t>
            </a:r>
          </a:p>
          <a:p>
            <a:pPr lvl="2"/>
            <a:r>
              <a:rPr lang="en-US"/>
              <a:t>Secondary development along a bent-back warm front (Shapiro et al. 1990)</a:t>
            </a:r>
          </a:p>
          <a:p>
            <a:pPr lvl="3"/>
            <a:r>
              <a:rPr lang="en-US"/>
              <a:t>Frontogenesis from cold air advection west of the large scale occluded low and an intensification along this newly formed front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943600" cy="4648200"/>
          </a:xfrm>
        </p:spPr>
        <p:txBody>
          <a:bodyPr/>
          <a:lstStyle/>
          <a:p>
            <a:r>
              <a:rPr lang="en-US"/>
              <a:t>Discussion and summary</a:t>
            </a:r>
          </a:p>
          <a:p>
            <a:pPr lvl="1"/>
            <a:r>
              <a:rPr lang="en-US"/>
              <a:t>27 Feb 87 polar low</a:t>
            </a:r>
          </a:p>
          <a:p>
            <a:pPr lvl="2"/>
            <a:r>
              <a:rPr lang="en-US"/>
              <a:t>Trigger – upper level PV anomaly (release of baroclinic energy)*</a:t>
            </a:r>
          </a:p>
          <a:p>
            <a:pPr lvl="2"/>
            <a:r>
              <a:rPr lang="en-US"/>
              <a:t>Driving mechanism - LHR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457200" y="5730875"/>
            <a:ext cx="824547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*“To our knowledge, a polar low development without an initial upper level forcing has not been documented in the literature”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4038600" y="6384925"/>
            <a:ext cx="497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http://www.meteo.uni-bonn.de/mitarbeiter/GHeinemann/eplwg/gallery/arctic/151093_13h.jpg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838200" y="5883275"/>
            <a:ext cx="224155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15 October 1993</a:t>
            </a:r>
          </a:p>
          <a:p>
            <a:r>
              <a:rPr lang="en-US"/>
              <a:t>Polar low</a:t>
            </a:r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114800" cy="4114800"/>
          </a:xfrm>
        </p:spPr>
        <p:txBody>
          <a:bodyPr/>
          <a:lstStyle/>
          <a:p>
            <a:r>
              <a:rPr lang="en-US"/>
              <a:t>Which scenario?</a:t>
            </a:r>
          </a:p>
          <a:p>
            <a:pPr lvl="1"/>
            <a:r>
              <a:rPr lang="en-US"/>
              <a:t>Scenario#1; synoptic scale forcing alone</a:t>
            </a:r>
          </a:p>
          <a:p>
            <a:pPr lvl="1"/>
            <a:r>
              <a:rPr lang="en-US"/>
              <a:t>Scenario#2; synoptic scale dominates mesoscale forcing </a:t>
            </a:r>
          </a:p>
          <a:p>
            <a:pPr lvl="1"/>
            <a:r>
              <a:rPr lang="en-US"/>
              <a:t>Scenario#3; weak synoptic scale forcing</a:t>
            </a:r>
          </a:p>
        </p:txBody>
      </p:sp>
      <p:pic>
        <p:nvPicPr>
          <p:cNvPr id="174092" name="Picture 12" descr="151093_1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357688" cy="478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pPr lvl="1"/>
            <a:r>
              <a:rPr lang="en-US"/>
              <a:t>Montgomery and Farrel (1991); </a:t>
            </a:r>
            <a:r>
              <a:rPr lang="en-US" i="1"/>
              <a:t>some</a:t>
            </a:r>
            <a:r>
              <a:rPr lang="en-US"/>
              <a:t> polar low development consists of</a:t>
            </a:r>
          </a:p>
          <a:p>
            <a:pPr lvl="2"/>
            <a:r>
              <a:rPr lang="en-US"/>
              <a:t>Initial baroclinic growth phase</a:t>
            </a:r>
          </a:p>
          <a:p>
            <a:pPr lvl="2"/>
            <a:r>
              <a:rPr lang="en-US"/>
              <a:t>Prolonged slow intensification due to diabatic effects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pPr lvl="1"/>
            <a:r>
              <a:rPr lang="en-US"/>
              <a:t>Fact…most polar lows when viewed from a satellite do </a:t>
            </a:r>
            <a:r>
              <a:rPr lang="en-US" i="1"/>
              <a:t>not</a:t>
            </a:r>
            <a:r>
              <a:rPr lang="en-US"/>
              <a:t> resemble small hurricanes in any striking way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0500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synoptic/satellite image-based study of the development</a:t>
            </a:r>
          </a:p>
          <a:p>
            <a:pPr lvl="1">
              <a:lnSpc>
                <a:spcPct val="90000"/>
              </a:lnSpc>
            </a:pPr>
            <a:r>
              <a:rPr lang="en-US"/>
              <a:t>Small-scale cyclone situated over Norwegian Sea on 25 Feb 1987 is polar low precursor</a:t>
            </a:r>
          </a:p>
          <a:p>
            <a:pPr lvl="1">
              <a:lnSpc>
                <a:spcPct val="90000"/>
              </a:lnSpc>
            </a:pPr>
            <a:r>
              <a:rPr lang="en-US"/>
              <a:t>Incipient stage of polar low which forms around the central dark eye (arrow)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Polar Low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5" y="1868488"/>
            <a:ext cx="319087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867400" y="59436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1244 UTC 26 Feb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3238</Words>
  <Application>Microsoft Office PowerPoint</Application>
  <PresentationFormat>On-screen Show (4:3)</PresentationFormat>
  <Paragraphs>536</Paragraphs>
  <Slides>69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Times New Roman</vt:lpstr>
      <vt:lpstr>Symbol</vt:lpstr>
      <vt:lpstr>Wingdings</vt:lpstr>
      <vt:lpstr>Default Design</vt:lpstr>
      <vt:lpstr>Microsoft Equation 3.0</vt:lpstr>
      <vt:lpstr>ATMS 316- Mesoscale Meteorology</vt:lpstr>
      <vt:lpstr>ATMS 316- Mesoscale Meteorology</vt:lpstr>
      <vt:lpstr>ATMS 316- Background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  <vt:lpstr>ATMS 316- Polar Low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Douglas K. Miller</cp:lastModifiedBy>
  <cp:revision>576</cp:revision>
  <dcterms:created xsi:type="dcterms:W3CDTF">1601-01-01T00:00:00Z</dcterms:created>
  <dcterms:modified xsi:type="dcterms:W3CDTF">2013-01-07T14:11:17Z</dcterms:modified>
</cp:coreProperties>
</file>