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70" r:id="rId2"/>
    <p:sldId id="282" r:id="rId3"/>
    <p:sldId id="304" r:id="rId4"/>
    <p:sldId id="416" r:id="rId5"/>
    <p:sldId id="417" r:id="rId6"/>
    <p:sldId id="418" r:id="rId7"/>
    <p:sldId id="310" r:id="rId8"/>
    <p:sldId id="311" r:id="rId9"/>
    <p:sldId id="435" r:id="rId10"/>
    <p:sldId id="436" r:id="rId11"/>
    <p:sldId id="437" r:id="rId12"/>
    <p:sldId id="438" r:id="rId13"/>
    <p:sldId id="376" r:id="rId14"/>
    <p:sldId id="413" r:id="rId15"/>
    <p:sldId id="414" r:id="rId16"/>
    <p:sldId id="415" r:id="rId17"/>
    <p:sldId id="439" r:id="rId18"/>
    <p:sldId id="434" r:id="rId19"/>
    <p:sldId id="440" r:id="rId20"/>
    <p:sldId id="419" r:id="rId21"/>
    <p:sldId id="441" r:id="rId22"/>
    <p:sldId id="420" r:id="rId23"/>
    <p:sldId id="442" r:id="rId24"/>
    <p:sldId id="444" r:id="rId25"/>
    <p:sldId id="443" r:id="rId26"/>
    <p:sldId id="429" r:id="rId27"/>
    <p:sldId id="445" r:id="rId28"/>
    <p:sldId id="446" r:id="rId29"/>
    <p:sldId id="447" r:id="rId30"/>
    <p:sldId id="448" r:id="rId31"/>
    <p:sldId id="449" r:id="rId32"/>
    <p:sldId id="430" r:id="rId33"/>
    <p:sldId id="451" r:id="rId34"/>
    <p:sldId id="452" r:id="rId35"/>
    <p:sldId id="453" r:id="rId36"/>
    <p:sldId id="454" r:id="rId37"/>
    <p:sldId id="455" r:id="rId38"/>
    <p:sldId id="456" r:id="rId39"/>
    <p:sldId id="421" r:id="rId40"/>
    <p:sldId id="457" r:id="rId41"/>
    <p:sldId id="458" r:id="rId42"/>
    <p:sldId id="459" r:id="rId43"/>
    <p:sldId id="460" r:id="rId44"/>
    <p:sldId id="431" r:id="rId45"/>
    <p:sldId id="461" r:id="rId46"/>
    <p:sldId id="462" r:id="rId47"/>
    <p:sldId id="463" r:id="rId48"/>
    <p:sldId id="464" r:id="rId49"/>
    <p:sldId id="465" r:id="rId50"/>
    <p:sldId id="466" r:id="rId51"/>
    <p:sldId id="467" r:id="rId52"/>
    <p:sldId id="468" r:id="rId53"/>
    <p:sldId id="469" r:id="rId54"/>
    <p:sldId id="432" r:id="rId55"/>
    <p:sldId id="422" r:id="rId56"/>
    <p:sldId id="470" r:id="rId57"/>
    <p:sldId id="471" r:id="rId58"/>
    <p:sldId id="472" r:id="rId59"/>
    <p:sldId id="433" r:id="rId60"/>
    <p:sldId id="423" r:id="rId61"/>
    <p:sldId id="473" r:id="rId62"/>
    <p:sldId id="474" r:id="rId63"/>
    <p:sldId id="475" r:id="rId64"/>
    <p:sldId id="476" r:id="rId65"/>
    <p:sldId id="477" r:id="rId66"/>
    <p:sldId id="424" r:id="rId67"/>
    <p:sldId id="478" r:id="rId68"/>
    <p:sldId id="425" r:id="rId69"/>
    <p:sldId id="479" r:id="rId70"/>
    <p:sldId id="426" r:id="rId71"/>
    <p:sldId id="480" r:id="rId72"/>
    <p:sldId id="374" r:id="rId7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07" autoAdjust="0"/>
    <p:restoredTop sz="94658" autoAdjust="0"/>
  </p:normalViewPr>
  <p:slideViewPr>
    <p:cSldViewPr>
      <p:cViewPr varScale="1">
        <p:scale>
          <a:sx n="105" d="100"/>
          <a:sy n="105" d="100"/>
        </p:scale>
        <p:origin x="324" y="108"/>
      </p:cViewPr>
      <p:guideLst>
        <p:guide orient="horz" pos="2160"/>
        <p:guide pos="2880"/>
      </p:guideLst>
    </p:cSldViewPr>
  </p:slideViewPr>
  <p:outlineViewPr>
    <p:cViewPr>
      <p:scale>
        <a:sx n="33" d="100"/>
        <a:sy n="33" d="100"/>
      </p:scale>
      <p:origin x="0" y="75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48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6787606-369F-4A16-A2F2-08AD2EB16D84}" type="slidenum">
              <a:rPr lang="en-US"/>
              <a:pPr>
                <a:defRPr/>
              </a:pPr>
              <a:t>‹#›</a:t>
            </a:fld>
            <a:endParaRPr lang="en-US"/>
          </a:p>
        </p:txBody>
      </p:sp>
    </p:spTree>
    <p:extLst>
      <p:ext uri="{BB962C8B-B14F-4D97-AF65-F5344CB8AC3E}">
        <p14:creationId xmlns:p14="http://schemas.microsoft.com/office/powerpoint/2010/main" val="57299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1A4268B-58D4-412F-8894-0A5019242303}" type="slidenum">
              <a:rPr lang="en-US" smtClean="0"/>
              <a:pPr/>
              <a:t>1</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34296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99543CE-A85D-4187-92A1-FD6650EFD13B}" type="slidenum">
              <a:rPr lang="en-US" smtClean="0"/>
              <a:pPr/>
              <a:t>10</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332775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2AF0768-8438-4640-A2DB-BE80AA840A91}" type="slidenum">
              <a:rPr lang="en-US" smtClean="0"/>
              <a:pPr/>
              <a:t>11</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8484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9039E456-9B10-4604-898F-3A37BA08068B}" type="slidenum">
              <a:rPr lang="en-US" smtClean="0"/>
              <a:pPr/>
              <a:t>12</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97491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01E96C1C-A148-4DC3-A37B-AB1093D8C877}" type="slidenum">
              <a:rPr lang="en-US" smtClean="0"/>
              <a:pPr/>
              <a:t>13</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360111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AF3F3EE-8A54-4F0F-B86F-1FB47A5C4C28}" type="slidenum">
              <a:rPr lang="en-US" smtClean="0"/>
              <a:pPr/>
              <a:t>14</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98325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B6FAFC1-32B5-42C8-B76C-2DDE9C465C6D}" type="slidenum">
              <a:rPr lang="en-US" smtClean="0"/>
              <a:pPr/>
              <a:t>15</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23258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F388B909-02EA-4066-B65C-4FD5B960CF6C}" type="slidenum">
              <a:rPr lang="en-US" smtClean="0"/>
              <a:pPr/>
              <a:t>16</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01164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BD84B4F8-9448-4C88-A2A5-BF19E996711E}" type="slidenum">
              <a:rPr lang="en-US" smtClean="0"/>
              <a:pPr/>
              <a:t>17</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84440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D6B3AA40-7031-4331-9241-FB06AC672AB0}" type="slidenum">
              <a:rPr lang="en-US" smtClean="0"/>
              <a:pPr/>
              <a:t>18</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98518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919F285-6C92-4464-9C06-6CB51686BDB1}" type="slidenum">
              <a:rPr lang="en-US" smtClean="0"/>
              <a:pPr/>
              <a:t>19</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655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0611C897-F546-4B5B-815B-7AD1A9FA14D1}" type="slidenum">
              <a:rPr lang="en-US" smtClean="0"/>
              <a:pPr/>
              <a:t>2</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04018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C8BC3B58-E67C-470F-99FE-53183A418688}" type="slidenum">
              <a:rPr lang="en-US" smtClean="0"/>
              <a:pPr/>
              <a:t>20</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95829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8DB3C90E-2FDE-4607-9249-2E4AAB335C25}" type="slidenum">
              <a:rPr lang="en-US" smtClean="0"/>
              <a:pPr/>
              <a:t>21</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8391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FE1437E1-68BF-4170-A14A-CED769FDED56}" type="slidenum">
              <a:rPr lang="en-US" smtClean="0"/>
              <a:pPr/>
              <a:t>22</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06723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E2F3E10F-7DD6-4F8E-A004-F16386097717}" type="slidenum">
              <a:rPr lang="en-US" smtClean="0"/>
              <a:pPr/>
              <a:t>23</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887064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D35B48E-3560-4D60-8279-D4112701E1B2}" type="slidenum">
              <a:rPr lang="en-US" sz="1200"/>
              <a:pPr algn="r"/>
              <a:t>24</a:t>
            </a:fld>
            <a:endParaRPr lang="en-US" sz="120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23000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0E668F9-36FF-4DDB-8EF3-933DF41A8DD4}" type="slidenum">
              <a:rPr lang="en-US" sz="1200"/>
              <a:pPr algn="r"/>
              <a:t>25</a:t>
            </a:fld>
            <a:endParaRPr lang="en-US" sz="120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730592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481BD861-5402-4D23-9300-F7BD263FAD5F}" type="slidenum">
              <a:rPr lang="en-US" smtClean="0"/>
              <a:pPr/>
              <a:t>26</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956410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645E3AE-4F6B-4356-8699-D2FD8C32CD52}" type="slidenum">
              <a:rPr lang="en-US" sz="1200"/>
              <a:pPr algn="r"/>
              <a:t>27</a:t>
            </a:fld>
            <a:endParaRPr lang="en-US" sz="120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60869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80F753F-178F-424E-B8AD-A0CE4CA8FA74}" type="slidenum">
              <a:rPr lang="en-US" sz="1200"/>
              <a:pPr algn="r"/>
              <a:t>28</a:t>
            </a:fld>
            <a:endParaRPr lang="en-US" sz="120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32903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87659F5-D2C4-4550-BE4A-3C0465FEC3B9}" type="slidenum">
              <a:rPr lang="en-US" sz="1200"/>
              <a:pPr algn="r"/>
              <a:t>29</a:t>
            </a:fld>
            <a:endParaRPr lang="en-US" sz="120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97356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E2188581-5463-4A2F-878B-A42B4F36EB31}" type="slidenum">
              <a:rPr lang="en-US" smtClean="0"/>
              <a:pPr/>
              <a:t>3</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278046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CD67F0F-8751-41EF-ACBE-8BEF2CBA434E}" type="slidenum">
              <a:rPr lang="en-US" sz="1200"/>
              <a:pPr algn="r"/>
              <a:t>30</a:t>
            </a:fld>
            <a:endParaRPr lang="en-US" sz="120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16584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C69D222-87A8-44D1-9EFA-2E7F5C032366}" type="slidenum">
              <a:rPr lang="en-US" sz="1200"/>
              <a:pPr algn="r"/>
              <a:t>31</a:t>
            </a:fld>
            <a:endParaRPr lang="en-US" sz="120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59699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70FA23F-0785-414D-8002-C2BF8315D21C}" type="slidenum">
              <a:rPr lang="en-US" smtClean="0"/>
              <a:pPr/>
              <a:t>32</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50053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14919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59BC8BB-C767-450B-934B-ED84D71AE247}" type="slidenum">
              <a:rPr lang="en-US" sz="1200"/>
              <a:pPr algn="r"/>
              <a:t>34</a:t>
            </a:fld>
            <a:endParaRPr lang="en-US" sz="120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12151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2AE2ADE-2D9A-47F8-8084-D23425B1B06C}" type="slidenum">
              <a:rPr lang="en-US" sz="1200"/>
              <a:pPr algn="r"/>
              <a:t>35</a:t>
            </a:fld>
            <a:endParaRPr lang="en-US" sz="120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46075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DFD5E07-B8C5-4FAF-9499-C8ACE19D3EB3}" type="slidenum">
              <a:rPr lang="en-US" sz="1200"/>
              <a:pPr algn="r"/>
              <a:t>36</a:t>
            </a:fld>
            <a:endParaRPr lang="en-US" sz="120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280020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E803FFA-8A37-443F-933C-99A4419CC4B2}" type="slidenum">
              <a:rPr lang="en-US" sz="1200"/>
              <a:pPr algn="r"/>
              <a:t>37</a:t>
            </a:fld>
            <a:endParaRPr lang="en-US" sz="120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46484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8E7270E-F7E0-4C3D-A23C-C4091D90DA69}" type="slidenum">
              <a:rPr lang="en-US" sz="1200"/>
              <a:pPr algn="r"/>
              <a:t>38</a:t>
            </a:fld>
            <a:endParaRPr lang="en-US" sz="120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75102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5D2E56A-BD30-4309-B47A-25B4152A6F1D}" type="slidenum">
              <a:rPr lang="en-US" smtClean="0"/>
              <a:pPr/>
              <a:t>39</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08882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25916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5F9817D-AF8F-453B-B2B7-B6D774868E13}" type="slidenum">
              <a:rPr lang="en-US" sz="1200"/>
              <a:pPr algn="r"/>
              <a:t>40</a:t>
            </a:fld>
            <a:endParaRPr lang="en-US" sz="120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03452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D4CAC6F-2FBC-4710-9AF3-861124913B08}" type="slidenum">
              <a:rPr lang="en-US" sz="1200"/>
              <a:pPr algn="r"/>
              <a:t>41</a:t>
            </a:fld>
            <a:endParaRPr lang="en-US" sz="120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065718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06CC6BF-3728-4259-B73A-5B319234C004}" type="slidenum">
              <a:rPr lang="en-US" sz="1200"/>
              <a:pPr algn="r"/>
              <a:t>42</a:t>
            </a:fld>
            <a:endParaRPr lang="en-US" sz="12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218333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5602C23-30E8-4802-817A-F95B2BC34897}" type="slidenum">
              <a:rPr lang="en-US" sz="1200"/>
              <a:pPr algn="r"/>
              <a:t>43</a:t>
            </a:fld>
            <a:endParaRPr lang="en-US" sz="120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716233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02B2E70C-6336-46C0-AF0E-D8B278F40B3C}" type="slidenum">
              <a:rPr lang="en-US" smtClean="0"/>
              <a:pPr/>
              <a:t>44</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8439706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709E0B3-33A1-441C-B41C-8A387BC0C977}" type="slidenum">
              <a:rPr lang="en-US" sz="1200"/>
              <a:pPr algn="r"/>
              <a:t>45</a:t>
            </a:fld>
            <a:endParaRPr lang="en-US" sz="120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02429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E00A4EA-89F2-4059-B36F-9102F65CFA92}" type="slidenum">
              <a:rPr lang="en-US" sz="1200"/>
              <a:pPr algn="r"/>
              <a:t>46</a:t>
            </a:fld>
            <a:endParaRPr lang="en-US" sz="120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81678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86C607D-B933-4B41-8D60-0E47305A580E}" type="slidenum">
              <a:rPr lang="en-US" sz="1200"/>
              <a:pPr algn="r"/>
              <a:t>47</a:t>
            </a:fld>
            <a:endParaRPr lang="en-US" sz="120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14790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3A8C053-689B-4C4F-A7EC-D1DF0E7E7D22}" type="slidenum">
              <a:rPr lang="en-US" sz="1200"/>
              <a:pPr algn="r"/>
              <a:t>48</a:t>
            </a:fld>
            <a:endParaRPr lang="en-US" sz="120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8433107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AB1EBAE-E171-4C15-AF42-1736F89905B2}" type="slidenum">
              <a:rPr lang="en-US" sz="1200"/>
              <a:pPr algn="r"/>
              <a:t>49</a:t>
            </a:fld>
            <a:endParaRPr lang="en-US" sz="120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92770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03913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9E5992B-8E74-4B08-A76E-1B7EB2F6E4C0}" type="slidenum">
              <a:rPr lang="en-US" sz="1200"/>
              <a:pPr algn="r"/>
              <a:t>50</a:t>
            </a:fld>
            <a:endParaRPr lang="en-US" sz="120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08249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F71B47B-8CDC-47D4-8CBD-B2BD55709CBE}" type="slidenum">
              <a:rPr lang="en-US" sz="1200"/>
              <a:pPr algn="r"/>
              <a:t>51</a:t>
            </a:fld>
            <a:endParaRPr lang="en-US" sz="120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86291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1C785C9-D256-4CDD-818F-A6BA15C8B318}" type="slidenum">
              <a:rPr lang="en-US" sz="1200"/>
              <a:pPr algn="r"/>
              <a:t>52</a:t>
            </a:fld>
            <a:endParaRPr lang="en-US" sz="120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2621021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305AFAC-26FC-4EDB-90C8-A9F7977B3A78}" type="slidenum">
              <a:rPr lang="en-US" sz="1200"/>
              <a:pPr algn="r"/>
              <a:t>53</a:t>
            </a:fld>
            <a:endParaRPr lang="en-US" sz="120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02530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347A3687-D746-476F-B7CE-F297645CA6EF}" type="slidenum">
              <a:rPr lang="en-US" smtClean="0"/>
              <a:pPr/>
              <a:t>54</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101638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5C81E3C-C1CD-4B32-A302-7DA986BDB9AF}" type="slidenum">
              <a:rPr lang="en-US" smtClean="0"/>
              <a:pPr/>
              <a:t>55</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0139137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75EAAFE-1DCC-4C80-AE26-FBFBB1C4550D}" type="slidenum">
              <a:rPr lang="en-US" sz="1200"/>
              <a:pPr algn="r"/>
              <a:t>56</a:t>
            </a:fld>
            <a:endParaRPr lang="en-US" sz="120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9625509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E25E6C-D120-493C-907E-5D722B088BD1}" type="slidenum">
              <a:rPr lang="en-US" sz="1200"/>
              <a:pPr algn="r"/>
              <a:t>57</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159651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2F7110E-663B-46EC-A2EE-48F96E75B0DF}" type="slidenum">
              <a:rPr lang="en-US" sz="1200"/>
              <a:pPr algn="r"/>
              <a:t>58</a:t>
            </a:fld>
            <a:endParaRPr lang="en-US" sz="120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771346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D6ADD11-3F4C-4392-8CE2-030F0E406416}" type="slidenum">
              <a:rPr lang="en-US" smtClean="0"/>
              <a:pPr/>
              <a:t>59</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65405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25015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7152B08-5276-43A2-975E-3396BCFE32F1}" type="slidenum">
              <a:rPr lang="en-US" smtClean="0"/>
              <a:pPr/>
              <a:t>60</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330034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232B073-5F52-4E0F-AD08-B1DD8287C5F7}" type="slidenum">
              <a:rPr lang="en-US" sz="1200"/>
              <a:pPr algn="r"/>
              <a:t>61</a:t>
            </a:fld>
            <a:endParaRPr lang="en-US" sz="120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342223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00115FE-6D28-4C87-8974-C0379D4201AA}" type="slidenum">
              <a:rPr lang="en-US" sz="1200"/>
              <a:pPr algn="r"/>
              <a:t>62</a:t>
            </a:fld>
            <a:endParaRPr lang="en-US" sz="120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9158453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88700D8-D18B-4275-93C3-5F58DF37B6E2}" type="slidenum">
              <a:rPr lang="en-US" sz="1200"/>
              <a:pPr algn="r"/>
              <a:t>63</a:t>
            </a:fld>
            <a:endParaRPr lang="en-US" sz="120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301583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D20F325-95EA-4C3D-BA13-DDB86AB1FBE3}" type="slidenum">
              <a:rPr lang="en-US" sz="1200"/>
              <a:pPr algn="r"/>
              <a:t>64</a:t>
            </a:fld>
            <a:endParaRPr lang="en-US" sz="120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986338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D347B93-6F23-4F01-8CE5-3EA6CCD21B20}" type="slidenum">
              <a:rPr lang="en-US" sz="1200"/>
              <a:pPr algn="r"/>
              <a:t>65</a:t>
            </a:fld>
            <a:endParaRPr lang="en-US" sz="12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877136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82309BA4-EC37-4595-96C3-CAADE9BD4ABB}" type="slidenum">
              <a:rPr lang="en-US" smtClean="0"/>
              <a:pPr/>
              <a:t>66</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1371468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E2ECFD6-4D3C-4A61-A278-00C327129650}" type="slidenum">
              <a:rPr lang="en-US" sz="1200"/>
              <a:pPr algn="r"/>
              <a:t>67</a:t>
            </a:fld>
            <a:endParaRPr lang="en-US" sz="120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3441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F8B1310B-BC0A-40AA-BF4F-FCF737A701DB}" type="slidenum">
              <a:rPr lang="en-US" smtClean="0"/>
              <a:pPr/>
              <a:t>68</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1224951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030A6A1-4B20-45BA-9275-12877E62FD4D}" type="slidenum">
              <a:rPr lang="en-US" sz="1200"/>
              <a:pPr algn="r"/>
              <a:t>69</a:t>
            </a:fld>
            <a:endParaRPr lang="en-US" sz="120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3498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1AE64CA-F3D1-499A-98B1-97F49E517E19}" type="slidenum">
              <a:rPr lang="en-US" smtClean="0"/>
              <a:pPr/>
              <a:t>7</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317982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516D172-A707-4DE2-9D1A-6C65FD21E3F9}" type="slidenum">
              <a:rPr lang="en-US" smtClean="0"/>
              <a:pPr/>
              <a:t>70</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342486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4E485BA-4EE2-429C-A146-5BA5D9B83E81}" type="slidenum">
              <a:rPr lang="en-US" sz="1200"/>
              <a:pPr algn="r"/>
              <a:t>71</a:t>
            </a:fld>
            <a:endParaRPr lang="en-US" sz="120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205794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6A748907-1232-4A39-8F1C-7F6022AD3AB8}" type="slidenum">
              <a:rPr lang="en-US" smtClean="0"/>
              <a:pPr/>
              <a:t>72</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22271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F2CE8319-C26E-44AA-87E3-F842BD89DD18}" type="slidenum">
              <a:rPr lang="en-US" smtClean="0"/>
              <a:pPr/>
              <a:t>8</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50281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4A438160-5201-4BDF-95E0-9FE316CD8B77}" type="slidenum">
              <a:rPr lang="en-US" smtClean="0"/>
              <a:pPr/>
              <a:t>9</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5761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D3CF92-515A-4EF6-9420-64F445E1022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C615FF-B5C8-4AA1-987D-FE96C3CE1E0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9EB8A9-3E71-4467-825D-1E059DC6833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97ADB5B-E56B-4A09-938A-CE7972E47DD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06772F-1449-4598-B0BF-79F64830CD9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8D9E8-5D82-4D3B-B5EB-C9A5A8A8189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E4ACB2-97E7-499F-9C55-5DE0F5DA523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468A5E-FA4A-4E82-8A58-9178188B19D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03D9252-C7C6-4A97-BF75-5F89BBE0FA9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4F79007-F3FF-41DD-8A8F-37730899585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9D1B70-5695-40A5-9E06-A7D20448DF6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446475-6F61-42E6-ABA6-857A146E87E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300188-055E-4D20-A40D-65CAB00E954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91E7308-7797-4CCC-B3B7-316B5068F0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www.erh.noaa.gov/er/akq/GWave.ht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6.w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z="4000" smtClean="0"/>
              <a:t>ATMS 316- Mesoscale Meteorology</a:t>
            </a:r>
          </a:p>
        </p:txBody>
      </p:sp>
      <p:sp>
        <p:nvSpPr>
          <p:cNvPr id="6147" name="Text Box 5"/>
          <p:cNvSpPr txBox="1">
            <a:spLocks noChangeArrowheads="1"/>
          </p:cNvSpPr>
          <p:nvPr/>
        </p:nvSpPr>
        <p:spPr bwMode="auto">
          <a:xfrm>
            <a:off x="4572000" y="6278563"/>
            <a:ext cx="4146550" cy="274637"/>
          </a:xfrm>
          <a:prstGeom prst="rect">
            <a:avLst/>
          </a:prstGeom>
          <a:noFill/>
          <a:ln w="9525">
            <a:noFill/>
            <a:miter lim="800000"/>
            <a:headEnd/>
            <a:tailEnd/>
          </a:ln>
        </p:spPr>
        <p:txBody>
          <a:bodyPr wrap="none">
            <a:spAutoFit/>
          </a:bodyPr>
          <a:lstStyle/>
          <a:p>
            <a:r>
              <a:rPr lang="en-US" sz="1200"/>
              <a:t>http://www.ucar.edu/communications/factsheets/Tornadoes.html</a:t>
            </a:r>
          </a:p>
        </p:txBody>
      </p:sp>
      <p:sp>
        <p:nvSpPr>
          <p:cNvPr id="6148" name="Rectangle 6"/>
          <p:cNvSpPr>
            <a:spLocks noGrp="1" noChangeArrowheads="1"/>
          </p:cNvSpPr>
          <p:nvPr>
            <p:ph type="body" sz="half" idx="1"/>
          </p:nvPr>
        </p:nvSpPr>
        <p:spPr>
          <a:xfrm>
            <a:off x="304800" y="2057400"/>
            <a:ext cx="3810000" cy="4114800"/>
          </a:xfrm>
        </p:spPr>
        <p:txBody>
          <a:bodyPr/>
          <a:lstStyle/>
          <a:p>
            <a:pPr eaLnBrk="1" hangingPunct="1"/>
            <a:r>
              <a:rPr lang="en-US" sz="2800" smtClean="0"/>
              <a:t>Packet#7</a:t>
            </a:r>
          </a:p>
          <a:p>
            <a:pPr eaLnBrk="1" hangingPunct="1"/>
            <a:r>
              <a:rPr lang="en-US" sz="2800" smtClean="0"/>
              <a:t>Interesting things happen at the </a:t>
            </a:r>
            <a:r>
              <a:rPr lang="en-US" sz="2800" u="sng" smtClean="0"/>
              <a:t>boundaries</a:t>
            </a:r>
            <a:r>
              <a:rPr lang="en-US" sz="2800" smtClean="0"/>
              <a:t>, or at the </a:t>
            </a:r>
            <a:r>
              <a:rPr lang="en-US" sz="2800" i="1" smtClean="0"/>
              <a:t>interface</a:t>
            </a:r>
            <a:r>
              <a:rPr lang="en-US" sz="2800" smtClean="0"/>
              <a:t>…</a:t>
            </a:r>
          </a:p>
          <a:p>
            <a:pPr lvl="1" eaLnBrk="1" hangingPunct="1"/>
            <a:r>
              <a:rPr lang="en-US" sz="2400" smtClean="0"/>
              <a:t>Stable, unstable layers</a:t>
            </a:r>
          </a:p>
        </p:txBody>
      </p:sp>
      <p:pic>
        <p:nvPicPr>
          <p:cNvPr id="6149" name="Picture 8" descr="1600"/>
          <p:cNvPicPr>
            <a:picLocks noChangeAspect="1" noChangeArrowheads="1"/>
          </p:cNvPicPr>
          <p:nvPr/>
        </p:nvPicPr>
        <p:blipFill>
          <a:blip r:embed="rId3" cstate="print"/>
          <a:srcRect/>
          <a:stretch>
            <a:fillRect/>
          </a:stretch>
        </p:blipFill>
        <p:spPr bwMode="auto">
          <a:xfrm>
            <a:off x="5105400" y="1828800"/>
            <a:ext cx="28956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685800" y="1981200"/>
            <a:ext cx="5257800" cy="4648200"/>
          </a:xfrm>
        </p:spPr>
        <p:txBody>
          <a:bodyPr/>
          <a:lstStyle/>
          <a:p>
            <a:pPr eaLnBrk="1" hangingPunct="1"/>
            <a:r>
              <a:rPr lang="en-US" smtClean="0"/>
              <a:t>Gravity wave evolution</a:t>
            </a:r>
          </a:p>
          <a:p>
            <a:pPr lvl="1" eaLnBrk="1" hangingPunct="1"/>
            <a:r>
              <a:rPr lang="en-US" smtClean="0"/>
              <a:t>generally transfer energy upward and die out after traveling a short distance horizontally from their source,</a:t>
            </a:r>
          </a:p>
          <a:p>
            <a:pPr lvl="1" eaLnBrk="1" hangingPunct="1"/>
            <a:endParaRPr lang="en-US" smtClean="0"/>
          </a:p>
          <a:p>
            <a:pPr lvl="1" eaLnBrk="1" hangingPunct="1">
              <a:buFontTx/>
              <a:buNone/>
            </a:pPr>
            <a:r>
              <a:rPr lang="en-US" smtClean="0"/>
              <a:t>UNLESS!!</a:t>
            </a:r>
          </a:p>
        </p:txBody>
      </p:sp>
      <p:sp>
        <p:nvSpPr>
          <p:cNvPr id="13315"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13316"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685800" y="1981200"/>
            <a:ext cx="5257800" cy="4648200"/>
          </a:xfrm>
        </p:spPr>
        <p:txBody>
          <a:bodyPr/>
          <a:lstStyle/>
          <a:p>
            <a:pPr eaLnBrk="1" hangingPunct="1"/>
            <a:r>
              <a:rPr lang="en-US" dirty="0" smtClean="0"/>
              <a:t>Gravity wave evolution</a:t>
            </a:r>
          </a:p>
          <a:p>
            <a:pPr lvl="1" eaLnBrk="1" hangingPunct="1"/>
            <a:r>
              <a:rPr lang="en-US" dirty="0" smtClean="0"/>
              <a:t>when </a:t>
            </a:r>
            <a:r>
              <a:rPr lang="en-US" u="sng" dirty="0" smtClean="0"/>
              <a:t>static stability</a:t>
            </a:r>
            <a:r>
              <a:rPr lang="en-US" dirty="0" smtClean="0"/>
              <a:t> or </a:t>
            </a:r>
            <a:r>
              <a:rPr lang="en-US" u="sng" dirty="0" smtClean="0"/>
              <a:t>wind shear</a:t>
            </a:r>
            <a:r>
              <a:rPr lang="en-US" dirty="0" smtClean="0"/>
              <a:t> change with height, upward propagating wave energy can be reflected</a:t>
            </a:r>
          </a:p>
          <a:p>
            <a:pPr lvl="2" eaLnBrk="1" hangingPunct="1"/>
            <a:r>
              <a:rPr lang="en-US" dirty="0" smtClean="0"/>
              <a:t>allows gravity waves to travel large distances horizontally from their source before losing most of their energy</a:t>
            </a:r>
          </a:p>
        </p:txBody>
      </p:sp>
      <p:sp>
        <p:nvSpPr>
          <p:cNvPr id="14339"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14340"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
        <p:nvSpPr>
          <p:cNvPr id="6" name="TextBox 5"/>
          <p:cNvSpPr txBox="1"/>
          <p:nvPr/>
        </p:nvSpPr>
        <p:spPr>
          <a:xfrm>
            <a:off x="304800" y="5943600"/>
            <a:ext cx="8610600" cy="8477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en-US">
                <a:solidFill>
                  <a:srgbClr val="000000"/>
                </a:solidFill>
              </a:rPr>
              <a:t>Large-amplitude, </a:t>
            </a:r>
            <a:r>
              <a:rPr lang="en-US" u="sng">
                <a:solidFill>
                  <a:srgbClr val="000000"/>
                </a:solidFill>
              </a:rPr>
              <a:t>‘ducted’</a:t>
            </a:r>
            <a:r>
              <a:rPr lang="en-US">
                <a:solidFill>
                  <a:srgbClr val="000000"/>
                </a:solidFill>
              </a:rPr>
              <a:t> gravity waves (a.k.a. mesoscale gravity waves) can have significant impact on weather by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685800" y="1981200"/>
            <a:ext cx="5257800" cy="4648200"/>
          </a:xfrm>
        </p:spPr>
        <p:txBody>
          <a:bodyPr/>
          <a:lstStyle/>
          <a:p>
            <a:pPr eaLnBrk="1" hangingPunct="1"/>
            <a:r>
              <a:rPr lang="en-US" smtClean="0"/>
              <a:t>Impact on weather…</a:t>
            </a:r>
          </a:p>
          <a:p>
            <a:pPr lvl="1" eaLnBrk="1" hangingPunct="1"/>
            <a:r>
              <a:rPr lang="en-US" smtClean="0"/>
              <a:t>producing bands of enhanced precipitation within larger-scale regions of precipitation</a:t>
            </a:r>
          </a:p>
          <a:p>
            <a:pPr lvl="1" eaLnBrk="1" hangingPunct="1"/>
            <a:r>
              <a:rPr lang="en-US" smtClean="0"/>
              <a:t>lifting air parcels to their LCL</a:t>
            </a:r>
          </a:p>
          <a:p>
            <a:pPr lvl="1" eaLnBrk="1" hangingPunct="1"/>
            <a:r>
              <a:rPr lang="en-US" smtClean="0"/>
              <a:t>lifting air parcels to their LFC (if it exists) to ‘trigger’ convection</a:t>
            </a:r>
          </a:p>
        </p:txBody>
      </p:sp>
      <p:sp>
        <p:nvSpPr>
          <p:cNvPr id="15363"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15364"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z="4000" smtClean="0"/>
              <a:t>ATMS 316- Mesoscale Gravity Waves</a:t>
            </a:r>
          </a:p>
        </p:txBody>
      </p:sp>
      <p:sp>
        <p:nvSpPr>
          <p:cNvPr id="16387" name="Text Box 4"/>
          <p:cNvSpPr txBox="1">
            <a:spLocks noChangeArrowheads="1"/>
          </p:cNvSpPr>
          <p:nvPr/>
        </p:nvSpPr>
        <p:spPr bwMode="auto">
          <a:xfrm>
            <a:off x="4419600" y="2066925"/>
            <a:ext cx="4572000" cy="3046413"/>
          </a:xfrm>
          <a:prstGeom prst="rect">
            <a:avLst/>
          </a:prstGeom>
          <a:solidFill>
            <a:schemeClr val="bg1"/>
          </a:solidFill>
          <a:ln w="9525">
            <a:solidFill>
              <a:srgbClr val="FF0000"/>
            </a:solidFill>
            <a:miter lim="800000"/>
            <a:headEnd/>
            <a:tailEnd/>
          </a:ln>
        </p:spPr>
        <p:txBody>
          <a:bodyPr>
            <a:spAutoFit/>
          </a:bodyPr>
          <a:lstStyle/>
          <a:p>
            <a:r>
              <a:rPr lang="en-US"/>
              <a:t>Isochrones (UTC) of a large-amplitude gravity wave crest, during one of the heaviest snowstorms ever to strike the Northeast US major cities. Wind barbs indicate the vector wind shift associated with the wave passage (Fig 6.1)</a:t>
            </a:r>
          </a:p>
        </p:txBody>
      </p:sp>
      <p:pic>
        <p:nvPicPr>
          <p:cNvPr id="16388" name="Picture 1"/>
          <p:cNvPicPr>
            <a:picLocks noChangeAspect="1" noChangeArrowheads="1"/>
          </p:cNvPicPr>
          <p:nvPr/>
        </p:nvPicPr>
        <p:blipFill>
          <a:blip r:embed="rId3" cstate="print"/>
          <a:srcRect/>
          <a:stretch>
            <a:fillRect/>
          </a:stretch>
        </p:blipFill>
        <p:spPr bwMode="auto">
          <a:xfrm>
            <a:off x="277813" y="2038350"/>
            <a:ext cx="3836987" cy="405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4000" smtClean="0"/>
              <a:t>ATMS 316- Mesoscale Gravity Waves</a:t>
            </a:r>
          </a:p>
        </p:txBody>
      </p:sp>
      <p:sp>
        <p:nvSpPr>
          <p:cNvPr id="17411" name="Text Box 4"/>
          <p:cNvSpPr txBox="1">
            <a:spLocks noChangeArrowheads="1"/>
          </p:cNvSpPr>
          <p:nvPr/>
        </p:nvSpPr>
        <p:spPr bwMode="auto">
          <a:xfrm>
            <a:off x="838200" y="4179888"/>
            <a:ext cx="7848600" cy="2308225"/>
          </a:xfrm>
          <a:prstGeom prst="rect">
            <a:avLst/>
          </a:prstGeom>
          <a:solidFill>
            <a:schemeClr val="bg1"/>
          </a:solidFill>
          <a:ln w="9525">
            <a:solidFill>
              <a:srgbClr val="FF0000"/>
            </a:solidFill>
            <a:miter lim="800000"/>
            <a:headEnd/>
            <a:tailEnd/>
          </a:ln>
        </p:spPr>
        <p:txBody>
          <a:bodyPr>
            <a:spAutoFit/>
          </a:bodyPr>
          <a:lstStyle/>
          <a:p>
            <a:r>
              <a:rPr lang="en-US"/>
              <a:t>Surface pressure analysis (mb) for (a) 0600 UTC and (b) 0900 UTC on 15 December 1987. Pressure troughs (ridges) associated with mesoscale gravity waves are indicated with dashed (dotted) lines. Forecasters mistakenly tried to correct model forecasts of the storm track (</a:t>
            </a:r>
            <a:r>
              <a:rPr lang="en-US" sz="2000"/>
              <a:t>see discussion p. 175 of text</a:t>
            </a:r>
            <a:r>
              <a:rPr lang="en-US"/>
              <a:t>). (Fig 6.2)</a:t>
            </a:r>
          </a:p>
        </p:txBody>
      </p:sp>
      <p:pic>
        <p:nvPicPr>
          <p:cNvPr id="17412" name="Picture 2"/>
          <p:cNvPicPr>
            <a:picLocks noChangeAspect="1" noChangeArrowheads="1"/>
          </p:cNvPicPr>
          <p:nvPr/>
        </p:nvPicPr>
        <p:blipFill>
          <a:blip r:embed="rId3" cstate="print"/>
          <a:srcRect/>
          <a:stretch>
            <a:fillRect/>
          </a:stretch>
        </p:blipFill>
        <p:spPr bwMode="auto">
          <a:xfrm>
            <a:off x="152400" y="228600"/>
            <a:ext cx="8910638"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4000" smtClean="0"/>
              <a:t>ATMS 316- Mesoscale Gravity Waves</a:t>
            </a:r>
          </a:p>
        </p:txBody>
      </p:sp>
      <p:pic>
        <p:nvPicPr>
          <p:cNvPr id="18435" name="Picture 2"/>
          <p:cNvPicPr>
            <a:picLocks noChangeAspect="1" noChangeArrowheads="1"/>
          </p:cNvPicPr>
          <p:nvPr/>
        </p:nvPicPr>
        <p:blipFill>
          <a:blip r:embed="rId3" cstate="print"/>
          <a:srcRect/>
          <a:stretch>
            <a:fillRect/>
          </a:stretch>
        </p:blipFill>
        <p:spPr bwMode="auto">
          <a:xfrm>
            <a:off x="152400" y="152400"/>
            <a:ext cx="8077200" cy="6605588"/>
          </a:xfrm>
          <a:prstGeom prst="rect">
            <a:avLst/>
          </a:prstGeom>
          <a:noFill/>
          <a:ln w="9525">
            <a:noFill/>
            <a:miter lim="800000"/>
            <a:headEnd/>
            <a:tailEnd/>
          </a:ln>
        </p:spPr>
      </p:pic>
      <p:sp>
        <p:nvSpPr>
          <p:cNvPr id="18436" name="Text Box 4"/>
          <p:cNvSpPr txBox="1">
            <a:spLocks noChangeArrowheads="1"/>
          </p:cNvSpPr>
          <p:nvPr/>
        </p:nvSpPr>
        <p:spPr bwMode="auto">
          <a:xfrm rot="5400000">
            <a:off x="5406232" y="2975768"/>
            <a:ext cx="6477000" cy="830263"/>
          </a:xfrm>
          <a:prstGeom prst="rect">
            <a:avLst/>
          </a:prstGeom>
          <a:solidFill>
            <a:schemeClr val="bg1"/>
          </a:solidFill>
          <a:ln w="9525">
            <a:solidFill>
              <a:srgbClr val="FF0000"/>
            </a:solidFill>
            <a:miter lim="800000"/>
            <a:headEnd/>
            <a:tailEnd/>
          </a:ln>
        </p:spPr>
        <p:txBody>
          <a:bodyPr>
            <a:spAutoFit/>
          </a:bodyPr>
          <a:lstStyle/>
          <a:p>
            <a:r>
              <a:rPr lang="en-US"/>
              <a:t>Soliton (train of amplitude-ordered solitary waves ) Fig 6.3</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4000" smtClean="0"/>
              <a:t>ATMS 316- Mesoscale Gravity Waves</a:t>
            </a:r>
          </a:p>
        </p:txBody>
      </p:sp>
      <p:sp>
        <p:nvSpPr>
          <p:cNvPr id="19459" name="Text Box 4"/>
          <p:cNvSpPr txBox="1">
            <a:spLocks noChangeArrowheads="1"/>
          </p:cNvSpPr>
          <p:nvPr/>
        </p:nvSpPr>
        <p:spPr bwMode="auto">
          <a:xfrm rot="5400000">
            <a:off x="5369719" y="3159919"/>
            <a:ext cx="6477000" cy="461962"/>
          </a:xfrm>
          <a:prstGeom prst="rect">
            <a:avLst/>
          </a:prstGeom>
          <a:solidFill>
            <a:schemeClr val="bg1"/>
          </a:solidFill>
          <a:ln w="9525">
            <a:solidFill>
              <a:srgbClr val="FF0000"/>
            </a:solidFill>
            <a:miter lim="800000"/>
            <a:headEnd/>
            <a:tailEnd/>
          </a:ln>
        </p:spPr>
        <p:txBody>
          <a:bodyPr>
            <a:spAutoFit/>
          </a:bodyPr>
          <a:lstStyle/>
          <a:p>
            <a:r>
              <a:rPr lang="en-US"/>
              <a:t>Soliton (train of amplitude-ordered solitary waves)</a:t>
            </a:r>
          </a:p>
        </p:txBody>
      </p:sp>
      <p:pic>
        <p:nvPicPr>
          <p:cNvPr id="19460" name="Picture 2" descr="C:\Users\geerts\Documents\Bart\courses\atsc2000\cool pictures\density_current_bore_080315_g12_vis_anim.gif"/>
          <p:cNvPicPr>
            <a:picLocks noChangeAspect="1" noChangeArrowheads="1" noCrop="1"/>
          </p:cNvPicPr>
          <p:nvPr/>
        </p:nvPicPr>
        <p:blipFill>
          <a:blip r:embed="rId3" cstate="print"/>
          <a:srcRect/>
          <a:stretch>
            <a:fillRect/>
          </a:stretch>
        </p:blipFill>
        <p:spPr bwMode="auto">
          <a:xfrm>
            <a:off x="1447800" y="1981200"/>
            <a:ext cx="6096000" cy="4572000"/>
          </a:xfrm>
          <a:prstGeom prst="rect">
            <a:avLst/>
          </a:prstGeom>
          <a:noFill/>
          <a:ln w="9525">
            <a:noFill/>
            <a:miter lim="800000"/>
            <a:headEnd/>
            <a:tailEnd/>
          </a:ln>
        </p:spPr>
      </p:pic>
      <p:sp>
        <p:nvSpPr>
          <p:cNvPr id="19461" name="TextBox 6"/>
          <p:cNvSpPr txBox="1">
            <a:spLocks noChangeArrowheads="1"/>
          </p:cNvSpPr>
          <p:nvPr/>
        </p:nvSpPr>
        <p:spPr bwMode="auto">
          <a:xfrm>
            <a:off x="3124200" y="6553200"/>
            <a:ext cx="2701925" cy="246063"/>
          </a:xfrm>
          <a:prstGeom prst="rect">
            <a:avLst/>
          </a:prstGeom>
          <a:noFill/>
          <a:ln w="9525">
            <a:noFill/>
            <a:miter lim="800000"/>
            <a:headEnd/>
            <a:tailEnd/>
          </a:ln>
        </p:spPr>
        <p:txBody>
          <a:bodyPr wrap="none">
            <a:spAutoFit/>
          </a:bodyPr>
          <a:lstStyle/>
          <a:p>
            <a:r>
              <a:rPr lang="en-US" sz="1000" i="1"/>
              <a:t>www-das.uwyo.edu/~</a:t>
            </a:r>
            <a:r>
              <a:rPr lang="en-US" sz="1000" b="1" i="1"/>
              <a:t>geerts</a:t>
            </a:r>
            <a:r>
              <a:rPr lang="en-US" sz="1000" i="1"/>
              <a:t>/atsc5008/chap6.pptx</a:t>
            </a:r>
            <a:endParaRPr lang="en-US" sz="10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685800" y="1981200"/>
            <a:ext cx="5257800" cy="4648200"/>
          </a:xfrm>
        </p:spPr>
        <p:txBody>
          <a:bodyPr/>
          <a:lstStyle/>
          <a:p>
            <a:pPr eaLnBrk="1" hangingPunct="1"/>
            <a:r>
              <a:rPr lang="en-US" smtClean="0"/>
              <a:t>Ducted gravity waves</a:t>
            </a:r>
          </a:p>
          <a:p>
            <a:pPr lvl="1" eaLnBrk="1" hangingPunct="1"/>
            <a:r>
              <a:rPr lang="en-US" smtClean="0"/>
              <a:t>generally occur in the lower atmosphere in a deep stable layer</a:t>
            </a:r>
          </a:p>
          <a:p>
            <a:pPr lvl="2" eaLnBrk="1" hangingPunct="1"/>
            <a:r>
              <a:rPr lang="en-US" smtClean="0"/>
              <a:t>a lower-tropospheric phenomena (unless they’re generated by jet streaks)</a:t>
            </a:r>
          </a:p>
        </p:txBody>
      </p:sp>
      <p:sp>
        <p:nvSpPr>
          <p:cNvPr id="20483"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20484"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a:xfrm>
            <a:off x="685800" y="1981200"/>
            <a:ext cx="5257800" cy="4648200"/>
          </a:xfrm>
        </p:spPr>
        <p:txBody>
          <a:bodyPr/>
          <a:lstStyle/>
          <a:p>
            <a:pPr eaLnBrk="1" hangingPunct="1"/>
            <a:r>
              <a:rPr lang="en-US" smtClean="0"/>
              <a:t>Basic wave conventions</a:t>
            </a:r>
          </a:p>
          <a:p>
            <a:pPr lvl="1" eaLnBrk="1" hangingPunct="1"/>
            <a:r>
              <a:rPr lang="en-US" smtClean="0"/>
              <a:t>it is common in meteorology to assume a wave solution for atmospheric variables and then use these solutions to assess properties of the flow</a:t>
            </a:r>
          </a:p>
          <a:p>
            <a:pPr lvl="1" eaLnBrk="1" hangingPunct="1"/>
            <a:r>
              <a:rPr lang="en-US" smtClean="0">
                <a:solidFill>
                  <a:srgbClr val="FF0000"/>
                </a:solidFill>
              </a:rPr>
              <a:t>Eq. (6.1) here</a:t>
            </a:r>
          </a:p>
        </p:txBody>
      </p:sp>
      <p:sp>
        <p:nvSpPr>
          <p:cNvPr id="21507"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21508"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
        <p:nvSpPr>
          <p:cNvPr id="21509" name="TextBox 5"/>
          <p:cNvSpPr txBox="1">
            <a:spLocks noChangeArrowheads="1"/>
          </p:cNvSpPr>
          <p:nvPr/>
        </p:nvSpPr>
        <p:spPr bwMode="auto">
          <a:xfrm>
            <a:off x="152400" y="5943600"/>
            <a:ext cx="8839200" cy="830263"/>
          </a:xfrm>
          <a:prstGeom prst="rect">
            <a:avLst/>
          </a:prstGeom>
          <a:noFill/>
          <a:ln w="9525">
            <a:noFill/>
            <a:miter lim="800000"/>
            <a:headEnd/>
            <a:tailEnd/>
          </a:ln>
        </p:spPr>
        <p:txBody>
          <a:bodyPr>
            <a:spAutoFit/>
          </a:bodyPr>
          <a:lstStyle/>
          <a:p>
            <a:r>
              <a:rPr lang="en-US" dirty="0"/>
              <a:t>where </a:t>
            </a:r>
            <a:r>
              <a:rPr lang="en-US" dirty="0">
                <a:latin typeface="Symbol" pitchFamily="18" charset="2"/>
              </a:rPr>
              <a:t>l</a:t>
            </a:r>
            <a:r>
              <a:rPr lang="en-US" baseline="-25000" dirty="0"/>
              <a:t>x </a:t>
            </a:r>
            <a:r>
              <a:rPr lang="en-US" dirty="0"/>
              <a:t>is the wavelength in the </a:t>
            </a:r>
            <a:r>
              <a:rPr lang="en-US" i="1" dirty="0"/>
              <a:t>x</a:t>
            </a:r>
            <a:r>
              <a:rPr lang="en-US" dirty="0"/>
              <a:t> direction, </a:t>
            </a:r>
            <a:r>
              <a:rPr lang="en-US" i="1" dirty="0"/>
              <a:t>c</a:t>
            </a:r>
            <a:r>
              <a:rPr lang="en-US" dirty="0"/>
              <a:t> is the phase speed, and </a:t>
            </a:r>
            <a:r>
              <a:rPr lang="en-US" i="1" dirty="0"/>
              <a:t>A</a:t>
            </a:r>
            <a:r>
              <a:rPr lang="en-US" dirty="0"/>
              <a:t> is the amplitude.</a:t>
            </a:r>
          </a:p>
        </p:txBody>
      </p:sp>
      <p:pic>
        <p:nvPicPr>
          <p:cNvPr id="27650" name="Picture 2"/>
          <p:cNvPicPr>
            <a:picLocks noChangeAspect="1" noChangeArrowheads="1"/>
          </p:cNvPicPr>
          <p:nvPr/>
        </p:nvPicPr>
        <p:blipFill>
          <a:blip r:embed="rId4" cstate="print"/>
          <a:srcRect/>
          <a:stretch>
            <a:fillRect/>
          </a:stretch>
        </p:blipFill>
        <p:spPr bwMode="auto">
          <a:xfrm>
            <a:off x="1066800" y="4876800"/>
            <a:ext cx="4524375" cy="86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685800" y="1981200"/>
            <a:ext cx="5257800" cy="4648200"/>
          </a:xfrm>
        </p:spPr>
        <p:txBody>
          <a:bodyPr/>
          <a:lstStyle/>
          <a:p>
            <a:pPr eaLnBrk="1" hangingPunct="1"/>
            <a:r>
              <a:rPr lang="en-US" smtClean="0"/>
              <a:t>Basic wave conventions</a:t>
            </a:r>
          </a:p>
          <a:p>
            <a:pPr lvl="1" eaLnBrk="1" hangingPunct="1"/>
            <a:r>
              <a:rPr lang="en-US" smtClean="0"/>
              <a:t>two-dimensional wave</a:t>
            </a:r>
          </a:p>
          <a:p>
            <a:pPr lvl="1" eaLnBrk="1" hangingPunct="1"/>
            <a:r>
              <a:rPr lang="en-US" smtClean="0">
                <a:solidFill>
                  <a:srgbClr val="FF0000"/>
                </a:solidFill>
              </a:rPr>
              <a:t>Eq. (6.3) here</a:t>
            </a:r>
          </a:p>
        </p:txBody>
      </p:sp>
      <p:sp>
        <p:nvSpPr>
          <p:cNvPr id="22531"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22532"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
        <p:nvSpPr>
          <p:cNvPr id="22533" name="TextBox 5"/>
          <p:cNvSpPr txBox="1">
            <a:spLocks noChangeArrowheads="1"/>
          </p:cNvSpPr>
          <p:nvPr/>
        </p:nvSpPr>
        <p:spPr bwMode="auto">
          <a:xfrm>
            <a:off x="152400" y="4800600"/>
            <a:ext cx="8839200" cy="1938338"/>
          </a:xfrm>
          <a:prstGeom prst="rect">
            <a:avLst/>
          </a:prstGeom>
          <a:noFill/>
          <a:ln w="9525">
            <a:noFill/>
            <a:miter lim="800000"/>
            <a:headEnd/>
            <a:tailEnd/>
          </a:ln>
        </p:spPr>
        <p:txBody>
          <a:bodyPr>
            <a:spAutoFit/>
          </a:bodyPr>
          <a:lstStyle/>
          <a:p>
            <a:r>
              <a:rPr lang="en-US"/>
              <a:t>where </a:t>
            </a:r>
            <a:r>
              <a:rPr lang="en-US" i="1"/>
              <a:t>k</a:t>
            </a:r>
            <a:r>
              <a:rPr lang="en-US"/>
              <a:t> = 2</a:t>
            </a:r>
            <a:r>
              <a:rPr lang="en-US">
                <a:latin typeface="Symbol" pitchFamily="18" charset="2"/>
              </a:rPr>
              <a:t>p</a:t>
            </a:r>
            <a:r>
              <a:rPr lang="en-US"/>
              <a:t>/</a:t>
            </a:r>
            <a:r>
              <a:rPr lang="en-US">
                <a:latin typeface="Symbol" pitchFamily="18" charset="2"/>
              </a:rPr>
              <a:t>l</a:t>
            </a:r>
            <a:r>
              <a:rPr lang="en-US" baseline="-25000"/>
              <a:t>x </a:t>
            </a:r>
            <a:r>
              <a:rPr lang="en-US"/>
              <a:t>is the </a:t>
            </a:r>
            <a:r>
              <a:rPr lang="en-US" u="sng"/>
              <a:t>wavenumber</a:t>
            </a:r>
            <a:r>
              <a:rPr lang="en-US"/>
              <a:t> in the </a:t>
            </a:r>
            <a:r>
              <a:rPr lang="en-US" i="1"/>
              <a:t>x</a:t>
            </a:r>
            <a:r>
              <a:rPr lang="en-US"/>
              <a:t> direction, </a:t>
            </a:r>
            <a:r>
              <a:rPr lang="en-US" i="1"/>
              <a:t>m</a:t>
            </a:r>
            <a:r>
              <a:rPr lang="en-US"/>
              <a:t> = 2</a:t>
            </a:r>
            <a:r>
              <a:rPr lang="en-US">
                <a:latin typeface="Symbol" pitchFamily="18" charset="2"/>
              </a:rPr>
              <a:t>p</a:t>
            </a:r>
            <a:r>
              <a:rPr lang="en-US"/>
              <a:t>/</a:t>
            </a:r>
            <a:r>
              <a:rPr lang="en-US">
                <a:latin typeface="Symbol" pitchFamily="18" charset="2"/>
              </a:rPr>
              <a:t>l</a:t>
            </a:r>
            <a:r>
              <a:rPr lang="en-US" baseline="-25000"/>
              <a:t>z </a:t>
            </a:r>
            <a:r>
              <a:rPr lang="en-US"/>
              <a:t>is the </a:t>
            </a:r>
            <a:r>
              <a:rPr lang="en-US" u="sng"/>
              <a:t>wavenumber</a:t>
            </a:r>
            <a:r>
              <a:rPr lang="en-US"/>
              <a:t> in the </a:t>
            </a:r>
            <a:r>
              <a:rPr lang="en-US" i="1"/>
              <a:t>z</a:t>
            </a:r>
            <a:r>
              <a:rPr lang="en-US"/>
              <a:t> direction, </a:t>
            </a:r>
            <a:r>
              <a:rPr lang="en-US" i="1">
                <a:latin typeface="Symbol" pitchFamily="18" charset="2"/>
              </a:rPr>
              <a:t>w</a:t>
            </a:r>
            <a:r>
              <a:rPr lang="en-US"/>
              <a:t> is the </a:t>
            </a:r>
            <a:r>
              <a:rPr lang="en-US" u="sng"/>
              <a:t>frequency</a:t>
            </a:r>
            <a:r>
              <a:rPr lang="en-US"/>
              <a:t> of the wave, and </a:t>
            </a:r>
          </a:p>
          <a:p>
            <a:r>
              <a:rPr lang="en-US" i="1"/>
              <a:t>kx</a:t>
            </a:r>
            <a:r>
              <a:rPr lang="en-US"/>
              <a:t> + </a:t>
            </a:r>
            <a:r>
              <a:rPr lang="en-US" i="1"/>
              <a:t>mz</a:t>
            </a:r>
            <a:r>
              <a:rPr lang="en-US"/>
              <a:t> – </a:t>
            </a:r>
            <a:r>
              <a:rPr lang="en-US" i="1">
                <a:latin typeface="Symbol" pitchFamily="18" charset="2"/>
              </a:rPr>
              <a:t>w </a:t>
            </a:r>
            <a:r>
              <a:rPr lang="en-US" i="1"/>
              <a:t>t</a:t>
            </a:r>
            <a:r>
              <a:rPr lang="en-US"/>
              <a:t> is the </a:t>
            </a:r>
            <a:r>
              <a:rPr lang="en-US" u="sng"/>
              <a:t>phase</a:t>
            </a:r>
            <a:r>
              <a:rPr lang="en-US"/>
              <a:t> of the wave. Lines of constant phase are called </a:t>
            </a:r>
            <a:r>
              <a:rPr lang="en-US" u="sng"/>
              <a:t>wavefronts</a:t>
            </a:r>
            <a:r>
              <a:rPr lang="en-US"/>
              <a:t>, which are perpendicular to the </a:t>
            </a:r>
            <a:r>
              <a:rPr lang="en-US" u="sng"/>
              <a:t>wave vector </a:t>
            </a:r>
            <a:r>
              <a:rPr lang="en-US"/>
              <a:t>(or </a:t>
            </a:r>
            <a:r>
              <a:rPr lang="en-US" u="sng"/>
              <a:t>wavenumber vector</a:t>
            </a:r>
            <a:r>
              <a:rPr lang="en-US"/>
              <a:t>); </a:t>
            </a:r>
            <a:r>
              <a:rPr lang="en-US" b="1">
                <a:latin typeface="Symbol" pitchFamily="18" charset="2"/>
              </a:rPr>
              <a:t>k</a:t>
            </a:r>
            <a:r>
              <a:rPr lang="en-US"/>
              <a:t> = </a:t>
            </a:r>
            <a:r>
              <a:rPr lang="en-US" i="1"/>
              <a:t>k</a:t>
            </a:r>
            <a:r>
              <a:rPr lang="en-US" b="1"/>
              <a:t>i</a:t>
            </a:r>
            <a:r>
              <a:rPr lang="en-US"/>
              <a:t> + </a:t>
            </a:r>
            <a:r>
              <a:rPr lang="en-US" i="1"/>
              <a:t>m</a:t>
            </a:r>
            <a:r>
              <a:rPr lang="en-US" b="1"/>
              <a:t>k</a:t>
            </a:r>
            <a:r>
              <a:rPr lang="en-US"/>
              <a:t> {</a:t>
            </a:r>
            <a:r>
              <a:rPr lang="en-US" sz="2000">
                <a:solidFill>
                  <a:srgbClr val="FF0000"/>
                </a:solidFill>
              </a:rPr>
              <a:t>other info to be given on the board</a:t>
            </a:r>
            <a:r>
              <a:rPr lang="en-US"/>
              <a:t>}</a:t>
            </a:r>
            <a:endParaRPr lang="en-US" b="1" i="1"/>
          </a:p>
        </p:txBody>
      </p:sp>
      <p:pic>
        <p:nvPicPr>
          <p:cNvPr id="28674" name="Picture 2"/>
          <p:cNvPicPr>
            <a:picLocks noChangeAspect="1" noChangeArrowheads="1"/>
          </p:cNvPicPr>
          <p:nvPr/>
        </p:nvPicPr>
        <p:blipFill>
          <a:blip r:embed="rId4" cstate="print"/>
          <a:srcRect/>
          <a:stretch>
            <a:fillRect/>
          </a:stretch>
        </p:blipFill>
        <p:spPr bwMode="auto">
          <a:xfrm>
            <a:off x="762000" y="3162300"/>
            <a:ext cx="4762500" cy="80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z="4000" smtClean="0"/>
              <a:t>ATMS 316- Mesoscale Meteorology</a:t>
            </a:r>
          </a:p>
        </p:txBody>
      </p:sp>
      <p:sp>
        <p:nvSpPr>
          <p:cNvPr id="7171" name="Rectangle 4"/>
          <p:cNvSpPr>
            <a:spLocks noGrp="1" noChangeArrowheads="1"/>
          </p:cNvSpPr>
          <p:nvPr>
            <p:ph type="body" sz="half" idx="1"/>
          </p:nvPr>
        </p:nvSpPr>
        <p:spPr>
          <a:xfrm>
            <a:off x="304800" y="2057400"/>
            <a:ext cx="3810000" cy="4114800"/>
          </a:xfrm>
        </p:spPr>
        <p:txBody>
          <a:bodyPr/>
          <a:lstStyle/>
          <a:p>
            <a:pPr eaLnBrk="1" hangingPunct="1"/>
            <a:r>
              <a:rPr lang="en-US" sz="2800" smtClean="0"/>
              <a:t>Outline</a:t>
            </a:r>
          </a:p>
          <a:p>
            <a:pPr lvl="1" eaLnBrk="1" hangingPunct="1"/>
            <a:r>
              <a:rPr lang="en-US" sz="2400" smtClean="0"/>
              <a:t>Background</a:t>
            </a:r>
          </a:p>
          <a:p>
            <a:pPr lvl="1" eaLnBrk="1" hangingPunct="1"/>
            <a:r>
              <a:rPr lang="en-US" sz="2400" smtClean="0"/>
              <a:t>Mesoscale Gravity Waves</a:t>
            </a:r>
          </a:p>
        </p:txBody>
      </p:sp>
      <p:pic>
        <p:nvPicPr>
          <p:cNvPr id="7172" name="Picture 5" descr="1600"/>
          <p:cNvPicPr>
            <a:picLocks noChangeAspect="1" noChangeArrowheads="1"/>
          </p:cNvPicPr>
          <p:nvPr/>
        </p:nvPicPr>
        <p:blipFill>
          <a:blip r:embed="rId3" cstate="print"/>
          <a:srcRect/>
          <a:stretch>
            <a:fillRect/>
          </a:stretch>
        </p:blipFill>
        <p:spPr bwMode="auto">
          <a:xfrm>
            <a:off x="5105400" y="1828800"/>
            <a:ext cx="2895600" cy="4114800"/>
          </a:xfrm>
          <a:prstGeom prst="rect">
            <a:avLst/>
          </a:prstGeom>
          <a:noFill/>
          <a:ln w="9525">
            <a:noFill/>
            <a:miter lim="800000"/>
            <a:headEnd/>
            <a:tailEnd/>
          </a:ln>
        </p:spPr>
      </p:pic>
      <p:sp>
        <p:nvSpPr>
          <p:cNvPr id="7173" name="Rectangle 6">
            <a:hlinkClick r:id="rId4"/>
          </p:cNvPr>
          <p:cNvSpPr>
            <a:spLocks noChangeArrowheads="1"/>
          </p:cNvSpPr>
          <p:nvPr/>
        </p:nvSpPr>
        <p:spPr bwMode="auto">
          <a:xfrm>
            <a:off x="228600" y="1371600"/>
            <a:ext cx="5629275" cy="457200"/>
          </a:xfrm>
          <a:prstGeom prst="rect">
            <a:avLst/>
          </a:prstGeom>
          <a:noFill/>
          <a:ln w="9525">
            <a:noFill/>
            <a:miter lim="800000"/>
            <a:headEnd/>
            <a:tailEnd/>
          </a:ln>
        </p:spPr>
        <p:txBody>
          <a:bodyPr wrap="none">
            <a:spAutoFit/>
          </a:bodyPr>
          <a:lstStyle/>
          <a:p>
            <a:r>
              <a:rPr lang="en-US"/>
              <a:t>http://www.erh.noaa.gov/er/akq/GWave.htm</a:t>
            </a:r>
          </a:p>
        </p:txBody>
      </p:sp>
      <p:sp>
        <p:nvSpPr>
          <p:cNvPr id="7174" name="Rectangle 6">
            <a:hlinkClick r:id="rId4"/>
          </p:cNvPr>
          <p:cNvSpPr>
            <a:spLocks noChangeArrowheads="1"/>
          </p:cNvSpPr>
          <p:nvPr/>
        </p:nvSpPr>
        <p:spPr bwMode="auto">
          <a:xfrm>
            <a:off x="228600" y="1676400"/>
            <a:ext cx="8836025" cy="457200"/>
          </a:xfrm>
          <a:prstGeom prst="rect">
            <a:avLst/>
          </a:prstGeom>
          <a:noFill/>
          <a:ln w="9525">
            <a:noFill/>
            <a:miter lim="800000"/>
            <a:headEnd/>
            <a:tailEnd/>
          </a:ln>
        </p:spPr>
        <p:txBody>
          <a:bodyPr wrap="none">
            <a:spAutoFit/>
          </a:bodyPr>
          <a:lstStyle/>
          <a:p>
            <a:r>
              <a:rPr lang="en-US"/>
              <a:t>http://rams.atmos.colostate.edu/smsaleeb/gwaves/Tutorial/tutorial.html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z="4000" smtClean="0"/>
              <a:t>ATMS 316- Mesoscale Gravity Waves</a:t>
            </a:r>
          </a:p>
        </p:txBody>
      </p:sp>
      <p:pic>
        <p:nvPicPr>
          <p:cNvPr id="23555" name="Picture 2"/>
          <p:cNvPicPr>
            <a:picLocks noChangeAspect="1" noChangeArrowheads="1"/>
          </p:cNvPicPr>
          <p:nvPr/>
        </p:nvPicPr>
        <p:blipFill>
          <a:blip r:embed="rId3" cstate="print"/>
          <a:srcRect/>
          <a:stretch>
            <a:fillRect/>
          </a:stretch>
        </p:blipFill>
        <p:spPr bwMode="auto">
          <a:xfrm>
            <a:off x="76200" y="1905000"/>
            <a:ext cx="4232275" cy="4800600"/>
          </a:xfrm>
          <a:prstGeom prst="rect">
            <a:avLst/>
          </a:prstGeom>
          <a:noFill/>
          <a:ln w="9525">
            <a:noFill/>
            <a:miter lim="800000"/>
            <a:headEnd/>
            <a:tailEnd/>
          </a:ln>
        </p:spPr>
      </p:pic>
      <p:sp>
        <p:nvSpPr>
          <p:cNvPr id="23556" name="Text Box 4"/>
          <p:cNvSpPr txBox="1">
            <a:spLocks noChangeArrowheads="1"/>
          </p:cNvSpPr>
          <p:nvPr/>
        </p:nvSpPr>
        <p:spPr bwMode="auto">
          <a:xfrm>
            <a:off x="4419600" y="2066925"/>
            <a:ext cx="4572000" cy="3046413"/>
          </a:xfrm>
          <a:prstGeom prst="rect">
            <a:avLst/>
          </a:prstGeom>
          <a:solidFill>
            <a:schemeClr val="bg1"/>
          </a:solidFill>
          <a:ln w="9525">
            <a:solidFill>
              <a:srgbClr val="FF0000"/>
            </a:solidFill>
            <a:miter lim="800000"/>
            <a:headEnd/>
            <a:tailEnd/>
          </a:ln>
        </p:spPr>
        <p:txBody>
          <a:bodyPr>
            <a:spAutoFit/>
          </a:bodyPr>
          <a:lstStyle/>
          <a:p>
            <a:r>
              <a:rPr lang="en-US"/>
              <a:t>Basic wave properties. Lines indicate constant phase for a plane wave; </a:t>
            </a:r>
            <a:r>
              <a:rPr lang="en-US">
                <a:latin typeface="Symbol" pitchFamily="18" charset="2"/>
              </a:rPr>
              <a:t>l</a:t>
            </a:r>
            <a:r>
              <a:rPr lang="en-US" baseline="-25000"/>
              <a:t>x</a:t>
            </a:r>
            <a:r>
              <a:rPr lang="en-US"/>
              <a:t> and </a:t>
            </a:r>
            <a:r>
              <a:rPr lang="en-US">
                <a:latin typeface="Symbol" pitchFamily="18" charset="2"/>
              </a:rPr>
              <a:t>l</a:t>
            </a:r>
            <a:r>
              <a:rPr lang="en-US" baseline="-25000"/>
              <a:t>z</a:t>
            </a:r>
            <a:r>
              <a:rPr lang="en-US"/>
              <a:t> are the wavelengths in the x and z directions, respectively, </a:t>
            </a:r>
            <a:r>
              <a:rPr lang="en-US" i="1">
                <a:latin typeface="Symbol" pitchFamily="18" charset="2"/>
              </a:rPr>
              <a:t>f</a:t>
            </a:r>
            <a:r>
              <a:rPr lang="en-US"/>
              <a:t> is the angle between the phase lines and the vertical, and </a:t>
            </a:r>
            <a:r>
              <a:rPr lang="en-US" b="1" i="1">
                <a:latin typeface="Symbol" pitchFamily="18" charset="2"/>
              </a:rPr>
              <a:t>k</a:t>
            </a:r>
            <a:r>
              <a:rPr lang="en-US"/>
              <a:t> is the wave vector. (Fig 6.4)</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685800" y="1981200"/>
            <a:ext cx="5257800" cy="4648200"/>
          </a:xfrm>
        </p:spPr>
        <p:txBody>
          <a:bodyPr/>
          <a:lstStyle/>
          <a:p>
            <a:pPr eaLnBrk="1" hangingPunct="1"/>
            <a:r>
              <a:rPr lang="en-US" smtClean="0"/>
              <a:t>Basic wave conventions</a:t>
            </a:r>
          </a:p>
          <a:p>
            <a:pPr lvl="1" eaLnBrk="1" hangingPunct="1"/>
            <a:r>
              <a:rPr lang="en-US" smtClean="0"/>
              <a:t>on the board…</a:t>
            </a:r>
          </a:p>
          <a:p>
            <a:pPr lvl="2" eaLnBrk="1" hangingPunct="1"/>
            <a:r>
              <a:rPr lang="en-US" smtClean="0"/>
              <a:t>phase speed</a:t>
            </a:r>
          </a:p>
          <a:p>
            <a:pPr lvl="2" eaLnBrk="1" hangingPunct="1"/>
            <a:r>
              <a:rPr lang="en-US" smtClean="0"/>
              <a:t>effects of an ambient wind</a:t>
            </a:r>
          </a:p>
          <a:p>
            <a:pPr lvl="3" eaLnBrk="1" hangingPunct="1"/>
            <a:r>
              <a:rPr lang="en-US" smtClean="0"/>
              <a:t>Doppler shift</a:t>
            </a:r>
          </a:p>
          <a:p>
            <a:pPr lvl="3" eaLnBrk="1" hangingPunct="1"/>
            <a:r>
              <a:rPr lang="en-US" smtClean="0"/>
              <a:t>phase speed</a:t>
            </a:r>
          </a:p>
          <a:p>
            <a:pPr lvl="2" eaLnBrk="1" hangingPunct="1"/>
            <a:r>
              <a:rPr lang="en-US" smtClean="0"/>
              <a:t>group velocity [see Fig. 6.5]</a:t>
            </a:r>
          </a:p>
        </p:txBody>
      </p:sp>
      <p:sp>
        <p:nvSpPr>
          <p:cNvPr id="24579"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24580"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4000" smtClean="0"/>
              <a:t>ATMS 316- Mesoscale Gravity Waves</a:t>
            </a:r>
          </a:p>
        </p:txBody>
      </p:sp>
      <p:sp>
        <p:nvSpPr>
          <p:cNvPr id="25603" name="Text Box 4"/>
          <p:cNvSpPr txBox="1">
            <a:spLocks noChangeArrowheads="1"/>
          </p:cNvSpPr>
          <p:nvPr/>
        </p:nvSpPr>
        <p:spPr bwMode="auto">
          <a:xfrm>
            <a:off x="6096000" y="1600200"/>
            <a:ext cx="2971800" cy="2292350"/>
          </a:xfrm>
          <a:prstGeom prst="rect">
            <a:avLst/>
          </a:prstGeom>
          <a:solidFill>
            <a:schemeClr val="bg1"/>
          </a:solidFill>
          <a:ln w="9525">
            <a:solidFill>
              <a:srgbClr val="FF0000"/>
            </a:solidFill>
            <a:miter lim="800000"/>
            <a:headEnd/>
            <a:tailEnd/>
          </a:ln>
        </p:spPr>
        <p:txBody>
          <a:bodyPr>
            <a:spAutoFit/>
          </a:bodyPr>
          <a:lstStyle/>
          <a:p>
            <a:r>
              <a:rPr lang="en-US"/>
              <a:t>Relationship between wavefronts, phase velocity, and group velocity for an internal gravity wave (Fig 6.5)</a:t>
            </a:r>
          </a:p>
        </p:txBody>
      </p:sp>
      <p:pic>
        <p:nvPicPr>
          <p:cNvPr id="25604" name="Picture 2"/>
          <p:cNvPicPr>
            <a:picLocks noChangeAspect="1" noChangeArrowheads="1"/>
          </p:cNvPicPr>
          <p:nvPr/>
        </p:nvPicPr>
        <p:blipFill>
          <a:blip r:embed="rId3" cstate="print"/>
          <a:srcRect/>
          <a:stretch>
            <a:fillRect/>
          </a:stretch>
        </p:blipFill>
        <p:spPr bwMode="auto">
          <a:xfrm>
            <a:off x="152400" y="1295400"/>
            <a:ext cx="5884863"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685800" y="1981200"/>
            <a:ext cx="5257800" cy="4648200"/>
          </a:xfrm>
        </p:spPr>
        <p:txBody>
          <a:bodyPr/>
          <a:lstStyle/>
          <a:p>
            <a:pPr eaLnBrk="1" hangingPunct="1"/>
            <a:r>
              <a:rPr lang="en-US" smtClean="0"/>
              <a:t>Basic wave conventions</a:t>
            </a:r>
          </a:p>
          <a:p>
            <a:pPr lvl="1" eaLnBrk="1" hangingPunct="1"/>
            <a:r>
              <a:rPr lang="en-US" smtClean="0"/>
              <a:t>waves occur in the form of wave packets (Fig. 6.5), limited regions within which waves have appreciable amplitude</a:t>
            </a:r>
          </a:p>
          <a:p>
            <a:pPr lvl="2" eaLnBrk="1" hangingPunct="1"/>
            <a:r>
              <a:rPr lang="en-US" smtClean="0"/>
              <a:t>the result of superpositioning multiple waves having slightly different frequencies and wavenumbers</a:t>
            </a:r>
          </a:p>
          <a:p>
            <a:pPr lvl="3" eaLnBrk="1" hangingPunct="1"/>
            <a:r>
              <a:rPr lang="en-US" smtClean="0"/>
              <a:t>amplitude envelope</a:t>
            </a:r>
          </a:p>
        </p:txBody>
      </p:sp>
      <p:sp>
        <p:nvSpPr>
          <p:cNvPr id="26627"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26628"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
        <p:nvSpPr>
          <p:cNvPr id="6" name="TextBox 5"/>
          <p:cNvSpPr txBox="1"/>
          <p:nvPr/>
        </p:nvSpPr>
        <p:spPr>
          <a:xfrm>
            <a:off x="6019800" y="5334000"/>
            <a:ext cx="29718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dirty="0"/>
              <a:t>group velocity is the speed of the amplitude envelope</a:t>
            </a:r>
          </a:p>
        </p:txBody>
      </p:sp>
      <p:cxnSp>
        <p:nvCxnSpPr>
          <p:cNvPr id="8" name="Straight Arrow Connector 7"/>
          <p:cNvCxnSpPr/>
          <p:nvPr/>
        </p:nvCxnSpPr>
        <p:spPr>
          <a:xfrm flipV="1">
            <a:off x="4572000" y="5638800"/>
            <a:ext cx="1447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body" idx="4294967295"/>
          </p:nvPr>
        </p:nvSpPr>
        <p:spPr>
          <a:xfrm>
            <a:off x="685800" y="1981200"/>
            <a:ext cx="5257800" cy="4648200"/>
          </a:xfrm>
        </p:spPr>
        <p:txBody>
          <a:bodyPr/>
          <a:lstStyle/>
          <a:p>
            <a:pPr eaLnBrk="1" hangingPunct="1"/>
            <a:r>
              <a:rPr lang="en-US" smtClean="0"/>
              <a:t>Basic wave conventions</a:t>
            </a:r>
          </a:p>
          <a:p>
            <a:pPr lvl="1" eaLnBrk="1" hangingPunct="1"/>
            <a:r>
              <a:rPr lang="en-US" smtClean="0"/>
              <a:t>group velocity often provides a critical boundary condition on the wave solution</a:t>
            </a:r>
          </a:p>
          <a:p>
            <a:pPr lvl="2" eaLnBrk="1" hangingPunct="1"/>
            <a:r>
              <a:rPr lang="en-US" smtClean="0"/>
              <a:t>energy is always required to travel </a:t>
            </a:r>
            <a:r>
              <a:rPr lang="en-US" b="1" i="1" smtClean="0"/>
              <a:t>away</a:t>
            </a:r>
            <a:r>
              <a:rPr lang="en-US" smtClean="0"/>
              <a:t> from the source of wave activity</a:t>
            </a:r>
          </a:p>
        </p:txBody>
      </p:sp>
      <p:sp>
        <p:nvSpPr>
          <p:cNvPr id="178179"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178180"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body" idx="4294967295"/>
          </p:nvPr>
        </p:nvSpPr>
        <p:spPr>
          <a:xfrm>
            <a:off x="685800" y="1828800"/>
            <a:ext cx="5257800" cy="4876800"/>
          </a:xfrm>
        </p:spPr>
        <p:txBody>
          <a:bodyPr/>
          <a:lstStyle/>
          <a:p>
            <a:pPr eaLnBrk="1" hangingPunct="1"/>
            <a:r>
              <a:rPr lang="en-US" smtClean="0"/>
              <a:t>Basic wave conventions</a:t>
            </a:r>
          </a:p>
          <a:p>
            <a:pPr lvl="1" eaLnBrk="1" hangingPunct="1"/>
            <a:r>
              <a:rPr lang="en-US" smtClean="0"/>
              <a:t>external waves (</a:t>
            </a:r>
            <a:r>
              <a:rPr lang="en-US" sz="2400" smtClean="0"/>
              <a:t>surface waves</a:t>
            </a:r>
            <a:r>
              <a:rPr lang="en-US" smtClean="0"/>
              <a:t>)</a:t>
            </a:r>
          </a:p>
          <a:p>
            <a:pPr lvl="2" eaLnBrk="1" hangingPunct="1"/>
            <a:r>
              <a:rPr lang="en-US" smtClean="0"/>
              <a:t>group and phase velocity are in the same direction</a:t>
            </a:r>
          </a:p>
          <a:p>
            <a:pPr lvl="2" eaLnBrk="1" hangingPunct="1"/>
            <a:r>
              <a:rPr lang="en-US" smtClean="0"/>
              <a:t>waveform does </a:t>
            </a:r>
            <a:r>
              <a:rPr lang="en-US" u="sng" smtClean="0"/>
              <a:t>not</a:t>
            </a:r>
            <a:r>
              <a:rPr lang="en-US" smtClean="0"/>
              <a:t> change shape as it moves</a:t>
            </a:r>
          </a:p>
          <a:p>
            <a:pPr lvl="1" eaLnBrk="1" hangingPunct="1"/>
            <a:r>
              <a:rPr lang="en-US" smtClean="0"/>
              <a:t>internal waves</a:t>
            </a:r>
          </a:p>
          <a:p>
            <a:pPr lvl="2" eaLnBrk="1" hangingPunct="1"/>
            <a:r>
              <a:rPr lang="en-US" smtClean="0"/>
              <a:t>group and phase velocity are </a:t>
            </a:r>
            <a:r>
              <a:rPr lang="en-US" u="sng" smtClean="0"/>
              <a:t>not</a:t>
            </a:r>
            <a:r>
              <a:rPr lang="en-US" smtClean="0"/>
              <a:t> in the same direction</a:t>
            </a:r>
          </a:p>
          <a:p>
            <a:pPr lvl="2" eaLnBrk="1" hangingPunct="1"/>
            <a:r>
              <a:rPr lang="en-US" smtClean="0"/>
              <a:t>different phase speeds for different wavelengths</a:t>
            </a:r>
          </a:p>
        </p:txBody>
      </p:sp>
      <p:sp>
        <p:nvSpPr>
          <p:cNvPr id="176131"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176132"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152400" y="1981200"/>
            <a:ext cx="5943600" cy="4648200"/>
          </a:xfrm>
        </p:spPr>
        <p:txBody>
          <a:bodyPr/>
          <a:lstStyle/>
          <a:p>
            <a:pPr eaLnBrk="1" hangingPunct="1"/>
            <a:r>
              <a:rPr lang="en-US" smtClean="0"/>
              <a:t>Internal gravity wave dynamics</a:t>
            </a:r>
          </a:p>
          <a:p>
            <a:pPr lvl="1" eaLnBrk="1" hangingPunct="1"/>
            <a:r>
              <a:rPr lang="en-US" smtClean="0"/>
              <a:t>external waves (</a:t>
            </a:r>
            <a:r>
              <a:rPr lang="en-US" sz="2400" smtClean="0"/>
              <a:t>surface waves</a:t>
            </a:r>
            <a:r>
              <a:rPr lang="en-US" smtClean="0"/>
              <a:t>)</a:t>
            </a:r>
          </a:p>
          <a:p>
            <a:pPr lvl="2" eaLnBrk="1" hangingPunct="1"/>
            <a:r>
              <a:rPr lang="en-US" smtClean="0"/>
              <a:t>form along the interface between two fluids of very different densities (e.g. surface waves on lakes, oceans)</a:t>
            </a:r>
          </a:p>
          <a:p>
            <a:pPr lvl="1" eaLnBrk="1" hangingPunct="1"/>
            <a:r>
              <a:rPr lang="en-US" smtClean="0"/>
              <a:t>internal waves</a:t>
            </a:r>
          </a:p>
          <a:p>
            <a:pPr lvl="2" eaLnBrk="1" hangingPunct="1"/>
            <a:r>
              <a:rPr lang="en-US" smtClean="0"/>
              <a:t>found in a fluid with continually varying density and have their maximum amplitude within the fluid</a:t>
            </a:r>
          </a:p>
        </p:txBody>
      </p:sp>
      <p:sp>
        <p:nvSpPr>
          <p:cNvPr id="27651"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27652"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body" idx="4294967295"/>
          </p:nvPr>
        </p:nvSpPr>
        <p:spPr>
          <a:xfrm>
            <a:off x="152400" y="1981200"/>
            <a:ext cx="5943600" cy="4648200"/>
          </a:xfrm>
        </p:spPr>
        <p:txBody>
          <a:bodyPr/>
          <a:lstStyle/>
          <a:p>
            <a:pPr eaLnBrk="1" hangingPunct="1"/>
            <a:r>
              <a:rPr lang="en-US" smtClean="0"/>
              <a:t>Internal gravity wave dynamics</a:t>
            </a:r>
          </a:p>
          <a:p>
            <a:pPr lvl="1" eaLnBrk="1" hangingPunct="1"/>
            <a:r>
              <a:rPr lang="en-US" smtClean="0"/>
              <a:t>internal waves</a:t>
            </a:r>
          </a:p>
          <a:p>
            <a:pPr lvl="2" eaLnBrk="1" hangingPunct="1"/>
            <a:r>
              <a:rPr lang="en-US" smtClean="0"/>
              <a:t>linearize the equations of motion</a:t>
            </a:r>
          </a:p>
          <a:p>
            <a:pPr lvl="3" eaLnBrk="1" hangingPunct="1"/>
            <a:r>
              <a:rPr lang="en-US" smtClean="0"/>
              <a:t>flow consists of a mean part and a small-amplitude fluctuating part (perturbation)</a:t>
            </a:r>
          </a:p>
          <a:p>
            <a:pPr lvl="3" eaLnBrk="1" hangingPunct="1"/>
            <a:r>
              <a:rPr lang="en-US" smtClean="0"/>
              <a:t>assume 2D waves (vary in x and z directions)</a:t>
            </a:r>
          </a:p>
          <a:p>
            <a:pPr lvl="3" eaLnBrk="1" hangingPunct="1"/>
            <a:r>
              <a:rPr lang="en-US" smtClean="0"/>
              <a:t>neglect Coriolis and viscous forces</a:t>
            </a:r>
          </a:p>
          <a:p>
            <a:pPr lvl="3" eaLnBrk="1" hangingPunct="1"/>
            <a:r>
              <a:rPr lang="en-US" smtClean="0"/>
              <a:t>adiabatic flow</a:t>
            </a:r>
          </a:p>
          <a:p>
            <a:pPr lvl="3" eaLnBrk="1" hangingPunct="1">
              <a:buFontTx/>
              <a:buNone/>
            </a:pPr>
            <a:r>
              <a:rPr lang="en-US" smtClean="0"/>
              <a:t>obtain Eqs. (6.22) – (6.25) and solve for w</a:t>
            </a:r>
            <a:r>
              <a:rPr lang="en-US" b="1" smtClean="0">
                <a:latin typeface="Arial" charset="0"/>
              </a:rPr>
              <a:t>’</a:t>
            </a:r>
            <a:r>
              <a:rPr lang="en-US" smtClean="0"/>
              <a:t>…</a:t>
            </a:r>
            <a:endParaRPr lang="en-US" b="1" smtClean="0">
              <a:solidFill>
                <a:srgbClr val="FF0000"/>
              </a:solidFill>
              <a:latin typeface="Arial" charset="0"/>
            </a:endParaRPr>
          </a:p>
        </p:txBody>
      </p:sp>
      <p:sp>
        <p:nvSpPr>
          <p:cNvPr id="180227"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180228"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body" idx="4294967295"/>
          </p:nvPr>
        </p:nvSpPr>
        <p:spPr>
          <a:xfrm>
            <a:off x="152400" y="1981200"/>
            <a:ext cx="5943600" cy="4648200"/>
          </a:xfrm>
        </p:spPr>
        <p:txBody>
          <a:bodyPr/>
          <a:lstStyle/>
          <a:p>
            <a:pPr eaLnBrk="1" hangingPunct="1"/>
            <a:r>
              <a:rPr lang="en-US" dirty="0" smtClean="0"/>
              <a:t>Internal gravity wave dynamics</a:t>
            </a:r>
          </a:p>
          <a:p>
            <a:pPr lvl="1" eaLnBrk="1" hangingPunct="1"/>
            <a:r>
              <a:rPr lang="en-US" dirty="0" err="1" smtClean="0"/>
              <a:t>linearize</a:t>
            </a:r>
            <a:r>
              <a:rPr lang="en-US" dirty="0" smtClean="0"/>
              <a:t> the equations of motion</a:t>
            </a:r>
          </a:p>
          <a:p>
            <a:pPr lvl="2" eaLnBrk="1" hangingPunct="1"/>
            <a:r>
              <a:rPr lang="en-US" dirty="0" smtClean="0"/>
              <a:t>obtain </a:t>
            </a:r>
            <a:r>
              <a:rPr lang="en-US" dirty="0" err="1" smtClean="0"/>
              <a:t>Eqs</a:t>
            </a:r>
            <a:r>
              <a:rPr lang="en-US" dirty="0" smtClean="0"/>
              <a:t>. (6.22) – (6.25) and solve for w</a:t>
            </a:r>
            <a:r>
              <a:rPr lang="en-US" b="1" dirty="0" smtClean="0">
                <a:latin typeface="Arial" charset="0"/>
              </a:rPr>
              <a:t>’</a:t>
            </a:r>
            <a:r>
              <a:rPr lang="en-US" dirty="0" smtClean="0"/>
              <a:t>…</a:t>
            </a:r>
            <a:r>
              <a:rPr lang="en-US" dirty="0" smtClean="0">
                <a:solidFill>
                  <a:srgbClr val="FF0000"/>
                </a:solidFill>
              </a:rPr>
              <a:t>Eq. (6.28) here</a:t>
            </a:r>
          </a:p>
          <a:p>
            <a:pPr lvl="2" eaLnBrk="1" hangingPunct="1"/>
            <a:endParaRPr lang="en-US" dirty="0" smtClean="0">
              <a:solidFill>
                <a:srgbClr val="FF0000"/>
              </a:solidFill>
            </a:endParaRPr>
          </a:p>
          <a:p>
            <a:pPr lvl="2" eaLnBrk="1" hangingPunct="1"/>
            <a:endParaRPr lang="en-US" dirty="0" smtClean="0">
              <a:solidFill>
                <a:srgbClr val="FF0000"/>
              </a:solidFill>
            </a:endParaRPr>
          </a:p>
          <a:p>
            <a:pPr lvl="2" eaLnBrk="1" hangingPunct="1"/>
            <a:endParaRPr lang="en-US" dirty="0" smtClean="0">
              <a:solidFill>
                <a:srgbClr val="FF0000"/>
              </a:solidFill>
            </a:endParaRPr>
          </a:p>
          <a:p>
            <a:pPr lvl="2" eaLnBrk="1" hangingPunct="1"/>
            <a:endParaRPr lang="en-US" dirty="0" smtClean="0">
              <a:solidFill>
                <a:srgbClr val="FF0000"/>
              </a:solidFill>
            </a:endParaRPr>
          </a:p>
          <a:p>
            <a:pPr lvl="2" eaLnBrk="1" hangingPunct="1"/>
            <a:r>
              <a:rPr lang="en-US" dirty="0" smtClean="0"/>
              <a:t>assume solutions for </a:t>
            </a:r>
            <a:r>
              <a:rPr lang="en-US" dirty="0" err="1" smtClean="0"/>
              <a:t>w</a:t>
            </a:r>
            <a:r>
              <a:rPr lang="en-US" b="1" dirty="0" err="1" smtClean="0">
                <a:latin typeface="Arial" charset="0"/>
              </a:rPr>
              <a:t>’</a:t>
            </a:r>
            <a:r>
              <a:rPr lang="en-US" dirty="0" err="1" smtClean="0"/>
              <a:t>of</a:t>
            </a:r>
            <a:r>
              <a:rPr lang="en-US" dirty="0" smtClean="0"/>
              <a:t> the form</a:t>
            </a:r>
          </a:p>
          <a:p>
            <a:pPr lvl="2" eaLnBrk="1" hangingPunct="1"/>
            <a:r>
              <a:rPr lang="en-US" dirty="0" smtClean="0">
                <a:solidFill>
                  <a:srgbClr val="FF0000"/>
                </a:solidFill>
              </a:rPr>
              <a:t>Eq. (6.29) here</a:t>
            </a:r>
          </a:p>
        </p:txBody>
      </p:sp>
      <p:sp>
        <p:nvSpPr>
          <p:cNvPr id="182275"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182276"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pic>
        <p:nvPicPr>
          <p:cNvPr id="29698" name="Picture 2"/>
          <p:cNvPicPr>
            <a:picLocks noChangeAspect="1" noChangeArrowheads="1"/>
          </p:cNvPicPr>
          <p:nvPr/>
        </p:nvPicPr>
        <p:blipFill>
          <a:blip r:embed="rId4" cstate="print"/>
          <a:srcRect/>
          <a:stretch>
            <a:fillRect/>
          </a:stretch>
        </p:blipFill>
        <p:spPr bwMode="auto">
          <a:xfrm>
            <a:off x="2438400" y="3505200"/>
            <a:ext cx="5257800" cy="2157046"/>
          </a:xfrm>
          <a:prstGeom prst="rect">
            <a:avLst/>
          </a:prstGeom>
          <a:noFill/>
          <a:ln w="9525">
            <a:noFill/>
            <a:miter lim="800000"/>
            <a:headEnd/>
            <a:tailEnd/>
          </a:ln>
        </p:spPr>
      </p:pic>
      <p:pic>
        <p:nvPicPr>
          <p:cNvPr id="29699" name="Picture 3"/>
          <p:cNvPicPr>
            <a:picLocks noChangeAspect="1" noChangeArrowheads="1"/>
          </p:cNvPicPr>
          <p:nvPr/>
        </p:nvPicPr>
        <p:blipFill>
          <a:blip r:embed="rId5" cstate="print"/>
          <a:srcRect/>
          <a:stretch>
            <a:fillRect/>
          </a:stretch>
        </p:blipFill>
        <p:spPr bwMode="auto">
          <a:xfrm>
            <a:off x="1066800" y="5982728"/>
            <a:ext cx="4924425" cy="875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body" idx="4294967295"/>
          </p:nvPr>
        </p:nvSpPr>
        <p:spPr>
          <a:xfrm>
            <a:off x="152400" y="1981200"/>
            <a:ext cx="5943600" cy="4648200"/>
          </a:xfrm>
        </p:spPr>
        <p:txBody>
          <a:bodyPr/>
          <a:lstStyle/>
          <a:p>
            <a:pPr eaLnBrk="1" hangingPunct="1"/>
            <a:r>
              <a:rPr lang="en-US" dirty="0" smtClean="0"/>
              <a:t>Internal gravity wave dynamics</a:t>
            </a:r>
          </a:p>
          <a:p>
            <a:pPr lvl="1" eaLnBrk="1" hangingPunct="1"/>
            <a:r>
              <a:rPr lang="en-US" dirty="0" smtClean="0"/>
              <a:t>linearize the equations of motion</a:t>
            </a:r>
          </a:p>
          <a:p>
            <a:pPr lvl="2" eaLnBrk="1" hangingPunct="1"/>
            <a:r>
              <a:rPr lang="en-US" smtClean="0"/>
              <a:t>Plug </a:t>
            </a:r>
            <a:r>
              <a:rPr lang="en-US" dirty="0" smtClean="0"/>
              <a:t>Eq. (6.29) into Eq. (6.28) and, with some simple assumptions, derive the Taylor-Goldstein equation</a:t>
            </a:r>
          </a:p>
          <a:p>
            <a:pPr lvl="2" eaLnBrk="1" hangingPunct="1"/>
            <a:r>
              <a:rPr lang="en-US" dirty="0" smtClean="0">
                <a:solidFill>
                  <a:srgbClr val="FF0000"/>
                </a:solidFill>
              </a:rPr>
              <a:t>Eq. (6.34) here</a:t>
            </a:r>
          </a:p>
        </p:txBody>
      </p:sp>
      <p:sp>
        <p:nvSpPr>
          <p:cNvPr id="184323"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184324"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
        <p:nvSpPr>
          <p:cNvPr id="184325" name="Text Box 5"/>
          <p:cNvSpPr txBox="1">
            <a:spLocks noChangeArrowheads="1"/>
          </p:cNvSpPr>
          <p:nvPr/>
        </p:nvSpPr>
        <p:spPr bwMode="auto">
          <a:xfrm>
            <a:off x="228600" y="6019800"/>
            <a:ext cx="8610600" cy="711200"/>
          </a:xfrm>
          <a:prstGeom prst="rect">
            <a:avLst/>
          </a:prstGeom>
          <a:noFill/>
          <a:ln w="9525">
            <a:solidFill>
              <a:schemeClr val="tx1"/>
            </a:solidFill>
            <a:miter lim="800000"/>
            <a:headEnd/>
            <a:tailEnd/>
          </a:ln>
          <a:effectLst/>
        </p:spPr>
        <p:txBody>
          <a:bodyPr>
            <a:spAutoFit/>
          </a:bodyPr>
          <a:lstStyle/>
          <a:p>
            <a:r>
              <a:rPr lang="en-US" sz="2000"/>
              <a:t>gravity wave structure with height depends on (1) environmental static stability, (2) vertical wind profile, and (3) variation of density with height</a:t>
            </a:r>
          </a:p>
        </p:txBody>
      </p:sp>
      <p:pic>
        <p:nvPicPr>
          <p:cNvPr id="30722" name="Picture 2"/>
          <p:cNvPicPr>
            <a:picLocks noChangeAspect="1" noChangeArrowheads="1"/>
          </p:cNvPicPr>
          <p:nvPr/>
        </p:nvPicPr>
        <p:blipFill>
          <a:blip r:embed="rId4" cstate="print"/>
          <a:srcRect/>
          <a:stretch>
            <a:fillRect/>
          </a:stretch>
        </p:blipFill>
        <p:spPr bwMode="auto">
          <a:xfrm>
            <a:off x="1066800" y="4191000"/>
            <a:ext cx="5257800" cy="17273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ChangeArrowheads="1"/>
          </p:cNvSpPr>
          <p:nvPr/>
        </p:nvSpPr>
        <p:spPr bwMode="auto">
          <a:xfrm>
            <a:off x="304800" y="2057400"/>
            <a:ext cx="3200400" cy="4114800"/>
          </a:xfrm>
          <a:prstGeom prst="rect">
            <a:avLst/>
          </a:prstGeom>
          <a:noFill/>
          <a:ln w="9525">
            <a:noFill/>
            <a:miter lim="800000"/>
            <a:headEnd/>
            <a:tailEnd/>
          </a:ln>
        </p:spPr>
        <p:txBody>
          <a:bodyPr/>
          <a:lstStyle/>
          <a:p>
            <a:pPr marL="342900" indent="-342900">
              <a:spcBef>
                <a:spcPct val="20000"/>
              </a:spcBef>
              <a:buFontTx/>
              <a:buChar char="•"/>
            </a:pPr>
            <a:endParaRPr lang="en-US"/>
          </a:p>
        </p:txBody>
      </p:sp>
      <p:sp>
        <p:nvSpPr>
          <p:cNvPr id="8195" name="Rectangle 7"/>
          <p:cNvSpPr>
            <a:spLocks noGrp="1" noChangeArrowheads="1"/>
          </p:cNvSpPr>
          <p:nvPr>
            <p:ph type="title"/>
          </p:nvPr>
        </p:nvSpPr>
        <p:spPr/>
        <p:txBody>
          <a:bodyPr/>
          <a:lstStyle/>
          <a:p>
            <a:pPr eaLnBrk="1" hangingPunct="1"/>
            <a:r>
              <a:rPr lang="en-US" smtClean="0"/>
              <a:t>ATMS 316- Background</a:t>
            </a:r>
          </a:p>
        </p:txBody>
      </p:sp>
      <p:sp>
        <p:nvSpPr>
          <p:cNvPr id="8196" name="Rectangle 6"/>
          <p:cNvSpPr>
            <a:spLocks noGrp="1" noChangeArrowheads="1"/>
          </p:cNvSpPr>
          <p:nvPr>
            <p:ph type="body" sz="half" idx="1"/>
          </p:nvPr>
        </p:nvSpPr>
        <p:spPr>
          <a:xfrm>
            <a:off x="304800" y="2057400"/>
            <a:ext cx="5334000" cy="4572000"/>
          </a:xfrm>
        </p:spPr>
        <p:txBody>
          <a:bodyPr/>
          <a:lstStyle/>
          <a:p>
            <a:pPr eaLnBrk="1" hangingPunct="1"/>
            <a:r>
              <a:rPr lang="en-US" sz="2800" smtClean="0"/>
              <a:t>Mesoscale gravity waves</a:t>
            </a:r>
          </a:p>
          <a:p>
            <a:pPr lvl="1" eaLnBrk="1" hangingPunct="1"/>
            <a:r>
              <a:rPr lang="en-US" sz="2400" smtClean="0"/>
              <a:t>contribute to mountain waves and downslope windstorms</a:t>
            </a:r>
          </a:p>
          <a:p>
            <a:pPr lvl="1" eaLnBrk="1" hangingPunct="1"/>
            <a:r>
              <a:rPr lang="en-US" sz="2400" smtClean="0"/>
              <a:t>can help initiate convection</a:t>
            </a:r>
          </a:p>
          <a:p>
            <a:pPr lvl="1" eaLnBrk="1" hangingPunct="1"/>
            <a:r>
              <a:rPr lang="en-US" sz="2400" smtClean="0"/>
              <a:t>cause much confusion for operational forecasters when trying to interpret pressure tendency plots based on observations or model simulations</a:t>
            </a:r>
          </a:p>
          <a:p>
            <a:pPr lvl="1" eaLnBrk="1" hangingPunct="1"/>
            <a:r>
              <a:rPr lang="en-US" sz="2400" smtClean="0"/>
              <a:t>are often blamed for banded structures seen in imagery</a:t>
            </a:r>
            <a:endParaRPr lang="en-US" sz="2000" smtClean="0"/>
          </a:p>
        </p:txBody>
      </p:sp>
      <p:pic>
        <p:nvPicPr>
          <p:cNvPr id="8197"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body" idx="4294967295"/>
          </p:nvPr>
        </p:nvSpPr>
        <p:spPr>
          <a:xfrm>
            <a:off x="152400" y="1981200"/>
            <a:ext cx="5943600" cy="4648200"/>
          </a:xfrm>
        </p:spPr>
        <p:txBody>
          <a:bodyPr/>
          <a:lstStyle/>
          <a:p>
            <a:pPr eaLnBrk="1" hangingPunct="1"/>
            <a:r>
              <a:rPr lang="en-US" smtClean="0"/>
              <a:t>Internal gravity wave dynamics</a:t>
            </a:r>
          </a:p>
          <a:p>
            <a:pPr lvl="1" eaLnBrk="1" hangingPunct="1"/>
            <a:r>
              <a:rPr lang="en-US" smtClean="0"/>
              <a:t>linearize the equations of motion</a:t>
            </a:r>
          </a:p>
          <a:p>
            <a:pPr lvl="2" eaLnBrk="1" hangingPunct="1"/>
            <a:r>
              <a:rPr lang="en-US" smtClean="0"/>
              <a:t>simplified Taylor-Goldstein equation [if density is constant with height]</a:t>
            </a:r>
          </a:p>
          <a:p>
            <a:pPr lvl="2" eaLnBrk="1" hangingPunct="1"/>
            <a:r>
              <a:rPr lang="en-US" smtClean="0">
                <a:solidFill>
                  <a:srgbClr val="FF0000"/>
                </a:solidFill>
              </a:rPr>
              <a:t>Eq. (6.36) here</a:t>
            </a:r>
          </a:p>
        </p:txBody>
      </p:sp>
      <p:sp>
        <p:nvSpPr>
          <p:cNvPr id="186371"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186372"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pic>
        <p:nvPicPr>
          <p:cNvPr id="31746" name="Picture 2"/>
          <p:cNvPicPr>
            <a:picLocks noChangeAspect="1" noChangeArrowheads="1"/>
          </p:cNvPicPr>
          <p:nvPr/>
        </p:nvPicPr>
        <p:blipFill>
          <a:blip r:embed="rId4" cstate="print"/>
          <a:srcRect/>
          <a:stretch>
            <a:fillRect/>
          </a:stretch>
        </p:blipFill>
        <p:spPr bwMode="auto">
          <a:xfrm>
            <a:off x="76200" y="3886200"/>
            <a:ext cx="6010275" cy="90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body" idx="4294967295"/>
          </p:nvPr>
        </p:nvSpPr>
        <p:spPr>
          <a:xfrm>
            <a:off x="152400" y="1828800"/>
            <a:ext cx="6096000" cy="4876800"/>
          </a:xfrm>
        </p:spPr>
        <p:txBody>
          <a:bodyPr/>
          <a:lstStyle/>
          <a:p>
            <a:pPr eaLnBrk="1" hangingPunct="1">
              <a:lnSpc>
                <a:spcPct val="90000"/>
              </a:lnSpc>
            </a:pPr>
            <a:r>
              <a:rPr lang="en-US" smtClean="0"/>
              <a:t>Internal gravity wave dynamics</a:t>
            </a:r>
          </a:p>
          <a:p>
            <a:pPr lvl="1" eaLnBrk="1" hangingPunct="1">
              <a:lnSpc>
                <a:spcPct val="90000"/>
              </a:lnSpc>
            </a:pPr>
            <a:r>
              <a:rPr lang="en-US" smtClean="0"/>
              <a:t>linearize the equations of motion</a:t>
            </a:r>
          </a:p>
          <a:p>
            <a:pPr lvl="2" eaLnBrk="1" hangingPunct="1">
              <a:lnSpc>
                <a:spcPct val="90000"/>
              </a:lnSpc>
            </a:pPr>
            <a:r>
              <a:rPr lang="en-US" smtClean="0"/>
              <a:t>simplified Taylor-Goldstein equation [if density is constant with height]</a:t>
            </a:r>
          </a:p>
          <a:p>
            <a:pPr lvl="3" eaLnBrk="1" hangingPunct="1">
              <a:lnSpc>
                <a:spcPct val="90000"/>
              </a:lnSpc>
            </a:pPr>
            <a:r>
              <a:rPr lang="en-US" smtClean="0"/>
              <a:t>has the solutions given in Eqs. (6.37) – (6.39)</a:t>
            </a:r>
          </a:p>
          <a:p>
            <a:pPr lvl="3" eaLnBrk="1" hangingPunct="1">
              <a:lnSpc>
                <a:spcPct val="90000"/>
              </a:lnSpc>
            </a:pPr>
            <a:r>
              <a:rPr lang="en-US" i="1" smtClean="0"/>
              <a:t>z</a:t>
            </a:r>
            <a:r>
              <a:rPr lang="en-US" smtClean="0"/>
              <a:t> dependence of </a:t>
            </a:r>
            <a:r>
              <a:rPr lang="en-US" i="1" smtClean="0"/>
              <a:t>w</a:t>
            </a:r>
            <a:r>
              <a:rPr lang="en-US" smtClean="0"/>
              <a:t> is determined by whether the bracketed term in Eq. (6.36) {equivalent to ‘</a:t>
            </a:r>
            <a:r>
              <a:rPr lang="en-US" i="1" smtClean="0"/>
              <a:t>m</a:t>
            </a:r>
            <a:r>
              <a:rPr lang="en-US" smtClean="0"/>
              <a:t>’} is real or imaginary</a:t>
            </a:r>
          </a:p>
          <a:p>
            <a:pPr lvl="4" eaLnBrk="1" hangingPunct="1">
              <a:lnSpc>
                <a:spcPct val="90000"/>
              </a:lnSpc>
            </a:pPr>
            <a:r>
              <a:rPr lang="en-US" smtClean="0"/>
              <a:t>real; 2D wave with propagation in vertical &amp; horizontal directions</a:t>
            </a:r>
          </a:p>
          <a:p>
            <a:pPr lvl="4" eaLnBrk="1" hangingPunct="1">
              <a:lnSpc>
                <a:spcPct val="90000"/>
              </a:lnSpc>
            </a:pPr>
            <a:r>
              <a:rPr lang="en-US" smtClean="0"/>
              <a:t>imaginary; evanescent solution, waves are unable to propagate vertically</a:t>
            </a:r>
          </a:p>
        </p:txBody>
      </p:sp>
      <p:sp>
        <p:nvSpPr>
          <p:cNvPr id="188419"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188420"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76200" y="1752600"/>
            <a:ext cx="6324600" cy="5029200"/>
          </a:xfrm>
        </p:spPr>
        <p:txBody>
          <a:bodyPr/>
          <a:lstStyle/>
          <a:p>
            <a:pPr marL="342900" lvl="1" indent="-342900" eaLnBrk="1" hangingPunct="1">
              <a:buFontTx/>
              <a:buChar char="•"/>
            </a:pPr>
            <a:r>
              <a:rPr lang="en-US" smtClean="0"/>
              <a:t>Environments with constant wind and static stability</a:t>
            </a:r>
          </a:p>
          <a:p>
            <a:pPr lvl="2" eaLnBrk="1" hangingPunct="1"/>
            <a:r>
              <a:rPr lang="en-US" smtClean="0"/>
              <a:t>Eq. (6.39) reduces to Eq. (6.41)</a:t>
            </a:r>
          </a:p>
          <a:p>
            <a:pPr lvl="3" eaLnBrk="1" hangingPunct="1">
              <a:buFontTx/>
              <a:buChar char="•"/>
            </a:pPr>
            <a:r>
              <a:rPr lang="en-US" smtClean="0"/>
              <a:t>wave solutions possible only when </a:t>
            </a:r>
          </a:p>
          <a:p>
            <a:pPr lvl="4" eaLnBrk="1" hangingPunct="1">
              <a:buFontTx/>
              <a:buChar char="•"/>
            </a:pPr>
            <a:r>
              <a:rPr lang="en-US" smtClean="0">
                <a:latin typeface="Symbol" pitchFamily="18" charset="2"/>
              </a:rPr>
              <a:t>W</a:t>
            </a:r>
            <a:r>
              <a:rPr lang="en-US" baseline="30000" smtClean="0"/>
              <a:t>2</a:t>
            </a:r>
            <a:r>
              <a:rPr lang="en-US" smtClean="0"/>
              <a:t> &lt; N</a:t>
            </a:r>
            <a:r>
              <a:rPr lang="en-US" baseline="30000" smtClean="0"/>
              <a:t>2</a:t>
            </a:r>
            <a:endParaRPr lang="en-US" smtClean="0"/>
          </a:p>
          <a:p>
            <a:pPr lvl="3" eaLnBrk="1" hangingPunct="1">
              <a:buFontTx/>
              <a:buChar char="•"/>
            </a:pPr>
            <a:r>
              <a:rPr lang="en-US" smtClean="0"/>
              <a:t>evanescent solutions when</a:t>
            </a:r>
          </a:p>
          <a:p>
            <a:pPr lvl="4" eaLnBrk="1" hangingPunct="1">
              <a:buFontTx/>
              <a:buChar char="•"/>
            </a:pPr>
            <a:r>
              <a:rPr lang="en-US" smtClean="0">
                <a:latin typeface="Symbol" pitchFamily="18" charset="2"/>
              </a:rPr>
              <a:t>W</a:t>
            </a:r>
            <a:r>
              <a:rPr lang="en-US" baseline="30000" smtClean="0"/>
              <a:t>2</a:t>
            </a:r>
            <a:r>
              <a:rPr lang="en-US" smtClean="0"/>
              <a:t> &gt; N</a:t>
            </a:r>
            <a:r>
              <a:rPr lang="en-US" baseline="30000" smtClean="0"/>
              <a:t>2</a:t>
            </a:r>
            <a:endParaRPr lang="en-US" smtClean="0"/>
          </a:p>
          <a:p>
            <a:pPr marL="342900" lvl="1" indent="-342900" eaLnBrk="1" hangingPunct="1">
              <a:buFontTx/>
              <a:buNone/>
            </a:pPr>
            <a:r>
              <a:rPr lang="en-US" sz="2400" smtClean="0"/>
              <a:t>recall that</a:t>
            </a:r>
          </a:p>
          <a:p>
            <a:pPr marL="342900" lvl="1" indent="-342900" eaLnBrk="1" hangingPunct="1">
              <a:buFontTx/>
              <a:buNone/>
            </a:pPr>
            <a:r>
              <a:rPr lang="en-US" sz="2400" smtClean="0"/>
              <a:t>	 </a:t>
            </a:r>
            <a:r>
              <a:rPr lang="en-US" sz="2400" smtClean="0">
                <a:latin typeface="Symbol" pitchFamily="18" charset="2"/>
              </a:rPr>
              <a:t>W</a:t>
            </a:r>
            <a:r>
              <a:rPr lang="en-US" sz="2400" smtClean="0"/>
              <a:t> is the frequency a wave would experience in the absence of an ambient wind (intrinsic frequency), N is the B-V (static stability) of the environment</a:t>
            </a:r>
          </a:p>
        </p:txBody>
      </p:sp>
      <p:sp>
        <p:nvSpPr>
          <p:cNvPr id="28675"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28676"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6" name="Rectangle 16"/>
          <p:cNvSpPr>
            <a:spLocks noGrp="1" noChangeArrowheads="1"/>
          </p:cNvSpPr>
          <p:nvPr>
            <p:ph type="title" idx="4294967295"/>
          </p:nvPr>
        </p:nvSpPr>
        <p:spPr/>
        <p:txBody>
          <a:bodyPr/>
          <a:lstStyle/>
          <a:p>
            <a:r>
              <a:rPr lang="en-US" sz="4000" smtClean="0"/>
              <a:t>ATMS 316- Mesoscale Gravity Waves</a:t>
            </a:r>
            <a:endParaRPr lang="en-US" smtClean="0"/>
          </a:p>
        </p:txBody>
      </p:sp>
      <p:pic>
        <p:nvPicPr>
          <p:cNvPr id="194562" name="Picture 2" descr="http://ecx.images-amazon.com/images/I/21h11CopS1L.jpg"/>
          <p:cNvPicPr>
            <a:picLocks noChangeAspect="1" noChangeArrowheads="1"/>
          </p:cNvPicPr>
          <p:nvPr/>
        </p:nvPicPr>
        <p:blipFill>
          <a:blip r:embed="rId3" cstate="print"/>
          <a:srcRect/>
          <a:stretch>
            <a:fillRect/>
          </a:stretch>
        </p:blipFill>
        <p:spPr bwMode="auto">
          <a:xfrm>
            <a:off x="0" y="0"/>
            <a:ext cx="2286000" cy="2286000"/>
          </a:xfrm>
          <a:prstGeom prst="rect">
            <a:avLst/>
          </a:prstGeom>
          <a:noFill/>
        </p:spPr>
      </p:pic>
      <p:sp>
        <p:nvSpPr>
          <p:cNvPr id="194565" name="Line 4"/>
          <p:cNvSpPr>
            <a:spLocks noChangeShapeType="1"/>
          </p:cNvSpPr>
          <p:nvPr/>
        </p:nvSpPr>
        <p:spPr bwMode="auto">
          <a:xfrm>
            <a:off x="8153400" y="2209800"/>
            <a:ext cx="0" cy="2819400"/>
          </a:xfrm>
          <a:prstGeom prst="line">
            <a:avLst/>
          </a:prstGeom>
          <a:noFill/>
          <a:ln w="9525">
            <a:solidFill>
              <a:schemeClr val="tx1"/>
            </a:solidFill>
            <a:prstDash val="lgDash"/>
            <a:round/>
            <a:headEnd type="triangle" w="med" len="med"/>
            <a:tailEnd/>
          </a:ln>
        </p:spPr>
        <p:txBody>
          <a:bodyPr/>
          <a:lstStyle/>
          <a:p>
            <a:endParaRPr lang="en-US"/>
          </a:p>
        </p:txBody>
      </p:sp>
      <p:sp>
        <p:nvSpPr>
          <p:cNvPr id="194566" name="Text Box 5"/>
          <p:cNvSpPr txBox="1">
            <a:spLocks noChangeArrowheads="1"/>
          </p:cNvSpPr>
          <p:nvPr/>
        </p:nvSpPr>
        <p:spPr bwMode="auto">
          <a:xfrm>
            <a:off x="7935913" y="1717675"/>
            <a:ext cx="369887" cy="457200"/>
          </a:xfrm>
          <a:prstGeom prst="rect">
            <a:avLst/>
          </a:prstGeom>
          <a:noFill/>
          <a:ln w="9525">
            <a:noFill/>
            <a:miter lim="800000"/>
            <a:headEnd/>
            <a:tailEnd/>
          </a:ln>
        </p:spPr>
        <p:txBody>
          <a:bodyPr wrap="none">
            <a:spAutoFit/>
          </a:bodyPr>
          <a:lstStyle/>
          <a:p>
            <a:r>
              <a:rPr lang="en-US"/>
              <a:t>Z</a:t>
            </a:r>
          </a:p>
        </p:txBody>
      </p:sp>
      <p:sp>
        <p:nvSpPr>
          <p:cNvPr id="194567" name="Line 6"/>
          <p:cNvSpPr>
            <a:spLocks noChangeShapeType="1"/>
          </p:cNvSpPr>
          <p:nvPr/>
        </p:nvSpPr>
        <p:spPr bwMode="auto">
          <a:xfrm>
            <a:off x="7467600" y="2286000"/>
            <a:ext cx="1371600" cy="2743200"/>
          </a:xfrm>
          <a:prstGeom prst="line">
            <a:avLst/>
          </a:prstGeom>
          <a:noFill/>
          <a:ln w="9525">
            <a:solidFill>
              <a:schemeClr val="tx1"/>
            </a:solidFill>
            <a:round/>
            <a:headEnd/>
            <a:tailEnd/>
          </a:ln>
        </p:spPr>
        <p:txBody>
          <a:bodyPr/>
          <a:lstStyle/>
          <a:p>
            <a:endParaRPr lang="en-US"/>
          </a:p>
        </p:txBody>
      </p:sp>
      <p:sp>
        <p:nvSpPr>
          <p:cNvPr id="194568" name="Oval 7"/>
          <p:cNvSpPr>
            <a:spLocks noChangeArrowheads="1"/>
          </p:cNvSpPr>
          <p:nvPr/>
        </p:nvSpPr>
        <p:spPr bwMode="auto">
          <a:xfrm rot="-1543510">
            <a:off x="8001000" y="3352800"/>
            <a:ext cx="228600"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569" name="Line 8"/>
          <p:cNvSpPr>
            <a:spLocks noChangeShapeType="1"/>
          </p:cNvSpPr>
          <p:nvPr/>
        </p:nvSpPr>
        <p:spPr bwMode="auto">
          <a:xfrm>
            <a:off x="8305800" y="3886200"/>
            <a:ext cx="304800" cy="609600"/>
          </a:xfrm>
          <a:prstGeom prst="line">
            <a:avLst/>
          </a:prstGeom>
          <a:noFill/>
          <a:ln w="57150">
            <a:solidFill>
              <a:schemeClr val="tx1"/>
            </a:solidFill>
            <a:round/>
            <a:headEnd/>
            <a:tailEnd type="triangle" w="med" len="med"/>
          </a:ln>
        </p:spPr>
        <p:txBody>
          <a:bodyPr/>
          <a:lstStyle/>
          <a:p>
            <a:endParaRPr lang="en-US"/>
          </a:p>
        </p:txBody>
      </p:sp>
      <p:sp>
        <p:nvSpPr>
          <p:cNvPr id="194570" name="Line 9"/>
          <p:cNvSpPr>
            <a:spLocks noChangeShapeType="1"/>
          </p:cNvSpPr>
          <p:nvPr/>
        </p:nvSpPr>
        <p:spPr bwMode="auto">
          <a:xfrm rot="10800000">
            <a:off x="7620000" y="2514600"/>
            <a:ext cx="304800" cy="609600"/>
          </a:xfrm>
          <a:prstGeom prst="line">
            <a:avLst/>
          </a:prstGeom>
          <a:noFill/>
          <a:ln w="57150">
            <a:solidFill>
              <a:schemeClr val="tx1"/>
            </a:solidFill>
            <a:round/>
            <a:headEnd/>
            <a:tailEnd type="triangle" w="med" len="med"/>
          </a:ln>
        </p:spPr>
        <p:txBody>
          <a:bodyPr/>
          <a:lstStyle/>
          <a:p>
            <a:endParaRPr lang="en-US"/>
          </a:p>
        </p:txBody>
      </p:sp>
      <p:sp>
        <p:nvSpPr>
          <p:cNvPr id="194571" name="Text Box 10"/>
          <p:cNvSpPr txBox="1">
            <a:spLocks noChangeArrowheads="1"/>
          </p:cNvSpPr>
          <p:nvPr/>
        </p:nvSpPr>
        <p:spPr bwMode="auto">
          <a:xfrm>
            <a:off x="8267700" y="4495800"/>
            <a:ext cx="342900" cy="457200"/>
          </a:xfrm>
          <a:prstGeom prst="rect">
            <a:avLst/>
          </a:prstGeom>
          <a:noFill/>
          <a:ln w="9525">
            <a:noFill/>
            <a:miter lim="800000"/>
            <a:headEnd/>
            <a:tailEnd/>
          </a:ln>
        </p:spPr>
        <p:txBody>
          <a:bodyPr wrap="none">
            <a:spAutoFit/>
          </a:bodyPr>
          <a:lstStyle/>
          <a:p>
            <a:r>
              <a:rPr lang="en-US" i="1">
                <a:latin typeface="Symbol" pitchFamily="18" charset="2"/>
              </a:rPr>
              <a:t>f</a:t>
            </a:r>
          </a:p>
        </p:txBody>
      </p:sp>
      <p:sp>
        <p:nvSpPr>
          <p:cNvPr id="194572" name="Arc 11"/>
          <p:cNvSpPr>
            <a:spLocks/>
          </p:cNvSpPr>
          <p:nvPr/>
        </p:nvSpPr>
        <p:spPr bwMode="auto">
          <a:xfrm rot="8705748">
            <a:off x="7959725" y="4192588"/>
            <a:ext cx="650875" cy="912812"/>
          </a:xfrm>
          <a:custGeom>
            <a:avLst/>
            <a:gdLst>
              <a:gd name="T0" fmla="*/ 56095 w 15374"/>
              <a:gd name="T1" fmla="*/ 0 h 21559"/>
              <a:gd name="T2" fmla="*/ 650875 w 15374"/>
              <a:gd name="T3" fmla="*/ 270427 h 21559"/>
              <a:gd name="T4" fmla="*/ 0 w 15374"/>
              <a:gd name="T5" fmla="*/ 912812 h 21559"/>
              <a:gd name="T6" fmla="*/ 0 60000 65536"/>
              <a:gd name="T7" fmla="*/ 0 60000 65536"/>
              <a:gd name="T8" fmla="*/ 0 60000 65536"/>
              <a:gd name="T9" fmla="*/ 0 w 15374"/>
              <a:gd name="T10" fmla="*/ 0 h 21559"/>
              <a:gd name="T11" fmla="*/ 15374 w 15374"/>
              <a:gd name="T12" fmla="*/ 21559 h 21559"/>
            </a:gdLst>
            <a:ahLst/>
            <a:cxnLst>
              <a:cxn ang="T6">
                <a:pos x="T0" y="T1"/>
              </a:cxn>
              <a:cxn ang="T7">
                <a:pos x="T2" y="T3"/>
              </a:cxn>
              <a:cxn ang="T8">
                <a:pos x="T4" y="T5"/>
              </a:cxn>
            </a:cxnLst>
            <a:rect l="T9" t="T10" r="T11" b="T12"/>
            <a:pathLst>
              <a:path w="15374" h="21559" fill="none" extrusionOk="0">
                <a:moveTo>
                  <a:pt x="1325" y="-1"/>
                </a:moveTo>
                <a:cubicBezTo>
                  <a:pt x="6634" y="326"/>
                  <a:pt x="11637" y="2600"/>
                  <a:pt x="15374" y="6386"/>
                </a:cubicBezTo>
              </a:path>
              <a:path w="15374" h="21559" stroke="0" extrusionOk="0">
                <a:moveTo>
                  <a:pt x="1325" y="-1"/>
                </a:moveTo>
                <a:cubicBezTo>
                  <a:pt x="6634" y="326"/>
                  <a:pt x="11637" y="2600"/>
                  <a:pt x="15374" y="6386"/>
                </a:cubicBezTo>
                <a:lnTo>
                  <a:pt x="0" y="21559"/>
                </a:lnTo>
                <a:close/>
              </a:path>
            </a:pathLst>
          </a:custGeom>
          <a:noFill/>
          <a:ln w="9525">
            <a:solidFill>
              <a:schemeClr val="tx1"/>
            </a:solidFill>
            <a:round/>
            <a:headEnd/>
            <a:tailEnd/>
          </a:ln>
        </p:spPr>
        <p:txBody>
          <a:bodyPr wrap="none" anchor="ctr"/>
          <a:lstStyle/>
          <a:p>
            <a:endParaRPr lang="en-US"/>
          </a:p>
        </p:txBody>
      </p:sp>
      <p:sp>
        <p:nvSpPr>
          <p:cNvPr id="194573" name="Text Box 12"/>
          <p:cNvSpPr txBox="1">
            <a:spLocks noChangeArrowheads="1"/>
          </p:cNvSpPr>
          <p:nvPr/>
        </p:nvSpPr>
        <p:spPr bwMode="auto">
          <a:xfrm>
            <a:off x="8239125" y="3276600"/>
            <a:ext cx="676275" cy="457200"/>
          </a:xfrm>
          <a:prstGeom prst="rect">
            <a:avLst/>
          </a:prstGeom>
          <a:noFill/>
          <a:ln w="9525">
            <a:noFill/>
            <a:miter lim="800000"/>
            <a:headEnd/>
            <a:tailEnd/>
          </a:ln>
        </p:spPr>
        <p:txBody>
          <a:bodyPr wrap="none">
            <a:spAutoFit/>
          </a:bodyPr>
          <a:lstStyle/>
          <a:p>
            <a:r>
              <a:rPr lang="en-US"/>
              <a:t>P.P.</a:t>
            </a:r>
          </a:p>
        </p:txBody>
      </p:sp>
      <p:sp>
        <p:nvSpPr>
          <p:cNvPr id="108546" name="Rectangle 2"/>
          <p:cNvSpPr>
            <a:spLocks noChangeArrowheads="1"/>
          </p:cNvSpPr>
          <p:nvPr/>
        </p:nvSpPr>
        <p:spPr bwMode="auto">
          <a:xfrm>
            <a:off x="76200" y="2209800"/>
            <a:ext cx="6324600" cy="4495800"/>
          </a:xfrm>
          <a:prstGeom prst="rect">
            <a:avLst/>
          </a:prstGeom>
          <a:noFill/>
          <a:ln w="9525">
            <a:noFill/>
            <a:miter lim="800000"/>
            <a:headEnd/>
            <a:tailEnd/>
          </a:ln>
        </p:spPr>
        <p:txBody>
          <a:bodyPr/>
          <a:lstStyle/>
          <a:p>
            <a:pPr marL="342900" lvl="1" indent="-342900">
              <a:spcBef>
                <a:spcPct val="20000"/>
              </a:spcBef>
              <a:buFontTx/>
              <a:buChar char="•"/>
            </a:pPr>
            <a:r>
              <a:rPr lang="en-US" sz="3200"/>
              <a:t>Environments with constant wind and static stability</a:t>
            </a:r>
            <a:endParaRPr lang="en-US" sz="2800"/>
          </a:p>
          <a:p>
            <a:pPr marL="342900" lvl="1" indent="-342900">
              <a:spcBef>
                <a:spcPct val="20000"/>
              </a:spcBef>
              <a:buFontTx/>
              <a:buChar char="–"/>
            </a:pPr>
            <a:r>
              <a:rPr lang="en-US" sz="2800" i="1"/>
              <a:t>m</a:t>
            </a:r>
            <a:r>
              <a:rPr lang="en-US" sz="2800"/>
              <a:t> is real (wave solutions possible)</a:t>
            </a:r>
          </a:p>
          <a:p>
            <a:pPr marL="1143000" lvl="2" indent="-228600">
              <a:spcBef>
                <a:spcPct val="20000"/>
              </a:spcBef>
              <a:buFontTx/>
              <a:buChar char="•"/>
            </a:pPr>
            <a:r>
              <a:rPr lang="en-US"/>
              <a:t>with buoyancy as the restoring force, the atmosphere can support oscillations with frequencies less than or equal to N for angles w.r.t. the vertical varying between</a:t>
            </a:r>
          </a:p>
          <a:p>
            <a:pPr marL="1600200" lvl="3" indent="-228600">
              <a:spcBef>
                <a:spcPct val="20000"/>
              </a:spcBef>
              <a:buFontTx/>
              <a:buChar char="•"/>
            </a:pPr>
            <a:r>
              <a:rPr lang="en-US" sz="2000"/>
              <a:t>90</a:t>
            </a:r>
            <a:r>
              <a:rPr lang="en-US" sz="2000" baseline="30000"/>
              <a:t>o</a:t>
            </a:r>
            <a:r>
              <a:rPr lang="en-US" sz="2000"/>
              <a:t> (purely horizontal)</a:t>
            </a:r>
          </a:p>
          <a:p>
            <a:pPr marL="1600200" lvl="3" indent="-228600">
              <a:spcBef>
                <a:spcPct val="20000"/>
              </a:spcBef>
              <a:buFontTx/>
              <a:buChar char="•"/>
            </a:pPr>
            <a:r>
              <a:rPr lang="en-US" sz="2000"/>
              <a:t>0</a:t>
            </a:r>
            <a:r>
              <a:rPr lang="en-US" sz="2000" baseline="30000"/>
              <a:t>o</a:t>
            </a:r>
            <a:r>
              <a:rPr lang="en-US" sz="2000"/>
              <a:t> (purely vertical)</a:t>
            </a:r>
          </a:p>
          <a:p>
            <a:pPr marL="1600200" lvl="3" indent="-228600">
              <a:spcBef>
                <a:spcPct val="20000"/>
              </a:spcBef>
            </a:pPr>
            <a:r>
              <a:rPr lang="en-US" sz="2000"/>
              <a:t>[child’s paddle toy analogy]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152400" y="1981200"/>
            <a:ext cx="5791200" cy="4648200"/>
          </a:xfrm>
          <a:prstGeom prst="rect">
            <a:avLst/>
          </a:prstGeom>
          <a:noFill/>
          <a:ln w="9525">
            <a:noFill/>
            <a:miter lim="800000"/>
            <a:headEnd/>
            <a:tailEnd/>
          </a:ln>
        </p:spPr>
        <p:txBody>
          <a:bodyPr/>
          <a:lstStyle/>
          <a:p>
            <a:pPr marL="342900" lvl="1" indent="-342900">
              <a:spcBef>
                <a:spcPct val="20000"/>
              </a:spcBef>
              <a:buFontTx/>
              <a:buChar char="•"/>
            </a:pPr>
            <a:r>
              <a:rPr lang="en-US" sz="3200"/>
              <a:t>Environments with constant wind and static stability</a:t>
            </a:r>
            <a:endParaRPr lang="en-US" sz="2800"/>
          </a:p>
          <a:p>
            <a:pPr marL="342900" lvl="1" indent="-342900">
              <a:spcBef>
                <a:spcPct val="20000"/>
              </a:spcBef>
              <a:buFontTx/>
              <a:buChar char="–"/>
            </a:pPr>
            <a:r>
              <a:rPr lang="en-US" sz="2800"/>
              <a:t>Dispersion relation</a:t>
            </a:r>
          </a:p>
          <a:p>
            <a:pPr marL="1143000" lvl="2" indent="-228600">
              <a:spcBef>
                <a:spcPct val="20000"/>
              </a:spcBef>
              <a:buFontTx/>
              <a:buChar char="–"/>
            </a:pPr>
            <a:r>
              <a:rPr lang="en-US" sz="2800">
                <a:solidFill>
                  <a:srgbClr val="FF0000"/>
                </a:solidFill>
              </a:rPr>
              <a:t>Eq. (6.42) here</a:t>
            </a:r>
          </a:p>
          <a:p>
            <a:pPr marL="1143000" lvl="2" indent="-228600">
              <a:spcBef>
                <a:spcPct val="20000"/>
              </a:spcBef>
              <a:buFontTx/>
              <a:buChar char="–"/>
            </a:pPr>
            <a:endParaRPr lang="en-US" sz="2800">
              <a:solidFill>
                <a:srgbClr val="FF0000"/>
              </a:solidFill>
            </a:endParaRPr>
          </a:p>
          <a:p>
            <a:pPr marL="1143000" lvl="2" indent="-228600">
              <a:spcBef>
                <a:spcPct val="20000"/>
              </a:spcBef>
              <a:buFontTx/>
              <a:buChar char="–"/>
            </a:pPr>
            <a:endParaRPr lang="en-US" sz="2800">
              <a:solidFill>
                <a:srgbClr val="FF0000"/>
              </a:solidFill>
            </a:endParaRPr>
          </a:p>
          <a:p>
            <a:pPr marL="1143000" lvl="2" indent="-228600">
              <a:spcBef>
                <a:spcPct val="20000"/>
              </a:spcBef>
              <a:buFontTx/>
              <a:buChar char="–"/>
            </a:pPr>
            <a:endParaRPr lang="en-US" sz="2800">
              <a:solidFill>
                <a:srgbClr val="FF0000"/>
              </a:solidFill>
            </a:endParaRPr>
          </a:p>
          <a:p>
            <a:pPr marL="1143000" lvl="2" indent="-228600">
              <a:spcBef>
                <a:spcPct val="20000"/>
              </a:spcBef>
            </a:pPr>
            <a:endParaRPr lang="en-US" sz="2800"/>
          </a:p>
        </p:txBody>
      </p:sp>
      <p:sp>
        <p:nvSpPr>
          <p:cNvPr id="197635"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197636"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
        <p:nvSpPr>
          <p:cNvPr id="197638" name="Text Box 6"/>
          <p:cNvSpPr txBox="1">
            <a:spLocks noChangeArrowheads="1"/>
          </p:cNvSpPr>
          <p:nvPr/>
        </p:nvSpPr>
        <p:spPr bwMode="auto">
          <a:xfrm>
            <a:off x="152400" y="5562600"/>
            <a:ext cx="8855075" cy="1196975"/>
          </a:xfrm>
          <a:prstGeom prst="rect">
            <a:avLst/>
          </a:prstGeom>
          <a:noFill/>
          <a:ln w="9525">
            <a:solidFill>
              <a:schemeClr val="tx1"/>
            </a:solidFill>
            <a:miter lim="800000"/>
            <a:headEnd/>
            <a:tailEnd/>
          </a:ln>
          <a:effectLst/>
        </p:spPr>
        <p:txBody>
          <a:bodyPr>
            <a:spAutoFit/>
          </a:bodyPr>
          <a:lstStyle/>
          <a:p>
            <a:r>
              <a:rPr lang="en-US"/>
              <a:t>intrinsic oscillation frequency  of the internal gravity wave depends only on (a) static stability and (b) angle at which the oscillation occurs w.r.t. the vertical</a:t>
            </a:r>
          </a:p>
        </p:txBody>
      </p:sp>
      <p:pic>
        <p:nvPicPr>
          <p:cNvPr id="32770" name="Picture 2"/>
          <p:cNvPicPr>
            <a:picLocks noChangeAspect="1" noChangeArrowheads="1"/>
          </p:cNvPicPr>
          <p:nvPr/>
        </p:nvPicPr>
        <p:blipFill>
          <a:blip r:embed="rId4" cstate="print"/>
          <a:srcRect/>
          <a:stretch>
            <a:fillRect/>
          </a:stretch>
        </p:blipFill>
        <p:spPr bwMode="auto">
          <a:xfrm rot="10800000">
            <a:off x="228601" y="3571874"/>
            <a:ext cx="5800725" cy="176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152400" y="1981200"/>
            <a:ext cx="5791200" cy="4648200"/>
          </a:xfrm>
          <a:prstGeom prst="rect">
            <a:avLst/>
          </a:prstGeom>
          <a:noFill/>
          <a:ln w="9525">
            <a:noFill/>
            <a:miter lim="800000"/>
            <a:headEnd/>
            <a:tailEnd/>
          </a:ln>
        </p:spPr>
        <p:txBody>
          <a:bodyPr/>
          <a:lstStyle/>
          <a:p>
            <a:pPr marL="342900" lvl="1" indent="-342900">
              <a:spcBef>
                <a:spcPct val="20000"/>
              </a:spcBef>
              <a:buFontTx/>
              <a:buChar char="•"/>
            </a:pPr>
            <a:r>
              <a:rPr lang="en-US" sz="3200"/>
              <a:t>Environments with constant wind and static stability</a:t>
            </a:r>
            <a:endParaRPr lang="en-US" sz="2800"/>
          </a:p>
          <a:p>
            <a:pPr marL="342900" lvl="1" indent="-342900">
              <a:spcBef>
                <a:spcPct val="20000"/>
              </a:spcBef>
              <a:buFontTx/>
              <a:buChar char="–"/>
            </a:pPr>
            <a:r>
              <a:rPr lang="en-US" sz="2800"/>
              <a:t>dispersion relation [Eq. (6.42)]</a:t>
            </a:r>
          </a:p>
          <a:p>
            <a:pPr marL="1143000" lvl="2" indent="-228600">
              <a:spcBef>
                <a:spcPct val="20000"/>
              </a:spcBef>
              <a:buFontTx/>
              <a:buChar char="–"/>
            </a:pPr>
            <a:r>
              <a:rPr lang="en-US" sz="2800"/>
              <a:t>internal gravity waves are dispersive</a:t>
            </a:r>
          </a:p>
          <a:p>
            <a:pPr marL="1600200" lvl="3" indent="-228600">
              <a:spcBef>
                <a:spcPct val="20000"/>
              </a:spcBef>
              <a:buFontTx/>
              <a:buChar char="–"/>
            </a:pPr>
            <a:r>
              <a:rPr lang="en-US" sz="2800"/>
              <a:t>each wavelength has a different phase speed</a:t>
            </a:r>
          </a:p>
        </p:txBody>
      </p:sp>
      <p:sp>
        <p:nvSpPr>
          <p:cNvPr id="199683"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199684"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152400" y="1981200"/>
            <a:ext cx="5791200" cy="4648200"/>
          </a:xfrm>
          <a:prstGeom prst="rect">
            <a:avLst/>
          </a:prstGeom>
          <a:noFill/>
          <a:ln w="9525">
            <a:noFill/>
            <a:miter lim="800000"/>
            <a:headEnd/>
            <a:tailEnd/>
          </a:ln>
        </p:spPr>
        <p:txBody>
          <a:bodyPr/>
          <a:lstStyle/>
          <a:p>
            <a:pPr marL="342900" lvl="1" indent="-342900">
              <a:spcBef>
                <a:spcPct val="20000"/>
              </a:spcBef>
              <a:buFontTx/>
              <a:buChar char="•"/>
            </a:pPr>
            <a:r>
              <a:rPr lang="en-US" sz="3200"/>
              <a:t>Environments with constant wind and static stability</a:t>
            </a:r>
            <a:endParaRPr lang="en-US" sz="2800"/>
          </a:p>
          <a:p>
            <a:pPr marL="342900" lvl="1" indent="-342900">
              <a:spcBef>
                <a:spcPct val="20000"/>
              </a:spcBef>
              <a:buFontTx/>
              <a:buChar char="–"/>
            </a:pPr>
            <a:r>
              <a:rPr lang="en-US" sz="2800"/>
              <a:t>dispersion relation [Eq. (6.42)]</a:t>
            </a:r>
          </a:p>
          <a:p>
            <a:pPr marL="1143000" lvl="2" indent="-228600">
              <a:spcBef>
                <a:spcPct val="20000"/>
              </a:spcBef>
              <a:buFontTx/>
              <a:buChar char="–"/>
            </a:pPr>
            <a:r>
              <a:rPr lang="en-US" sz="2800" i="1"/>
              <a:t>c</a:t>
            </a:r>
            <a:r>
              <a:rPr lang="en-US" sz="2800" baseline="-25000"/>
              <a:t>z</a:t>
            </a:r>
            <a:r>
              <a:rPr lang="en-US" sz="2800"/>
              <a:t> and </a:t>
            </a:r>
            <a:r>
              <a:rPr lang="en-US" sz="2800" i="1"/>
              <a:t>c</a:t>
            </a:r>
            <a:r>
              <a:rPr lang="en-US" sz="2800" baseline="-25000"/>
              <a:t>gz</a:t>
            </a:r>
            <a:r>
              <a:rPr lang="en-US" sz="2800"/>
              <a:t> have opposite signs</a:t>
            </a:r>
          </a:p>
          <a:p>
            <a:pPr marL="1600200" lvl="3" indent="-228600">
              <a:spcBef>
                <a:spcPct val="20000"/>
              </a:spcBef>
              <a:buFontTx/>
              <a:buChar char="–"/>
            </a:pPr>
            <a:r>
              <a:rPr lang="en-US" sz="2800"/>
              <a:t>upward (downward) transport of energy for downward (upward) phase propagation</a:t>
            </a:r>
          </a:p>
        </p:txBody>
      </p:sp>
      <p:sp>
        <p:nvSpPr>
          <p:cNvPr id="201731"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01732"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idx="4294967295"/>
          </p:nvPr>
        </p:nvSpPr>
        <p:spPr/>
        <p:txBody>
          <a:bodyPr/>
          <a:lstStyle/>
          <a:p>
            <a:pPr eaLnBrk="1" hangingPunct="1"/>
            <a:r>
              <a:rPr lang="en-US" sz="4000" smtClean="0"/>
              <a:t>ATMS 316- Mesoscale Gravity Waves</a:t>
            </a:r>
          </a:p>
        </p:txBody>
      </p:sp>
      <p:sp>
        <p:nvSpPr>
          <p:cNvPr id="203779" name="Text Box 4"/>
          <p:cNvSpPr txBox="1">
            <a:spLocks noChangeArrowheads="1"/>
          </p:cNvSpPr>
          <p:nvPr/>
        </p:nvSpPr>
        <p:spPr bwMode="auto">
          <a:xfrm>
            <a:off x="6096000" y="1600200"/>
            <a:ext cx="2971800" cy="2292350"/>
          </a:xfrm>
          <a:prstGeom prst="rect">
            <a:avLst/>
          </a:prstGeom>
          <a:solidFill>
            <a:schemeClr val="bg1"/>
          </a:solidFill>
          <a:ln w="9525">
            <a:solidFill>
              <a:srgbClr val="FF0000"/>
            </a:solidFill>
            <a:miter lim="800000"/>
            <a:headEnd/>
            <a:tailEnd/>
          </a:ln>
        </p:spPr>
        <p:txBody>
          <a:bodyPr>
            <a:spAutoFit/>
          </a:bodyPr>
          <a:lstStyle/>
          <a:p>
            <a:r>
              <a:rPr lang="en-US"/>
              <a:t>Relationship between wavefronts, phase velocity, and group velocity for an internal gravity wave (Fig 6.5)</a:t>
            </a:r>
          </a:p>
        </p:txBody>
      </p:sp>
      <p:pic>
        <p:nvPicPr>
          <p:cNvPr id="203780" name="Picture 2"/>
          <p:cNvPicPr>
            <a:picLocks noChangeAspect="1" noChangeArrowheads="1"/>
          </p:cNvPicPr>
          <p:nvPr/>
        </p:nvPicPr>
        <p:blipFill>
          <a:blip r:embed="rId3" cstate="print"/>
          <a:srcRect/>
          <a:stretch>
            <a:fillRect/>
          </a:stretch>
        </p:blipFill>
        <p:spPr bwMode="auto">
          <a:xfrm>
            <a:off x="152400" y="1295400"/>
            <a:ext cx="5884863" cy="5486400"/>
          </a:xfrm>
          <a:prstGeom prst="rect">
            <a:avLst/>
          </a:prstGeom>
          <a:noFill/>
          <a:ln w="9525">
            <a:noFill/>
            <a:miter lim="800000"/>
            <a:headEnd/>
            <a:tailEnd/>
          </a:ln>
        </p:spPr>
      </p:pic>
      <p:sp>
        <p:nvSpPr>
          <p:cNvPr id="203781" name="Text Box 5"/>
          <p:cNvSpPr txBox="1">
            <a:spLocks noChangeArrowheads="1"/>
          </p:cNvSpPr>
          <p:nvPr/>
        </p:nvSpPr>
        <p:spPr bwMode="auto">
          <a:xfrm>
            <a:off x="6156325" y="4778375"/>
            <a:ext cx="2911475" cy="1927225"/>
          </a:xfrm>
          <a:prstGeom prst="rect">
            <a:avLst/>
          </a:prstGeom>
          <a:noFill/>
          <a:ln w="9525">
            <a:solidFill>
              <a:schemeClr val="tx1"/>
            </a:solidFill>
            <a:miter lim="800000"/>
            <a:headEnd/>
            <a:tailEnd/>
          </a:ln>
          <a:effectLst/>
        </p:spPr>
        <p:txBody>
          <a:bodyPr>
            <a:spAutoFit/>
          </a:bodyPr>
          <a:lstStyle/>
          <a:p>
            <a:r>
              <a:rPr lang="en-US"/>
              <a:t>upward (downward) transport of energy for downward (upward) phase propagation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idx="4294967295"/>
          </p:nvPr>
        </p:nvSpPr>
        <p:spPr/>
        <p:txBody>
          <a:bodyPr/>
          <a:lstStyle/>
          <a:p>
            <a:pPr eaLnBrk="1" hangingPunct="1"/>
            <a:r>
              <a:rPr lang="en-US" sz="4000" smtClean="0"/>
              <a:t>ATMS 316- Mesoscale Gravity Waves</a:t>
            </a:r>
          </a:p>
        </p:txBody>
      </p:sp>
      <p:pic>
        <p:nvPicPr>
          <p:cNvPr id="205828" name="Picture 2"/>
          <p:cNvPicPr>
            <a:picLocks noChangeAspect="1" noChangeArrowheads="1"/>
          </p:cNvPicPr>
          <p:nvPr/>
        </p:nvPicPr>
        <p:blipFill>
          <a:blip r:embed="rId3" cstate="print"/>
          <a:srcRect/>
          <a:stretch>
            <a:fillRect/>
          </a:stretch>
        </p:blipFill>
        <p:spPr bwMode="auto">
          <a:xfrm>
            <a:off x="152400" y="1295400"/>
            <a:ext cx="3505200" cy="3267075"/>
          </a:xfrm>
          <a:prstGeom prst="rect">
            <a:avLst/>
          </a:prstGeom>
          <a:noFill/>
          <a:ln w="9525">
            <a:noFill/>
            <a:miter lim="800000"/>
            <a:headEnd/>
            <a:tailEnd/>
          </a:ln>
        </p:spPr>
      </p:pic>
      <p:sp>
        <p:nvSpPr>
          <p:cNvPr id="205829" name="Text Box 5"/>
          <p:cNvSpPr txBox="1">
            <a:spLocks noChangeArrowheads="1"/>
          </p:cNvSpPr>
          <p:nvPr/>
        </p:nvSpPr>
        <p:spPr bwMode="auto">
          <a:xfrm>
            <a:off x="457200" y="4778375"/>
            <a:ext cx="2911475" cy="1927225"/>
          </a:xfrm>
          <a:prstGeom prst="rect">
            <a:avLst/>
          </a:prstGeom>
          <a:noFill/>
          <a:ln w="9525">
            <a:solidFill>
              <a:schemeClr val="tx1"/>
            </a:solidFill>
            <a:miter lim="800000"/>
            <a:headEnd/>
            <a:tailEnd/>
          </a:ln>
          <a:effectLst/>
        </p:spPr>
        <p:txBody>
          <a:bodyPr>
            <a:spAutoFit/>
          </a:bodyPr>
          <a:lstStyle/>
          <a:p>
            <a:r>
              <a:rPr lang="en-US"/>
              <a:t>upward (downward) transport of energy for downward (upward) phase propagation</a:t>
            </a:r>
          </a:p>
        </p:txBody>
      </p:sp>
      <p:sp>
        <p:nvSpPr>
          <p:cNvPr id="108546" name="Rectangle 2"/>
          <p:cNvSpPr>
            <a:spLocks noChangeArrowheads="1"/>
          </p:cNvSpPr>
          <p:nvPr/>
        </p:nvSpPr>
        <p:spPr bwMode="auto">
          <a:xfrm>
            <a:off x="3657600" y="1828800"/>
            <a:ext cx="5410200" cy="4953000"/>
          </a:xfrm>
          <a:prstGeom prst="rect">
            <a:avLst/>
          </a:prstGeom>
          <a:noFill/>
          <a:ln w="9525">
            <a:noFill/>
            <a:miter lim="800000"/>
            <a:headEnd/>
            <a:tailEnd/>
          </a:ln>
        </p:spPr>
        <p:txBody>
          <a:bodyPr/>
          <a:lstStyle/>
          <a:p>
            <a:pPr marL="342900" lvl="1" indent="-342900">
              <a:spcBef>
                <a:spcPct val="20000"/>
              </a:spcBef>
              <a:buFontTx/>
              <a:buChar char="•"/>
            </a:pPr>
            <a:r>
              <a:rPr lang="en-US" sz="3200"/>
              <a:t>Environments with constant wind and static stability</a:t>
            </a:r>
            <a:endParaRPr lang="en-US" sz="2800"/>
          </a:p>
          <a:p>
            <a:pPr marL="342900" lvl="1" indent="-342900">
              <a:spcBef>
                <a:spcPct val="20000"/>
              </a:spcBef>
              <a:buFontTx/>
              <a:buChar char="–"/>
            </a:pPr>
            <a:r>
              <a:rPr lang="en-US" sz="2800"/>
              <a:t>multiple wave modes</a:t>
            </a:r>
          </a:p>
          <a:p>
            <a:pPr marL="1143000" lvl="2" indent="-228600">
              <a:spcBef>
                <a:spcPct val="20000"/>
              </a:spcBef>
              <a:buFontTx/>
              <a:buChar char="–"/>
            </a:pPr>
            <a:r>
              <a:rPr lang="en-US"/>
              <a:t>amplitude is tied to the </a:t>
            </a:r>
            <a:r>
              <a:rPr lang="en-US" u="sng"/>
              <a:t>sum</a:t>
            </a:r>
            <a:r>
              <a:rPr lang="en-US"/>
              <a:t> of the values of all of the waves</a:t>
            </a:r>
          </a:p>
          <a:p>
            <a:pPr marL="1600200" lvl="3" indent="-228600">
              <a:spcBef>
                <a:spcPct val="20000"/>
              </a:spcBef>
              <a:buFontTx/>
              <a:buChar char="–"/>
            </a:pPr>
            <a:r>
              <a:rPr lang="en-US" sz="2000"/>
              <a:t>breaks the link between the magnitude of the packet and the phase of any single mode</a:t>
            </a:r>
          </a:p>
          <a:p>
            <a:pPr marL="1600200" lvl="3" indent="-228600">
              <a:spcBef>
                <a:spcPct val="20000"/>
              </a:spcBef>
              <a:buFontTx/>
              <a:buChar char="–"/>
            </a:pPr>
            <a:r>
              <a:rPr lang="en-US" sz="2000"/>
              <a:t>individual crests and troughs move through the amplitude envelope with their amplitudes changing according to their location within the packet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76200" y="1258888"/>
            <a:ext cx="5426075" cy="5370512"/>
          </a:xfrm>
          <a:prstGeom prst="rect">
            <a:avLst/>
          </a:prstGeom>
          <a:noFill/>
          <a:ln w="9525">
            <a:noFill/>
            <a:miter lim="800000"/>
            <a:headEnd/>
            <a:tailEnd/>
          </a:ln>
        </p:spPr>
      </p:pic>
      <p:sp>
        <p:nvSpPr>
          <p:cNvPr id="32771" name="Text Box 4"/>
          <p:cNvSpPr txBox="1">
            <a:spLocks noChangeArrowheads="1"/>
          </p:cNvSpPr>
          <p:nvPr/>
        </p:nvSpPr>
        <p:spPr bwMode="auto">
          <a:xfrm>
            <a:off x="5486400" y="1600200"/>
            <a:ext cx="3581400" cy="2308225"/>
          </a:xfrm>
          <a:prstGeom prst="rect">
            <a:avLst/>
          </a:prstGeom>
          <a:solidFill>
            <a:schemeClr val="bg1"/>
          </a:solidFill>
          <a:ln w="9525">
            <a:solidFill>
              <a:srgbClr val="FF0000"/>
            </a:solidFill>
            <a:miter lim="800000"/>
            <a:headEnd/>
            <a:tailEnd/>
          </a:ln>
        </p:spPr>
        <p:txBody>
          <a:bodyPr>
            <a:spAutoFit/>
          </a:bodyPr>
          <a:lstStyle/>
          <a:p>
            <a:r>
              <a:rPr lang="en-US"/>
              <a:t>Relationship between potential temperature, velocity, and pressure perturbations for an internal gravity wave with          fffff    (Fig 6.6)</a:t>
            </a:r>
          </a:p>
        </p:txBody>
      </p:sp>
      <p:sp>
        <p:nvSpPr>
          <p:cNvPr id="32772" name="Rectangle 2"/>
          <p:cNvSpPr>
            <a:spLocks noGrp="1" noChangeArrowheads="1"/>
          </p:cNvSpPr>
          <p:nvPr>
            <p:ph type="title"/>
          </p:nvPr>
        </p:nvSpPr>
        <p:spPr/>
        <p:txBody>
          <a:bodyPr/>
          <a:lstStyle/>
          <a:p>
            <a:pPr eaLnBrk="1" hangingPunct="1"/>
            <a:r>
              <a:rPr lang="en-US" sz="4000" smtClean="0"/>
              <a:t>ATMS 316- Mesoscale Gravity Waves</a:t>
            </a:r>
          </a:p>
        </p:txBody>
      </p:sp>
      <p:pic>
        <p:nvPicPr>
          <p:cNvPr id="32773" name="Picture 3"/>
          <p:cNvPicPr>
            <a:picLocks noChangeAspect="1" noChangeArrowheads="1"/>
          </p:cNvPicPr>
          <p:nvPr/>
        </p:nvPicPr>
        <p:blipFill>
          <a:blip r:embed="rId4" cstate="print"/>
          <a:srcRect/>
          <a:stretch>
            <a:fillRect/>
          </a:stretch>
        </p:blipFill>
        <p:spPr bwMode="auto">
          <a:xfrm>
            <a:off x="5541963" y="3505200"/>
            <a:ext cx="782637" cy="304800"/>
          </a:xfrm>
          <a:prstGeom prst="rect">
            <a:avLst/>
          </a:prstGeom>
          <a:noFill/>
          <a:ln w="9525">
            <a:noFill/>
            <a:miter lim="800000"/>
            <a:headEnd/>
            <a:tailEnd/>
          </a:ln>
        </p:spPr>
      </p:pic>
      <p:sp>
        <p:nvSpPr>
          <p:cNvPr id="32774" name="Text Box 6"/>
          <p:cNvSpPr txBox="1">
            <a:spLocks noChangeArrowheads="1"/>
          </p:cNvSpPr>
          <p:nvPr/>
        </p:nvSpPr>
        <p:spPr bwMode="auto">
          <a:xfrm>
            <a:off x="5546725" y="5356225"/>
            <a:ext cx="1844675" cy="1196975"/>
          </a:xfrm>
          <a:prstGeom prst="rect">
            <a:avLst/>
          </a:prstGeom>
          <a:noFill/>
          <a:ln w="9525">
            <a:solidFill>
              <a:schemeClr val="tx1"/>
            </a:solidFill>
            <a:miter lim="800000"/>
            <a:headEnd/>
            <a:tailEnd/>
          </a:ln>
          <a:effectLst/>
        </p:spPr>
        <p:txBody>
          <a:bodyPr>
            <a:spAutoFit/>
          </a:bodyPr>
          <a:lstStyle/>
          <a:p>
            <a:r>
              <a:rPr lang="en-US"/>
              <a:t>both </a:t>
            </a:r>
            <a:r>
              <a:rPr lang="en-US" i="1"/>
              <a:t>k</a:t>
            </a:r>
            <a:r>
              <a:rPr lang="en-US"/>
              <a:t> and </a:t>
            </a:r>
            <a:r>
              <a:rPr lang="en-US" i="1"/>
              <a:t>m</a:t>
            </a:r>
            <a:r>
              <a:rPr lang="en-US"/>
              <a:t> are negative</a:t>
            </a:r>
          </a:p>
          <a:p>
            <a:r>
              <a:rPr lang="en-US">
                <a:sym typeface="Wingdings" pitchFamily="2" charset="2"/>
              </a:rPr>
              <a:t>in Fig. 6.6</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304800" y="2057400"/>
            <a:ext cx="7239000" cy="4648200"/>
          </a:xfrm>
          <a:prstGeom prst="rect">
            <a:avLst/>
          </a:prstGeom>
          <a:noFill/>
          <a:ln w="9525">
            <a:noFill/>
            <a:miter lim="800000"/>
            <a:headEnd/>
            <a:tailEnd/>
          </a:ln>
        </p:spPr>
        <p:txBody>
          <a:bodyPr/>
          <a:lstStyle/>
          <a:p>
            <a:pPr marL="342900" indent="-342900">
              <a:spcBef>
                <a:spcPct val="20000"/>
              </a:spcBef>
              <a:buFontTx/>
              <a:buChar char="•"/>
            </a:pPr>
            <a:r>
              <a:rPr lang="en-US" sz="2800"/>
              <a:t>Brunt-V</a:t>
            </a:r>
            <a:r>
              <a:rPr lang="en-US" sz="2800">
                <a:cs typeface="Times New Roman" pitchFamily="18" charset="0"/>
              </a:rPr>
              <a:t>ä</a:t>
            </a:r>
            <a:r>
              <a:rPr lang="en-US" sz="2800"/>
              <a:t>is</a:t>
            </a:r>
            <a:r>
              <a:rPr lang="en-US" sz="2800">
                <a:cs typeface="Times New Roman" pitchFamily="18" charset="0"/>
              </a:rPr>
              <a:t>ä</a:t>
            </a:r>
            <a:r>
              <a:rPr lang="en-US" sz="2800"/>
              <a:t>l</a:t>
            </a:r>
            <a:r>
              <a:rPr lang="en-US" sz="2800">
                <a:cs typeface="Times New Roman" pitchFamily="18" charset="0"/>
              </a:rPr>
              <a:t>ä</a:t>
            </a:r>
            <a:r>
              <a:rPr lang="en-US" sz="2800"/>
              <a:t> frequency (</a:t>
            </a:r>
            <a:r>
              <a:rPr lang="en-US" sz="2800" i="1"/>
              <a:t>N</a:t>
            </a:r>
            <a:r>
              <a:rPr lang="en-US" sz="2800"/>
              <a:t>)</a:t>
            </a:r>
          </a:p>
        </p:txBody>
      </p:sp>
      <p:sp>
        <p:nvSpPr>
          <p:cNvPr id="1028" name="Rectangle 3"/>
          <p:cNvSpPr>
            <a:spLocks noGrp="1" noChangeArrowheads="1"/>
          </p:cNvSpPr>
          <p:nvPr>
            <p:ph type="title"/>
          </p:nvPr>
        </p:nvSpPr>
        <p:spPr>
          <a:noFill/>
        </p:spPr>
        <p:txBody>
          <a:bodyPr/>
          <a:lstStyle/>
          <a:p>
            <a:pPr eaLnBrk="1" hangingPunct="1"/>
            <a:r>
              <a:rPr lang="en-US" smtClean="0"/>
              <a:t>ATMS 316- Background</a:t>
            </a:r>
          </a:p>
        </p:txBody>
      </p:sp>
      <p:graphicFrame>
        <p:nvGraphicFramePr>
          <p:cNvPr id="1026" name="Object 2"/>
          <p:cNvGraphicFramePr>
            <a:graphicFrameLocks noChangeAspect="1"/>
          </p:cNvGraphicFramePr>
          <p:nvPr/>
        </p:nvGraphicFramePr>
        <p:xfrm>
          <a:off x="3276600" y="2727325"/>
          <a:ext cx="2457450" cy="942975"/>
        </p:xfrm>
        <a:graphic>
          <a:graphicData uri="http://schemas.openxmlformats.org/presentationml/2006/ole">
            <mc:AlternateContent xmlns:mc="http://schemas.openxmlformats.org/markup-compatibility/2006">
              <mc:Choice xmlns:v="urn:schemas-microsoft-com:vml" Requires="v">
                <p:oleObj spid="_x0000_s1029" name="Equation" r:id="rId4" imgW="1257120" imgH="482400" progId="Equation.3">
                  <p:embed/>
                </p:oleObj>
              </mc:Choice>
              <mc:Fallback>
                <p:oleObj name="Equation" r:id="rId4" imgW="1257120" imgH="4824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727325"/>
                        <a:ext cx="2457450" cy="94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Text Box 14"/>
          <p:cNvSpPr txBox="1">
            <a:spLocks noChangeArrowheads="1"/>
          </p:cNvSpPr>
          <p:nvPr/>
        </p:nvSpPr>
        <p:spPr bwMode="auto">
          <a:xfrm>
            <a:off x="1050925" y="3927475"/>
            <a:ext cx="6873875" cy="822325"/>
          </a:xfrm>
          <a:prstGeom prst="rect">
            <a:avLst/>
          </a:prstGeom>
          <a:noFill/>
          <a:ln w="9525">
            <a:noFill/>
            <a:miter lim="800000"/>
            <a:headEnd/>
            <a:tailEnd/>
          </a:ln>
        </p:spPr>
        <p:txBody>
          <a:bodyPr>
            <a:spAutoFit/>
          </a:bodyPr>
          <a:lstStyle/>
          <a:p>
            <a:r>
              <a:rPr lang="en-US"/>
              <a:t>B-V frequency is a measure of the static stability: the higher the frequency, the greater the ambient stability.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9" name="Picture 2"/>
          <p:cNvPicPr>
            <a:picLocks noChangeAspect="1" noChangeArrowheads="1"/>
          </p:cNvPicPr>
          <p:nvPr/>
        </p:nvPicPr>
        <p:blipFill>
          <a:blip r:embed="rId3" cstate="print"/>
          <a:srcRect/>
          <a:stretch>
            <a:fillRect/>
          </a:stretch>
        </p:blipFill>
        <p:spPr bwMode="auto">
          <a:xfrm>
            <a:off x="5318125" y="2003425"/>
            <a:ext cx="3673475" cy="3635375"/>
          </a:xfrm>
          <a:prstGeom prst="rect">
            <a:avLst/>
          </a:prstGeom>
          <a:noFill/>
          <a:ln w="9525">
            <a:noFill/>
            <a:miter lim="800000"/>
            <a:headEnd/>
            <a:tailEnd/>
          </a:ln>
        </p:spPr>
      </p:pic>
      <p:sp>
        <p:nvSpPr>
          <p:cNvPr id="207874" name="Rectangle 2"/>
          <p:cNvSpPr>
            <a:spLocks noGrp="1" noChangeArrowheads="1"/>
          </p:cNvSpPr>
          <p:nvPr>
            <p:ph type="title" idx="4294967295"/>
          </p:nvPr>
        </p:nvSpPr>
        <p:spPr/>
        <p:txBody>
          <a:bodyPr/>
          <a:lstStyle/>
          <a:p>
            <a:pPr eaLnBrk="1" hangingPunct="1"/>
            <a:r>
              <a:rPr lang="en-US" sz="4000" smtClean="0"/>
              <a:t>ATMS 316- Mesoscale Gravity Waves</a:t>
            </a:r>
          </a:p>
        </p:txBody>
      </p:sp>
      <p:sp>
        <p:nvSpPr>
          <p:cNvPr id="108546" name="Rectangle 2"/>
          <p:cNvSpPr>
            <a:spLocks noChangeArrowheads="1"/>
          </p:cNvSpPr>
          <p:nvPr/>
        </p:nvSpPr>
        <p:spPr bwMode="auto">
          <a:xfrm>
            <a:off x="76200" y="1828800"/>
            <a:ext cx="5410200" cy="4953000"/>
          </a:xfrm>
          <a:prstGeom prst="rect">
            <a:avLst/>
          </a:prstGeom>
          <a:noFill/>
          <a:ln w="9525">
            <a:noFill/>
            <a:miter lim="800000"/>
            <a:headEnd/>
            <a:tailEnd/>
          </a:ln>
        </p:spPr>
        <p:txBody>
          <a:bodyPr/>
          <a:lstStyle/>
          <a:p>
            <a:pPr marL="342900" lvl="1" indent="-342900">
              <a:spcBef>
                <a:spcPct val="20000"/>
              </a:spcBef>
              <a:buFontTx/>
              <a:buChar char="•"/>
            </a:pPr>
            <a:r>
              <a:rPr lang="en-US" sz="3200"/>
              <a:t>Environments with constant wind and static stability</a:t>
            </a:r>
            <a:endParaRPr lang="en-US" sz="2800"/>
          </a:p>
          <a:p>
            <a:pPr marL="342900" lvl="1" indent="-342900">
              <a:spcBef>
                <a:spcPct val="20000"/>
              </a:spcBef>
              <a:buFontTx/>
              <a:buChar char="–"/>
            </a:pPr>
            <a:r>
              <a:rPr lang="en-US" sz="2800"/>
              <a:t>calm ambient wind (u</a:t>
            </a:r>
            <a:r>
              <a:rPr lang="en-US" sz="2800" baseline="-25000"/>
              <a:t>0</a:t>
            </a:r>
            <a:r>
              <a:rPr lang="en-US" sz="2800"/>
              <a:t> = 0)</a:t>
            </a:r>
          </a:p>
          <a:p>
            <a:pPr marL="1143000" lvl="2" indent="-228600">
              <a:spcBef>
                <a:spcPct val="20000"/>
              </a:spcBef>
              <a:buFontTx/>
              <a:buChar char="–"/>
            </a:pPr>
            <a:r>
              <a:rPr lang="en-US"/>
              <a:t>group velocity is perpendicular to phase velocity [(6.43)-(6.47)]</a:t>
            </a:r>
          </a:p>
          <a:p>
            <a:pPr marL="1143000" lvl="2" indent="-228600">
              <a:spcBef>
                <a:spcPct val="20000"/>
              </a:spcBef>
              <a:buFontTx/>
              <a:buChar char="–"/>
            </a:pPr>
            <a:r>
              <a:rPr lang="en-US"/>
              <a:t>amplitude envelope remains stationary along </a:t>
            </a:r>
            <a:r>
              <a:rPr lang="en-US" b="1" i="1"/>
              <a:t>c</a:t>
            </a:r>
            <a:r>
              <a:rPr lang="en-US"/>
              <a:t> [=(</a:t>
            </a:r>
            <a:r>
              <a:rPr lang="en-US" i="1"/>
              <a:t>c</a:t>
            </a:r>
            <a:r>
              <a:rPr lang="en-US" baseline="-25000"/>
              <a:t>x</a:t>
            </a:r>
            <a:r>
              <a:rPr lang="en-US"/>
              <a:t>, </a:t>
            </a:r>
            <a:r>
              <a:rPr lang="en-US" i="1"/>
              <a:t>c</a:t>
            </a:r>
            <a:r>
              <a:rPr lang="en-US" baseline="-25000"/>
              <a:t>y</a:t>
            </a:r>
            <a:r>
              <a:rPr lang="en-US"/>
              <a:t>)] as the individual waves move through it</a:t>
            </a:r>
            <a:endParaRPr lang="en-US" sz="200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3" cstate="print"/>
          <a:srcRect/>
          <a:stretch>
            <a:fillRect/>
          </a:stretch>
        </p:blipFill>
        <p:spPr bwMode="auto">
          <a:xfrm>
            <a:off x="5318125" y="2003425"/>
            <a:ext cx="3673475" cy="3635375"/>
          </a:xfrm>
          <a:prstGeom prst="rect">
            <a:avLst/>
          </a:prstGeom>
          <a:noFill/>
          <a:ln w="9525">
            <a:noFill/>
            <a:miter lim="800000"/>
            <a:headEnd/>
            <a:tailEnd/>
          </a:ln>
        </p:spPr>
      </p:pic>
      <p:sp>
        <p:nvSpPr>
          <p:cNvPr id="209923" name="Rectangle 2"/>
          <p:cNvSpPr>
            <a:spLocks noGrp="1" noChangeArrowheads="1"/>
          </p:cNvSpPr>
          <p:nvPr>
            <p:ph type="title" idx="4294967295"/>
          </p:nvPr>
        </p:nvSpPr>
        <p:spPr/>
        <p:txBody>
          <a:bodyPr/>
          <a:lstStyle/>
          <a:p>
            <a:pPr eaLnBrk="1" hangingPunct="1"/>
            <a:r>
              <a:rPr lang="en-US" sz="4000" smtClean="0"/>
              <a:t>ATMS 316- Mesoscale Gravity Waves</a:t>
            </a:r>
          </a:p>
        </p:txBody>
      </p:sp>
      <p:sp>
        <p:nvSpPr>
          <p:cNvPr id="108546" name="Rectangle 2"/>
          <p:cNvSpPr>
            <a:spLocks noChangeArrowheads="1"/>
          </p:cNvSpPr>
          <p:nvPr/>
        </p:nvSpPr>
        <p:spPr bwMode="auto">
          <a:xfrm>
            <a:off x="76200" y="1828800"/>
            <a:ext cx="5410200" cy="4953000"/>
          </a:xfrm>
          <a:prstGeom prst="rect">
            <a:avLst/>
          </a:prstGeom>
          <a:noFill/>
          <a:ln w="9525">
            <a:noFill/>
            <a:miter lim="800000"/>
            <a:headEnd/>
            <a:tailEnd/>
          </a:ln>
        </p:spPr>
        <p:txBody>
          <a:bodyPr/>
          <a:lstStyle/>
          <a:p>
            <a:pPr marL="342900" lvl="1" indent="-342900">
              <a:spcBef>
                <a:spcPct val="20000"/>
              </a:spcBef>
              <a:buFontTx/>
              <a:buChar char="•"/>
            </a:pPr>
            <a:r>
              <a:rPr lang="en-US" sz="3200"/>
              <a:t>Environments with constant wind and static stability</a:t>
            </a:r>
            <a:endParaRPr lang="en-US" sz="2800"/>
          </a:p>
          <a:p>
            <a:pPr marL="342900" lvl="1" indent="-342900">
              <a:spcBef>
                <a:spcPct val="20000"/>
              </a:spcBef>
              <a:buFontTx/>
              <a:buChar char="–"/>
            </a:pPr>
            <a:r>
              <a:rPr lang="en-US" sz="2800"/>
              <a:t>calm ambient wind (u</a:t>
            </a:r>
            <a:r>
              <a:rPr lang="en-US" sz="2800" baseline="-25000"/>
              <a:t>0</a:t>
            </a:r>
            <a:r>
              <a:rPr lang="en-US" sz="2800"/>
              <a:t> = 0), Eqs. (6.52) – (6.54) reveal</a:t>
            </a:r>
          </a:p>
          <a:p>
            <a:pPr marL="1143000" lvl="2" indent="-228600">
              <a:spcBef>
                <a:spcPct val="20000"/>
              </a:spcBef>
              <a:buFontTx/>
              <a:buChar char="–"/>
            </a:pPr>
            <a:r>
              <a:rPr lang="en-US"/>
              <a:t>parcel motions are in the same direction as the group velocity, along the phase lines and perpendicular to the phase velocity (6.52)</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cstate="print"/>
          <a:srcRect/>
          <a:stretch>
            <a:fillRect/>
          </a:stretch>
        </p:blipFill>
        <p:spPr bwMode="auto">
          <a:xfrm>
            <a:off x="5318125" y="2003425"/>
            <a:ext cx="3673475" cy="3635375"/>
          </a:xfrm>
          <a:prstGeom prst="rect">
            <a:avLst/>
          </a:prstGeom>
          <a:noFill/>
          <a:ln w="9525">
            <a:noFill/>
            <a:miter lim="800000"/>
            <a:headEnd/>
            <a:tailEnd/>
          </a:ln>
        </p:spPr>
      </p:pic>
      <p:sp>
        <p:nvSpPr>
          <p:cNvPr id="211971" name="Rectangle 2"/>
          <p:cNvSpPr>
            <a:spLocks noGrp="1" noChangeArrowheads="1"/>
          </p:cNvSpPr>
          <p:nvPr>
            <p:ph type="title" idx="4294967295"/>
          </p:nvPr>
        </p:nvSpPr>
        <p:spPr/>
        <p:txBody>
          <a:bodyPr/>
          <a:lstStyle/>
          <a:p>
            <a:pPr eaLnBrk="1" hangingPunct="1"/>
            <a:r>
              <a:rPr lang="en-US" sz="4000" smtClean="0"/>
              <a:t>ATMS 316- Mesoscale Gravity Waves</a:t>
            </a:r>
          </a:p>
        </p:txBody>
      </p:sp>
      <p:sp>
        <p:nvSpPr>
          <p:cNvPr id="108546" name="Rectangle 2"/>
          <p:cNvSpPr>
            <a:spLocks noChangeArrowheads="1"/>
          </p:cNvSpPr>
          <p:nvPr/>
        </p:nvSpPr>
        <p:spPr bwMode="auto">
          <a:xfrm>
            <a:off x="76200" y="1828800"/>
            <a:ext cx="5410200" cy="4953000"/>
          </a:xfrm>
          <a:prstGeom prst="rect">
            <a:avLst/>
          </a:prstGeom>
          <a:noFill/>
          <a:ln w="9525">
            <a:noFill/>
            <a:miter lim="800000"/>
            <a:headEnd/>
            <a:tailEnd/>
          </a:ln>
        </p:spPr>
        <p:txBody>
          <a:bodyPr/>
          <a:lstStyle/>
          <a:p>
            <a:pPr marL="342900" lvl="1" indent="-342900">
              <a:spcBef>
                <a:spcPct val="20000"/>
              </a:spcBef>
              <a:buFontTx/>
              <a:buChar char="•"/>
            </a:pPr>
            <a:r>
              <a:rPr lang="en-US" sz="3200"/>
              <a:t>Environments with constant wind and static stability</a:t>
            </a:r>
            <a:endParaRPr lang="en-US" sz="2800"/>
          </a:p>
          <a:p>
            <a:pPr marL="342900" lvl="1" indent="-342900">
              <a:spcBef>
                <a:spcPct val="20000"/>
              </a:spcBef>
              <a:buFontTx/>
              <a:buChar char="–"/>
            </a:pPr>
            <a:r>
              <a:rPr lang="en-US" sz="2800"/>
              <a:t>calm ambient wind (u</a:t>
            </a:r>
            <a:r>
              <a:rPr lang="en-US" sz="2800" baseline="-25000"/>
              <a:t>0</a:t>
            </a:r>
            <a:r>
              <a:rPr lang="en-US" sz="2800"/>
              <a:t> = 0), Eqs. (6.52) – (6.54) reveal</a:t>
            </a:r>
          </a:p>
          <a:p>
            <a:pPr marL="1143000" lvl="2" indent="-228600">
              <a:spcBef>
                <a:spcPct val="20000"/>
              </a:spcBef>
              <a:buFontTx/>
              <a:buChar char="–"/>
            </a:pPr>
            <a:r>
              <a:rPr lang="en-US"/>
              <a:t>pressure is in phase with w</a:t>
            </a:r>
            <a:r>
              <a:rPr lang="en-US" b="1">
                <a:latin typeface="Arial" charset="0"/>
              </a:rPr>
              <a:t>’</a:t>
            </a:r>
            <a:r>
              <a:rPr lang="en-US"/>
              <a:t> when </a:t>
            </a:r>
            <a:r>
              <a:rPr lang="en-US" i="1"/>
              <a:t>m</a:t>
            </a:r>
            <a:r>
              <a:rPr lang="en-US"/>
              <a:t> is negative {as it is in Fig (6.6)} and 180</a:t>
            </a:r>
            <a:r>
              <a:rPr lang="en-US" baseline="30000"/>
              <a:t>o</a:t>
            </a:r>
            <a:r>
              <a:rPr lang="en-US"/>
              <a:t> out of phase with w</a:t>
            </a:r>
            <a:r>
              <a:rPr lang="en-US" b="1">
                <a:latin typeface="Arial" charset="0"/>
              </a:rPr>
              <a:t>’</a:t>
            </a:r>
            <a:r>
              <a:rPr lang="en-US"/>
              <a:t> when </a:t>
            </a:r>
            <a:r>
              <a:rPr lang="en-US" i="1"/>
              <a:t>m</a:t>
            </a:r>
            <a:r>
              <a:rPr lang="en-US"/>
              <a:t> is positive (6.53)</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cstate="print"/>
          <a:srcRect/>
          <a:stretch>
            <a:fillRect/>
          </a:stretch>
        </p:blipFill>
        <p:spPr bwMode="auto">
          <a:xfrm>
            <a:off x="5318125" y="2003425"/>
            <a:ext cx="3673475" cy="3635375"/>
          </a:xfrm>
          <a:prstGeom prst="rect">
            <a:avLst/>
          </a:prstGeom>
          <a:noFill/>
          <a:ln w="9525">
            <a:noFill/>
            <a:miter lim="800000"/>
            <a:headEnd/>
            <a:tailEnd/>
          </a:ln>
        </p:spPr>
      </p:pic>
      <p:sp>
        <p:nvSpPr>
          <p:cNvPr id="214019" name="Rectangle 2"/>
          <p:cNvSpPr>
            <a:spLocks noGrp="1" noChangeArrowheads="1"/>
          </p:cNvSpPr>
          <p:nvPr>
            <p:ph type="title" idx="4294967295"/>
          </p:nvPr>
        </p:nvSpPr>
        <p:spPr/>
        <p:txBody>
          <a:bodyPr/>
          <a:lstStyle/>
          <a:p>
            <a:pPr eaLnBrk="1" hangingPunct="1"/>
            <a:r>
              <a:rPr lang="en-US" sz="4000" smtClean="0"/>
              <a:t>ATMS 316- Mesoscale Gravity Waves</a:t>
            </a:r>
          </a:p>
        </p:txBody>
      </p:sp>
      <p:sp>
        <p:nvSpPr>
          <p:cNvPr id="108546" name="Rectangle 2"/>
          <p:cNvSpPr>
            <a:spLocks noChangeArrowheads="1"/>
          </p:cNvSpPr>
          <p:nvPr/>
        </p:nvSpPr>
        <p:spPr bwMode="auto">
          <a:xfrm>
            <a:off x="76200" y="1828800"/>
            <a:ext cx="5410200" cy="4953000"/>
          </a:xfrm>
          <a:prstGeom prst="rect">
            <a:avLst/>
          </a:prstGeom>
          <a:noFill/>
          <a:ln w="9525">
            <a:noFill/>
            <a:miter lim="800000"/>
            <a:headEnd/>
            <a:tailEnd/>
          </a:ln>
        </p:spPr>
        <p:txBody>
          <a:bodyPr/>
          <a:lstStyle/>
          <a:p>
            <a:pPr marL="342900" lvl="1" indent="-342900">
              <a:spcBef>
                <a:spcPct val="20000"/>
              </a:spcBef>
              <a:buFontTx/>
              <a:buChar char="•"/>
            </a:pPr>
            <a:r>
              <a:rPr lang="en-US" sz="3200"/>
              <a:t>Environments with constant wind and static stability</a:t>
            </a:r>
            <a:endParaRPr lang="en-US" sz="2800"/>
          </a:p>
          <a:p>
            <a:pPr marL="342900" lvl="1" indent="-342900">
              <a:spcBef>
                <a:spcPct val="20000"/>
              </a:spcBef>
              <a:buFontTx/>
              <a:buChar char="–"/>
            </a:pPr>
            <a:r>
              <a:rPr lang="en-US" sz="2800"/>
              <a:t>calm ambient wind (u</a:t>
            </a:r>
            <a:r>
              <a:rPr lang="en-US" sz="2800" baseline="-25000"/>
              <a:t>0</a:t>
            </a:r>
            <a:r>
              <a:rPr lang="en-US" sz="2800"/>
              <a:t> = 0), Eqs. (6.52) – (6.54) reveal</a:t>
            </a:r>
          </a:p>
          <a:p>
            <a:pPr marL="1143000" lvl="2" indent="-228600">
              <a:spcBef>
                <a:spcPct val="20000"/>
              </a:spcBef>
              <a:buFontTx/>
              <a:buChar char="–"/>
            </a:pPr>
            <a:r>
              <a:rPr lang="en-US">
                <a:latin typeface="Symbol" pitchFamily="18" charset="2"/>
              </a:rPr>
              <a:t>- q</a:t>
            </a:r>
            <a:r>
              <a:rPr lang="en-US" b="1" i="1">
                <a:latin typeface="Arial" charset="0"/>
              </a:rPr>
              <a:t>’</a:t>
            </a:r>
            <a:r>
              <a:rPr lang="en-US"/>
              <a:t> is 90</a:t>
            </a:r>
            <a:r>
              <a:rPr lang="en-US" baseline="30000"/>
              <a:t>o</a:t>
            </a:r>
            <a:r>
              <a:rPr lang="en-US"/>
              <a:t> out of phase with w</a:t>
            </a:r>
            <a:r>
              <a:rPr lang="en-US" b="1">
                <a:latin typeface="Arial" charset="0"/>
              </a:rPr>
              <a:t>’</a:t>
            </a:r>
            <a:r>
              <a:rPr lang="en-US"/>
              <a:t> (6.54)</a:t>
            </a:r>
          </a:p>
          <a:p>
            <a:pPr marL="1143000" lvl="2" indent="-228600">
              <a:spcBef>
                <a:spcPct val="20000"/>
              </a:spcBef>
            </a:pPr>
            <a:r>
              <a:rPr lang="en-US"/>
              <a:t>In contrast, </a:t>
            </a:r>
            <a:r>
              <a:rPr lang="en-US">
                <a:latin typeface="Symbol" pitchFamily="18" charset="2"/>
              </a:rPr>
              <a:t>q</a:t>
            </a:r>
            <a:r>
              <a:rPr lang="en-US" b="1" i="1">
                <a:latin typeface="Arial" charset="0"/>
              </a:rPr>
              <a:t>’</a:t>
            </a:r>
            <a:r>
              <a:rPr lang="en-US"/>
              <a:t> and w</a:t>
            </a:r>
            <a:r>
              <a:rPr lang="en-US" b="1">
                <a:latin typeface="Arial" charset="0"/>
              </a:rPr>
              <a:t>’</a:t>
            </a:r>
            <a:r>
              <a:rPr lang="en-US"/>
              <a:t> are in phase for weather features due to buoyant convection.</a:t>
            </a:r>
          </a:p>
        </p:txBody>
      </p:sp>
      <p:sp>
        <p:nvSpPr>
          <p:cNvPr id="214022" name="Text Box 6"/>
          <p:cNvSpPr txBox="1">
            <a:spLocks noChangeArrowheads="1"/>
          </p:cNvSpPr>
          <p:nvPr/>
        </p:nvSpPr>
        <p:spPr bwMode="auto">
          <a:xfrm>
            <a:off x="8107363" y="5927725"/>
            <a:ext cx="893762" cy="711200"/>
          </a:xfrm>
          <a:prstGeom prst="rect">
            <a:avLst/>
          </a:prstGeom>
          <a:noFill/>
          <a:ln w="9525">
            <a:solidFill>
              <a:schemeClr val="tx1"/>
            </a:solidFill>
            <a:miter lim="800000"/>
            <a:headEnd/>
            <a:tailEnd/>
          </a:ln>
          <a:effectLst/>
        </p:spPr>
        <p:txBody>
          <a:bodyPr wrap="none">
            <a:spAutoFit/>
          </a:bodyPr>
          <a:lstStyle/>
          <a:p>
            <a:r>
              <a:rPr lang="en-US" sz="2000">
                <a:latin typeface="Symbol" pitchFamily="18" charset="2"/>
              </a:rPr>
              <a:t>q</a:t>
            </a:r>
            <a:r>
              <a:rPr lang="en-US" sz="2000" b="1" i="1">
                <a:latin typeface="Arial" charset="0"/>
              </a:rPr>
              <a:t>’ </a:t>
            </a:r>
            <a:r>
              <a:rPr lang="en-US" sz="2000">
                <a:latin typeface="Arial" charset="0"/>
              </a:rPr>
              <a:t>&gt; 0,</a:t>
            </a:r>
          </a:p>
          <a:p>
            <a:r>
              <a:rPr lang="en-US" sz="2000">
                <a:latin typeface="Arial" charset="0"/>
              </a:rPr>
              <a:t>warm</a:t>
            </a:r>
          </a:p>
        </p:txBody>
      </p:sp>
      <p:sp>
        <p:nvSpPr>
          <p:cNvPr id="214023" name="Text Box 7"/>
          <p:cNvSpPr txBox="1">
            <a:spLocks noChangeArrowheads="1"/>
          </p:cNvSpPr>
          <p:nvPr/>
        </p:nvSpPr>
        <p:spPr bwMode="auto">
          <a:xfrm>
            <a:off x="6705600" y="5927725"/>
            <a:ext cx="893763" cy="711200"/>
          </a:xfrm>
          <a:prstGeom prst="rect">
            <a:avLst/>
          </a:prstGeom>
          <a:noFill/>
          <a:ln w="9525">
            <a:solidFill>
              <a:schemeClr val="tx1"/>
            </a:solidFill>
            <a:miter lim="800000"/>
            <a:headEnd/>
            <a:tailEnd/>
          </a:ln>
          <a:effectLst/>
        </p:spPr>
        <p:txBody>
          <a:bodyPr wrap="none">
            <a:spAutoFit/>
          </a:bodyPr>
          <a:lstStyle/>
          <a:p>
            <a:r>
              <a:rPr lang="en-US" sz="2000">
                <a:latin typeface="Symbol" pitchFamily="18" charset="2"/>
              </a:rPr>
              <a:t>q</a:t>
            </a:r>
            <a:r>
              <a:rPr lang="en-US" sz="2000" b="1" i="1">
                <a:latin typeface="Arial" charset="0"/>
              </a:rPr>
              <a:t>’ </a:t>
            </a:r>
            <a:r>
              <a:rPr lang="en-US" sz="2000">
                <a:latin typeface="Arial" charset="0"/>
              </a:rPr>
              <a:t>&lt; 0,</a:t>
            </a:r>
          </a:p>
          <a:p>
            <a:r>
              <a:rPr lang="en-US" sz="2000">
                <a:latin typeface="Arial" charset="0"/>
              </a:rPr>
              <a:t>cold</a:t>
            </a:r>
          </a:p>
        </p:txBody>
      </p:sp>
      <p:sp>
        <p:nvSpPr>
          <p:cNvPr id="214024" name="Line 8"/>
          <p:cNvSpPr>
            <a:spLocks noChangeShapeType="1"/>
          </p:cNvSpPr>
          <p:nvPr/>
        </p:nvSpPr>
        <p:spPr bwMode="auto">
          <a:xfrm flipV="1">
            <a:off x="7162800" y="5562600"/>
            <a:ext cx="457200" cy="381000"/>
          </a:xfrm>
          <a:prstGeom prst="line">
            <a:avLst/>
          </a:prstGeom>
          <a:noFill/>
          <a:ln w="9525">
            <a:solidFill>
              <a:schemeClr val="tx1"/>
            </a:solidFill>
            <a:round/>
            <a:headEnd/>
            <a:tailEnd type="triangle" w="med" len="med"/>
          </a:ln>
          <a:effectLst/>
        </p:spPr>
        <p:txBody>
          <a:bodyPr/>
          <a:lstStyle/>
          <a:p>
            <a:endParaRPr lang="en-US"/>
          </a:p>
        </p:txBody>
      </p:sp>
      <p:sp>
        <p:nvSpPr>
          <p:cNvPr id="214025" name="Line 9"/>
          <p:cNvSpPr>
            <a:spLocks noChangeShapeType="1"/>
          </p:cNvSpPr>
          <p:nvPr/>
        </p:nvSpPr>
        <p:spPr bwMode="auto">
          <a:xfrm flipH="1" flipV="1">
            <a:off x="8458200" y="5638800"/>
            <a:ext cx="76200" cy="304800"/>
          </a:xfrm>
          <a:prstGeom prst="line">
            <a:avLst/>
          </a:prstGeom>
          <a:noFill/>
          <a:ln w="9525">
            <a:solidFill>
              <a:schemeClr val="tx1"/>
            </a:solidFill>
            <a:round/>
            <a:headEnd/>
            <a:tailEnd type="triangle" w="med" len="med"/>
          </a:ln>
          <a:effectLst/>
        </p:spPr>
        <p:txBody>
          <a:bodyPr/>
          <a:lstStyle/>
          <a:p>
            <a:endParaRPr lang="en-US"/>
          </a:p>
        </p:txBody>
      </p:sp>
      <p:sp>
        <p:nvSpPr>
          <p:cNvPr id="214026" name="Text Box 10"/>
          <p:cNvSpPr txBox="1">
            <a:spLocks noChangeArrowheads="1"/>
          </p:cNvSpPr>
          <p:nvPr/>
        </p:nvSpPr>
        <p:spPr bwMode="auto">
          <a:xfrm>
            <a:off x="365125" y="5918200"/>
            <a:ext cx="5730875" cy="711200"/>
          </a:xfrm>
          <a:prstGeom prst="rect">
            <a:avLst/>
          </a:prstGeom>
          <a:noFill/>
          <a:ln w="9525">
            <a:solidFill>
              <a:srgbClr val="FF0000"/>
            </a:solidFill>
            <a:miter lim="800000"/>
            <a:headEnd/>
            <a:tailEnd/>
          </a:ln>
          <a:effectLst/>
        </p:spPr>
        <p:txBody>
          <a:bodyPr>
            <a:spAutoFit/>
          </a:bodyPr>
          <a:lstStyle/>
          <a:p>
            <a:r>
              <a:rPr lang="en-US" sz="2000"/>
              <a:t>Can you argue the phase propagation direction if it were not given in Fig 6.6? (see p. 170)</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685800" y="1981200"/>
            <a:ext cx="5257800" cy="4648200"/>
          </a:xfrm>
        </p:spPr>
        <p:txBody>
          <a:bodyPr/>
          <a:lstStyle/>
          <a:p>
            <a:pPr marL="342900" lvl="1" indent="-342900" eaLnBrk="1" hangingPunct="1">
              <a:buFontTx/>
              <a:buChar char="•"/>
            </a:pPr>
            <a:r>
              <a:rPr lang="en-US" sz="3200" smtClean="0"/>
              <a:t>Wave reflection</a:t>
            </a:r>
          </a:p>
          <a:p>
            <a:pPr marL="342900" lvl="1" indent="-342900" eaLnBrk="1" hangingPunct="1"/>
            <a:r>
              <a:rPr lang="en-US" smtClean="0"/>
              <a:t>multiple vertical layers, each having ~ constant static stability and winds</a:t>
            </a:r>
          </a:p>
          <a:p>
            <a:pPr lvl="2" eaLnBrk="1" hangingPunct="1"/>
            <a:r>
              <a:rPr lang="en-US" smtClean="0"/>
              <a:t>wave reflection and/or refraction at the interface between layers</a:t>
            </a:r>
          </a:p>
          <a:p>
            <a:pPr lvl="3" eaLnBrk="1" hangingPunct="1"/>
            <a:r>
              <a:rPr lang="en-US" smtClean="0"/>
              <a:t>If reflection </a:t>
            </a:r>
            <a:r>
              <a:rPr lang="en-US" smtClean="0">
                <a:sym typeface="Wingdings" pitchFamily="2" charset="2"/>
              </a:rPr>
              <a:t> upward- and downward-propagating waves interact; constructive or destructive interference</a:t>
            </a:r>
            <a:endParaRPr lang="en-US" smtClean="0"/>
          </a:p>
        </p:txBody>
      </p:sp>
      <p:sp>
        <p:nvSpPr>
          <p:cNvPr id="29699"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29700"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685800" y="1981200"/>
            <a:ext cx="5257800" cy="4648200"/>
          </a:xfrm>
        </p:spPr>
        <p:txBody>
          <a:bodyPr/>
          <a:lstStyle/>
          <a:p>
            <a:pPr marL="342900" lvl="1" indent="-342900" eaLnBrk="1" hangingPunct="1">
              <a:buFontTx/>
              <a:buChar char="•"/>
            </a:pPr>
            <a:r>
              <a:rPr lang="en-US" sz="3200" smtClean="0"/>
              <a:t>Wave reflection</a:t>
            </a:r>
          </a:p>
          <a:p>
            <a:pPr marL="342900" lvl="1" indent="-342900" eaLnBrk="1" hangingPunct="1"/>
            <a:r>
              <a:rPr lang="en-US" smtClean="0"/>
              <a:t>wave reflection and/or refraction at the interface between layers</a:t>
            </a:r>
          </a:p>
          <a:p>
            <a:pPr lvl="2" eaLnBrk="1" hangingPunct="1"/>
            <a:r>
              <a:rPr lang="en-US" smtClean="0"/>
              <a:t>reflection </a:t>
            </a:r>
            <a:r>
              <a:rPr lang="en-US" smtClean="0">
                <a:sym typeface="Wingdings" pitchFamily="2" charset="2"/>
              </a:rPr>
              <a:t> constructive interference, leading to an increase in wave amplitude, leads to the trapping of wave energy within the lower layer (wave duct)</a:t>
            </a:r>
            <a:endParaRPr lang="en-US" smtClean="0"/>
          </a:p>
        </p:txBody>
      </p:sp>
      <p:sp>
        <p:nvSpPr>
          <p:cNvPr id="216067"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16068"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685800" y="1981200"/>
            <a:ext cx="5257800" cy="4648200"/>
          </a:xfrm>
        </p:spPr>
        <p:txBody>
          <a:bodyPr/>
          <a:lstStyle/>
          <a:p>
            <a:pPr marL="342900" lvl="1" indent="-342900" eaLnBrk="1" hangingPunct="1">
              <a:buFontTx/>
              <a:buChar char="•"/>
            </a:pPr>
            <a:r>
              <a:rPr lang="en-US" sz="3200" smtClean="0"/>
              <a:t>Wave reflection</a:t>
            </a:r>
          </a:p>
          <a:p>
            <a:pPr marL="342900" lvl="1" indent="-342900" eaLnBrk="1" hangingPunct="1"/>
            <a:r>
              <a:rPr lang="en-US" smtClean="0"/>
              <a:t>Simple case, reflection between two layers* in the absence of any ambient wind (u</a:t>
            </a:r>
            <a:r>
              <a:rPr lang="en-US" baseline="-25000" smtClean="0"/>
              <a:t>0</a:t>
            </a:r>
            <a:r>
              <a:rPr lang="en-US" smtClean="0"/>
              <a:t> = 0)</a:t>
            </a:r>
          </a:p>
          <a:p>
            <a:pPr lvl="2" eaLnBrk="1" hangingPunct="1"/>
            <a:r>
              <a:rPr lang="en-US" smtClean="0"/>
              <a:t>boundary conditions</a:t>
            </a:r>
          </a:p>
          <a:p>
            <a:pPr lvl="3" eaLnBrk="1" hangingPunct="1"/>
            <a:r>
              <a:rPr lang="en-US" u="sng" smtClean="0"/>
              <a:t>dynamic</a:t>
            </a:r>
            <a:r>
              <a:rPr lang="en-US" smtClean="0"/>
              <a:t>; pressure must be continuous across the interface</a:t>
            </a:r>
          </a:p>
          <a:p>
            <a:pPr lvl="3" eaLnBrk="1" hangingPunct="1"/>
            <a:r>
              <a:rPr lang="en-US" u="sng" smtClean="0"/>
              <a:t>kinematic</a:t>
            </a:r>
            <a:r>
              <a:rPr lang="en-US" smtClean="0"/>
              <a:t>; if density is continuous at the interface, the vertical velocities on either side must match</a:t>
            </a:r>
          </a:p>
        </p:txBody>
      </p:sp>
      <p:sp>
        <p:nvSpPr>
          <p:cNvPr id="218115"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18116"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
        <p:nvSpPr>
          <p:cNvPr id="218117" name="Text Box 5"/>
          <p:cNvSpPr txBox="1">
            <a:spLocks noChangeArrowheads="1"/>
          </p:cNvSpPr>
          <p:nvPr/>
        </p:nvSpPr>
        <p:spPr bwMode="auto">
          <a:xfrm>
            <a:off x="6477000" y="4495800"/>
            <a:ext cx="1905000" cy="2235200"/>
          </a:xfrm>
          <a:prstGeom prst="rect">
            <a:avLst/>
          </a:prstGeom>
          <a:noFill/>
          <a:ln w="9525">
            <a:solidFill>
              <a:schemeClr val="tx1"/>
            </a:solidFill>
            <a:miter lim="800000"/>
            <a:headEnd/>
            <a:tailEnd/>
          </a:ln>
          <a:effectLst/>
        </p:spPr>
        <p:txBody>
          <a:bodyPr>
            <a:spAutoFit/>
          </a:bodyPr>
          <a:lstStyle/>
          <a:p>
            <a:r>
              <a:rPr lang="en-US" sz="2000"/>
              <a:t>both are met simultaneously by requiring that the </a:t>
            </a:r>
            <a:r>
              <a:rPr lang="en-US" sz="2000" u="sng"/>
              <a:t>impedance</a:t>
            </a:r>
            <a:r>
              <a:rPr lang="en-US" sz="2000"/>
              <a:t> (6.55) match at the height of the interface</a:t>
            </a:r>
          </a:p>
        </p:txBody>
      </p:sp>
      <p:sp>
        <p:nvSpPr>
          <p:cNvPr id="218118" name="Line 6"/>
          <p:cNvSpPr>
            <a:spLocks noChangeShapeType="1"/>
          </p:cNvSpPr>
          <p:nvPr/>
        </p:nvSpPr>
        <p:spPr bwMode="auto">
          <a:xfrm flipH="1" flipV="1">
            <a:off x="5562600" y="4953000"/>
            <a:ext cx="914400" cy="685800"/>
          </a:xfrm>
          <a:prstGeom prst="line">
            <a:avLst/>
          </a:prstGeom>
          <a:noFill/>
          <a:ln w="9525">
            <a:solidFill>
              <a:schemeClr val="tx1"/>
            </a:solidFill>
            <a:round/>
            <a:headEnd/>
            <a:tailEnd type="triangle" w="med" len="med"/>
          </a:ln>
          <a:effectLst/>
        </p:spPr>
        <p:txBody>
          <a:bodyPr/>
          <a:lstStyle/>
          <a:p>
            <a:endParaRPr lang="en-US"/>
          </a:p>
        </p:txBody>
      </p:sp>
      <p:sp>
        <p:nvSpPr>
          <p:cNvPr id="218119" name="Line 7"/>
          <p:cNvSpPr>
            <a:spLocks noChangeShapeType="1"/>
          </p:cNvSpPr>
          <p:nvPr/>
        </p:nvSpPr>
        <p:spPr bwMode="auto">
          <a:xfrm flipH="1">
            <a:off x="5638800" y="5638800"/>
            <a:ext cx="838200" cy="152400"/>
          </a:xfrm>
          <a:prstGeom prst="line">
            <a:avLst/>
          </a:prstGeom>
          <a:noFill/>
          <a:ln w="9525">
            <a:solidFill>
              <a:schemeClr val="tx1"/>
            </a:solidFill>
            <a:round/>
            <a:headEnd/>
            <a:tailEnd type="triangle" w="med" len="med"/>
          </a:ln>
          <a:effectLst/>
        </p:spPr>
        <p:txBody>
          <a:bodyPr/>
          <a:lstStyle/>
          <a:p>
            <a:endParaRPr lang="en-US"/>
          </a:p>
        </p:txBody>
      </p:sp>
      <p:sp>
        <p:nvSpPr>
          <p:cNvPr id="218120" name="Text Box 8"/>
          <p:cNvSpPr txBox="1">
            <a:spLocks noChangeArrowheads="1"/>
          </p:cNvSpPr>
          <p:nvPr/>
        </p:nvSpPr>
        <p:spPr bwMode="auto">
          <a:xfrm>
            <a:off x="136525" y="6338888"/>
            <a:ext cx="2332038" cy="406400"/>
          </a:xfrm>
          <a:prstGeom prst="rect">
            <a:avLst/>
          </a:prstGeom>
          <a:noFill/>
          <a:ln w="9525">
            <a:solidFill>
              <a:schemeClr val="tx1"/>
            </a:solidFill>
            <a:miter lim="800000"/>
            <a:headEnd/>
            <a:tailEnd/>
          </a:ln>
          <a:effectLst/>
        </p:spPr>
        <p:txBody>
          <a:bodyPr wrap="none">
            <a:spAutoFit/>
          </a:bodyPr>
          <a:lstStyle/>
          <a:p>
            <a:r>
              <a:rPr lang="en-US" sz="2000"/>
              <a:t>*of infinite thickness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685800" y="1981200"/>
            <a:ext cx="5257800" cy="4648200"/>
          </a:xfrm>
        </p:spPr>
        <p:txBody>
          <a:bodyPr/>
          <a:lstStyle/>
          <a:p>
            <a:pPr marL="342900" lvl="1" indent="-342900" eaLnBrk="1" hangingPunct="1">
              <a:buFontTx/>
              <a:buChar char="•"/>
            </a:pPr>
            <a:r>
              <a:rPr lang="en-US" sz="3200" smtClean="0"/>
              <a:t>Wave reflection</a:t>
            </a:r>
          </a:p>
          <a:p>
            <a:pPr marL="342900" lvl="1" indent="-342900" eaLnBrk="1" hangingPunct="1"/>
            <a:r>
              <a:rPr lang="en-US" smtClean="0"/>
              <a:t>Simple case, reflection between two layers in the absence of any ambient wind (u</a:t>
            </a:r>
            <a:r>
              <a:rPr lang="en-US" baseline="-25000" smtClean="0"/>
              <a:t>0</a:t>
            </a:r>
            <a:r>
              <a:rPr lang="en-US" smtClean="0"/>
              <a:t> = 0)</a:t>
            </a:r>
          </a:p>
          <a:p>
            <a:pPr lvl="2" eaLnBrk="1" hangingPunct="1"/>
            <a:r>
              <a:rPr lang="en-US" smtClean="0"/>
              <a:t>intrinsic frequency is greater than N in the upper layer, smaller than N in the lower layer</a:t>
            </a:r>
          </a:p>
          <a:p>
            <a:pPr lvl="3" eaLnBrk="1" hangingPunct="1"/>
            <a:r>
              <a:rPr lang="en-US" smtClean="0"/>
              <a:t>wave would be transmitted in the lower layer, evanescent in the upper layer</a:t>
            </a:r>
          </a:p>
        </p:txBody>
      </p:sp>
      <p:sp>
        <p:nvSpPr>
          <p:cNvPr id="220163"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20164"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685800" y="1981200"/>
            <a:ext cx="5257800" cy="4648200"/>
          </a:xfrm>
        </p:spPr>
        <p:txBody>
          <a:bodyPr/>
          <a:lstStyle/>
          <a:p>
            <a:pPr marL="342900" lvl="1" indent="-342900" eaLnBrk="1" hangingPunct="1">
              <a:buFontTx/>
              <a:buChar char="•"/>
            </a:pPr>
            <a:r>
              <a:rPr lang="en-US" sz="3200" smtClean="0"/>
              <a:t>Wave reflection</a:t>
            </a:r>
          </a:p>
          <a:p>
            <a:pPr marL="342900" lvl="1" indent="-342900" eaLnBrk="1" hangingPunct="1"/>
            <a:r>
              <a:rPr lang="en-US" smtClean="0"/>
              <a:t>Simple case, reflection between two layers* in the absence of any ambient wind (u</a:t>
            </a:r>
            <a:r>
              <a:rPr lang="en-US" baseline="-25000" smtClean="0"/>
              <a:t>0</a:t>
            </a:r>
            <a:r>
              <a:rPr lang="en-US" smtClean="0"/>
              <a:t> = 0)</a:t>
            </a:r>
          </a:p>
          <a:p>
            <a:pPr lvl="2" eaLnBrk="1" hangingPunct="1"/>
            <a:r>
              <a:rPr lang="en-US" smtClean="0"/>
              <a:t>intrinsic frequency is greater than N in the upper layer, smaller than N in the lower layer, result…</a:t>
            </a:r>
          </a:p>
        </p:txBody>
      </p:sp>
      <p:sp>
        <p:nvSpPr>
          <p:cNvPr id="222211"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22212"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
        <p:nvSpPr>
          <p:cNvPr id="222213" name="Text Box 5"/>
          <p:cNvSpPr txBox="1">
            <a:spLocks noChangeArrowheads="1"/>
          </p:cNvSpPr>
          <p:nvPr/>
        </p:nvSpPr>
        <p:spPr bwMode="auto">
          <a:xfrm>
            <a:off x="212725" y="5562600"/>
            <a:ext cx="8778875" cy="1187450"/>
          </a:xfrm>
          <a:prstGeom prst="rect">
            <a:avLst/>
          </a:prstGeom>
          <a:noFill/>
          <a:ln w="9525">
            <a:noFill/>
            <a:miter lim="800000"/>
            <a:headEnd/>
            <a:tailEnd/>
          </a:ln>
          <a:effectLst/>
        </p:spPr>
        <p:txBody>
          <a:bodyPr>
            <a:spAutoFit/>
          </a:bodyPr>
          <a:lstStyle/>
          <a:p>
            <a:r>
              <a:rPr lang="en-US"/>
              <a:t>Reflection coefficient (R=energy reflected downward/energy originally reaching layer interface) equals one </a:t>
            </a:r>
            <a:r>
              <a:rPr lang="en-US">
                <a:sym typeface="Wingdings" pitchFamily="2" charset="2"/>
              </a:rPr>
              <a:t> perfect reflection of the wave, causing its energy to be trapped in the lower layer.</a:t>
            </a:r>
            <a:endParaRPr lang="en-US"/>
          </a:p>
        </p:txBody>
      </p:sp>
      <p:sp>
        <p:nvSpPr>
          <p:cNvPr id="222214" name="Text Box 6"/>
          <p:cNvSpPr txBox="1">
            <a:spLocks noChangeArrowheads="1"/>
          </p:cNvSpPr>
          <p:nvPr/>
        </p:nvSpPr>
        <p:spPr bwMode="auto">
          <a:xfrm>
            <a:off x="6553200" y="4724400"/>
            <a:ext cx="1798638" cy="588963"/>
          </a:xfrm>
          <a:prstGeom prst="rect">
            <a:avLst/>
          </a:prstGeom>
          <a:noFill/>
          <a:ln w="9525">
            <a:solidFill>
              <a:srgbClr val="FF0000"/>
            </a:solidFill>
            <a:miter lim="800000"/>
            <a:headEnd/>
            <a:tailEnd/>
          </a:ln>
          <a:effectLst/>
        </p:spPr>
        <p:txBody>
          <a:bodyPr wrap="none">
            <a:spAutoFit/>
          </a:bodyPr>
          <a:lstStyle/>
          <a:p>
            <a:r>
              <a:rPr lang="en-US" sz="3200">
                <a:solidFill>
                  <a:srgbClr val="FF0000"/>
                </a:solidFill>
              </a:rPr>
              <a:t>Realistic?</a:t>
            </a:r>
          </a:p>
        </p:txBody>
      </p:sp>
      <p:sp>
        <p:nvSpPr>
          <p:cNvPr id="222215" name="Text Box 7"/>
          <p:cNvSpPr txBox="1">
            <a:spLocks noChangeArrowheads="1"/>
          </p:cNvSpPr>
          <p:nvPr/>
        </p:nvSpPr>
        <p:spPr bwMode="auto">
          <a:xfrm>
            <a:off x="6477000" y="1524000"/>
            <a:ext cx="2332038" cy="406400"/>
          </a:xfrm>
          <a:prstGeom prst="rect">
            <a:avLst/>
          </a:prstGeom>
          <a:noFill/>
          <a:ln w="9525">
            <a:solidFill>
              <a:schemeClr val="tx1"/>
            </a:solidFill>
            <a:miter lim="800000"/>
            <a:headEnd/>
            <a:tailEnd/>
          </a:ln>
          <a:effectLst/>
        </p:spPr>
        <p:txBody>
          <a:bodyPr wrap="none">
            <a:spAutoFit/>
          </a:bodyPr>
          <a:lstStyle/>
          <a:p>
            <a:r>
              <a:rPr lang="en-US" sz="2000"/>
              <a:t>*of infinite thickness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2214"/>
                                        </p:tgtEl>
                                        <p:attrNameLst>
                                          <p:attrName>style.visibility</p:attrName>
                                        </p:attrNameLst>
                                      </p:cBhvr>
                                      <p:to>
                                        <p:strVal val="visible"/>
                                      </p:to>
                                    </p:set>
                                    <p:anim calcmode="lin" valueType="num">
                                      <p:cBhvr additive="base">
                                        <p:cTn id="7" dur="500" fill="hold"/>
                                        <p:tgtEl>
                                          <p:spTgt spid="222214"/>
                                        </p:tgtEl>
                                        <p:attrNameLst>
                                          <p:attrName>ppt_x</p:attrName>
                                        </p:attrNameLst>
                                      </p:cBhvr>
                                      <p:tavLst>
                                        <p:tav tm="0">
                                          <p:val>
                                            <p:strVal val="#ppt_x"/>
                                          </p:val>
                                        </p:tav>
                                        <p:tav tm="100000">
                                          <p:val>
                                            <p:strVal val="#ppt_x"/>
                                          </p:val>
                                        </p:tav>
                                      </p:tavLst>
                                    </p:anim>
                                    <p:anim calcmode="lin" valueType="num">
                                      <p:cBhvr additive="base">
                                        <p:cTn id="8" dur="500" fill="hold"/>
                                        <p:tgtEl>
                                          <p:spTgt spid="2222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4"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685800" y="1981200"/>
            <a:ext cx="5257800" cy="4648200"/>
          </a:xfrm>
        </p:spPr>
        <p:txBody>
          <a:bodyPr/>
          <a:lstStyle/>
          <a:p>
            <a:pPr marL="342900" lvl="1" indent="-342900" eaLnBrk="1" hangingPunct="1">
              <a:buFontTx/>
              <a:buChar char="•"/>
            </a:pPr>
            <a:r>
              <a:rPr lang="en-US" sz="3200" smtClean="0"/>
              <a:t>Wave reflection</a:t>
            </a:r>
          </a:p>
          <a:p>
            <a:pPr marL="342900" lvl="1" indent="-342900" eaLnBrk="1" hangingPunct="1"/>
            <a:r>
              <a:rPr lang="en-US" smtClean="0"/>
              <a:t>Simple case, reflection between two layers* in the absence of any ambient wind (u</a:t>
            </a:r>
            <a:r>
              <a:rPr lang="en-US" baseline="-25000" smtClean="0"/>
              <a:t>0</a:t>
            </a:r>
            <a:r>
              <a:rPr lang="en-US" smtClean="0"/>
              <a:t> = 0)</a:t>
            </a:r>
          </a:p>
          <a:p>
            <a:pPr lvl="2" eaLnBrk="1" hangingPunct="1"/>
            <a:r>
              <a:rPr lang="en-US" smtClean="0"/>
              <a:t>Real atmosphere</a:t>
            </a:r>
          </a:p>
          <a:p>
            <a:pPr lvl="3" eaLnBrk="1" hangingPunct="1"/>
            <a:r>
              <a:rPr lang="en-US" smtClean="0"/>
              <a:t>multiple layers of finite thickness</a:t>
            </a:r>
          </a:p>
          <a:p>
            <a:pPr lvl="3" eaLnBrk="1" hangingPunct="1"/>
            <a:r>
              <a:rPr lang="en-US" smtClean="0"/>
              <a:t>reflection of downward propagating waves off of the ground must be considered</a:t>
            </a:r>
          </a:p>
          <a:p>
            <a:pPr lvl="3" eaLnBrk="1" hangingPunct="1"/>
            <a:endParaRPr lang="en-US" smtClean="0"/>
          </a:p>
        </p:txBody>
      </p:sp>
      <p:sp>
        <p:nvSpPr>
          <p:cNvPr id="224259"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24260"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
        <p:nvSpPr>
          <p:cNvPr id="224263" name="Text Box 7"/>
          <p:cNvSpPr txBox="1">
            <a:spLocks noChangeArrowheads="1"/>
          </p:cNvSpPr>
          <p:nvPr/>
        </p:nvSpPr>
        <p:spPr bwMode="auto">
          <a:xfrm>
            <a:off x="6477000" y="1524000"/>
            <a:ext cx="2332038" cy="406400"/>
          </a:xfrm>
          <a:prstGeom prst="rect">
            <a:avLst/>
          </a:prstGeom>
          <a:noFill/>
          <a:ln w="9525">
            <a:solidFill>
              <a:schemeClr val="tx1"/>
            </a:solidFill>
            <a:miter lim="800000"/>
            <a:headEnd/>
            <a:tailEnd/>
          </a:ln>
          <a:effectLst/>
        </p:spPr>
        <p:txBody>
          <a:bodyPr wrap="none">
            <a:spAutoFit/>
          </a:bodyPr>
          <a:lstStyle/>
          <a:p>
            <a:r>
              <a:rPr lang="en-US" sz="2000"/>
              <a:t>*of infinite thickness</a:t>
            </a:r>
          </a:p>
        </p:txBody>
      </p:sp>
      <p:sp>
        <p:nvSpPr>
          <p:cNvPr id="224264" name="Text Box 8"/>
          <p:cNvSpPr txBox="1">
            <a:spLocks noChangeArrowheads="1"/>
          </p:cNvSpPr>
          <p:nvPr/>
        </p:nvSpPr>
        <p:spPr bwMode="auto">
          <a:xfrm>
            <a:off x="136525" y="5775325"/>
            <a:ext cx="8855075" cy="1016000"/>
          </a:xfrm>
          <a:prstGeom prst="rect">
            <a:avLst/>
          </a:prstGeom>
          <a:noFill/>
          <a:ln w="9525">
            <a:solidFill>
              <a:schemeClr val="tx1"/>
            </a:solidFill>
            <a:miter lim="800000"/>
            <a:headEnd/>
            <a:tailEnd/>
          </a:ln>
          <a:effectLst/>
        </p:spPr>
        <p:txBody>
          <a:bodyPr>
            <a:spAutoFit/>
          </a:bodyPr>
          <a:lstStyle/>
          <a:p>
            <a:r>
              <a:rPr lang="en-US" sz="2000"/>
              <a:t>When the distance between the reflecting layer and the ground is such that all of the resultant waves are in phase, </a:t>
            </a:r>
            <a:r>
              <a:rPr lang="en-US" sz="2000" i="1"/>
              <a:t>resonance</a:t>
            </a:r>
            <a:r>
              <a:rPr lang="en-US" sz="2000"/>
              <a:t> occurs and the amplitude can grow in time when there is a continuous source of wave energy, such as in </a:t>
            </a:r>
            <a:r>
              <a:rPr lang="en-US" sz="2000" u="sng"/>
              <a:t>flow over a mountain</a:t>
            </a:r>
            <a:r>
              <a:rPr lang="en-US" sz="2000"/>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0" name="Picture 14" descr="http://ecx.images-amazon.com/images/I/21h11CopS1L.jpg"/>
          <p:cNvPicPr>
            <a:picLocks noChangeAspect="1" noChangeArrowheads="1"/>
          </p:cNvPicPr>
          <p:nvPr/>
        </p:nvPicPr>
        <p:blipFill>
          <a:blip r:embed="rId3" cstate="print"/>
          <a:srcRect/>
          <a:stretch>
            <a:fillRect/>
          </a:stretch>
        </p:blipFill>
        <p:spPr bwMode="auto">
          <a:xfrm>
            <a:off x="0" y="0"/>
            <a:ext cx="2286000" cy="2286000"/>
          </a:xfrm>
          <a:prstGeom prst="rect">
            <a:avLst/>
          </a:prstGeom>
          <a:noFill/>
        </p:spPr>
      </p:pic>
      <p:sp>
        <p:nvSpPr>
          <p:cNvPr id="9218" name="Rectangle 2"/>
          <p:cNvSpPr>
            <a:spLocks noChangeArrowheads="1"/>
          </p:cNvSpPr>
          <p:nvPr/>
        </p:nvSpPr>
        <p:spPr bwMode="auto">
          <a:xfrm>
            <a:off x="304800" y="2057400"/>
            <a:ext cx="7239000" cy="4648200"/>
          </a:xfrm>
          <a:prstGeom prst="rect">
            <a:avLst/>
          </a:prstGeom>
          <a:noFill/>
          <a:ln w="9525">
            <a:noFill/>
            <a:miter lim="800000"/>
            <a:headEnd/>
            <a:tailEnd/>
          </a:ln>
        </p:spPr>
        <p:txBody>
          <a:bodyPr/>
          <a:lstStyle/>
          <a:p>
            <a:pPr marL="342900" indent="-342900">
              <a:spcBef>
                <a:spcPct val="20000"/>
              </a:spcBef>
              <a:buFontTx/>
              <a:buChar char="•"/>
            </a:pPr>
            <a:r>
              <a:rPr lang="en-US" sz="2800"/>
              <a:t>Brunt-V</a:t>
            </a:r>
            <a:r>
              <a:rPr lang="en-US" sz="2800">
                <a:cs typeface="Times New Roman" pitchFamily="18" charset="0"/>
              </a:rPr>
              <a:t>ä</a:t>
            </a:r>
            <a:r>
              <a:rPr lang="en-US" sz="2800"/>
              <a:t>is</a:t>
            </a:r>
            <a:r>
              <a:rPr lang="en-US" sz="2800">
                <a:cs typeface="Times New Roman" pitchFamily="18" charset="0"/>
              </a:rPr>
              <a:t>ä</a:t>
            </a:r>
            <a:r>
              <a:rPr lang="en-US" sz="2800"/>
              <a:t>l</a:t>
            </a:r>
            <a:r>
              <a:rPr lang="en-US" sz="2800">
                <a:cs typeface="Times New Roman" pitchFamily="18" charset="0"/>
              </a:rPr>
              <a:t>ä</a:t>
            </a:r>
            <a:r>
              <a:rPr lang="en-US" sz="2800"/>
              <a:t> frequency (</a:t>
            </a:r>
            <a:r>
              <a:rPr lang="en-US" sz="2800" i="1"/>
              <a:t>N</a:t>
            </a:r>
            <a:r>
              <a:rPr lang="en-US" sz="2800"/>
              <a:t>)</a:t>
            </a:r>
          </a:p>
          <a:p>
            <a:pPr marL="742950" lvl="1" indent="-285750">
              <a:spcBef>
                <a:spcPct val="20000"/>
              </a:spcBef>
              <a:buFontTx/>
              <a:buChar char="–"/>
            </a:pPr>
            <a:r>
              <a:rPr lang="en-US"/>
              <a:t>The highest frequency at which buoyancy forces can support periodic motion in a stably stratified fluid</a:t>
            </a:r>
          </a:p>
          <a:p>
            <a:pPr marL="742950" lvl="1" indent="-285750">
              <a:spcBef>
                <a:spcPct val="20000"/>
              </a:spcBef>
              <a:buFontTx/>
              <a:buChar char="–"/>
            </a:pPr>
            <a:r>
              <a:rPr lang="en-US"/>
              <a:t>Parcels operating at the Brunt-V</a:t>
            </a:r>
            <a:r>
              <a:rPr lang="en-US">
                <a:cs typeface="Times New Roman" pitchFamily="18" charset="0"/>
              </a:rPr>
              <a:t>ä</a:t>
            </a:r>
            <a:r>
              <a:rPr lang="en-US"/>
              <a:t>is</a:t>
            </a:r>
            <a:r>
              <a:rPr lang="en-US">
                <a:cs typeface="Times New Roman" pitchFamily="18" charset="0"/>
              </a:rPr>
              <a:t>ä</a:t>
            </a:r>
            <a:r>
              <a:rPr lang="en-US"/>
              <a:t>l</a:t>
            </a:r>
            <a:r>
              <a:rPr lang="en-US">
                <a:cs typeface="Times New Roman" pitchFamily="18" charset="0"/>
              </a:rPr>
              <a:t>ä</a:t>
            </a:r>
            <a:r>
              <a:rPr lang="en-US"/>
              <a:t> frequency move vertically, straight up and down</a:t>
            </a:r>
          </a:p>
          <a:p>
            <a:pPr marL="742950" lvl="1" indent="-285750">
              <a:spcBef>
                <a:spcPct val="20000"/>
              </a:spcBef>
              <a:buFontTx/>
              <a:buChar char="–"/>
            </a:pPr>
            <a:r>
              <a:rPr lang="en-US"/>
              <a:t>Lower frequency oscillations are obtained when the parcel paths are tilted at some angle off the vertical</a:t>
            </a:r>
          </a:p>
          <a:p>
            <a:pPr marL="742950" lvl="1" indent="-285750">
              <a:spcBef>
                <a:spcPct val="20000"/>
              </a:spcBef>
              <a:buFontTx/>
              <a:buChar char="–"/>
            </a:pPr>
            <a:r>
              <a:rPr lang="en-US"/>
              <a:t>Frequency of oscillation</a:t>
            </a:r>
          </a:p>
          <a:p>
            <a:pPr marL="1143000" lvl="2" indent="-228600">
              <a:spcBef>
                <a:spcPct val="20000"/>
              </a:spcBef>
              <a:buFontTx/>
              <a:buChar char="•"/>
            </a:pPr>
            <a:r>
              <a:rPr lang="en-US" sz="2000" i="1"/>
              <a:t>N cos </a:t>
            </a:r>
            <a:r>
              <a:rPr lang="en-US" sz="2000" i="1">
                <a:latin typeface="Symbol" pitchFamily="18" charset="2"/>
              </a:rPr>
              <a:t>f</a:t>
            </a:r>
            <a:r>
              <a:rPr lang="en-US" sz="2000"/>
              <a:t>, where </a:t>
            </a:r>
            <a:r>
              <a:rPr lang="en-US" sz="2000" i="1">
                <a:latin typeface="Symbol" pitchFamily="18" charset="2"/>
              </a:rPr>
              <a:t>f</a:t>
            </a:r>
            <a:r>
              <a:rPr lang="en-US" sz="2000"/>
              <a:t> is the angle between the slanted parcel trajectories and the vertical</a:t>
            </a:r>
          </a:p>
        </p:txBody>
      </p:sp>
      <p:sp>
        <p:nvSpPr>
          <p:cNvPr id="9219" name="Rectangle 3"/>
          <p:cNvSpPr>
            <a:spLocks noGrp="1" noChangeArrowheads="1"/>
          </p:cNvSpPr>
          <p:nvPr>
            <p:ph type="title"/>
          </p:nvPr>
        </p:nvSpPr>
        <p:spPr>
          <a:noFill/>
        </p:spPr>
        <p:txBody>
          <a:bodyPr/>
          <a:lstStyle/>
          <a:p>
            <a:pPr eaLnBrk="1" hangingPunct="1"/>
            <a:r>
              <a:rPr lang="en-US" smtClean="0"/>
              <a:t>ATMS 316- Background</a:t>
            </a:r>
          </a:p>
        </p:txBody>
      </p:sp>
      <p:sp>
        <p:nvSpPr>
          <p:cNvPr id="9220" name="Line 4"/>
          <p:cNvSpPr>
            <a:spLocks noChangeShapeType="1"/>
          </p:cNvSpPr>
          <p:nvPr/>
        </p:nvSpPr>
        <p:spPr bwMode="auto">
          <a:xfrm>
            <a:off x="8153400" y="2209800"/>
            <a:ext cx="0" cy="2819400"/>
          </a:xfrm>
          <a:prstGeom prst="line">
            <a:avLst/>
          </a:prstGeom>
          <a:noFill/>
          <a:ln w="9525">
            <a:solidFill>
              <a:schemeClr val="tx1"/>
            </a:solidFill>
            <a:prstDash val="lgDash"/>
            <a:round/>
            <a:headEnd type="triangle" w="med" len="med"/>
            <a:tailEnd/>
          </a:ln>
        </p:spPr>
        <p:txBody>
          <a:bodyPr/>
          <a:lstStyle/>
          <a:p>
            <a:endParaRPr lang="en-US"/>
          </a:p>
        </p:txBody>
      </p:sp>
      <p:sp>
        <p:nvSpPr>
          <p:cNvPr id="9221" name="Text Box 5"/>
          <p:cNvSpPr txBox="1">
            <a:spLocks noChangeArrowheads="1"/>
          </p:cNvSpPr>
          <p:nvPr/>
        </p:nvSpPr>
        <p:spPr bwMode="auto">
          <a:xfrm>
            <a:off x="7935913" y="1717675"/>
            <a:ext cx="369887" cy="457200"/>
          </a:xfrm>
          <a:prstGeom prst="rect">
            <a:avLst/>
          </a:prstGeom>
          <a:noFill/>
          <a:ln w="9525">
            <a:noFill/>
            <a:miter lim="800000"/>
            <a:headEnd/>
            <a:tailEnd/>
          </a:ln>
        </p:spPr>
        <p:txBody>
          <a:bodyPr wrap="none">
            <a:spAutoFit/>
          </a:bodyPr>
          <a:lstStyle/>
          <a:p>
            <a:r>
              <a:rPr lang="en-US"/>
              <a:t>Z</a:t>
            </a:r>
          </a:p>
        </p:txBody>
      </p:sp>
      <p:sp>
        <p:nvSpPr>
          <p:cNvPr id="9222" name="Line 6"/>
          <p:cNvSpPr>
            <a:spLocks noChangeShapeType="1"/>
          </p:cNvSpPr>
          <p:nvPr/>
        </p:nvSpPr>
        <p:spPr bwMode="auto">
          <a:xfrm>
            <a:off x="7467600" y="2286000"/>
            <a:ext cx="1371600" cy="2743200"/>
          </a:xfrm>
          <a:prstGeom prst="line">
            <a:avLst/>
          </a:prstGeom>
          <a:noFill/>
          <a:ln w="9525">
            <a:solidFill>
              <a:schemeClr val="tx1"/>
            </a:solidFill>
            <a:round/>
            <a:headEnd/>
            <a:tailEnd/>
          </a:ln>
        </p:spPr>
        <p:txBody>
          <a:bodyPr/>
          <a:lstStyle/>
          <a:p>
            <a:endParaRPr lang="en-US"/>
          </a:p>
        </p:txBody>
      </p:sp>
      <p:sp>
        <p:nvSpPr>
          <p:cNvPr id="9223" name="Oval 7"/>
          <p:cNvSpPr>
            <a:spLocks noChangeArrowheads="1"/>
          </p:cNvSpPr>
          <p:nvPr/>
        </p:nvSpPr>
        <p:spPr bwMode="auto">
          <a:xfrm rot="-1543510">
            <a:off x="8001000" y="3352800"/>
            <a:ext cx="228600"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24" name="Line 8"/>
          <p:cNvSpPr>
            <a:spLocks noChangeShapeType="1"/>
          </p:cNvSpPr>
          <p:nvPr/>
        </p:nvSpPr>
        <p:spPr bwMode="auto">
          <a:xfrm>
            <a:off x="8305800" y="3886200"/>
            <a:ext cx="304800" cy="609600"/>
          </a:xfrm>
          <a:prstGeom prst="line">
            <a:avLst/>
          </a:prstGeom>
          <a:noFill/>
          <a:ln w="57150">
            <a:solidFill>
              <a:schemeClr val="tx1"/>
            </a:solidFill>
            <a:round/>
            <a:headEnd/>
            <a:tailEnd type="triangle" w="med" len="med"/>
          </a:ln>
        </p:spPr>
        <p:txBody>
          <a:bodyPr/>
          <a:lstStyle/>
          <a:p>
            <a:endParaRPr lang="en-US"/>
          </a:p>
        </p:txBody>
      </p:sp>
      <p:sp>
        <p:nvSpPr>
          <p:cNvPr id="9225" name="Line 9"/>
          <p:cNvSpPr>
            <a:spLocks noChangeShapeType="1"/>
          </p:cNvSpPr>
          <p:nvPr/>
        </p:nvSpPr>
        <p:spPr bwMode="auto">
          <a:xfrm rot="10800000">
            <a:off x="7620000" y="2514600"/>
            <a:ext cx="304800" cy="609600"/>
          </a:xfrm>
          <a:prstGeom prst="line">
            <a:avLst/>
          </a:prstGeom>
          <a:noFill/>
          <a:ln w="57150">
            <a:solidFill>
              <a:schemeClr val="tx1"/>
            </a:solidFill>
            <a:round/>
            <a:headEnd/>
            <a:tailEnd type="triangle" w="med" len="med"/>
          </a:ln>
        </p:spPr>
        <p:txBody>
          <a:bodyPr/>
          <a:lstStyle/>
          <a:p>
            <a:endParaRPr lang="en-US"/>
          </a:p>
        </p:txBody>
      </p:sp>
      <p:sp>
        <p:nvSpPr>
          <p:cNvPr id="9226" name="Text Box 10"/>
          <p:cNvSpPr txBox="1">
            <a:spLocks noChangeArrowheads="1"/>
          </p:cNvSpPr>
          <p:nvPr/>
        </p:nvSpPr>
        <p:spPr bwMode="auto">
          <a:xfrm>
            <a:off x="8267700" y="4495800"/>
            <a:ext cx="342900" cy="457200"/>
          </a:xfrm>
          <a:prstGeom prst="rect">
            <a:avLst/>
          </a:prstGeom>
          <a:noFill/>
          <a:ln w="9525">
            <a:noFill/>
            <a:miter lim="800000"/>
            <a:headEnd/>
            <a:tailEnd/>
          </a:ln>
        </p:spPr>
        <p:txBody>
          <a:bodyPr wrap="none">
            <a:spAutoFit/>
          </a:bodyPr>
          <a:lstStyle/>
          <a:p>
            <a:r>
              <a:rPr lang="en-US" i="1">
                <a:latin typeface="Symbol" pitchFamily="18" charset="2"/>
              </a:rPr>
              <a:t>f</a:t>
            </a:r>
          </a:p>
        </p:txBody>
      </p:sp>
      <p:sp>
        <p:nvSpPr>
          <p:cNvPr id="9227" name="Arc 11"/>
          <p:cNvSpPr>
            <a:spLocks/>
          </p:cNvSpPr>
          <p:nvPr/>
        </p:nvSpPr>
        <p:spPr bwMode="auto">
          <a:xfrm rot="8705748">
            <a:off x="7959725" y="4192588"/>
            <a:ext cx="650875" cy="912812"/>
          </a:xfrm>
          <a:custGeom>
            <a:avLst/>
            <a:gdLst>
              <a:gd name="T0" fmla="*/ 56095 w 15374"/>
              <a:gd name="T1" fmla="*/ 0 h 21559"/>
              <a:gd name="T2" fmla="*/ 650875 w 15374"/>
              <a:gd name="T3" fmla="*/ 270427 h 21559"/>
              <a:gd name="T4" fmla="*/ 0 w 15374"/>
              <a:gd name="T5" fmla="*/ 912812 h 21559"/>
              <a:gd name="T6" fmla="*/ 0 60000 65536"/>
              <a:gd name="T7" fmla="*/ 0 60000 65536"/>
              <a:gd name="T8" fmla="*/ 0 60000 65536"/>
              <a:gd name="T9" fmla="*/ 0 w 15374"/>
              <a:gd name="T10" fmla="*/ 0 h 21559"/>
              <a:gd name="T11" fmla="*/ 15374 w 15374"/>
              <a:gd name="T12" fmla="*/ 21559 h 21559"/>
            </a:gdLst>
            <a:ahLst/>
            <a:cxnLst>
              <a:cxn ang="T6">
                <a:pos x="T0" y="T1"/>
              </a:cxn>
              <a:cxn ang="T7">
                <a:pos x="T2" y="T3"/>
              </a:cxn>
              <a:cxn ang="T8">
                <a:pos x="T4" y="T5"/>
              </a:cxn>
            </a:cxnLst>
            <a:rect l="T9" t="T10" r="T11" b="T12"/>
            <a:pathLst>
              <a:path w="15374" h="21559" fill="none" extrusionOk="0">
                <a:moveTo>
                  <a:pt x="1325" y="-1"/>
                </a:moveTo>
                <a:cubicBezTo>
                  <a:pt x="6634" y="326"/>
                  <a:pt x="11637" y="2600"/>
                  <a:pt x="15374" y="6386"/>
                </a:cubicBezTo>
              </a:path>
              <a:path w="15374" h="21559" stroke="0" extrusionOk="0">
                <a:moveTo>
                  <a:pt x="1325" y="-1"/>
                </a:moveTo>
                <a:cubicBezTo>
                  <a:pt x="6634" y="326"/>
                  <a:pt x="11637" y="2600"/>
                  <a:pt x="15374" y="6386"/>
                </a:cubicBezTo>
                <a:lnTo>
                  <a:pt x="0" y="21559"/>
                </a:lnTo>
                <a:close/>
              </a:path>
            </a:pathLst>
          </a:custGeom>
          <a:noFill/>
          <a:ln w="9525">
            <a:solidFill>
              <a:schemeClr val="tx1"/>
            </a:solidFill>
            <a:round/>
            <a:headEnd/>
            <a:tailEnd/>
          </a:ln>
        </p:spPr>
        <p:txBody>
          <a:bodyPr wrap="none" anchor="ctr"/>
          <a:lstStyle/>
          <a:p>
            <a:endParaRPr lang="en-US"/>
          </a:p>
        </p:txBody>
      </p:sp>
      <p:sp>
        <p:nvSpPr>
          <p:cNvPr id="9228" name="Text Box 12"/>
          <p:cNvSpPr txBox="1">
            <a:spLocks noChangeArrowheads="1"/>
          </p:cNvSpPr>
          <p:nvPr/>
        </p:nvSpPr>
        <p:spPr bwMode="auto">
          <a:xfrm>
            <a:off x="8239125" y="3276600"/>
            <a:ext cx="676275" cy="457200"/>
          </a:xfrm>
          <a:prstGeom prst="rect">
            <a:avLst/>
          </a:prstGeom>
          <a:noFill/>
          <a:ln w="9525">
            <a:noFill/>
            <a:miter lim="800000"/>
            <a:headEnd/>
            <a:tailEnd/>
          </a:ln>
        </p:spPr>
        <p:txBody>
          <a:bodyPr wrap="none">
            <a:spAutoFit/>
          </a:bodyPr>
          <a:lstStyle/>
          <a:p>
            <a:r>
              <a:rPr lang="en-US"/>
              <a:t>P.P.</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685800" y="1981200"/>
            <a:ext cx="5257800" cy="4648200"/>
          </a:xfrm>
        </p:spPr>
        <p:txBody>
          <a:bodyPr/>
          <a:lstStyle/>
          <a:p>
            <a:pPr marL="342900" lvl="1" indent="-342900" eaLnBrk="1" hangingPunct="1">
              <a:buFontTx/>
              <a:buChar char="•"/>
            </a:pPr>
            <a:r>
              <a:rPr lang="en-US" sz="3200" smtClean="0"/>
              <a:t>Wave reflection</a:t>
            </a:r>
          </a:p>
          <a:p>
            <a:pPr marL="342900" lvl="1" indent="-342900" eaLnBrk="1" hangingPunct="1"/>
            <a:r>
              <a:rPr lang="en-US" smtClean="0"/>
              <a:t>Simple case, reflection between two layers* in the absence of any ambient wind (u</a:t>
            </a:r>
            <a:r>
              <a:rPr lang="en-US" baseline="-25000" smtClean="0"/>
              <a:t>0</a:t>
            </a:r>
            <a:r>
              <a:rPr lang="en-US" smtClean="0"/>
              <a:t> = 0)</a:t>
            </a:r>
          </a:p>
          <a:p>
            <a:pPr lvl="2" eaLnBrk="1" hangingPunct="1"/>
            <a:r>
              <a:rPr lang="en-US" smtClean="0"/>
              <a:t>stable lower layer (constant static stability), less stable upper layer</a:t>
            </a:r>
          </a:p>
          <a:p>
            <a:pPr lvl="3" eaLnBrk="1" hangingPunct="1"/>
            <a:r>
              <a:rPr lang="en-US" smtClean="0"/>
              <a:t>waves are trapped in the lower layer, known as a </a:t>
            </a:r>
            <a:r>
              <a:rPr lang="en-US" u="sng" smtClean="0"/>
              <a:t>temperature duct</a:t>
            </a:r>
          </a:p>
          <a:p>
            <a:pPr lvl="3" eaLnBrk="1" hangingPunct="1"/>
            <a:endParaRPr lang="en-US" u="sng" smtClean="0"/>
          </a:p>
        </p:txBody>
      </p:sp>
      <p:sp>
        <p:nvSpPr>
          <p:cNvPr id="226307"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26308"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
        <p:nvSpPr>
          <p:cNvPr id="226309" name="Text Box 5"/>
          <p:cNvSpPr txBox="1">
            <a:spLocks noChangeArrowheads="1"/>
          </p:cNvSpPr>
          <p:nvPr/>
        </p:nvSpPr>
        <p:spPr bwMode="auto">
          <a:xfrm>
            <a:off x="6477000" y="1524000"/>
            <a:ext cx="2332038" cy="406400"/>
          </a:xfrm>
          <a:prstGeom prst="rect">
            <a:avLst/>
          </a:prstGeom>
          <a:noFill/>
          <a:ln w="9525">
            <a:solidFill>
              <a:schemeClr val="tx1"/>
            </a:solidFill>
            <a:miter lim="800000"/>
            <a:headEnd/>
            <a:tailEnd/>
          </a:ln>
          <a:effectLst/>
        </p:spPr>
        <p:txBody>
          <a:bodyPr wrap="none">
            <a:spAutoFit/>
          </a:bodyPr>
          <a:lstStyle/>
          <a:p>
            <a:r>
              <a:rPr lang="en-US" sz="2000"/>
              <a:t>*of infinite thickness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685800" y="1981200"/>
            <a:ext cx="5257800" cy="4648200"/>
          </a:xfrm>
        </p:spPr>
        <p:txBody>
          <a:bodyPr/>
          <a:lstStyle/>
          <a:p>
            <a:pPr marL="342900" lvl="1" indent="-342900" eaLnBrk="1" hangingPunct="1">
              <a:buFontTx/>
              <a:buChar char="•"/>
            </a:pPr>
            <a:r>
              <a:rPr lang="en-US" sz="3200" dirty="0" smtClean="0"/>
              <a:t>Wave reflection</a:t>
            </a:r>
          </a:p>
          <a:p>
            <a:pPr marL="342900" lvl="1" indent="-342900" eaLnBrk="1" hangingPunct="1"/>
            <a:r>
              <a:rPr lang="en-US" strike="sngStrike" dirty="0" smtClean="0">
                <a:solidFill>
                  <a:schemeClr val="folHlink"/>
                </a:solidFill>
              </a:rPr>
              <a:t>Simple case, reflection between two layers* in the absence of any ambient wind (u</a:t>
            </a:r>
            <a:r>
              <a:rPr lang="en-US" strike="sngStrike" baseline="-25000" dirty="0" smtClean="0">
                <a:solidFill>
                  <a:schemeClr val="folHlink"/>
                </a:solidFill>
              </a:rPr>
              <a:t>0</a:t>
            </a:r>
            <a:r>
              <a:rPr lang="en-US" strike="sngStrike" dirty="0" smtClean="0">
                <a:solidFill>
                  <a:schemeClr val="folHlink"/>
                </a:solidFill>
              </a:rPr>
              <a:t> = 0)</a:t>
            </a:r>
          </a:p>
          <a:p>
            <a:pPr lvl="2" eaLnBrk="1" hangingPunct="1"/>
            <a:r>
              <a:rPr lang="en-US" dirty="0" smtClean="0"/>
              <a:t>Layer exhibiting significant curvature of the wind speed profile with height*, surrounded by layers of ~ constant wind speed</a:t>
            </a:r>
          </a:p>
          <a:p>
            <a:pPr lvl="3" eaLnBrk="1" hangingPunct="1"/>
            <a:r>
              <a:rPr lang="en-US" dirty="0" smtClean="0"/>
              <a:t>waves are trapped in the middle layer, known as a </a:t>
            </a:r>
            <a:r>
              <a:rPr lang="en-US" u="sng" dirty="0" smtClean="0"/>
              <a:t>wind duct</a:t>
            </a:r>
          </a:p>
        </p:txBody>
      </p:sp>
      <p:sp>
        <p:nvSpPr>
          <p:cNvPr id="228355"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28356"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
        <p:nvSpPr>
          <p:cNvPr id="228358" name="Text Box 6"/>
          <p:cNvSpPr txBox="1">
            <a:spLocks noChangeArrowheads="1"/>
          </p:cNvSpPr>
          <p:nvPr/>
        </p:nvSpPr>
        <p:spPr bwMode="auto">
          <a:xfrm>
            <a:off x="6096000" y="5943600"/>
            <a:ext cx="2968625" cy="711200"/>
          </a:xfrm>
          <a:prstGeom prst="rect">
            <a:avLst/>
          </a:prstGeom>
          <a:noFill/>
          <a:ln w="9525">
            <a:solidFill>
              <a:schemeClr val="tx1"/>
            </a:solidFill>
            <a:miter lim="800000"/>
            <a:headEnd/>
            <a:tailEnd/>
          </a:ln>
          <a:effectLst/>
        </p:spPr>
        <p:txBody>
          <a:bodyPr>
            <a:spAutoFit/>
          </a:bodyPr>
          <a:lstStyle/>
          <a:p>
            <a:r>
              <a:rPr lang="en-US" sz="2000"/>
              <a:t>*often associated with a jet, see ‘Morning Glory’</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304800" y="1981200"/>
            <a:ext cx="5638800" cy="4648200"/>
          </a:xfrm>
        </p:spPr>
        <p:txBody>
          <a:bodyPr/>
          <a:lstStyle/>
          <a:p>
            <a:pPr marL="342900" lvl="1" indent="-342900" eaLnBrk="1" hangingPunct="1">
              <a:buFontTx/>
              <a:buChar char="•"/>
            </a:pPr>
            <a:r>
              <a:rPr lang="en-US" sz="3200" smtClean="0"/>
              <a:t>Wave reflection</a:t>
            </a:r>
          </a:p>
          <a:p>
            <a:pPr marL="342900" lvl="1" indent="-342900" eaLnBrk="1" hangingPunct="1"/>
            <a:r>
              <a:rPr lang="en-US" smtClean="0"/>
              <a:t>Simple case, reflection between two layers in the absence of any ambient wind (u</a:t>
            </a:r>
            <a:r>
              <a:rPr lang="en-US" baseline="-25000" smtClean="0"/>
              <a:t>0</a:t>
            </a:r>
            <a:r>
              <a:rPr lang="en-US" smtClean="0"/>
              <a:t> = 0)</a:t>
            </a:r>
          </a:p>
          <a:p>
            <a:pPr lvl="2" eaLnBrk="1" hangingPunct="1"/>
            <a:r>
              <a:rPr lang="en-US" smtClean="0"/>
              <a:t>analysis performed using a single mode</a:t>
            </a:r>
          </a:p>
          <a:p>
            <a:pPr lvl="2" eaLnBrk="1" hangingPunct="1"/>
            <a:r>
              <a:rPr lang="en-US" smtClean="0"/>
              <a:t>concerned with propagation of wave packets and their reflected energy</a:t>
            </a:r>
          </a:p>
          <a:p>
            <a:pPr lvl="3" eaLnBrk="1" hangingPunct="1"/>
            <a:r>
              <a:rPr lang="en-US" smtClean="0"/>
              <a:t>qualitative conclusions are unchanged from our simple analysis</a:t>
            </a:r>
            <a:endParaRPr lang="en-US" u="sng" smtClean="0"/>
          </a:p>
        </p:txBody>
      </p:sp>
      <p:sp>
        <p:nvSpPr>
          <p:cNvPr id="230403"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30404"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152400" y="1981200"/>
            <a:ext cx="5867400" cy="4648200"/>
          </a:xfrm>
        </p:spPr>
        <p:txBody>
          <a:bodyPr/>
          <a:lstStyle/>
          <a:p>
            <a:pPr marL="342900" lvl="1" indent="-342900" eaLnBrk="1" hangingPunct="1">
              <a:buFontTx/>
              <a:buChar char="•"/>
            </a:pPr>
            <a:r>
              <a:rPr lang="en-US" sz="3200" smtClean="0"/>
              <a:t>Wave reflection</a:t>
            </a:r>
          </a:p>
          <a:p>
            <a:pPr marL="342900" lvl="1" indent="-342900" eaLnBrk="1" hangingPunct="1"/>
            <a:r>
              <a:rPr lang="en-US" smtClean="0"/>
              <a:t>Simple case, reflection between two layers</a:t>
            </a:r>
          </a:p>
          <a:p>
            <a:pPr lvl="2" eaLnBrk="1" hangingPunct="1"/>
            <a:r>
              <a:rPr lang="en-US" smtClean="0"/>
              <a:t>over-simplified as upper evanescent layer does not extend to infinity</a:t>
            </a:r>
          </a:p>
          <a:p>
            <a:pPr lvl="2" eaLnBrk="1" hangingPunct="1"/>
            <a:r>
              <a:rPr lang="en-US" smtClean="0"/>
              <a:t>presence of a critical level (wind speed = phase speed) becomes important for wave reflection and trapping</a:t>
            </a:r>
          </a:p>
          <a:p>
            <a:pPr lvl="3" eaLnBrk="1" hangingPunct="1"/>
            <a:r>
              <a:rPr lang="en-US" smtClean="0"/>
              <a:t>Richardson number (Ri) must be less than 0.25 [ see p. 66 of the textbook ]</a:t>
            </a:r>
          </a:p>
        </p:txBody>
      </p:sp>
      <p:sp>
        <p:nvSpPr>
          <p:cNvPr id="232451" name="Rectangle 3"/>
          <p:cNvSpPr>
            <a:spLocks noGrp="1" noChangeArrowheads="1"/>
          </p:cNvSpPr>
          <p:nvPr>
            <p:ph type="title" idx="4294967295"/>
          </p:nvPr>
        </p:nvSpPr>
        <p:spPr/>
        <p:txBody>
          <a:bodyPr/>
          <a:lstStyle/>
          <a:p>
            <a:pPr eaLnBrk="1" hangingPunct="1"/>
            <a:r>
              <a:rPr lang="en-US" sz="4000" smtClean="0"/>
              <a:t>ATMS 316- Mesoscale Gravity Waves</a:t>
            </a:r>
          </a:p>
        </p:txBody>
      </p:sp>
      <p:sp>
        <p:nvSpPr>
          <p:cNvPr id="232455" name="AutoShape 7" descr="data:image/jpeg;base64,/9j/4AAQSkZJRgABAQAAAQABAAD/2wCEAAkGBhQSERUUEhQUFBUSFhQVEBQQFRIVFxUWFBQWFRQQFBQXHCYeFxkjGRQUHy8gIycpLCw4FSExNjAqNSYrLCkBCQoKDgwOGg8PGikkHyQvLC8sLyksLCwsLCksLCwsLCwsKSwsLCwsLCwpLCwsLCwsLCwpLCwpLCwsLCwsLCwsLP/AABEIALUBFwMBIgACEQEDEQH/xAAcAAACAwEBAQEAAAAAAAAAAAAABgQFBwMCCAH/xABGEAABAwEFAwgGBwUIAwEAAAABAAIDEQQFBiExEkFRBxMiMmFxgZFCUqGxwdEUU2JygpLwIzNDk+EVFiSissLS8WNzoyX/xAAZAQEAAwEBAAAAAAAAAAAAAAAAAgMEAQX/xAAqEQACAwABBAEDBAIDAAAAAAAAAQIDERIEITFBEzJRkSJCUmEUI3Ghwf/aAAwDAQACEQMRAD8A3FCEIAquFjt8coLonskAJBMbmuAI1aSDqoWJ5S2yTU1LC0fj6PxWA4Pxu+wW57xV0Ejy2eMZ1YCQ17d200accxvyqlYoy4k1DVp9JIXGxWxksbZI3B7HgOY5uhBzBChYivUWeBzyaHqsr6x0PgKnwU3JJayKWvDJ+VK/3m3M5t7m/R/3OySNlwPSly3lwp3MWtYdvcWqyxTj+IwFw4OGT2+DgR4L51va3meZ8h9I9HsaMmjyz8StM5Gb6ylsrjp+1i7jRsjR47J/EVlpm+Xf2X2R7dvRp6yzlQv95lZHE9zBCdoGNzmkyD0qjc3TvJTzirEDbLDtVG2/oxjtpUv7mjPy4rE7xtxmlLzvyaOAGnjv8V3qLP2o5VH2zfbttXOQxyfWMY/8zQfipKocC2jbsEB9VhZ+RxZ7gFeucAKnIDMk7u1aYvUmUtY8P1CWbdjqJkga0bbSQC4GmppVopmO00r7UzLkZxluM64uPkEIQpkQQhCAEIQgBCEIAQhCAEIQgBCEIAQhCAEIQgBCEIAQhCAj263shYZJXBjW6k+6gzJ7lzuq94rTGJYJGyMNQHMNRUZEHgRwKU+Vuv0GQg9WOR3nRtf8x81k3Jhjk3faNmQn6NMQJhrsHRs7R2aHiO0BUfL+tx+xb8f6dNrx/eYhs2e/aPgxjne8NXzXG1a9yz32C6OJrgQYHPq0ggiZ4aCDvFGHzWTsas9j2bZbD6UaHyVY7+ivFmnd+wkPQc7SJ57dzHHXgc95U7lVxWJZuYicHMiGy4tIIL39fMa0bRve4rNWMUhjVxzbjxOqK3T0xqusMXqbLaophox3TA3sd0XjyJ9iq2NUhjVVudyeF9i3EL7ZanvNWxNAZZ2HUM1c8ji459wA3KrYxeWMUhjFyT16wlnY0XAWJYILG9s0rWmN7iGE9ItdQjYbq7pbQyVZiDGUloJaBsR+jHx4OlI1P2dB2pVjZnXeNDvHcdykRsUpWtxUTigk9JNiYXSsrmXPYCT2uAW2LHrjiraIR/5Y/wDWFsK0dJ4ZVf5QIXl8gaKkgDiTRc7Na2SAljg4A0JadCNxWvVuFGHZCELpwEIQgBCEIAQhCAEIQgBCEIAQhCAEIQgBCEIAQhCAznlhtuzZpGetD/qla34LBmNWscoFr+kX42ySOIh5qNjmjQnZdNU+NB5LNbbY+blkj+re9vfsuIB9i86facka4/SgfaXPDQ4l2w0MbtEmjG1LWCujRU0C9MavLGp+whyWT2oCSasEJoQSP2jxxa09UdrvIok5PEG0vIlsYmG7MGWyehjs8hB0c8bDe+r6A+C2u4sGWWyAczE3aH8R/TkPbtHTuFArtXrp/uyt2/Yxmy8k9tPW5lnY6Qk/5WkKYOSS1D+JAfxSf8FrSFP/AB4EflkY/LybWxmjGP8AuSN/3UVZarkmh/exSMHFzTs/m09q3NfhbXI79VB9NF+GdVz9mEsapDGrRb9wJHLV8AET+AyY7vA6p7R5JFmsbo3lj2lrm6g/rMdqx2Vyh5NEJqXg9WG18y9suyX824P2G0BdsmuyK5VTHPygTS/uYuZb601HSeDBk3xJS6xq7saoxtlBYiTgpPWTZLykf1nFx3lxqfDc0dwTxhq7uahFR0pOm/xGQ8BRKOH7u56ZrT1W9J/cN3iaDzWhrT0kN2bKL5ftQIQhbzMCEIQAhCEAIQhACEIQAhCEAIQhACEIQAhCEAIQhAfPnKLbNjEJeD1H2YH+WyvscqLEcf8AipT6ztr8wBPtqpfK03Zvi0kcYXD+RF8kzYGw4Ldb+dkFYoGtkkB0c6p5th7MiT2MpvXnzW2/k1xeQL3k05NQ1rbVa21caOgheMmjdK8HV28A6a66akk+blNs30gwxh0ob15I6bIzodn16cR4VTeDVa63H6Y+jPPl5Z+oQhWkAQhCAEIQgBVd+3Cy0szye3qP4fZPFqtELkoqSxnU2nqMpnsTonljxRzdR8RxC/Rkn+/7kE7Kigkb1Dx+wez3eaz20VaSCKEGhB1BGoK8i6p1v+jdXNSRaXDihtm5wOie4uLSx7CylAKFrtogihqdDqpdp5RHUOywDhnte009yUpZFDlkXVdPjxTwfHHdZb2jEdptMrGNle10j2NZsOLQCXDpUbQZCp8FrYWW8m9287bHSnq2ZnR/9stQPyxh380LUlu6eL46/Zmta3ECEIWkpBCEIAQhCAEIQgBCEIAQhCAEIQgBCEIAQhCA+duWKz//AK0p9aOE/wDzDf8Aaqyx39M2F0MbyxkuzzwaevsigBOoFNRXNNXLVZKXix3r2ePza+QH4JOs8S8+3tJmuH0l7g4Bs9T6j/gvoCxPrGw8WtPmAvny6ei+vAH3Lb7mvEGywGusUf8AoC7031v/AIOXfSi5Ll4dOAk2/MZltWwbLnb3OqWjsFCKnx81yjxI5zAXDZcdQNPBa1bGUuKfcocJJaxydbAvBt44pHkv08VxN8uVhAfxbxxXttrCz5t9HipEV/nigH4Sheg5J0GIO1WdnvwHegL9KWNbh2mmeMdJo/agb2j0+8b+zuV9DeQO9SmzgqFkFOOMlGTi9RissihSyJmxvh/6NJtsH7KQ9H7DtTH3bx/RKEsi8mUHF4zcpJrUPuC8W2Wy2YMfttkc975TRtCSaNodrQMaweCYH8pFjArzngCyv+pYtLIoU0ivV80sRW64vubfZ+VCyPkbGOcq9zWg0YQC4hoJAdWlSNyb1iPJPh/6Ra+ecOhZqOz0Mh/djwILvwjituW2qUpR2RnmkniBCEK0rBCEIAQhCAEIQgBCEIAQhCAEIQgBCEIBD5WcMc/ZxOwftLNUup6UR64/DQO8HLJLPEvom22oAGtM9QfcsYv25mwzuDP3biTH2Dezw91Fi6mGfqRopl6K+OE0IGRIyTBZr1mMDISQAxoadiuYGgJKrbPEpugWDk14NXFPyfjn08Fc82ZD0d2WSX5HpuwEBK6Zp9ERnz2h8ld03axFd30M4x3M4rsLiPBM183hBY49uY09RraFzzwa346BdLivGK1Rc5GCM6Oa8AOaeBAJGm8FepyW8d7mLHmik+5DwUSW7HBaO6wjgo011A7lI4Zu9jmrx/aDmp1tlwg7kuXjcJG5ARYMQkb1bWPFXEpPttgc1Vcloc1Aata7dHaoXRPOTxkd7SM2vHaCsmvGB0T3Mfk5pofmOwjPxXeDEDm714vi8BOA702ih7W/MLNfXyXJeUXVTx4VE0iiPdUr1LIohlzyrXdTVYUjSz6NwNczLJY44w5pc4c5K5rgaveBWhGoAAaOxoTCCvm26o7Y/wDd9EbiWs/4qRDiG1WefYlkdVppqOiaVa9pHh5rUupzsl/2UOne+n0WhUGGMUNtVljlJG0QRIBue07LvaK+IX7iPFDLNZpJaguApGPWe7Jo88z2ArXyWaUZ3wtWXlEZDEJIzINYw9peO9taqSvnW7byeyUSbR29rb29+3Wu356rcbmxE2eJr8g7R7eDhqO7eO9U1XqbwsnXxWlyl9+N7OLQIKvLi/Y2w0bAfWmyXVrrlWlEYoxIILO5zT03dCL7x9LwFT5LKYxXv3Ht3FV9R1DraSJ1Vc1rN2XiaUNaXONA0EuPADMlV9xXsJoGPJ6RFH9jhk725+KqMa3vRghac39J/Y0HIeJHs7VdO1Rr5lcYOUuJZ3ZimCeQxsc4PAqGva5u0BvbXVW6yWG18zIyUaxODu9vpN8RVaxFIHAEGoIBB4g5gqvpr3anvkndXwfY9IS9jTFIsUFW0MslRE0+157BXzIUPAeKn2trmykF7QHNIAFRWhBAyyNPNXO2Klw9lfB8eQ2oQhWEAQhCAS77vLUJSth5zI+HYeKs75kO0VVRarjSaxnU87kdsWzqvEj0yvufnouh+8aOj9oep8kqTEgkHIjIg7iNQV5FtTrlno3QmpI5yPUvDeJXWOWV4YH7cYa0E0AcCCHEbxrllqq2R6iyPUY6nqOvusZ2va9ZJ5DJK4ucd50A9Vo3DsC1Pk7e3myB6TInnxBqscketL5LrbVwbXWEj8jwPcrq3/siyE/paNIQhC9QxHl0YKiT2AO3KahAK94YdDtyUr1wmc6BPd/4tsljH+ImYx26MdKQ90bauPfSiz29eU+W0EtsNm2Qf4tqzPe2Jpp5u8FCU4x8skot+BWvS4XMqTkBqTkB3lLm24upHV/a3Tz+Sb5MOyTHnLbMXbwHkBo+7GKAeS/Zr5stlFI2hzhpX4BZZdVvaCL1T7kU134QmlzkOy3fTLzKuo7vslkFXEOcOHzSrfeP5XZNy4bvYlx1+Odm5pceJd8KZKr4bJd2T+SCH2344NNmBoaOIy9u9LNrtTnuLnGriqyz25zwcqZ7vmpUajw4PDvLkMuHsTussZaD0Tmex3HxHuC63viF9p2Q4nZbmB2n0j4JfjClxLrsfHicUVy0lxK4sN/vgFQcqUI4gaeIVPEpcaoUnF6i1rVha2q9nz7JfWgHRHCuZPfp5IiUSNS4lXZJybbJRWLEWN0YmdZ5DFmRJR7B2gUd7APJSZrS6R5e41Ljn8AOyir4wpcajO1yio+kSjBJuR+2gZeCZcFYsb9H5uV1HWarHE+oKlju6lR+FLU6p57MA8vFQ4ihoTQjtGh0Cn09vxvSN0Oaw94svt1qndIcm9WNp9Fg0Hecye9d8A33zFqj2jRpdsO+7LRte4PDSqW0qtfJQ+xWRk+XL2RaWYfTSULy5TrLFavorSZZG/vSymyynWbtek4bwO3Ooos/v/ldmfY2QxAxzObs2iaorlkeapoXak7q0HEZ7h6Wlrj7S4fma4e8hb7Lu36TLCvv+o+sUKLdc+3DG6taxsJ8WA/FC0p6UCDfdloSqMZFP983bWqTbdYi0roLC57w2SvWKbhE7TPCP2gFZGD0wPSA9Ye3v1oo5S0q4u++9neoTgprGSjJxeoQ5HqNI9N+KbmbJWeAZ6yxt38ZGjjxHjxSTI9ebKtweM1qSktR4kenHkwt1LXC2vW51vmxzgPMJHkev2x3tJA8PjcWuYdpjhqDpX+iLs0/sH4w+kr2vmGyxmSeRsbBvdvPqtAzcewZrL765aXOfs2ZhjYP4jw1z3doYei0d9T3LN74v2a1SbdokdI7QbRyA4NaMmjuCurrwrzlmMx7aeCvtvfhdiuFS9j7c/KDN+zc54mZK7YG01raPoSGEtALSaHUH2hU17YjvW1vdHtCysBLS2zVDiAdTMelp6uz3JXw9MQ2eH0tkSw9ksDg9pHfQeSubHLb7YKxM2I3EnnpjsMpXd6T6Z9UFUQna3xi9LZRgu7OcGHLPZ6umeHOObs9pxPEuOpUa8MdRRDZgaB3ZnzUy3YXs7GO+kTyTSOaRVh5tjCR1mtFS4j7Rp2LPPoAbIWucDQ5OGh7abu5WOhpcpkFan2iXMd/PtDzzpeG0yDCKk8CToO5Vl5W8AlrW7HfWp7ycymS67qaBXKnEKfaHtpSgI7QD71yF6g8SOyrcvYhWO53SnRX0ODwBV5a37xA96nSTAZNAHdl7l5jhrmVd/k/0VfD/Zx/u1FukH4an3BdI8Ns+sPl/RWEFmU+OGiolfr3EWxqz2VUeG2+ufJdP7CaPTPkrJ71wfIofK/svwS4f2yM26G/W07x/RWEWEpSAWvJB0LaEeagvkTVya20m0mE5skY51ODmU6XZlUeSvqsUnkor8Fc4tLU2UZwpaBo53kPkvBw/aho8/lb8ltn9mt4LwbpbwWv4ofxX4M/OX3ZibrDbG+kD3sb8lzNttjNWxu72uHuctrfcbDuCiTYaYdwUXRW/wBqJK2a9mOSYmmHXgH4HEewgqM/FEZ6zJGd4BHm019i1m14MYdwS9eXJ806BVvpKvSwmr5iGbwjf1HtJ4VofI5qFaVbXzgEtrQKis2HrV09hzQ2MDa59+y3M0DQTvPkqp9MoLU/yTjdy7YQbSuF2PpaIj9tvtIHxRLaekWPaWPaaOa7iOBXe4YQ61R10a7bd3M6XwCg04ruS3fBrnJ/eLv7YmhDjsMsjQ8cXsMQa49oDyPEr9S5yO3ht3naZT/Eikd+aZhA8kLZQsgkZ7Hsjcp4KhLt63PWuSaFylhqrisy28bvLVSyylq1K8rmDhoky98PkVoEBQwXyWnVVt82ZslZI8navYN/2mjj2L3b7A5qqZJ3NUJwUljJRk4vsV0j1FkeplseHZ6Hf2/1VZK5Y5VuL7mhSUj8DukO9MN3YlkihdDq0kkdldUsxmrh3qeqponEm3XatmdrjvdQ9zqtPvTVeONNiJrG0bsNDdluQGyKUASUxRrfG58uXpe/erOneTwhctiTZryltMgZHVznmjRX47go4w7NtlrgQ5poRwI7Qp9ksgj06w38D2LVsMWWO1nbIG2WNce2nRd5Ee0LQrk7OHr/ANKvjyHIyv6HPCN58wfMfFRJr+IycHeQPyW9XhhJjm6LOZrlsr5iw9IO6LXDSum00jt03FRtjVBcmvwSrc5dkIgxE0bneQ+a6NxWBuPk1Xlr5PnAkAabx71AkwK/gVL4K2tI/JJHGPGoG4+TF0/vsP8Ato+BUi78Bse1we4h5qI6aAj1uOap5sHyNJBaajIqqNNMm0vRN2WRSbJ/98R9nxDh8V+HFg9Vp8SPgqaTDbxuK73JhZ0s7WuB2a1fTIkeqDur81KXT1xWs4rZN4if/eJzsmsb4vWg8l8XNyOmle10j27DGs6sbSQXZ+k4kNz3U7UkYqwdzBbLA0hho2RtSdl24gnOjveO1NGAbO8EVqp0xra5xOWOSfFm4WeWoXVQbE7ZZVxoAKklK18YufHaBsklrdWVyI9U/aI37slOy6NeciEK3PwO6FHsFuZNG2SM1a8VB94PAg1BHYpCtIEC+L1ZZ2bb/gNNSSdAi7rbHaIw+M1ByPEHgf1vWccpGIOcIiYcq1NPVaaN8zV3gFU4IxebJKA8/sn0En2RuePu691exYl1P+zPRodP6d9msW252uGixnlLLY38y3TbLn04taAK+Lj5LdnTt2duo2abVa1FKVrXhRfNWLLxM9oe87yT+Yl9P81PBT6h9kiNK7tlDbmiVoDuu0Ujcd4Gkbj7ju00XG6py1krjk4N5sV1q/I+xdJVGkeaU3Vr5KlS2PFlud9HDkrtXN2mQ8Yqf5gfgvxV+BnUmcfs096Fsq+kzz8n1GhCFYQPLmVUO1XcHblOQgEy9cMB1cklXvhEitAtldGCodpuxrtyA+d7xuJ7dxVBarO4ahfRN44Ua7clO9cBA1oFxpPydTwxgWzZIFKCor/2rJMF84Fc2tAluezyxZObtAeB896zW079JbXZnk6sUiHI18uw8VBhtbSaVoeDsipzFiacWaVjJDEzYQv82aVrj1WOq4cWO6Mg8qHwSzGpEZVaePSWasNExzygtlrZrI8OYR/iZmHIg/wI3cSOsdwy3miXGf6UUWFgAoFJYl1jsesVwUVhpmErWy0AtdTa2Q4eHRePA0P4l4xrPHZo2sZTnpqiMeo0deYjgKgDiSO1IljvaSzkSRdaM7QBqQaijmkDcQgW2W0SOtFoI5ySgDRkI429SJo3DMk9pV8eo4057K5U7ZvokwCgFN2iablgjtB2XAbZFW9uz1h370rMUhlofHR8Zo+Mh7O9u7uIyWSi11zTL7Ico4OFowZHQkgADMk6ADUlKF1wsc90rBRjiRD2sGXOfiOfcpV+con06Ntkga9jph/i3HSOJtNtjHeltdWvA9uXSFgAAAoAAABuA0C1ddemlCJT01XfkyRzTXAtcKhwIIPs9tFe4XuZmw17ND7CMi09tVRsVPeV+2uyOcyyirbWdmpBJikpQyMIyaS3ecujXcqOiv4Nxfgs6mrktQ24ixKC8wxGrYjSQjR0g9Dubv7e5KE7iSScycyT710s1lEbA0Z0GZ4neVylVV1rtnpOuHCOFnhPFf0OYMlNLPO4AuOkUpybIeDXZA8DQ8U8YxvsQWcgGj5asb2ClXu8G+0hZNa4Q9pa4VDgQR2FRfpMzgGzSukEbebiLzUhg0Hu8lrr6lqtxfkonTs9OVvtBe8uO/TsGgHlRV8ilyqJKqEWsZLq5Q3xWKSxvDnFzSyzSClGMfk+N9TXognZpxpuSNan7TieJJUqVQ5Vo5OWaVcUvBElUSRS5VIuu6HSuGWSuri5PsVykkX2BruJNaa19y/FomDcM7DRUbkLcliwzN6aghCF04CEIQAhCEB+Fq5PswO5dkICottyNcNEoX1gZrq0C0ZeHxAoD58vrk/IrQJXnumeE9Emg3OzC+nLVdDXbku3lg1jty40n2Z1NrwYJFe5blIwjtbmPI/1VlZbfG/quBPDQ+RzT3enJ4DWgSnePJ84blmn0sH47F0bpLyDFIYqJ1w2iLqOeBw1HkckMt1pZ1mtf3gtPmMvYssukn67l0b4+xlYpEaXI8SEdeFw+6QfeApkWKId+23vYf8AbVZ5dPYv2lqtg/ZfMUhipIsS2c/xAPvNePeFLjxDZ/ro/F1PeqHVP+L/AAWqcfuixslhYxznMaAX9YjfT3DuU9iqY79s/wBfD/MZ81JZfdn+vh/mR/NVyhP2mSUolqxeJVEZftn+vh/mx/Nc5r+s/wBfD/Nj+ahwl9mS5L7nuVRJVxmxHZvr4vBwPuUGbE1m+tafuh59wV0ap/xf4IOcfuiRKokqizYnh3bbu5jvjRRJL/r1Ynnv2R81ojRY/wBrKnbD7kqVQ5V4+kTP6sYHfU/Jd4bhtEmpI+6Kf1WmPSz9lLuj6IExUYRlxo0Epxu7k/LjVwJ78033VgNraVC0x6ZLyymVzfgza6cIPkILgtKw3gsMoSE2Xfh5rNyuIrOAtKSSxFLe+ThYrAGCgCFNQunAQhCAEIQgBCEIAQhCAEIQgBfhavxCA5SWYHcoNouth1CEICqtWH4ju9ip7VhaI7vYhCAqrRhKH9BVlowlF+ghCAgS4Ti/QUR+FYv0EIQHF2Fo/wBBczheP9BCEB4OF4/0F7bheP8AQQhAd48LR/oKXDhSL9BCEBZWfCUX6Ct7LhOL9BCEBc2TDMQ3exXNluOMbvYhCAs4LA0aBSmRAIQgOlEIQgBCEID/2Q=="/>
          <p:cNvSpPr>
            <a:spLocks noChangeAspect="1" noChangeArrowheads="1"/>
          </p:cNvSpPr>
          <p:nvPr/>
        </p:nvSpPr>
        <p:spPr bwMode="auto">
          <a:xfrm>
            <a:off x="4424363" y="3281363"/>
            <a:ext cx="296862" cy="296862"/>
          </a:xfrm>
          <a:prstGeom prst="rect">
            <a:avLst/>
          </a:prstGeom>
          <a:noFill/>
        </p:spPr>
        <p:txBody>
          <a:bodyPr/>
          <a:lstStyle/>
          <a:p>
            <a:endParaRPr lang="en-US"/>
          </a:p>
        </p:txBody>
      </p:sp>
      <p:sp>
        <p:nvSpPr>
          <p:cNvPr id="232457" name="AutoShape 9" descr="data:image/jpeg;base64,/9j/4AAQSkZJRgABAQAAAQABAAD/2wCEAAkGBhQSERUUEhQUFBUSFhQVEBQQFRIVFxUWFBQWFRQQFBQXHCYeFxkjGRQUHy8gIycpLCw4FSExNjAqNSYrLCkBCQoKDgwOGg8PGikkHyQvLC8sLyksLCwsLCksLCwsLCwsKSwsLCwsLCwpLCwsLCwsLCwpLCwpLCwsLCwsLCwsLP/AABEIALUBFwMBIgACEQEDEQH/xAAcAAACAwEBAQEAAAAAAAAAAAAABgQFBwMCCAH/xABGEAABAwEFAwgGBwUIAwEAAAABAAIDEQQFBiExEkFRBxMiMmFxgZFCUqGxwdEUU2JygpLwIzNDk+EVFiSissLS8WNzoyX/xAAZAQEAAwEBAAAAAAAAAAAAAAAAAgMEAQX/xAAqEQACAwABBAEDBAIDAAAAAAAAAQIDERIEITFBEzJRkSJCUmEUI3Ghwf/aAAwDAQACEQMRAD8A3FCEIAquFjt8coLonskAJBMbmuAI1aSDqoWJ5S2yTU1LC0fj6PxWA4Pxu+wW57xV0Ejy2eMZ1YCQ17d200accxvyqlYoy4k1DVp9JIXGxWxksbZI3B7HgOY5uhBzBChYivUWeBzyaHqsr6x0PgKnwU3JJayKWvDJ+VK/3m3M5t7m/R/3OySNlwPSly3lwp3MWtYdvcWqyxTj+IwFw4OGT2+DgR4L51va3meZ8h9I9HsaMmjyz8StM5Gb6ylsrjp+1i7jRsjR47J/EVlpm+Xf2X2R7dvRp6yzlQv95lZHE9zBCdoGNzmkyD0qjc3TvJTzirEDbLDtVG2/oxjtpUv7mjPy4rE7xtxmlLzvyaOAGnjv8V3qLP2o5VH2zfbttXOQxyfWMY/8zQfipKocC2jbsEB9VhZ+RxZ7gFeucAKnIDMk7u1aYvUmUtY8P1CWbdjqJkga0bbSQC4GmppVopmO00r7UzLkZxluM64uPkEIQpkQQhCAEIQgBCEIAQhCAEIQgBCEIAQhCAEIQgBCEIAQhCAj263shYZJXBjW6k+6gzJ7lzuq94rTGJYJGyMNQHMNRUZEHgRwKU+Vuv0GQg9WOR3nRtf8x81k3Jhjk3faNmQn6NMQJhrsHRs7R2aHiO0BUfL+tx+xb8f6dNrx/eYhs2e/aPgxjne8NXzXG1a9yz32C6OJrgQYHPq0ggiZ4aCDvFGHzWTsas9j2bZbD6UaHyVY7+ivFmnd+wkPQc7SJ57dzHHXgc95U7lVxWJZuYicHMiGy4tIIL39fMa0bRve4rNWMUhjVxzbjxOqK3T0xqusMXqbLaophox3TA3sd0XjyJ9iq2NUhjVVudyeF9i3EL7ZanvNWxNAZZ2HUM1c8ji459wA3KrYxeWMUhjFyT16wlnY0XAWJYILG9s0rWmN7iGE9ItdQjYbq7pbQyVZiDGUloJaBsR+jHx4OlI1P2dB2pVjZnXeNDvHcdykRsUpWtxUTigk9JNiYXSsrmXPYCT2uAW2LHrjiraIR/5Y/wDWFsK0dJ4ZVf5QIXl8gaKkgDiTRc7Na2SAljg4A0JadCNxWvVuFGHZCELpwEIQgBCEIAQhCAEIQgBCEIAQhCAEIQgBCEIAQhCAznlhtuzZpGetD/qla34LBmNWscoFr+kX42ySOIh5qNjmjQnZdNU+NB5LNbbY+blkj+re9vfsuIB9i86facka4/SgfaXPDQ4l2w0MbtEmjG1LWCujRU0C9MavLGp+whyWT2oCSasEJoQSP2jxxa09UdrvIok5PEG0vIlsYmG7MGWyehjs8hB0c8bDe+r6A+C2u4sGWWyAczE3aH8R/TkPbtHTuFArtXrp/uyt2/Yxmy8k9tPW5lnY6Qk/5WkKYOSS1D+JAfxSf8FrSFP/AB4EflkY/LybWxmjGP8AuSN/3UVZarkmh/exSMHFzTs/m09q3NfhbXI79VB9NF+GdVz9mEsapDGrRb9wJHLV8AET+AyY7vA6p7R5JFmsbo3lj2lrm6g/rMdqx2Vyh5NEJqXg9WG18y9suyX824P2G0BdsmuyK5VTHPygTS/uYuZb601HSeDBk3xJS6xq7saoxtlBYiTgpPWTZLykf1nFx3lxqfDc0dwTxhq7uahFR0pOm/xGQ8BRKOH7u56ZrT1W9J/cN3iaDzWhrT0kN2bKL5ftQIQhbzMCEIQAhCEAIQhACEIQAhCEAIQhACEIQAhCEAIQhAfPnKLbNjEJeD1H2YH+WyvscqLEcf8AipT6ztr8wBPtqpfK03Zvi0kcYXD+RF8kzYGw4Ldb+dkFYoGtkkB0c6p5th7MiT2MpvXnzW2/k1xeQL3k05NQ1rbVa21caOgheMmjdK8HV28A6a66akk+blNs30gwxh0ob15I6bIzodn16cR4VTeDVa63H6Y+jPPl5Z+oQhWkAQhCAEIQgBVd+3Cy0szye3qP4fZPFqtELkoqSxnU2nqMpnsTonljxRzdR8RxC/Rkn+/7kE7Kigkb1Dx+wez3eaz20VaSCKEGhB1BGoK8i6p1v+jdXNSRaXDihtm5wOie4uLSx7CylAKFrtogihqdDqpdp5RHUOywDhnte009yUpZFDlkXVdPjxTwfHHdZb2jEdptMrGNle10j2NZsOLQCXDpUbQZCp8FrYWW8m9287bHSnq2ZnR/9stQPyxh380LUlu6eL46/Zmta3ECEIWkpBCEIAQhCAEIQgBCEIAQhCAEIQgBCEIAQhCA+duWKz//AK0p9aOE/wDzDf8Aaqyx39M2F0MbyxkuzzwaevsigBOoFNRXNNXLVZKXix3r2ePza+QH4JOs8S8+3tJmuH0l7g4Bs9T6j/gvoCxPrGw8WtPmAvny6ei+vAH3Lb7mvEGywGusUf8AoC7031v/AIOXfSi5Ll4dOAk2/MZltWwbLnb3OqWjsFCKnx81yjxI5zAXDZcdQNPBa1bGUuKfcocJJaxydbAvBt44pHkv08VxN8uVhAfxbxxXttrCz5t9HipEV/nigH4Sheg5J0GIO1WdnvwHegL9KWNbh2mmeMdJo/agb2j0+8b+zuV9DeQO9SmzgqFkFOOMlGTi9RissihSyJmxvh/6NJtsH7KQ9H7DtTH3bx/RKEsi8mUHF4zcpJrUPuC8W2Wy2YMfttkc975TRtCSaNodrQMaweCYH8pFjArzngCyv+pYtLIoU0ivV80sRW64vubfZ+VCyPkbGOcq9zWg0YQC4hoJAdWlSNyb1iPJPh/6Ra+ecOhZqOz0Mh/djwILvwjituW2qUpR2RnmkniBCEK0rBCEIAQhCAEIQgBCEIAQhCAEIQgBCEIBD5WcMc/ZxOwftLNUup6UR64/DQO8HLJLPEvom22oAGtM9QfcsYv25mwzuDP3biTH2Dezw91Fi6mGfqRopl6K+OE0IGRIyTBZr1mMDISQAxoadiuYGgJKrbPEpugWDk14NXFPyfjn08Fc82ZD0d2WSX5HpuwEBK6Zp9ERnz2h8ld03axFd30M4x3M4rsLiPBM183hBY49uY09RraFzzwa346BdLivGK1Rc5GCM6Oa8AOaeBAJGm8FepyW8d7mLHmik+5DwUSW7HBaO6wjgo011A7lI4Zu9jmrx/aDmp1tlwg7kuXjcJG5ARYMQkb1bWPFXEpPttgc1Vcloc1Aata7dHaoXRPOTxkd7SM2vHaCsmvGB0T3Mfk5pofmOwjPxXeDEDm714vi8BOA702ih7W/MLNfXyXJeUXVTx4VE0iiPdUr1LIohlzyrXdTVYUjSz6NwNczLJY44w5pc4c5K5rgaveBWhGoAAaOxoTCCvm26o7Y/wDd9EbiWs/4qRDiG1WefYlkdVppqOiaVa9pHh5rUupzsl/2UOne+n0WhUGGMUNtVljlJG0QRIBue07LvaK+IX7iPFDLNZpJaguApGPWe7Jo88z2ArXyWaUZ3wtWXlEZDEJIzINYw9peO9taqSvnW7byeyUSbR29rb29+3Wu356rcbmxE2eJr8g7R7eDhqO7eO9U1XqbwsnXxWlyl9+N7OLQIKvLi/Y2w0bAfWmyXVrrlWlEYoxIILO5zT03dCL7x9LwFT5LKYxXv3Ht3FV9R1DraSJ1Vc1rN2XiaUNaXONA0EuPADMlV9xXsJoGPJ6RFH9jhk725+KqMa3vRghac39J/Y0HIeJHs7VdO1Rr5lcYOUuJZ3ZimCeQxsc4PAqGva5u0BvbXVW6yWG18zIyUaxODu9vpN8RVaxFIHAEGoIBB4g5gqvpr3anvkndXwfY9IS9jTFIsUFW0MslRE0+157BXzIUPAeKn2trmykF7QHNIAFRWhBAyyNPNXO2Klw9lfB8eQ2oQhWEAQhCAS77vLUJSth5zI+HYeKs75kO0VVRarjSaxnU87kdsWzqvEj0yvufnouh+8aOj9oep8kqTEgkHIjIg7iNQV5FtTrlno3QmpI5yPUvDeJXWOWV4YH7cYa0E0AcCCHEbxrllqq2R6iyPUY6nqOvusZ2va9ZJ5DJK4ucd50A9Vo3DsC1Pk7e3myB6TInnxBqscketL5LrbVwbXWEj8jwPcrq3/siyE/paNIQhC9QxHl0YKiT2AO3KahAK94YdDtyUr1wmc6BPd/4tsljH+ImYx26MdKQ90bauPfSiz29eU+W0EtsNm2Qf4tqzPe2Jpp5u8FCU4x8skot+BWvS4XMqTkBqTkB3lLm24upHV/a3Tz+Sb5MOyTHnLbMXbwHkBo+7GKAeS/Zr5stlFI2hzhpX4BZZdVvaCL1T7kU134QmlzkOy3fTLzKuo7vslkFXEOcOHzSrfeP5XZNy4bvYlx1+Odm5pceJd8KZKr4bJd2T+SCH2344NNmBoaOIy9u9LNrtTnuLnGriqyz25zwcqZ7vmpUajw4PDvLkMuHsTussZaD0Tmex3HxHuC63viF9p2Q4nZbmB2n0j4JfjClxLrsfHicUVy0lxK4sN/vgFQcqUI4gaeIVPEpcaoUnF6i1rVha2q9nz7JfWgHRHCuZPfp5IiUSNS4lXZJybbJRWLEWN0YmdZ5DFmRJR7B2gUd7APJSZrS6R5e41Ljn8AOyir4wpcajO1yio+kSjBJuR+2gZeCZcFYsb9H5uV1HWarHE+oKlju6lR+FLU6p57MA8vFQ4ihoTQjtGh0Cn09vxvSN0Oaw94svt1qndIcm9WNp9Fg0Hecye9d8A33zFqj2jRpdsO+7LRte4PDSqW0qtfJQ+xWRk+XL2RaWYfTSULy5TrLFavorSZZG/vSymyynWbtek4bwO3Ooos/v/ldmfY2QxAxzObs2iaorlkeapoXak7q0HEZ7h6Wlrj7S4fma4e8hb7Lu36TLCvv+o+sUKLdc+3DG6taxsJ8WA/FC0p6UCDfdloSqMZFP983bWqTbdYi0roLC57w2SvWKbhE7TPCP2gFZGD0wPSA9Ye3v1oo5S0q4u++9neoTgprGSjJxeoQ5HqNI9N+KbmbJWeAZ6yxt38ZGjjxHjxSTI9ebKtweM1qSktR4kenHkwt1LXC2vW51vmxzgPMJHkev2x3tJA8PjcWuYdpjhqDpX+iLs0/sH4w+kr2vmGyxmSeRsbBvdvPqtAzcewZrL765aXOfs2ZhjYP4jw1z3doYei0d9T3LN74v2a1SbdokdI7QbRyA4NaMmjuCurrwrzlmMx7aeCvtvfhdiuFS9j7c/KDN+zc54mZK7YG01raPoSGEtALSaHUH2hU17YjvW1vdHtCysBLS2zVDiAdTMelp6uz3JXw9MQ2eH0tkSw9ksDg9pHfQeSubHLb7YKxM2I3EnnpjsMpXd6T6Z9UFUQna3xi9LZRgu7OcGHLPZ6umeHOObs9pxPEuOpUa8MdRRDZgaB3ZnzUy3YXs7GO+kTyTSOaRVh5tjCR1mtFS4j7Rp2LPPoAbIWucDQ5OGh7abu5WOhpcpkFan2iXMd/PtDzzpeG0yDCKk8CToO5Vl5W8AlrW7HfWp7ycymS67qaBXKnEKfaHtpSgI7QD71yF6g8SOyrcvYhWO53SnRX0ODwBV5a37xA96nSTAZNAHdl7l5jhrmVd/k/0VfD/Zx/u1FukH4an3BdI8Ns+sPl/RWEFmU+OGiolfr3EWxqz2VUeG2+ufJdP7CaPTPkrJ71wfIofK/svwS4f2yM26G/W07x/RWEWEpSAWvJB0LaEeagvkTVya20m0mE5skY51ODmU6XZlUeSvqsUnkor8Fc4tLU2UZwpaBo53kPkvBw/aho8/lb8ltn9mt4LwbpbwWv4ofxX4M/OX3ZibrDbG+kD3sb8lzNttjNWxu72uHuctrfcbDuCiTYaYdwUXRW/wBqJK2a9mOSYmmHXgH4HEewgqM/FEZ6zJGd4BHm019i1m14MYdwS9eXJ806BVvpKvSwmr5iGbwjf1HtJ4VofI5qFaVbXzgEtrQKis2HrV09hzQ2MDa59+y3M0DQTvPkqp9MoLU/yTjdy7YQbSuF2PpaIj9tvtIHxRLaekWPaWPaaOa7iOBXe4YQ61R10a7bd3M6XwCg04ruS3fBrnJ/eLv7YmhDjsMsjQ8cXsMQa49oDyPEr9S5yO3ht3naZT/Eikd+aZhA8kLZQsgkZ7Hsjcp4KhLt63PWuSaFylhqrisy28bvLVSyylq1K8rmDhoky98PkVoEBQwXyWnVVt82ZslZI8navYN/2mjj2L3b7A5qqZJ3NUJwUljJRk4vsV0j1FkeplseHZ6Hf2/1VZK5Y5VuL7mhSUj8DukO9MN3YlkihdDq0kkdldUsxmrh3qeqponEm3XatmdrjvdQ9zqtPvTVeONNiJrG0bsNDdluQGyKUASUxRrfG58uXpe/erOneTwhctiTZryltMgZHVznmjRX47go4w7NtlrgQ5poRwI7Qp9ksgj06w38D2LVsMWWO1nbIG2WNce2nRd5Ee0LQrk7OHr/ANKvjyHIyv6HPCN58wfMfFRJr+IycHeQPyW9XhhJjm6LOZrlsr5iw9IO6LXDSum00jt03FRtjVBcmvwSrc5dkIgxE0bneQ+a6NxWBuPk1Xlr5PnAkAabx71AkwK/gVL4K2tI/JJHGPGoG4+TF0/vsP8Ato+BUi78Bse1we4h5qI6aAj1uOap5sHyNJBaajIqqNNMm0vRN2WRSbJ/98R9nxDh8V+HFg9Vp8SPgqaTDbxuK73JhZ0s7WuB2a1fTIkeqDur81KXT1xWs4rZN4if/eJzsmsb4vWg8l8XNyOmle10j27DGs6sbSQXZ+k4kNz3U7UkYqwdzBbLA0hho2RtSdl24gnOjveO1NGAbO8EVqp0xra5xOWOSfFm4WeWoXVQbE7ZZVxoAKklK18YufHaBsklrdWVyI9U/aI37slOy6NeciEK3PwO6FHsFuZNG2SM1a8VB94PAg1BHYpCtIEC+L1ZZ2bb/gNNSSdAi7rbHaIw+M1ByPEHgf1vWccpGIOcIiYcq1NPVaaN8zV3gFU4IxebJKA8/sn0En2RuePu691exYl1P+zPRodP6d9msW252uGixnlLLY38y3TbLn04taAK+Lj5LdnTt2duo2abVa1FKVrXhRfNWLLxM9oe87yT+Yl9P81PBT6h9kiNK7tlDbmiVoDuu0Ujcd4Gkbj7ju00XG6py1krjk4N5sV1q/I+xdJVGkeaU3Vr5KlS2PFlud9HDkrtXN2mQ8Yqf5gfgvxV+BnUmcfs096Fsq+kzz8n1GhCFYQPLmVUO1XcHblOQgEy9cMB1cklXvhEitAtldGCodpuxrtyA+d7xuJ7dxVBarO4ahfRN44Ua7clO9cBA1oFxpPydTwxgWzZIFKCor/2rJMF84Fc2tAluezyxZObtAeB896zW079JbXZnk6sUiHI18uw8VBhtbSaVoeDsipzFiacWaVjJDEzYQv82aVrj1WOq4cWO6Mg8qHwSzGpEZVaePSWasNExzygtlrZrI8OYR/iZmHIg/wI3cSOsdwy3miXGf6UUWFgAoFJYl1jsesVwUVhpmErWy0AtdTa2Q4eHRePA0P4l4xrPHZo2sZTnpqiMeo0deYjgKgDiSO1IljvaSzkSRdaM7QBqQaijmkDcQgW2W0SOtFoI5ySgDRkI429SJo3DMk9pV8eo4057K5U7ZvokwCgFN2iablgjtB2XAbZFW9uz1h370rMUhlofHR8Zo+Mh7O9u7uIyWSi11zTL7Ico4OFowZHQkgADMk6ADUlKF1wsc90rBRjiRD2sGXOfiOfcpV+con06Ntkga9jph/i3HSOJtNtjHeltdWvA9uXSFgAAAoAAABuA0C1ddemlCJT01XfkyRzTXAtcKhwIIPs9tFe4XuZmw17ND7CMi09tVRsVPeV+2uyOcyyirbWdmpBJikpQyMIyaS3ecujXcqOiv4Nxfgs6mrktQ24ixKC8wxGrYjSQjR0g9Dubv7e5KE7iSScycyT710s1lEbA0Z0GZ4neVylVV1rtnpOuHCOFnhPFf0OYMlNLPO4AuOkUpybIeDXZA8DQ8U8YxvsQWcgGj5asb2ClXu8G+0hZNa4Q9pa4VDgQR2FRfpMzgGzSukEbebiLzUhg0Hu8lrr6lqtxfkonTs9OVvtBe8uO/TsGgHlRV8ilyqJKqEWsZLq5Q3xWKSxvDnFzSyzSClGMfk+N9TXognZpxpuSNan7TieJJUqVQ5Vo5OWaVcUvBElUSRS5VIuu6HSuGWSuri5PsVykkX2BruJNaa19y/FomDcM7DRUbkLcliwzN6aghCF04CEIQAhCEB+Fq5PswO5dkICottyNcNEoX1gZrq0C0ZeHxAoD58vrk/IrQJXnumeE9Emg3OzC+nLVdDXbku3lg1jty40n2Z1NrwYJFe5blIwjtbmPI/1VlZbfG/quBPDQ+RzT3enJ4DWgSnePJ84blmn0sH47F0bpLyDFIYqJ1w2iLqOeBw1HkckMt1pZ1mtf3gtPmMvYssukn67l0b4+xlYpEaXI8SEdeFw+6QfeApkWKId+23vYf8AbVZ5dPYv2lqtg/ZfMUhipIsS2c/xAPvNePeFLjxDZ/ro/F1PeqHVP+L/AAWqcfuixslhYxznMaAX9YjfT3DuU9iqY79s/wBfD/MZ81JZfdn+vh/mR/NVyhP2mSUolqxeJVEZftn+vh/mx/Nc5r+s/wBfD/Nj+ahwl9mS5L7nuVRJVxmxHZvr4vBwPuUGbE1m+tafuh59wV0ap/xf4IOcfuiRKokqizYnh3bbu5jvjRRJL/r1Ynnv2R81ojRY/wBrKnbD7kqVQ5V4+kTP6sYHfU/Jd4bhtEmpI+6Kf1WmPSz9lLuj6IExUYRlxo0Epxu7k/LjVwJ78033VgNraVC0x6ZLyymVzfgza6cIPkILgtKw3gsMoSE2Xfh5rNyuIrOAtKSSxFLe+ThYrAGCgCFNQunAQhCAEIQgBCEIAQhCAEIQgBfhavxCA5SWYHcoNouth1CEICqtWH4ju9ip7VhaI7vYhCAqrRhKH9BVlowlF+ghCAgS4Ti/QUR+FYv0EIQHF2Fo/wBBczheP9BCEB4OF4/0F7bheP8AQQhAd48LR/oKXDhSL9BCEBZWfCUX6Ct7LhOL9BCEBc2TDMQ3exXNluOMbvYhCAs4LA0aBSmRAIQgOlEIQgBCEID/2Q=="/>
          <p:cNvSpPr>
            <a:spLocks noChangeAspect="1" noChangeArrowheads="1"/>
          </p:cNvSpPr>
          <p:nvPr/>
        </p:nvSpPr>
        <p:spPr bwMode="auto">
          <a:xfrm>
            <a:off x="4424363" y="3281363"/>
            <a:ext cx="296862" cy="296862"/>
          </a:xfrm>
          <a:prstGeom prst="rect">
            <a:avLst/>
          </a:prstGeom>
          <a:noFill/>
        </p:spPr>
        <p:txBody>
          <a:bodyPr/>
          <a:lstStyle/>
          <a:p>
            <a:endParaRPr lang="en-US"/>
          </a:p>
        </p:txBody>
      </p:sp>
      <p:pic>
        <p:nvPicPr>
          <p:cNvPr id="232459" name="Picture 11" descr="Bear Trap Clip Art"/>
          <p:cNvPicPr>
            <a:picLocks noChangeAspect="1" noChangeArrowheads="1"/>
          </p:cNvPicPr>
          <p:nvPr/>
        </p:nvPicPr>
        <p:blipFill>
          <a:blip r:embed="rId3" cstate="print"/>
          <a:srcRect/>
          <a:stretch>
            <a:fillRect/>
          </a:stretch>
        </p:blipFill>
        <p:spPr bwMode="auto">
          <a:xfrm>
            <a:off x="5715000" y="1752600"/>
            <a:ext cx="3352800" cy="2168525"/>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685800" y="1981200"/>
            <a:ext cx="5257800" cy="4648200"/>
          </a:xfrm>
        </p:spPr>
        <p:txBody>
          <a:bodyPr/>
          <a:lstStyle/>
          <a:p>
            <a:pPr marL="342900" lvl="1" indent="-342900" eaLnBrk="1" hangingPunct="1">
              <a:buFontTx/>
              <a:buChar char="•"/>
            </a:pPr>
            <a:r>
              <a:rPr lang="en-US" sz="3200" dirty="0" smtClean="0"/>
              <a:t>Critical levels (CLs)</a:t>
            </a:r>
          </a:p>
          <a:p>
            <a:pPr marL="342900" lvl="1" indent="-342900" eaLnBrk="1" hangingPunct="1"/>
            <a:r>
              <a:rPr lang="en-US" dirty="0" smtClean="0"/>
              <a:t>level at which wind speed = phase speed represents a singularity in the simplified Taylor-Goldstein equation (6.36)</a:t>
            </a:r>
          </a:p>
          <a:p>
            <a:pPr lvl="2" eaLnBrk="1" hangingPunct="1"/>
            <a:r>
              <a:rPr lang="en-US" dirty="0" smtClean="0"/>
              <a:t>for </a:t>
            </a:r>
            <a:r>
              <a:rPr lang="en-US" dirty="0" err="1" smtClean="0"/>
              <a:t>Ri</a:t>
            </a:r>
            <a:r>
              <a:rPr lang="en-US" baseline="-25000" dirty="0" err="1" smtClean="0"/>
              <a:t>CL</a:t>
            </a:r>
            <a:r>
              <a:rPr lang="en-US" dirty="0" smtClean="0"/>
              <a:t> </a:t>
            </a:r>
            <a:r>
              <a:rPr lang="en-US" dirty="0" smtClean="0">
                <a:latin typeface="Symbol" pitchFamily="18" charset="2"/>
              </a:rPr>
              <a:t>&gt;</a:t>
            </a:r>
            <a:r>
              <a:rPr lang="en-US" dirty="0" smtClean="0"/>
              <a:t> 2.0, waves are nearly completely absorbed (zero reflection at the critical level)</a:t>
            </a:r>
          </a:p>
          <a:p>
            <a:pPr lvl="2" eaLnBrk="1" hangingPunct="1"/>
            <a:r>
              <a:rPr lang="en-US" dirty="0" smtClean="0"/>
              <a:t>0.25 </a:t>
            </a:r>
            <a:r>
              <a:rPr lang="en-US" dirty="0" smtClean="0">
                <a:latin typeface="Symbol" pitchFamily="18" charset="2"/>
              </a:rPr>
              <a:t>&lt;</a:t>
            </a:r>
            <a:r>
              <a:rPr lang="en-US" dirty="0" smtClean="0"/>
              <a:t> </a:t>
            </a:r>
            <a:r>
              <a:rPr lang="en-US" dirty="0" err="1" smtClean="0"/>
              <a:t>Ri</a:t>
            </a:r>
            <a:r>
              <a:rPr lang="en-US" baseline="-25000" dirty="0" err="1" smtClean="0"/>
              <a:t>CL</a:t>
            </a:r>
            <a:r>
              <a:rPr lang="en-US" dirty="0" smtClean="0"/>
              <a:t> </a:t>
            </a:r>
            <a:r>
              <a:rPr lang="en-US" b="1" dirty="0" smtClean="0"/>
              <a:t>≤</a:t>
            </a:r>
            <a:r>
              <a:rPr lang="en-US" dirty="0" smtClean="0"/>
              <a:t> 2.0, increasing reflection at CL as </a:t>
            </a:r>
            <a:r>
              <a:rPr lang="en-US" dirty="0" err="1" smtClean="0"/>
              <a:t>Ri</a:t>
            </a:r>
            <a:r>
              <a:rPr lang="en-US" baseline="-25000" dirty="0" err="1" smtClean="0"/>
              <a:t>CL</a:t>
            </a:r>
            <a:r>
              <a:rPr lang="en-US" dirty="0" smtClean="0"/>
              <a:t> </a:t>
            </a:r>
            <a:r>
              <a:rPr lang="en-US" dirty="0" smtClean="0">
                <a:sym typeface="Wingdings" pitchFamily="2" charset="2"/>
              </a:rPr>
              <a:t> 0.25</a:t>
            </a:r>
          </a:p>
        </p:txBody>
      </p:sp>
      <p:sp>
        <p:nvSpPr>
          <p:cNvPr id="30723"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30724"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228600" y="4114800"/>
            <a:ext cx="8839200" cy="830263"/>
          </a:xfrm>
          <a:prstGeom prst="rect">
            <a:avLst/>
          </a:prstGeom>
          <a:solidFill>
            <a:schemeClr val="bg1"/>
          </a:solidFill>
          <a:ln w="9525">
            <a:solidFill>
              <a:srgbClr val="FF0000"/>
            </a:solidFill>
            <a:miter lim="800000"/>
            <a:headEnd/>
            <a:tailEnd/>
          </a:ln>
        </p:spPr>
        <p:txBody>
          <a:bodyPr>
            <a:spAutoFit/>
          </a:bodyPr>
          <a:lstStyle/>
          <a:p>
            <a:r>
              <a:rPr lang="en-US"/>
              <a:t>An internal gravity wave approaching a critical level with Ri</a:t>
            </a:r>
            <a:r>
              <a:rPr lang="en-US" sz="3200" baseline="-25000"/>
              <a:t>CL</a:t>
            </a:r>
            <a:r>
              <a:rPr lang="en-US"/>
              <a:t> &gt; 0.25</a:t>
            </a:r>
          </a:p>
          <a:p>
            <a:r>
              <a:rPr lang="en-US"/>
              <a:t>(Fig 6.7)</a:t>
            </a:r>
          </a:p>
        </p:txBody>
      </p:sp>
      <p:sp>
        <p:nvSpPr>
          <p:cNvPr id="33795" name="Rectangle 2"/>
          <p:cNvSpPr>
            <a:spLocks noGrp="1" noChangeArrowheads="1"/>
          </p:cNvSpPr>
          <p:nvPr>
            <p:ph type="title"/>
          </p:nvPr>
        </p:nvSpPr>
        <p:spPr/>
        <p:txBody>
          <a:bodyPr/>
          <a:lstStyle/>
          <a:p>
            <a:pPr eaLnBrk="1" hangingPunct="1"/>
            <a:r>
              <a:rPr lang="en-US" sz="4000" smtClean="0"/>
              <a:t>ATMS 316- Mesoscale Gravity Waves</a:t>
            </a:r>
          </a:p>
        </p:txBody>
      </p:sp>
      <p:pic>
        <p:nvPicPr>
          <p:cNvPr id="33796" name="Picture 2"/>
          <p:cNvPicPr>
            <a:picLocks noChangeAspect="1" noChangeArrowheads="1"/>
          </p:cNvPicPr>
          <p:nvPr/>
        </p:nvPicPr>
        <p:blipFill>
          <a:blip r:embed="rId3" cstate="print"/>
          <a:srcRect/>
          <a:stretch>
            <a:fillRect/>
          </a:stretch>
        </p:blipFill>
        <p:spPr bwMode="auto">
          <a:xfrm>
            <a:off x="152400" y="609600"/>
            <a:ext cx="8707438"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228600" y="3429000"/>
            <a:ext cx="8763000" cy="3276600"/>
          </a:xfrm>
        </p:spPr>
        <p:txBody>
          <a:bodyPr/>
          <a:lstStyle/>
          <a:p>
            <a:pPr marL="342900" lvl="1" indent="-342900" eaLnBrk="1" hangingPunct="1">
              <a:buFontTx/>
              <a:buChar char="•"/>
            </a:pPr>
            <a:r>
              <a:rPr lang="en-US" sz="3600" dirty="0" smtClean="0"/>
              <a:t>Critical levels</a:t>
            </a:r>
            <a:endParaRPr lang="en-US" sz="3200" dirty="0" smtClean="0"/>
          </a:p>
          <a:p>
            <a:pPr marL="342900" lvl="1" indent="-342900" eaLnBrk="1" hangingPunct="1"/>
            <a:r>
              <a:rPr lang="en-US" dirty="0" smtClean="0"/>
              <a:t>As gravity wave approaches critical level (</a:t>
            </a:r>
            <a:r>
              <a:rPr lang="en-US" dirty="0" err="1" smtClean="0"/>
              <a:t>Ri</a:t>
            </a:r>
            <a:r>
              <a:rPr lang="en-US" baseline="-25000" dirty="0" err="1" smtClean="0"/>
              <a:t>CL</a:t>
            </a:r>
            <a:r>
              <a:rPr lang="en-US" dirty="0" smtClean="0"/>
              <a:t> &gt; 0.25)</a:t>
            </a:r>
          </a:p>
          <a:p>
            <a:pPr lvl="2" eaLnBrk="1" hangingPunct="1"/>
            <a:r>
              <a:rPr lang="en-US" dirty="0" smtClean="0"/>
              <a:t>phase lines become horizontal</a:t>
            </a:r>
          </a:p>
          <a:p>
            <a:pPr lvl="2" eaLnBrk="1" hangingPunct="1"/>
            <a:r>
              <a:rPr lang="en-US" dirty="0" smtClean="0"/>
              <a:t>vertical group velocity goes to zero</a:t>
            </a:r>
          </a:p>
          <a:p>
            <a:pPr lvl="2" eaLnBrk="1" hangingPunct="1"/>
            <a:r>
              <a:rPr lang="en-US" dirty="0" smtClean="0"/>
              <a:t>u </a:t>
            </a:r>
            <a:r>
              <a:rPr lang="en-US" dirty="0" smtClean="0">
                <a:sym typeface="Wingdings" pitchFamily="2" charset="2"/>
              </a:rPr>
              <a:t> </a:t>
            </a:r>
            <a:r>
              <a:rPr lang="en-US" sz="2800" b="1" dirty="0" smtClean="0">
                <a:sym typeface="Wingdings" pitchFamily="2" charset="2"/>
              </a:rPr>
              <a:t>∞</a:t>
            </a:r>
            <a:r>
              <a:rPr lang="en-US" dirty="0" smtClean="0">
                <a:sym typeface="Wingdings" pitchFamily="2" charset="2"/>
              </a:rPr>
              <a:t> (wave breaks well before this condition, involving the overturning of </a:t>
            </a:r>
            <a:r>
              <a:rPr lang="en-US" dirty="0" err="1" smtClean="0">
                <a:sym typeface="Wingdings" pitchFamily="2" charset="2"/>
              </a:rPr>
              <a:t>isentropes</a:t>
            </a:r>
            <a:r>
              <a:rPr lang="en-US" dirty="0" smtClean="0">
                <a:sym typeface="Wingdings" pitchFamily="2" charset="2"/>
              </a:rPr>
              <a:t> and development of static instability, leading to momentum deposition)</a:t>
            </a:r>
          </a:p>
        </p:txBody>
      </p:sp>
      <p:sp>
        <p:nvSpPr>
          <p:cNvPr id="234499"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34501" name="Picture 2"/>
          <p:cNvPicPr>
            <a:picLocks noChangeAspect="1" noChangeArrowheads="1"/>
          </p:cNvPicPr>
          <p:nvPr/>
        </p:nvPicPr>
        <p:blipFill>
          <a:blip r:embed="rId3" cstate="print"/>
          <a:srcRect/>
          <a:stretch>
            <a:fillRect/>
          </a:stretch>
        </p:blipFill>
        <p:spPr bwMode="auto">
          <a:xfrm>
            <a:off x="76200" y="1905000"/>
            <a:ext cx="4267200" cy="1604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9" name="Picture 2"/>
          <p:cNvPicPr>
            <a:picLocks noChangeAspect="1" noChangeArrowheads="1"/>
          </p:cNvPicPr>
          <p:nvPr/>
        </p:nvPicPr>
        <p:blipFill>
          <a:blip r:embed="rId3" cstate="print"/>
          <a:srcRect/>
          <a:stretch>
            <a:fillRect/>
          </a:stretch>
        </p:blipFill>
        <p:spPr bwMode="auto">
          <a:xfrm>
            <a:off x="76200" y="4419600"/>
            <a:ext cx="6172200" cy="2320925"/>
          </a:xfrm>
          <a:prstGeom prst="rect">
            <a:avLst/>
          </a:prstGeom>
          <a:noFill/>
          <a:ln w="9525">
            <a:noFill/>
            <a:miter lim="800000"/>
            <a:headEnd/>
            <a:tailEnd/>
          </a:ln>
        </p:spPr>
      </p:pic>
      <p:sp>
        <p:nvSpPr>
          <p:cNvPr id="108546" name="Rectangle 2"/>
          <p:cNvSpPr>
            <a:spLocks noGrp="1" noChangeArrowheads="1"/>
          </p:cNvSpPr>
          <p:nvPr>
            <p:ph type="body" idx="4294967295"/>
          </p:nvPr>
        </p:nvSpPr>
        <p:spPr>
          <a:xfrm>
            <a:off x="152400" y="1981200"/>
            <a:ext cx="8229600" cy="4648200"/>
          </a:xfrm>
        </p:spPr>
        <p:txBody>
          <a:bodyPr/>
          <a:lstStyle/>
          <a:p>
            <a:pPr marL="342900" lvl="1" indent="-342900" eaLnBrk="1" hangingPunct="1">
              <a:buFontTx/>
              <a:buChar char="•"/>
            </a:pPr>
            <a:r>
              <a:rPr lang="en-US" sz="3200" smtClean="0"/>
              <a:t>Critical levels</a:t>
            </a:r>
          </a:p>
          <a:p>
            <a:pPr marL="342900" lvl="1" indent="-342900" eaLnBrk="1" hangingPunct="1"/>
            <a:r>
              <a:rPr lang="en-US" smtClean="0"/>
              <a:t>As the wave packet approaches the critical layer, the restoring force (</a:t>
            </a:r>
            <a:r>
              <a:rPr lang="en-US" i="1" smtClean="0"/>
              <a:t>B</a:t>
            </a:r>
            <a:r>
              <a:rPr lang="en-US" smtClean="0"/>
              <a:t>cos</a:t>
            </a:r>
            <a:r>
              <a:rPr lang="en-US" i="1" smtClean="0">
                <a:latin typeface="Symbol" pitchFamily="18" charset="2"/>
              </a:rPr>
              <a:t>f</a:t>
            </a:r>
            <a:r>
              <a:rPr lang="en-US" smtClean="0"/>
              <a:t>) becomes increasingly small as parcel oscillations become increasingly horizontal…wave simply becomes part of the mean wind</a:t>
            </a:r>
          </a:p>
        </p:txBody>
      </p:sp>
      <p:sp>
        <p:nvSpPr>
          <p:cNvPr id="236547" name="Rectangle 3"/>
          <p:cNvSpPr>
            <a:spLocks noGrp="1" noChangeArrowheads="1"/>
          </p:cNvSpPr>
          <p:nvPr>
            <p:ph type="title" idx="4294967295"/>
          </p:nvPr>
        </p:nvSpPr>
        <p:spPr/>
        <p:txBody>
          <a:bodyPr/>
          <a:lstStyle/>
          <a:p>
            <a:pPr eaLnBrk="1" hangingPunct="1"/>
            <a:r>
              <a:rPr lang="en-US" sz="4000" smtClean="0"/>
              <a:t>ATMS 316- Mesoscale Gravity Waves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228600" y="3429000"/>
            <a:ext cx="8763000" cy="3276600"/>
          </a:xfrm>
        </p:spPr>
        <p:txBody>
          <a:bodyPr/>
          <a:lstStyle/>
          <a:p>
            <a:pPr marL="342900" lvl="1" indent="-342900" eaLnBrk="1" hangingPunct="1">
              <a:buFontTx/>
              <a:buChar char="•"/>
            </a:pPr>
            <a:r>
              <a:rPr lang="en-US" sz="3600" smtClean="0"/>
              <a:t>Critical levels</a:t>
            </a:r>
            <a:endParaRPr lang="en-US" sz="3200" smtClean="0"/>
          </a:p>
          <a:p>
            <a:pPr marL="342900" lvl="1" indent="-342900" eaLnBrk="1" hangingPunct="1"/>
            <a:r>
              <a:rPr lang="en-US" smtClean="0"/>
              <a:t>What about for Ri</a:t>
            </a:r>
            <a:r>
              <a:rPr lang="en-US" baseline="-25000" smtClean="0"/>
              <a:t>CL</a:t>
            </a:r>
            <a:r>
              <a:rPr lang="en-US" smtClean="0"/>
              <a:t> &lt; 0.25?</a:t>
            </a:r>
          </a:p>
          <a:p>
            <a:pPr lvl="2" eaLnBrk="1" hangingPunct="1"/>
            <a:r>
              <a:rPr lang="en-US" smtClean="0"/>
              <a:t>layer is unstable to perturbations</a:t>
            </a:r>
          </a:p>
          <a:p>
            <a:pPr lvl="2" eaLnBrk="1" hangingPunct="1"/>
            <a:r>
              <a:rPr lang="en-US" smtClean="0"/>
              <a:t>wave encountering this level extracts energy from mean flow</a:t>
            </a:r>
          </a:p>
          <a:p>
            <a:pPr lvl="2" eaLnBrk="1" hangingPunct="1"/>
            <a:r>
              <a:rPr lang="en-US" smtClean="0"/>
              <a:t>R &gt; 1 (overreflection), necessary condition for the ducting of internal gravity waves {subject of Section 6.5}</a:t>
            </a:r>
          </a:p>
        </p:txBody>
      </p:sp>
      <p:sp>
        <p:nvSpPr>
          <p:cNvPr id="238595"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38596" name="Picture 2"/>
          <p:cNvPicPr>
            <a:picLocks noChangeAspect="1" noChangeArrowheads="1"/>
          </p:cNvPicPr>
          <p:nvPr/>
        </p:nvPicPr>
        <p:blipFill>
          <a:blip r:embed="rId3" cstate="print"/>
          <a:srcRect/>
          <a:stretch>
            <a:fillRect/>
          </a:stretch>
        </p:blipFill>
        <p:spPr bwMode="auto">
          <a:xfrm>
            <a:off x="76200" y="1905000"/>
            <a:ext cx="4267200" cy="1604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0" y="1981200"/>
            <a:ext cx="5943600" cy="4648200"/>
          </a:xfrm>
        </p:spPr>
        <p:txBody>
          <a:bodyPr/>
          <a:lstStyle/>
          <a:p>
            <a:pPr marL="342900" lvl="1" indent="-342900" eaLnBrk="1" hangingPunct="1">
              <a:buFontTx/>
              <a:buChar char="•"/>
            </a:pPr>
            <a:r>
              <a:rPr lang="en-US" sz="3200" smtClean="0"/>
              <a:t>Structure and environments of ducted mesoscale gravity waves</a:t>
            </a:r>
          </a:p>
          <a:p>
            <a:pPr marL="342900" lvl="1" indent="-342900" eaLnBrk="1" hangingPunct="1"/>
            <a:r>
              <a:rPr lang="en-US" smtClean="0"/>
              <a:t>Lindzen and Tung (1976, LT76) three layer model</a:t>
            </a:r>
          </a:p>
          <a:p>
            <a:pPr lvl="2" eaLnBrk="1" hangingPunct="1"/>
            <a:r>
              <a:rPr lang="en-US" smtClean="0"/>
              <a:t>bottom two layers</a:t>
            </a:r>
          </a:p>
          <a:p>
            <a:pPr lvl="3" eaLnBrk="1" hangingPunct="1"/>
            <a:r>
              <a:rPr lang="en-US" smtClean="0"/>
              <a:t>lowest; stable (the duct)</a:t>
            </a:r>
          </a:p>
          <a:p>
            <a:pPr lvl="3" eaLnBrk="1" hangingPunct="1"/>
            <a:r>
              <a:rPr lang="en-US" smtClean="0"/>
              <a:t>upper; less stable (Ri &lt; 0.25)</a:t>
            </a:r>
          </a:p>
          <a:p>
            <a:pPr lvl="2" eaLnBrk="1" hangingPunct="1"/>
            <a:r>
              <a:rPr lang="en-US" smtClean="0"/>
              <a:t>top layer –additional stable layer</a:t>
            </a:r>
          </a:p>
          <a:p>
            <a:pPr lvl="3" eaLnBrk="1" hangingPunct="1"/>
            <a:r>
              <a:rPr lang="en-US" smtClean="0"/>
              <a:t>provides a mechanism for energy loss to the system (R &lt; 1 for bottom two layers)</a:t>
            </a:r>
          </a:p>
        </p:txBody>
      </p:sp>
      <p:sp>
        <p:nvSpPr>
          <p:cNvPr id="31747"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31748"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6"/>
          <p:cNvSpPr>
            <a:spLocks noChangeArrowheads="1"/>
          </p:cNvSpPr>
          <p:nvPr/>
        </p:nvSpPr>
        <p:spPr bwMode="auto">
          <a:xfrm>
            <a:off x="304800" y="2057400"/>
            <a:ext cx="5562600" cy="4114800"/>
          </a:xfrm>
          <a:prstGeom prst="rect">
            <a:avLst/>
          </a:prstGeom>
          <a:noFill/>
          <a:ln w="9525">
            <a:noFill/>
            <a:miter lim="800000"/>
            <a:headEnd/>
            <a:tailEnd/>
          </a:ln>
        </p:spPr>
        <p:txBody>
          <a:bodyPr/>
          <a:lstStyle/>
          <a:p>
            <a:pPr marL="342900" indent="-342900">
              <a:spcBef>
                <a:spcPct val="20000"/>
              </a:spcBef>
              <a:buFontTx/>
              <a:buChar char="•"/>
            </a:pPr>
            <a:r>
              <a:rPr lang="en-US" sz="2800"/>
              <a:t>Inviscid Boussinesq fluid</a:t>
            </a:r>
          </a:p>
          <a:p>
            <a:pPr marL="742950" lvl="1" indent="-285750">
              <a:spcBef>
                <a:spcPct val="20000"/>
              </a:spcBef>
              <a:buFontTx/>
              <a:buChar char="–"/>
            </a:pPr>
            <a:r>
              <a:rPr lang="en-US"/>
              <a:t>Inviscid; no viscosity </a:t>
            </a:r>
            <a:r>
              <a:rPr lang="en-US">
                <a:sym typeface="Wingdings" pitchFamily="2" charset="2"/>
              </a:rPr>
              <a:t> frictionless flow</a:t>
            </a:r>
          </a:p>
          <a:p>
            <a:pPr marL="742950" lvl="1" indent="-285750">
              <a:spcBef>
                <a:spcPct val="20000"/>
              </a:spcBef>
              <a:buFontTx/>
              <a:buChar char="–"/>
            </a:pPr>
            <a:r>
              <a:rPr lang="en-US">
                <a:sym typeface="Wingdings" pitchFamily="2" charset="2"/>
              </a:rPr>
              <a:t>Boussinesq fluid; density is treated as a constant in the governing equations </a:t>
            </a:r>
            <a:r>
              <a:rPr lang="en-US" i="1" u="sng">
                <a:sym typeface="Wingdings" pitchFamily="2" charset="2"/>
              </a:rPr>
              <a:t>except</a:t>
            </a:r>
            <a:r>
              <a:rPr lang="en-US">
                <a:sym typeface="Wingdings" pitchFamily="2" charset="2"/>
              </a:rPr>
              <a:t> where it is coupled to gravity in the buoyancy term of the vertical momentum equation</a:t>
            </a:r>
            <a:endParaRPr lang="en-US"/>
          </a:p>
          <a:p>
            <a:pPr marL="742950" lvl="1" indent="-285750">
              <a:spcBef>
                <a:spcPct val="20000"/>
              </a:spcBef>
              <a:buFontTx/>
              <a:buChar char="–"/>
            </a:pPr>
            <a:endParaRPr lang="en-US"/>
          </a:p>
        </p:txBody>
      </p:sp>
      <p:sp>
        <p:nvSpPr>
          <p:cNvPr id="2052" name="Rectangle 7"/>
          <p:cNvSpPr>
            <a:spLocks noGrp="1" noChangeArrowheads="1"/>
          </p:cNvSpPr>
          <p:nvPr>
            <p:ph type="title"/>
          </p:nvPr>
        </p:nvSpPr>
        <p:spPr>
          <a:noFill/>
        </p:spPr>
        <p:txBody>
          <a:bodyPr/>
          <a:lstStyle/>
          <a:p>
            <a:pPr eaLnBrk="1" hangingPunct="1"/>
            <a:r>
              <a:rPr lang="en-US" smtClean="0"/>
              <a:t>ATMS 316- Background</a:t>
            </a:r>
          </a:p>
        </p:txBody>
      </p:sp>
      <p:graphicFrame>
        <p:nvGraphicFramePr>
          <p:cNvPr id="2050" name="Object 2"/>
          <p:cNvGraphicFramePr>
            <a:graphicFrameLocks noChangeAspect="1"/>
          </p:cNvGraphicFramePr>
          <p:nvPr/>
        </p:nvGraphicFramePr>
        <p:xfrm>
          <a:off x="2235200" y="5257800"/>
          <a:ext cx="5129213" cy="876300"/>
        </p:xfrm>
        <a:graphic>
          <a:graphicData uri="http://schemas.openxmlformats.org/presentationml/2006/ole">
            <mc:AlternateContent xmlns:mc="http://schemas.openxmlformats.org/markup-compatibility/2006">
              <mc:Choice xmlns:v="urn:schemas-microsoft-com:vml" Requires="v">
                <p:oleObj spid="_x0000_s2053" name="Equation" r:id="rId4" imgW="2501640" imgH="431640" progId="Equation.3">
                  <p:embed/>
                </p:oleObj>
              </mc:Choice>
              <mc:Fallback>
                <p:oleObj name="Equation" r:id="rId4" imgW="2501640" imgH="43164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200" y="5257800"/>
                        <a:ext cx="5129213" cy="87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Line 11"/>
          <p:cNvSpPr>
            <a:spLocks noChangeShapeType="1"/>
          </p:cNvSpPr>
          <p:nvPr/>
        </p:nvSpPr>
        <p:spPr bwMode="auto">
          <a:xfrm>
            <a:off x="4724400" y="4953000"/>
            <a:ext cx="0" cy="304800"/>
          </a:xfrm>
          <a:prstGeom prst="line">
            <a:avLst/>
          </a:prstGeom>
          <a:noFill/>
          <a:ln w="38100">
            <a:solidFill>
              <a:srgbClr val="FF0000"/>
            </a:solidFill>
            <a:round/>
            <a:headEnd/>
            <a:tailEnd type="triangle" w="med" len="med"/>
          </a:ln>
        </p:spPr>
        <p:txBody>
          <a:bodyPr/>
          <a:lstStyle/>
          <a:p>
            <a:endParaRPr lang="en-US"/>
          </a:p>
        </p:txBody>
      </p:sp>
      <p:sp>
        <p:nvSpPr>
          <p:cNvPr id="2054" name="Text Box 12"/>
          <p:cNvSpPr txBox="1">
            <a:spLocks noChangeArrowheads="1"/>
          </p:cNvSpPr>
          <p:nvPr/>
        </p:nvSpPr>
        <p:spPr bwMode="auto">
          <a:xfrm>
            <a:off x="2566988" y="6172200"/>
            <a:ext cx="4291012" cy="457200"/>
          </a:xfrm>
          <a:prstGeom prst="rect">
            <a:avLst/>
          </a:prstGeom>
          <a:noFill/>
          <a:ln w="9525">
            <a:noFill/>
            <a:miter lim="800000"/>
            <a:headEnd/>
            <a:tailEnd/>
          </a:ln>
        </p:spPr>
        <p:txBody>
          <a:bodyPr wrap="none">
            <a:spAutoFit/>
          </a:bodyPr>
          <a:lstStyle/>
          <a:p>
            <a:r>
              <a:rPr lang="en-US"/>
              <a:t>linearized w-momentum equation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4000" smtClean="0"/>
              <a:t>ATMS 316- Mesoscale Gravity Waves</a:t>
            </a:r>
          </a:p>
        </p:txBody>
      </p:sp>
      <p:sp>
        <p:nvSpPr>
          <p:cNvPr id="34819" name="Text Box 4"/>
          <p:cNvSpPr txBox="1">
            <a:spLocks noChangeArrowheads="1"/>
          </p:cNvSpPr>
          <p:nvPr/>
        </p:nvSpPr>
        <p:spPr bwMode="auto">
          <a:xfrm>
            <a:off x="5867400" y="1600200"/>
            <a:ext cx="3200400" cy="1938338"/>
          </a:xfrm>
          <a:prstGeom prst="rect">
            <a:avLst/>
          </a:prstGeom>
          <a:solidFill>
            <a:schemeClr val="bg1"/>
          </a:solidFill>
          <a:ln w="9525">
            <a:solidFill>
              <a:srgbClr val="FF0000"/>
            </a:solidFill>
            <a:miter lim="800000"/>
            <a:headEnd/>
            <a:tailEnd/>
          </a:ln>
        </p:spPr>
        <p:txBody>
          <a:bodyPr>
            <a:spAutoFit/>
          </a:bodyPr>
          <a:lstStyle/>
          <a:p>
            <a:r>
              <a:rPr lang="en-US"/>
              <a:t>Schematic representation of the typical environmental conditions for ducted gravity waves (Fig 6.8)</a:t>
            </a:r>
          </a:p>
        </p:txBody>
      </p:sp>
      <p:pic>
        <p:nvPicPr>
          <p:cNvPr id="34820" name="Picture 2"/>
          <p:cNvPicPr>
            <a:picLocks noChangeAspect="1" noChangeArrowheads="1"/>
          </p:cNvPicPr>
          <p:nvPr/>
        </p:nvPicPr>
        <p:blipFill>
          <a:blip r:embed="rId3" cstate="print"/>
          <a:srcRect/>
          <a:stretch>
            <a:fillRect/>
          </a:stretch>
        </p:blipFill>
        <p:spPr bwMode="auto">
          <a:xfrm>
            <a:off x="39688" y="1295400"/>
            <a:ext cx="5749925"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0" y="1981200"/>
            <a:ext cx="5943600" cy="4648200"/>
          </a:xfrm>
        </p:spPr>
        <p:txBody>
          <a:bodyPr/>
          <a:lstStyle/>
          <a:p>
            <a:pPr marL="342900" lvl="1" indent="-342900" eaLnBrk="1" hangingPunct="1">
              <a:lnSpc>
                <a:spcPct val="90000"/>
              </a:lnSpc>
              <a:buFontTx/>
              <a:buChar char="•"/>
            </a:pPr>
            <a:r>
              <a:rPr lang="en-US" sz="3200" smtClean="0"/>
              <a:t>Structure and environments of ducted mesoscale gravity waves</a:t>
            </a:r>
          </a:p>
          <a:p>
            <a:pPr marL="342900" lvl="1" indent="-342900" eaLnBrk="1" hangingPunct="1">
              <a:lnSpc>
                <a:spcPct val="90000"/>
              </a:lnSpc>
            </a:pPr>
            <a:r>
              <a:rPr lang="en-US" smtClean="0"/>
              <a:t>Lindzen and Tung (1976, LT76) three layer model</a:t>
            </a:r>
          </a:p>
          <a:p>
            <a:pPr lvl="2" eaLnBrk="1" hangingPunct="1">
              <a:lnSpc>
                <a:spcPct val="90000"/>
              </a:lnSpc>
            </a:pPr>
            <a:r>
              <a:rPr lang="en-US" u="sng" smtClean="0"/>
              <a:t>free waves</a:t>
            </a:r>
            <a:r>
              <a:rPr lang="en-US" smtClean="0"/>
              <a:t>, waves experiencing no continued forcing would persist as they travel horizontally, cannot be supported</a:t>
            </a:r>
          </a:p>
          <a:p>
            <a:pPr lvl="2" eaLnBrk="1" hangingPunct="1">
              <a:lnSpc>
                <a:spcPct val="90000"/>
              </a:lnSpc>
            </a:pPr>
            <a:r>
              <a:rPr lang="en-US" u="sng" smtClean="0"/>
              <a:t>almost free waves</a:t>
            </a:r>
            <a:r>
              <a:rPr lang="en-US" smtClean="0"/>
              <a:t>, waves showing a large response to a small forcing, are possible if the duct is ¼ the vertical wavelength (</a:t>
            </a:r>
            <a:r>
              <a:rPr lang="en-US" smtClean="0">
                <a:latin typeface="Symbol" pitchFamily="18" charset="2"/>
              </a:rPr>
              <a:t>l</a:t>
            </a:r>
            <a:r>
              <a:rPr lang="en-US" baseline="-25000" smtClean="0"/>
              <a:t>z </a:t>
            </a:r>
            <a:r>
              <a:rPr lang="en-US" smtClean="0"/>
              <a:t>)</a:t>
            </a:r>
          </a:p>
        </p:txBody>
      </p:sp>
      <p:sp>
        <p:nvSpPr>
          <p:cNvPr id="240643"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40644"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0" y="1981200"/>
            <a:ext cx="5943600" cy="4648200"/>
          </a:xfrm>
        </p:spPr>
        <p:txBody>
          <a:bodyPr/>
          <a:lstStyle/>
          <a:p>
            <a:pPr marL="342900" lvl="1" indent="-342900" eaLnBrk="1" hangingPunct="1">
              <a:buFontTx/>
              <a:buChar char="•"/>
            </a:pPr>
            <a:r>
              <a:rPr lang="en-US" sz="3200" smtClean="0"/>
              <a:t>Structure and environments of ducted mesoscale gravity waves</a:t>
            </a:r>
          </a:p>
          <a:p>
            <a:pPr marL="342900" lvl="1" indent="-342900" eaLnBrk="1" hangingPunct="1"/>
            <a:r>
              <a:rPr lang="en-US" smtClean="0"/>
              <a:t>LT76 three layer model</a:t>
            </a:r>
          </a:p>
          <a:p>
            <a:pPr lvl="2" eaLnBrk="1" hangingPunct="1"/>
            <a:r>
              <a:rPr lang="en-US" smtClean="0"/>
              <a:t>vertical wavelength (</a:t>
            </a:r>
            <a:r>
              <a:rPr lang="en-US" smtClean="0">
                <a:latin typeface="Symbol" pitchFamily="18" charset="2"/>
              </a:rPr>
              <a:t>l</a:t>
            </a:r>
            <a:r>
              <a:rPr lang="en-US" baseline="-25000" smtClean="0"/>
              <a:t>z </a:t>
            </a:r>
            <a:r>
              <a:rPr lang="en-US" smtClean="0"/>
              <a:t>) not easily revealed in standard observations</a:t>
            </a:r>
          </a:p>
          <a:p>
            <a:pPr lvl="3" eaLnBrk="1" hangingPunct="1"/>
            <a:r>
              <a:rPr lang="en-US" smtClean="0"/>
              <a:t>By tracking readily observed pressure anomalies, </a:t>
            </a:r>
            <a:r>
              <a:rPr lang="en-US" smtClean="0">
                <a:latin typeface="Symbol" pitchFamily="18" charset="2"/>
              </a:rPr>
              <a:t>l</a:t>
            </a:r>
            <a:r>
              <a:rPr lang="en-US" baseline="-25000" smtClean="0"/>
              <a:t>z</a:t>
            </a:r>
            <a:r>
              <a:rPr lang="en-US" smtClean="0"/>
              <a:t> can be inferred using Eq. (6.81) and a useful test can be constructed in assessing the likelihood that an observed pressure pattern is due to a ducted wave</a:t>
            </a:r>
          </a:p>
        </p:txBody>
      </p:sp>
      <p:sp>
        <p:nvSpPr>
          <p:cNvPr id="242691"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42692"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0" y="1981200"/>
            <a:ext cx="6324600" cy="4648200"/>
          </a:xfrm>
        </p:spPr>
        <p:txBody>
          <a:bodyPr/>
          <a:lstStyle/>
          <a:p>
            <a:pPr marL="342900" lvl="1" indent="-342900" eaLnBrk="1" hangingPunct="1">
              <a:buFontTx/>
              <a:buChar char="•"/>
            </a:pPr>
            <a:r>
              <a:rPr lang="en-US" sz="3200" smtClean="0"/>
              <a:t>Structure and environments of ducted mesoscale gravity waves</a:t>
            </a:r>
          </a:p>
          <a:p>
            <a:pPr marL="342900" lvl="1" indent="-342900" eaLnBrk="1" hangingPunct="1"/>
            <a:r>
              <a:rPr lang="en-US" smtClean="0"/>
              <a:t>LT76 conditions for a duct</a:t>
            </a:r>
          </a:p>
          <a:p>
            <a:pPr lvl="2" eaLnBrk="1" hangingPunct="1"/>
            <a:r>
              <a:rPr lang="en-US" smtClean="0"/>
              <a:t>must be statically stable</a:t>
            </a:r>
          </a:p>
          <a:p>
            <a:pPr lvl="2" eaLnBrk="1" hangingPunct="1"/>
            <a:r>
              <a:rPr lang="en-US" smtClean="0"/>
              <a:t>must be sufficiently thick to accommodate ¼ </a:t>
            </a:r>
            <a:r>
              <a:rPr lang="en-US" smtClean="0">
                <a:latin typeface="Symbol" pitchFamily="18" charset="2"/>
              </a:rPr>
              <a:t>l</a:t>
            </a:r>
            <a:r>
              <a:rPr lang="en-US" baseline="-25000" smtClean="0"/>
              <a:t>z</a:t>
            </a:r>
            <a:r>
              <a:rPr lang="en-US" smtClean="0"/>
              <a:t> of the wave</a:t>
            </a:r>
          </a:p>
          <a:p>
            <a:pPr lvl="2" eaLnBrk="1" hangingPunct="1"/>
            <a:r>
              <a:rPr lang="en-US" smtClean="0"/>
              <a:t>must be below a layer with significant reflection such that a wave can be sustained for at least two cycles</a:t>
            </a:r>
          </a:p>
          <a:p>
            <a:pPr lvl="2" eaLnBrk="1" hangingPunct="1"/>
            <a:r>
              <a:rPr lang="en-US" smtClean="0"/>
              <a:t>cannot contain a critical level</a:t>
            </a:r>
          </a:p>
        </p:txBody>
      </p:sp>
      <p:sp>
        <p:nvSpPr>
          <p:cNvPr id="244739"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44740"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0" y="1981200"/>
            <a:ext cx="6324600" cy="4648200"/>
          </a:xfrm>
        </p:spPr>
        <p:txBody>
          <a:bodyPr/>
          <a:lstStyle/>
          <a:p>
            <a:pPr marL="342900" lvl="1" indent="-342900" eaLnBrk="1" hangingPunct="1">
              <a:buFontTx/>
              <a:buChar char="•"/>
            </a:pPr>
            <a:r>
              <a:rPr lang="en-US" sz="3200" smtClean="0"/>
              <a:t>Structure and environments of ducted mesoscale gravity waves</a:t>
            </a:r>
          </a:p>
          <a:p>
            <a:pPr marL="342900" lvl="1" indent="-342900" eaLnBrk="1" hangingPunct="1"/>
            <a:r>
              <a:rPr lang="en-US" smtClean="0"/>
              <a:t>reflecting (evanescent) layer</a:t>
            </a:r>
          </a:p>
          <a:p>
            <a:pPr lvl="2" eaLnBrk="1" hangingPunct="1"/>
            <a:r>
              <a:rPr lang="en-US" smtClean="0"/>
              <a:t>perfect reflection if the layer extends to infinity (previous section)</a:t>
            </a:r>
          </a:p>
          <a:p>
            <a:pPr lvl="2" eaLnBrk="1" hangingPunct="1"/>
            <a:r>
              <a:rPr lang="en-US" smtClean="0"/>
              <a:t>for a finite depth, reflection is enhanced if the layer contains a critical level with Ri</a:t>
            </a:r>
            <a:r>
              <a:rPr lang="en-US" baseline="-25000" smtClean="0"/>
              <a:t>CL</a:t>
            </a:r>
            <a:r>
              <a:rPr lang="en-US" smtClean="0"/>
              <a:t> &lt; ¼</a:t>
            </a:r>
          </a:p>
          <a:p>
            <a:pPr lvl="3" eaLnBrk="1" hangingPunct="1"/>
            <a:r>
              <a:rPr lang="en-US" smtClean="0"/>
              <a:t>if Ri &lt; ¼ at a level that is almost critical (phase speed ~ ambient flow), reflectivity is enhanced</a:t>
            </a:r>
          </a:p>
        </p:txBody>
      </p:sp>
      <p:sp>
        <p:nvSpPr>
          <p:cNvPr id="246787"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46788"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0" y="1981200"/>
            <a:ext cx="6324600" cy="4648200"/>
          </a:xfrm>
        </p:spPr>
        <p:txBody>
          <a:bodyPr/>
          <a:lstStyle/>
          <a:p>
            <a:pPr marL="342900" lvl="1" indent="-342900" eaLnBrk="1" hangingPunct="1">
              <a:buFontTx/>
              <a:buChar char="•"/>
            </a:pPr>
            <a:r>
              <a:rPr lang="en-US" sz="3200" smtClean="0"/>
              <a:t>Structure and environments of ducted mesoscale gravity waves</a:t>
            </a:r>
          </a:p>
          <a:p>
            <a:pPr marL="342900" lvl="1" indent="-342900" eaLnBrk="1" hangingPunct="1"/>
            <a:r>
              <a:rPr lang="en-US" smtClean="0"/>
              <a:t>reflecting (evanescent) layer</a:t>
            </a:r>
          </a:p>
          <a:p>
            <a:pPr lvl="2" eaLnBrk="1" hangingPunct="1"/>
            <a:r>
              <a:rPr lang="en-US" smtClean="0"/>
              <a:t>How to get small Ri</a:t>
            </a:r>
          </a:p>
          <a:p>
            <a:pPr lvl="3" eaLnBrk="1" hangingPunct="1"/>
            <a:r>
              <a:rPr lang="en-US" smtClean="0"/>
              <a:t>layer with large vertical wind shear and/or small static stability (N is small in an unsaturated environment, N</a:t>
            </a:r>
            <a:r>
              <a:rPr lang="en-US" baseline="-25000" smtClean="0"/>
              <a:t>m</a:t>
            </a:r>
            <a:r>
              <a:rPr lang="en-US" smtClean="0"/>
              <a:t> is small in a saturated environment)</a:t>
            </a:r>
          </a:p>
        </p:txBody>
      </p:sp>
      <p:sp>
        <p:nvSpPr>
          <p:cNvPr id="248835" name="Rectangle 3"/>
          <p:cNvSpPr>
            <a:spLocks noGrp="1" noChangeArrowheads="1"/>
          </p:cNvSpPr>
          <p:nvPr>
            <p:ph type="title" idx="4294967295"/>
          </p:nvPr>
        </p:nvSpPr>
        <p:spPr/>
        <p:txBody>
          <a:bodyPr/>
          <a:lstStyle/>
          <a:p>
            <a:pPr eaLnBrk="1" hangingPunct="1"/>
            <a:r>
              <a:rPr lang="en-US" sz="4000" smtClean="0"/>
              <a:t>ATMS 316- Mesoscale Gravity Waves</a:t>
            </a:r>
          </a:p>
        </p:txBody>
      </p:sp>
      <p:pic>
        <p:nvPicPr>
          <p:cNvPr id="248836"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z="4000" smtClean="0"/>
              <a:t>ATMS 316- Mesoscale Gravity Waves</a:t>
            </a:r>
          </a:p>
        </p:txBody>
      </p:sp>
      <p:sp>
        <p:nvSpPr>
          <p:cNvPr id="35843" name="Text Box 4"/>
          <p:cNvSpPr txBox="1">
            <a:spLocks noChangeArrowheads="1"/>
          </p:cNvSpPr>
          <p:nvPr/>
        </p:nvSpPr>
        <p:spPr bwMode="auto">
          <a:xfrm>
            <a:off x="4648200" y="1295400"/>
            <a:ext cx="4267200" cy="3046988"/>
          </a:xfrm>
          <a:prstGeom prst="rect">
            <a:avLst/>
          </a:prstGeom>
          <a:solidFill>
            <a:schemeClr val="bg1"/>
          </a:solidFill>
          <a:ln w="9525">
            <a:solidFill>
              <a:srgbClr val="FF0000"/>
            </a:solidFill>
            <a:miter lim="800000"/>
            <a:headEnd/>
            <a:tailEnd/>
          </a:ln>
        </p:spPr>
        <p:txBody>
          <a:bodyPr>
            <a:spAutoFit/>
          </a:bodyPr>
          <a:lstStyle/>
          <a:p>
            <a:r>
              <a:rPr lang="en-US" dirty="0"/>
              <a:t>Sounding from Greensboro, NC, during the event shown in Figure 6.1. Numbers plotted along the sounding are the </a:t>
            </a:r>
            <a:r>
              <a:rPr lang="en-US" dirty="0" err="1">
                <a:latin typeface="Symbol" pitchFamily="18" charset="2"/>
              </a:rPr>
              <a:t>q</a:t>
            </a:r>
            <a:r>
              <a:rPr lang="en-US" baseline="-25000" dirty="0" err="1"/>
              <a:t>w</a:t>
            </a:r>
            <a:r>
              <a:rPr lang="en-US" dirty="0"/>
              <a:t> values in </a:t>
            </a:r>
            <a:r>
              <a:rPr lang="en-US" baseline="30000" dirty="0" err="1"/>
              <a:t>o</a:t>
            </a:r>
            <a:r>
              <a:rPr lang="en-US" dirty="0" err="1"/>
              <a:t>C</a:t>
            </a:r>
            <a:r>
              <a:rPr lang="en-US" dirty="0"/>
              <a:t>, and the two curves labeled ‘16’ and ‘46’ are the moist </a:t>
            </a:r>
            <a:r>
              <a:rPr lang="en-US" dirty="0" err="1"/>
              <a:t>adiabat</a:t>
            </a:r>
            <a:r>
              <a:rPr lang="en-US" dirty="0"/>
              <a:t> for </a:t>
            </a:r>
            <a:r>
              <a:rPr lang="en-US" dirty="0" err="1">
                <a:latin typeface="Symbol" pitchFamily="18" charset="2"/>
              </a:rPr>
              <a:t>q</a:t>
            </a:r>
            <a:r>
              <a:rPr lang="en-US" baseline="-25000" dirty="0" err="1"/>
              <a:t>w</a:t>
            </a:r>
            <a:r>
              <a:rPr lang="en-US" dirty="0"/>
              <a:t> = 16</a:t>
            </a:r>
            <a:r>
              <a:rPr lang="en-US" baseline="30000" dirty="0"/>
              <a:t>o</a:t>
            </a:r>
            <a:r>
              <a:rPr lang="en-US" dirty="0"/>
              <a:t>C and the 46</a:t>
            </a:r>
            <a:r>
              <a:rPr lang="en-US" baseline="30000" dirty="0"/>
              <a:t>o</a:t>
            </a:r>
            <a:r>
              <a:rPr lang="en-US" dirty="0"/>
              <a:t>C dry </a:t>
            </a:r>
            <a:r>
              <a:rPr lang="en-US" dirty="0" err="1"/>
              <a:t>adiabat</a:t>
            </a:r>
            <a:r>
              <a:rPr lang="en-US" dirty="0"/>
              <a:t>, respectively (Fig 6.9)</a:t>
            </a:r>
          </a:p>
        </p:txBody>
      </p:sp>
      <p:pic>
        <p:nvPicPr>
          <p:cNvPr id="35844" name="Picture 2"/>
          <p:cNvPicPr>
            <a:picLocks noChangeAspect="1" noChangeArrowheads="1"/>
          </p:cNvPicPr>
          <p:nvPr/>
        </p:nvPicPr>
        <p:blipFill>
          <a:blip r:embed="rId3" cstate="print"/>
          <a:srcRect/>
          <a:stretch>
            <a:fillRect/>
          </a:stretch>
        </p:blipFill>
        <p:spPr bwMode="auto">
          <a:xfrm>
            <a:off x="166688" y="1295400"/>
            <a:ext cx="4481512" cy="5487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idx="4294967295"/>
          </p:nvPr>
        </p:nvSpPr>
        <p:spPr/>
        <p:txBody>
          <a:bodyPr/>
          <a:lstStyle/>
          <a:p>
            <a:pPr eaLnBrk="1" hangingPunct="1"/>
            <a:r>
              <a:rPr lang="en-US" sz="4000" smtClean="0"/>
              <a:t>ATMS 316- Mesoscale Gravity Waves</a:t>
            </a:r>
          </a:p>
        </p:txBody>
      </p:sp>
      <p:pic>
        <p:nvPicPr>
          <p:cNvPr id="250884" name="Picture 2"/>
          <p:cNvPicPr>
            <a:picLocks noChangeAspect="1" noChangeArrowheads="1"/>
          </p:cNvPicPr>
          <p:nvPr/>
        </p:nvPicPr>
        <p:blipFill>
          <a:blip r:embed="rId3" cstate="print"/>
          <a:srcRect/>
          <a:stretch>
            <a:fillRect/>
          </a:stretch>
        </p:blipFill>
        <p:spPr bwMode="auto">
          <a:xfrm>
            <a:off x="166688" y="1295400"/>
            <a:ext cx="2986087" cy="3657600"/>
          </a:xfrm>
          <a:prstGeom prst="rect">
            <a:avLst/>
          </a:prstGeom>
          <a:noFill/>
          <a:ln w="9525">
            <a:noFill/>
            <a:miter lim="800000"/>
            <a:headEnd/>
            <a:tailEnd/>
          </a:ln>
        </p:spPr>
      </p:pic>
      <p:sp>
        <p:nvSpPr>
          <p:cNvPr id="108546" name="Rectangle 2"/>
          <p:cNvSpPr>
            <a:spLocks noChangeArrowheads="1"/>
          </p:cNvSpPr>
          <p:nvPr/>
        </p:nvSpPr>
        <p:spPr bwMode="auto">
          <a:xfrm>
            <a:off x="3124200" y="1828800"/>
            <a:ext cx="5943600" cy="4800600"/>
          </a:xfrm>
          <a:prstGeom prst="rect">
            <a:avLst/>
          </a:prstGeom>
          <a:noFill/>
          <a:ln w="9525">
            <a:noFill/>
            <a:miter lim="800000"/>
            <a:headEnd/>
            <a:tailEnd/>
          </a:ln>
        </p:spPr>
        <p:txBody>
          <a:bodyPr/>
          <a:lstStyle/>
          <a:p>
            <a:pPr marL="342900" lvl="1" indent="-342900">
              <a:spcBef>
                <a:spcPct val="20000"/>
              </a:spcBef>
              <a:buFontTx/>
              <a:buChar char="•"/>
            </a:pPr>
            <a:r>
              <a:rPr lang="en-US" sz="3200"/>
              <a:t>Structure and environments of ducted mesoscale gravity waves</a:t>
            </a:r>
          </a:p>
          <a:p>
            <a:pPr marL="342900" lvl="1" indent="-342900">
              <a:spcBef>
                <a:spcPct val="20000"/>
              </a:spcBef>
              <a:buFontTx/>
              <a:buChar char="–"/>
            </a:pPr>
            <a:r>
              <a:rPr lang="en-US" sz="2800"/>
              <a:t>sounding meets conditions for a duct</a:t>
            </a:r>
          </a:p>
          <a:p>
            <a:pPr marL="1143000" lvl="2" indent="-228600">
              <a:spcBef>
                <a:spcPct val="20000"/>
              </a:spcBef>
              <a:buFontTx/>
              <a:buChar char="•"/>
            </a:pPr>
            <a:r>
              <a:rPr lang="en-US"/>
              <a:t>must be statically stable</a:t>
            </a:r>
          </a:p>
          <a:p>
            <a:pPr marL="1143000" lvl="2" indent="-228600">
              <a:spcBef>
                <a:spcPct val="20000"/>
              </a:spcBef>
              <a:buFontTx/>
              <a:buChar char="•"/>
            </a:pPr>
            <a:r>
              <a:rPr lang="en-US"/>
              <a:t>must be sufficiently thick to accommodate ¼ </a:t>
            </a:r>
            <a:r>
              <a:rPr lang="en-US">
                <a:latin typeface="Symbol" pitchFamily="18" charset="2"/>
              </a:rPr>
              <a:t>l</a:t>
            </a:r>
            <a:r>
              <a:rPr lang="en-US" baseline="-25000"/>
              <a:t>z</a:t>
            </a:r>
            <a:r>
              <a:rPr lang="en-US"/>
              <a:t> of the wave</a:t>
            </a:r>
          </a:p>
          <a:p>
            <a:pPr marL="1143000" lvl="2" indent="-228600">
              <a:spcBef>
                <a:spcPct val="20000"/>
              </a:spcBef>
              <a:buFontTx/>
              <a:buChar char="•"/>
            </a:pPr>
            <a:r>
              <a:rPr lang="en-US"/>
              <a:t>must be below a layer with significant reflection such that a wave can be sustained for at least two cycles</a:t>
            </a:r>
          </a:p>
          <a:p>
            <a:pPr marL="1143000" lvl="2" indent="-228600">
              <a:spcBef>
                <a:spcPct val="20000"/>
              </a:spcBef>
              <a:buFontTx/>
              <a:buChar char="•"/>
            </a:pPr>
            <a:r>
              <a:rPr lang="en-US"/>
              <a:t>cannot contain a critical level</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4000" smtClean="0"/>
              <a:t>ATMS 316- Mesoscale Gravity Waves</a:t>
            </a:r>
          </a:p>
        </p:txBody>
      </p:sp>
      <p:sp>
        <p:nvSpPr>
          <p:cNvPr id="36867" name="Text Box 4"/>
          <p:cNvSpPr txBox="1">
            <a:spLocks noChangeArrowheads="1"/>
          </p:cNvSpPr>
          <p:nvPr/>
        </p:nvSpPr>
        <p:spPr bwMode="auto">
          <a:xfrm>
            <a:off x="152400" y="3886200"/>
            <a:ext cx="8763000" cy="1938338"/>
          </a:xfrm>
          <a:prstGeom prst="rect">
            <a:avLst/>
          </a:prstGeom>
          <a:solidFill>
            <a:schemeClr val="bg1"/>
          </a:solidFill>
          <a:ln w="9525">
            <a:solidFill>
              <a:srgbClr val="FF0000"/>
            </a:solidFill>
            <a:miter lim="800000"/>
            <a:headEnd/>
            <a:tailEnd/>
          </a:ln>
        </p:spPr>
        <p:txBody>
          <a:bodyPr>
            <a:spAutoFit/>
          </a:bodyPr>
          <a:lstStyle/>
          <a:p>
            <a:r>
              <a:rPr lang="en-US"/>
              <a:t>Idealized vertical cross-section of a linear plane gravity wave, with no basic current, propagating toward the right at speed ‘c’. The heavy sinusoidal line is a representative isentropic surface or a temperature inversion. Cold and warm anomalies are indicated, as are a surface pressure maximum (‘H’) and minimum (‘L’) (Fig 6.10)</a:t>
            </a:r>
          </a:p>
        </p:txBody>
      </p:sp>
      <p:pic>
        <p:nvPicPr>
          <p:cNvPr id="36868" name="Picture 2"/>
          <p:cNvPicPr>
            <a:picLocks noChangeAspect="1" noChangeArrowheads="1"/>
          </p:cNvPicPr>
          <p:nvPr/>
        </p:nvPicPr>
        <p:blipFill>
          <a:blip r:embed="rId3" cstate="print"/>
          <a:srcRect/>
          <a:stretch>
            <a:fillRect/>
          </a:stretch>
        </p:blipFill>
        <p:spPr bwMode="auto">
          <a:xfrm>
            <a:off x="76200" y="304800"/>
            <a:ext cx="8964613"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idx="4294967295"/>
          </p:nvPr>
        </p:nvSpPr>
        <p:spPr/>
        <p:txBody>
          <a:bodyPr/>
          <a:lstStyle/>
          <a:p>
            <a:pPr eaLnBrk="1" hangingPunct="1"/>
            <a:r>
              <a:rPr lang="en-US" sz="4000" smtClean="0"/>
              <a:t>ATMS 316- Mesoscale Gravity Waves</a:t>
            </a:r>
          </a:p>
        </p:txBody>
      </p:sp>
      <p:pic>
        <p:nvPicPr>
          <p:cNvPr id="252932" name="Picture 2"/>
          <p:cNvPicPr>
            <a:picLocks noChangeAspect="1" noChangeArrowheads="1"/>
          </p:cNvPicPr>
          <p:nvPr/>
        </p:nvPicPr>
        <p:blipFill>
          <a:blip r:embed="rId3" cstate="print"/>
          <a:srcRect/>
          <a:stretch>
            <a:fillRect/>
          </a:stretch>
        </p:blipFill>
        <p:spPr bwMode="auto">
          <a:xfrm>
            <a:off x="76200" y="4648200"/>
            <a:ext cx="5486400" cy="2144713"/>
          </a:xfrm>
          <a:prstGeom prst="rect">
            <a:avLst/>
          </a:prstGeom>
          <a:noFill/>
          <a:ln w="9525">
            <a:noFill/>
            <a:miter lim="800000"/>
            <a:headEnd/>
            <a:tailEnd/>
          </a:ln>
        </p:spPr>
      </p:pic>
      <p:sp>
        <p:nvSpPr>
          <p:cNvPr id="108546" name="Rectangle 2"/>
          <p:cNvSpPr>
            <a:spLocks noChangeArrowheads="1"/>
          </p:cNvSpPr>
          <p:nvPr/>
        </p:nvSpPr>
        <p:spPr bwMode="auto">
          <a:xfrm>
            <a:off x="152400" y="1828800"/>
            <a:ext cx="8915400" cy="2667000"/>
          </a:xfrm>
          <a:prstGeom prst="rect">
            <a:avLst/>
          </a:prstGeom>
          <a:noFill/>
          <a:ln w="9525">
            <a:noFill/>
            <a:miter lim="800000"/>
            <a:headEnd/>
            <a:tailEnd/>
          </a:ln>
        </p:spPr>
        <p:txBody>
          <a:bodyPr/>
          <a:lstStyle/>
          <a:p>
            <a:pPr marL="342900" lvl="1" indent="-342900">
              <a:spcBef>
                <a:spcPct val="20000"/>
              </a:spcBef>
              <a:buFontTx/>
              <a:buChar char="•"/>
            </a:pPr>
            <a:r>
              <a:rPr lang="en-US" sz="3200"/>
              <a:t>Structure and environments of ducted mesoscale gravity waves</a:t>
            </a:r>
          </a:p>
          <a:p>
            <a:pPr marL="342900" lvl="1" indent="-342900">
              <a:spcBef>
                <a:spcPct val="20000"/>
              </a:spcBef>
              <a:buFontTx/>
              <a:buChar char="–"/>
            </a:pPr>
            <a:r>
              <a:rPr lang="en-US" sz="2800"/>
              <a:t>hydrostatic ducted mesoscale gravity wave</a:t>
            </a:r>
          </a:p>
          <a:p>
            <a:pPr marL="1143000" lvl="2" indent="-228600">
              <a:spcBef>
                <a:spcPct val="20000"/>
              </a:spcBef>
              <a:buFontTx/>
              <a:buChar char="–"/>
            </a:pPr>
            <a:r>
              <a:rPr lang="en-US"/>
              <a:t>large amplitude; pressure perturbations of several millibars</a:t>
            </a:r>
          </a:p>
          <a:p>
            <a:pPr marL="1143000" lvl="2" indent="-228600">
              <a:spcBef>
                <a:spcPct val="20000"/>
              </a:spcBef>
              <a:buFontTx/>
              <a:buChar char="–"/>
            </a:pPr>
            <a:r>
              <a:rPr lang="en-US"/>
              <a:t>extreme; pressure fluctuations of 10 millibars (tendencies as large as 10 mb h</a:t>
            </a:r>
            <a:r>
              <a:rPr lang="en-US" baseline="30000"/>
              <a:t>-1</a:t>
            </a:r>
            <a:r>
              <a:rPr lang="en-US"/>
              <a:t>)</a:t>
            </a:r>
          </a:p>
          <a:p>
            <a:pPr marL="1143000" lvl="2" indent="-228600">
              <a:spcBef>
                <a:spcPct val="20000"/>
              </a:spcBef>
              <a:buFontTx/>
              <a:buChar char="•"/>
            </a:pPr>
            <a:endParaRPr lang="en-US"/>
          </a:p>
        </p:txBody>
      </p:sp>
      <p:sp>
        <p:nvSpPr>
          <p:cNvPr id="252934" name="Text Box 6"/>
          <p:cNvSpPr txBox="1">
            <a:spLocks noChangeArrowheads="1"/>
          </p:cNvSpPr>
          <p:nvPr/>
        </p:nvSpPr>
        <p:spPr bwMode="auto">
          <a:xfrm>
            <a:off x="5943600" y="5257800"/>
            <a:ext cx="2895600" cy="1196975"/>
          </a:xfrm>
          <a:prstGeom prst="rect">
            <a:avLst/>
          </a:prstGeom>
          <a:noFill/>
          <a:ln w="9525">
            <a:solidFill>
              <a:schemeClr val="tx1"/>
            </a:solidFill>
            <a:miter lim="800000"/>
            <a:headEnd/>
            <a:tailEnd/>
          </a:ln>
          <a:effectLst/>
        </p:spPr>
        <p:txBody>
          <a:bodyPr>
            <a:spAutoFit/>
          </a:bodyPr>
          <a:lstStyle/>
          <a:p>
            <a:r>
              <a:rPr lang="en-US"/>
              <a:t>often can be tracked for several hours, as in Fig 6.1</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228600" y="1828800"/>
            <a:ext cx="5715000" cy="4800600"/>
          </a:xfrm>
        </p:spPr>
        <p:txBody>
          <a:bodyPr/>
          <a:lstStyle/>
          <a:p>
            <a:pPr eaLnBrk="1" hangingPunct="1"/>
            <a:r>
              <a:rPr lang="en-US" smtClean="0"/>
              <a:t>Chapter 6, p. 161 - 175</a:t>
            </a:r>
          </a:p>
          <a:p>
            <a:pPr lvl="1" eaLnBrk="1" hangingPunct="1"/>
            <a:r>
              <a:rPr lang="en-US" smtClean="0"/>
              <a:t>Basic wave conventions</a:t>
            </a:r>
          </a:p>
          <a:p>
            <a:pPr lvl="1" eaLnBrk="1" hangingPunct="1"/>
            <a:r>
              <a:rPr lang="en-US" smtClean="0"/>
              <a:t>Internal gravity wave dynamics</a:t>
            </a:r>
          </a:p>
          <a:p>
            <a:pPr lvl="1" eaLnBrk="1" hangingPunct="1"/>
            <a:r>
              <a:rPr lang="en-US" smtClean="0"/>
              <a:t>Environments with constant wind and static stability</a:t>
            </a:r>
          </a:p>
          <a:p>
            <a:pPr lvl="1" eaLnBrk="1" hangingPunct="1"/>
            <a:r>
              <a:rPr lang="en-US" smtClean="0"/>
              <a:t>Wave reflection</a:t>
            </a:r>
          </a:p>
          <a:p>
            <a:pPr lvl="1" eaLnBrk="1" hangingPunct="1"/>
            <a:r>
              <a:rPr lang="en-US" smtClean="0"/>
              <a:t>Critical levels</a:t>
            </a:r>
          </a:p>
          <a:p>
            <a:pPr lvl="1" eaLnBrk="1" hangingPunct="1"/>
            <a:r>
              <a:rPr lang="en-US" smtClean="0"/>
              <a:t>Structure and environments of ducted mesoscale gravity waves</a:t>
            </a:r>
          </a:p>
        </p:txBody>
      </p:sp>
      <p:sp>
        <p:nvSpPr>
          <p:cNvPr id="10243"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10244"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
        <p:nvSpPr>
          <p:cNvPr id="10245" name="TextBox 5"/>
          <p:cNvSpPr txBox="1">
            <a:spLocks noChangeArrowheads="1"/>
          </p:cNvSpPr>
          <p:nvPr/>
        </p:nvSpPr>
        <p:spPr bwMode="auto">
          <a:xfrm>
            <a:off x="533400" y="6553200"/>
            <a:ext cx="8066088" cy="246063"/>
          </a:xfrm>
          <a:prstGeom prst="rect">
            <a:avLst/>
          </a:prstGeom>
          <a:noFill/>
          <a:ln w="9525">
            <a:noFill/>
            <a:miter lim="800000"/>
            <a:headEnd/>
            <a:tailEnd/>
          </a:ln>
        </p:spPr>
        <p:txBody>
          <a:bodyPr wrap="none">
            <a:spAutoFit/>
          </a:bodyPr>
          <a:lstStyle/>
          <a:p>
            <a:r>
              <a:rPr lang="en-US" sz="1000"/>
              <a:t>https://math.uwaterloo.ca/applied-mathematics/current-undergraduates/continuum-and-fluid-mechanics-students/am-463-students/internal-gravity-waves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z="4000" smtClean="0"/>
              <a:t>ATMS 316- Mesoscale Gravity Waves</a:t>
            </a:r>
          </a:p>
        </p:txBody>
      </p:sp>
      <p:pic>
        <p:nvPicPr>
          <p:cNvPr id="37891" name="Picture 2"/>
          <p:cNvPicPr>
            <a:picLocks noChangeAspect="1" noChangeArrowheads="1"/>
          </p:cNvPicPr>
          <p:nvPr/>
        </p:nvPicPr>
        <p:blipFill>
          <a:blip r:embed="rId3" cstate="print"/>
          <a:srcRect/>
          <a:stretch>
            <a:fillRect/>
          </a:stretch>
        </p:blipFill>
        <p:spPr bwMode="auto">
          <a:xfrm>
            <a:off x="152400" y="152400"/>
            <a:ext cx="8643938" cy="6400800"/>
          </a:xfrm>
          <a:prstGeom prst="rect">
            <a:avLst/>
          </a:prstGeom>
          <a:noFill/>
          <a:ln w="9525">
            <a:noFill/>
            <a:miter lim="800000"/>
            <a:headEnd/>
            <a:tailEnd/>
          </a:ln>
        </p:spPr>
      </p:pic>
      <p:sp>
        <p:nvSpPr>
          <p:cNvPr id="37892" name="Text Box 4"/>
          <p:cNvSpPr txBox="1">
            <a:spLocks noChangeArrowheads="1"/>
          </p:cNvSpPr>
          <p:nvPr/>
        </p:nvSpPr>
        <p:spPr bwMode="auto">
          <a:xfrm rot="5400000">
            <a:off x="5406232" y="2975768"/>
            <a:ext cx="6477000" cy="830263"/>
          </a:xfrm>
          <a:prstGeom prst="rect">
            <a:avLst/>
          </a:prstGeom>
          <a:solidFill>
            <a:schemeClr val="bg1"/>
          </a:solidFill>
          <a:ln w="9525">
            <a:solidFill>
              <a:srgbClr val="FF0000"/>
            </a:solidFill>
            <a:miter lim="800000"/>
            <a:headEnd/>
            <a:tailEnd/>
          </a:ln>
        </p:spPr>
        <p:txBody>
          <a:bodyPr>
            <a:spAutoFit/>
          </a:bodyPr>
          <a:lstStyle/>
          <a:p>
            <a:r>
              <a:rPr lang="en-US"/>
              <a:t>Synoptic-scale conditions favorable for ducted mesoscale gravity waves (Fig 6.11)</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idx="4294967295"/>
          </p:nvPr>
        </p:nvSpPr>
        <p:spPr/>
        <p:txBody>
          <a:bodyPr/>
          <a:lstStyle/>
          <a:p>
            <a:pPr eaLnBrk="1" hangingPunct="1"/>
            <a:r>
              <a:rPr lang="en-US" sz="4000" smtClean="0"/>
              <a:t>ATMS 316- Mesoscale Gravity Waves</a:t>
            </a:r>
          </a:p>
        </p:txBody>
      </p:sp>
      <p:pic>
        <p:nvPicPr>
          <p:cNvPr id="254979" name="Picture 2"/>
          <p:cNvPicPr>
            <a:picLocks noChangeAspect="1" noChangeArrowheads="1"/>
          </p:cNvPicPr>
          <p:nvPr/>
        </p:nvPicPr>
        <p:blipFill>
          <a:blip r:embed="rId3" cstate="print"/>
          <a:srcRect/>
          <a:stretch>
            <a:fillRect/>
          </a:stretch>
        </p:blipFill>
        <p:spPr bwMode="auto">
          <a:xfrm>
            <a:off x="76200" y="1905000"/>
            <a:ext cx="3200400" cy="2370138"/>
          </a:xfrm>
          <a:prstGeom prst="rect">
            <a:avLst/>
          </a:prstGeom>
          <a:noFill/>
          <a:ln w="9525">
            <a:noFill/>
            <a:miter lim="800000"/>
            <a:headEnd/>
            <a:tailEnd/>
          </a:ln>
        </p:spPr>
      </p:pic>
      <p:sp>
        <p:nvSpPr>
          <p:cNvPr id="108546" name="Rectangle 2"/>
          <p:cNvSpPr>
            <a:spLocks noChangeArrowheads="1"/>
          </p:cNvSpPr>
          <p:nvPr/>
        </p:nvSpPr>
        <p:spPr bwMode="auto">
          <a:xfrm>
            <a:off x="3200400" y="1828800"/>
            <a:ext cx="5867400" cy="4876800"/>
          </a:xfrm>
          <a:prstGeom prst="rect">
            <a:avLst/>
          </a:prstGeom>
          <a:noFill/>
          <a:ln w="9525">
            <a:noFill/>
            <a:miter lim="800000"/>
            <a:headEnd/>
            <a:tailEnd/>
          </a:ln>
        </p:spPr>
        <p:txBody>
          <a:bodyPr/>
          <a:lstStyle/>
          <a:p>
            <a:pPr marL="342900" lvl="1" indent="-342900">
              <a:spcBef>
                <a:spcPct val="20000"/>
              </a:spcBef>
              <a:buFontTx/>
              <a:buChar char="•"/>
            </a:pPr>
            <a:r>
              <a:rPr lang="en-US" sz="3200"/>
              <a:t>Structure and environments of ducted mesoscale gravity waves</a:t>
            </a:r>
          </a:p>
          <a:p>
            <a:pPr marL="342900" lvl="1" indent="-342900">
              <a:spcBef>
                <a:spcPct val="20000"/>
              </a:spcBef>
              <a:buFontTx/>
              <a:buChar char="–"/>
            </a:pPr>
            <a:r>
              <a:rPr lang="en-US" sz="2800"/>
              <a:t>Common synoptic settings</a:t>
            </a:r>
          </a:p>
          <a:p>
            <a:pPr marL="1143000" lvl="2" indent="-228600">
              <a:spcBef>
                <a:spcPct val="20000"/>
              </a:spcBef>
              <a:buFontTx/>
              <a:buChar char="–"/>
            </a:pPr>
            <a:r>
              <a:rPr lang="en-US"/>
              <a:t>Low-level inversion associated with a front</a:t>
            </a:r>
          </a:p>
          <a:p>
            <a:pPr marL="1143000" lvl="2" indent="-228600">
              <a:spcBef>
                <a:spcPct val="20000"/>
              </a:spcBef>
              <a:buFontTx/>
              <a:buChar char="–"/>
            </a:pPr>
            <a:r>
              <a:rPr lang="en-US"/>
              <a:t>Upper-level jet streak propagating toward a ridge axis</a:t>
            </a:r>
          </a:p>
          <a:p>
            <a:pPr marL="1143000" lvl="2" indent="-228600">
              <a:spcBef>
                <a:spcPct val="20000"/>
              </a:spcBef>
              <a:buFontTx/>
              <a:buChar char="–"/>
            </a:pPr>
            <a:r>
              <a:rPr lang="en-US"/>
              <a:t>Upper-level conditions associated with flow imbalance</a:t>
            </a:r>
          </a:p>
          <a:p>
            <a:pPr marL="1600200" lvl="3" indent="-228600">
              <a:spcBef>
                <a:spcPct val="20000"/>
              </a:spcBef>
              <a:buFontTx/>
              <a:buChar char="–"/>
            </a:pPr>
            <a:r>
              <a:rPr lang="en-US" sz="2000"/>
              <a:t>Initiates inertia-gravity waves (effect of Coriolis force is not negligible)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p:txBody>
          <a:bodyPr/>
          <a:lstStyle/>
          <a:p>
            <a:pPr eaLnBrk="1" hangingPunct="1"/>
            <a:r>
              <a:rPr lang="en-US" sz="4000" smtClean="0"/>
              <a:t>ATMS 316- Mesoscale Gravity Waves</a:t>
            </a:r>
          </a:p>
        </p:txBody>
      </p:sp>
      <p:sp>
        <p:nvSpPr>
          <p:cNvPr id="3076" name="Text Box 7"/>
          <p:cNvSpPr txBox="1">
            <a:spLocks noChangeArrowheads="1"/>
          </p:cNvSpPr>
          <p:nvPr/>
        </p:nvSpPr>
        <p:spPr bwMode="auto">
          <a:xfrm>
            <a:off x="4722813" y="6384925"/>
            <a:ext cx="2297112" cy="244475"/>
          </a:xfrm>
          <a:prstGeom prst="rect">
            <a:avLst/>
          </a:prstGeom>
          <a:noFill/>
          <a:ln w="9525">
            <a:noFill/>
            <a:miter lim="800000"/>
            <a:headEnd/>
            <a:tailEnd/>
          </a:ln>
        </p:spPr>
        <p:txBody>
          <a:bodyPr wrap="none">
            <a:spAutoFit/>
          </a:bodyPr>
          <a:lstStyle/>
          <a:p>
            <a:r>
              <a:rPr lang="en-US" sz="1000"/>
              <a:t>http://apod.nasa.gov/apod/ap090824.html</a:t>
            </a:r>
          </a:p>
        </p:txBody>
      </p:sp>
      <p:sp>
        <p:nvSpPr>
          <p:cNvPr id="3077" name="Text Box 8"/>
          <p:cNvSpPr txBox="1">
            <a:spLocks noChangeArrowheads="1"/>
          </p:cNvSpPr>
          <p:nvPr/>
        </p:nvSpPr>
        <p:spPr bwMode="auto">
          <a:xfrm>
            <a:off x="838200" y="5883275"/>
            <a:ext cx="2141538" cy="831850"/>
          </a:xfrm>
          <a:prstGeom prst="rect">
            <a:avLst/>
          </a:prstGeom>
          <a:noFill/>
          <a:ln w="9525">
            <a:solidFill>
              <a:srgbClr val="FF0000"/>
            </a:solidFill>
            <a:miter lim="800000"/>
            <a:headEnd/>
            <a:tailEnd/>
          </a:ln>
        </p:spPr>
        <p:txBody>
          <a:bodyPr wrap="none">
            <a:spAutoFit/>
          </a:bodyPr>
          <a:lstStyle/>
          <a:p>
            <a:r>
              <a:rPr lang="en-US"/>
              <a:t>24 August 2009</a:t>
            </a:r>
          </a:p>
          <a:p>
            <a:r>
              <a:rPr lang="en-US"/>
              <a:t>Morning Glory</a:t>
            </a:r>
          </a:p>
        </p:txBody>
      </p:sp>
      <p:sp>
        <p:nvSpPr>
          <p:cNvPr id="3078" name="Rectangle 10"/>
          <p:cNvSpPr>
            <a:spLocks noGrp="1" noChangeArrowheads="1"/>
          </p:cNvSpPr>
          <p:nvPr>
            <p:ph type="body" idx="1"/>
          </p:nvPr>
        </p:nvSpPr>
        <p:spPr>
          <a:xfrm>
            <a:off x="0" y="1981200"/>
            <a:ext cx="4114800" cy="4114800"/>
          </a:xfrm>
        </p:spPr>
        <p:txBody>
          <a:bodyPr/>
          <a:lstStyle/>
          <a:p>
            <a:pPr eaLnBrk="1" hangingPunct="1"/>
            <a:r>
              <a:rPr lang="en-US" smtClean="0"/>
              <a:t>Which scenario?</a:t>
            </a:r>
          </a:p>
          <a:p>
            <a:pPr lvl="1" eaLnBrk="1" hangingPunct="1"/>
            <a:r>
              <a:rPr lang="en-US" smtClean="0"/>
              <a:t>Scenario#1; synoptic scale forcing alone</a:t>
            </a:r>
          </a:p>
          <a:p>
            <a:pPr lvl="1" eaLnBrk="1" hangingPunct="1"/>
            <a:r>
              <a:rPr lang="en-US" smtClean="0"/>
              <a:t>Scenario#2; synoptic scale dominates mesoscale forcing </a:t>
            </a:r>
          </a:p>
          <a:p>
            <a:pPr lvl="1" eaLnBrk="1" hangingPunct="1"/>
            <a:r>
              <a:rPr lang="en-US" smtClean="0"/>
              <a:t>Scenario#3; weak synoptic scale forcing</a:t>
            </a:r>
          </a:p>
        </p:txBody>
      </p:sp>
      <p:pic>
        <p:nvPicPr>
          <p:cNvPr id="3082" name="Picture 10"/>
          <p:cNvPicPr>
            <a:picLocks noChangeAspect="1" noChangeArrowheads="1"/>
          </p:cNvPicPr>
          <p:nvPr/>
        </p:nvPicPr>
        <p:blipFill>
          <a:blip r:embed="rId3" cstate="print"/>
          <a:srcRect/>
          <a:stretch>
            <a:fillRect/>
          </a:stretch>
        </p:blipFill>
        <p:spPr bwMode="auto">
          <a:xfrm>
            <a:off x="4114800" y="2200275"/>
            <a:ext cx="5029200" cy="3343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685800" y="1981200"/>
            <a:ext cx="5257800" cy="4648200"/>
          </a:xfrm>
        </p:spPr>
        <p:txBody>
          <a:bodyPr/>
          <a:lstStyle/>
          <a:p>
            <a:pPr eaLnBrk="1" hangingPunct="1"/>
            <a:r>
              <a:rPr lang="en-US" smtClean="0"/>
              <a:t>Gravity wave generation</a:t>
            </a:r>
          </a:p>
          <a:p>
            <a:pPr lvl="1" eaLnBrk="1" hangingPunct="1"/>
            <a:r>
              <a:rPr lang="en-US" smtClean="0"/>
              <a:t>possible under statically stable conditions, generated by</a:t>
            </a:r>
          </a:p>
          <a:p>
            <a:pPr lvl="2" eaLnBrk="1" hangingPunct="1"/>
            <a:r>
              <a:rPr lang="en-US" smtClean="0"/>
              <a:t>airflow over mountains</a:t>
            </a:r>
          </a:p>
          <a:p>
            <a:pPr lvl="2" eaLnBrk="1" hangingPunct="1"/>
            <a:r>
              <a:rPr lang="en-US" smtClean="0"/>
              <a:t>penetration of stable layers by convection</a:t>
            </a:r>
          </a:p>
          <a:p>
            <a:pPr lvl="2" eaLnBrk="1" hangingPunct="1"/>
            <a:r>
              <a:rPr lang="en-US" smtClean="0"/>
              <a:t>density impulses</a:t>
            </a:r>
          </a:p>
          <a:p>
            <a:pPr lvl="2" eaLnBrk="1" hangingPunct="1"/>
            <a:r>
              <a:rPr lang="en-US" smtClean="0"/>
              <a:t>vertical shear instabilities</a:t>
            </a:r>
          </a:p>
          <a:p>
            <a:pPr lvl="2" eaLnBrk="1" hangingPunct="1"/>
            <a:r>
              <a:rPr lang="en-US" smtClean="0"/>
              <a:t>disruption of balanced flow</a:t>
            </a:r>
          </a:p>
        </p:txBody>
      </p:sp>
      <p:sp>
        <p:nvSpPr>
          <p:cNvPr id="11267"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11268"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685800" y="1981200"/>
            <a:ext cx="5257800" cy="4648200"/>
          </a:xfrm>
        </p:spPr>
        <p:txBody>
          <a:bodyPr/>
          <a:lstStyle/>
          <a:p>
            <a:pPr eaLnBrk="1" hangingPunct="1"/>
            <a:r>
              <a:rPr lang="en-US" smtClean="0"/>
              <a:t>Gravity wave generation</a:t>
            </a:r>
          </a:p>
          <a:p>
            <a:pPr lvl="1" eaLnBrk="1" hangingPunct="1"/>
            <a:r>
              <a:rPr lang="en-US" smtClean="0"/>
              <a:t>possible under statically stable conditions, generated by</a:t>
            </a:r>
          </a:p>
          <a:p>
            <a:pPr lvl="2" eaLnBrk="1" hangingPunct="1"/>
            <a:r>
              <a:rPr lang="en-US" sz="1800" smtClean="0"/>
              <a:t>airflow over mountains</a:t>
            </a:r>
          </a:p>
          <a:p>
            <a:pPr lvl="2" eaLnBrk="1" hangingPunct="1"/>
            <a:r>
              <a:rPr lang="en-US" sz="1800" smtClean="0"/>
              <a:t>penetration of stable layers by convection</a:t>
            </a:r>
          </a:p>
          <a:p>
            <a:pPr lvl="2" eaLnBrk="1" hangingPunct="1"/>
            <a:r>
              <a:rPr lang="en-US" sz="1800" smtClean="0"/>
              <a:t>density impulses</a:t>
            </a:r>
          </a:p>
          <a:p>
            <a:pPr lvl="2" eaLnBrk="1" hangingPunct="1"/>
            <a:r>
              <a:rPr lang="en-US" sz="1800" smtClean="0"/>
              <a:t>vertical shear instabilities</a:t>
            </a:r>
          </a:p>
          <a:p>
            <a:pPr lvl="2" eaLnBrk="1" hangingPunct="1"/>
            <a:r>
              <a:rPr lang="en-US" smtClean="0"/>
              <a:t>disruption of balanced flow</a:t>
            </a:r>
          </a:p>
          <a:p>
            <a:pPr lvl="3" eaLnBrk="1" hangingPunct="1"/>
            <a:r>
              <a:rPr lang="en-US" smtClean="0"/>
              <a:t>geostrophic adjustment</a:t>
            </a:r>
          </a:p>
          <a:p>
            <a:pPr lvl="3" eaLnBrk="1" hangingPunct="1"/>
            <a:r>
              <a:rPr lang="en-US" smtClean="0"/>
              <a:t>jet streaks</a:t>
            </a:r>
          </a:p>
        </p:txBody>
      </p:sp>
      <p:sp>
        <p:nvSpPr>
          <p:cNvPr id="12291" name="Rectangle 3"/>
          <p:cNvSpPr>
            <a:spLocks noGrp="1" noChangeArrowheads="1"/>
          </p:cNvSpPr>
          <p:nvPr>
            <p:ph type="title"/>
          </p:nvPr>
        </p:nvSpPr>
        <p:spPr/>
        <p:txBody>
          <a:bodyPr/>
          <a:lstStyle/>
          <a:p>
            <a:pPr eaLnBrk="1" hangingPunct="1"/>
            <a:r>
              <a:rPr lang="en-US" sz="4000" smtClean="0"/>
              <a:t>ATMS 316- Mesoscale Gravity Waves</a:t>
            </a:r>
          </a:p>
        </p:txBody>
      </p:sp>
      <p:pic>
        <p:nvPicPr>
          <p:cNvPr id="12292" name="Picture 2" descr="p2"/>
          <p:cNvPicPr>
            <a:picLocks noChangeAspect="1" noChangeArrowheads="1"/>
          </p:cNvPicPr>
          <p:nvPr/>
        </p:nvPicPr>
        <p:blipFill>
          <a:blip r:embed="rId3" cstate="print"/>
          <a:srcRect/>
          <a:stretch>
            <a:fillRect/>
          </a:stretch>
        </p:blipFill>
        <p:spPr bwMode="auto">
          <a:xfrm>
            <a:off x="6172200" y="1905000"/>
            <a:ext cx="28003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2656</TotalTime>
  <Words>3751</Words>
  <Application>Microsoft Office PowerPoint</Application>
  <PresentationFormat>On-screen Show (4:3)</PresentationFormat>
  <Paragraphs>472</Paragraphs>
  <Slides>72</Slides>
  <Notes>72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78" baseType="lpstr">
      <vt:lpstr>Arial</vt:lpstr>
      <vt:lpstr>Symbol</vt:lpstr>
      <vt:lpstr>Times New Roman</vt:lpstr>
      <vt:lpstr>Wingdings</vt:lpstr>
      <vt:lpstr>Default Design</vt:lpstr>
      <vt:lpstr>Equation</vt:lpstr>
      <vt:lpstr>ATMS 316- Mesoscale Meteorology</vt:lpstr>
      <vt:lpstr>ATMS 316- Mesoscale Meteorology</vt:lpstr>
      <vt:lpstr>ATMS 316- Background</vt:lpstr>
      <vt:lpstr>ATMS 316- Background</vt:lpstr>
      <vt:lpstr>ATMS 316- Background</vt:lpstr>
      <vt:lpstr>ATMS 316- Background</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lpstr>ATMS 316- Mesoscale Gravity Waves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Doug Miller</cp:lastModifiedBy>
  <cp:revision>578</cp:revision>
  <dcterms:created xsi:type="dcterms:W3CDTF">1601-01-01T00:00:00Z</dcterms:created>
  <dcterms:modified xsi:type="dcterms:W3CDTF">2019-02-19T14:03:46Z</dcterms:modified>
</cp:coreProperties>
</file>