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70" r:id="rId2"/>
    <p:sldId id="282" r:id="rId3"/>
    <p:sldId id="304" r:id="rId4"/>
    <p:sldId id="310" r:id="rId5"/>
    <p:sldId id="311" r:id="rId6"/>
    <p:sldId id="456" r:id="rId7"/>
    <p:sldId id="457" r:id="rId8"/>
    <p:sldId id="376" r:id="rId9"/>
    <p:sldId id="458" r:id="rId10"/>
    <p:sldId id="413" r:id="rId11"/>
    <p:sldId id="459" r:id="rId12"/>
    <p:sldId id="414" r:id="rId13"/>
    <p:sldId id="460" r:id="rId14"/>
    <p:sldId id="415" r:id="rId15"/>
    <p:sldId id="423" r:id="rId16"/>
    <p:sldId id="439" r:id="rId17"/>
    <p:sldId id="440" r:id="rId18"/>
    <p:sldId id="441" r:id="rId19"/>
    <p:sldId id="461" r:id="rId20"/>
    <p:sldId id="462" r:id="rId21"/>
    <p:sldId id="424" r:id="rId22"/>
    <p:sldId id="453" r:id="rId23"/>
    <p:sldId id="425" r:id="rId24"/>
    <p:sldId id="463" r:id="rId25"/>
    <p:sldId id="426" r:id="rId26"/>
    <p:sldId id="442" r:id="rId27"/>
    <p:sldId id="464" r:id="rId28"/>
    <p:sldId id="443" r:id="rId29"/>
    <p:sldId id="465" r:id="rId30"/>
    <p:sldId id="444" r:id="rId31"/>
    <p:sldId id="466" r:id="rId32"/>
    <p:sldId id="445" r:id="rId33"/>
    <p:sldId id="446" r:id="rId34"/>
    <p:sldId id="447" r:id="rId35"/>
    <p:sldId id="467" r:id="rId36"/>
    <p:sldId id="468" r:id="rId37"/>
    <p:sldId id="448" r:id="rId38"/>
    <p:sldId id="449" r:id="rId39"/>
    <p:sldId id="469" r:id="rId40"/>
    <p:sldId id="450" r:id="rId41"/>
    <p:sldId id="451" r:id="rId42"/>
    <p:sldId id="470" r:id="rId43"/>
    <p:sldId id="471" r:id="rId44"/>
    <p:sldId id="472" r:id="rId45"/>
    <p:sldId id="473" r:id="rId46"/>
    <p:sldId id="454" r:id="rId47"/>
    <p:sldId id="475" r:id="rId48"/>
    <p:sldId id="476" r:id="rId49"/>
    <p:sldId id="455" r:id="rId50"/>
    <p:sldId id="477" r:id="rId51"/>
    <p:sldId id="478" r:id="rId52"/>
    <p:sldId id="452" r:id="rId53"/>
    <p:sldId id="479" r:id="rId54"/>
    <p:sldId id="480" r:id="rId55"/>
    <p:sldId id="481" r:id="rId56"/>
    <p:sldId id="482" r:id="rId57"/>
    <p:sldId id="374" r:id="rId5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07" autoAdjust="0"/>
    <p:restoredTop sz="94658" autoAdjust="0"/>
  </p:normalViewPr>
  <p:slideViewPr>
    <p:cSldViewPr>
      <p:cViewPr varScale="1">
        <p:scale>
          <a:sx n="84" d="100"/>
          <a:sy n="84" d="100"/>
        </p:scale>
        <p:origin x="90" y="132"/>
      </p:cViewPr>
      <p:guideLst>
        <p:guide orient="horz" pos="2160"/>
        <p:guide pos="2880"/>
      </p:guideLst>
    </p:cSldViewPr>
  </p:slideViewPr>
  <p:outlineViewPr>
    <p:cViewPr>
      <p:scale>
        <a:sx n="33" d="100"/>
        <a:sy n="33" d="100"/>
      </p:scale>
      <p:origin x="0" y="75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E6234F0-4012-4240-AB33-3CB0E114BA25}" type="slidenum">
              <a:rPr lang="en-US"/>
              <a:pPr>
                <a:defRPr/>
              </a:pPr>
              <a:t>‹#›</a:t>
            </a:fld>
            <a:endParaRPr lang="en-US"/>
          </a:p>
        </p:txBody>
      </p:sp>
    </p:spTree>
    <p:extLst>
      <p:ext uri="{BB962C8B-B14F-4D97-AF65-F5344CB8AC3E}">
        <p14:creationId xmlns:p14="http://schemas.microsoft.com/office/powerpoint/2010/main" val="739072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1114A57-CEF1-400C-A0D8-6C874A778067}" type="slidenum">
              <a:rPr lang="en-US" smtClean="0"/>
              <a:pPr/>
              <a:t>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73752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ACF5538-ED89-4BA7-93A4-E905DA20AF2D}" type="slidenum">
              <a:rPr lang="en-US" smtClean="0"/>
              <a:pPr/>
              <a:t>10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86672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2944B0B-745B-41A5-9541-F17834ECEBE8}" type="slidenum">
              <a:rPr lang="en-US" smtClean="0"/>
              <a:pPr/>
              <a:t>11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89961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EB38340-6ED3-4EAC-BBB9-522797A9FCEB}" type="slidenum">
              <a:rPr lang="en-US" smtClean="0"/>
              <a:pPr/>
              <a:t>12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69624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2B21CA7-EFF3-493D-82AD-B6A6E49BB396}" type="slidenum">
              <a:rPr lang="en-US" smtClean="0"/>
              <a:pPr/>
              <a:t>13</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16675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96792AA-5920-4F82-80DC-A794A3E1C992}" type="slidenum">
              <a:rPr lang="en-US" smtClean="0"/>
              <a:pPr/>
              <a:t>14</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49334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D0B67D3-17A4-4993-93FF-C6A835A3598C}" type="slidenum">
              <a:rPr lang="en-US" smtClean="0"/>
              <a:pPr/>
              <a:t>15</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2617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1CE8452-5348-4BD1-84C0-2B498F8253FF}" type="slidenum">
              <a:rPr lang="en-US" smtClean="0"/>
              <a:pPr/>
              <a:t>16</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98084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F37C8F2-EFD2-4D35-9BFE-E58A46DF8649}" type="slidenum">
              <a:rPr lang="en-US" smtClean="0"/>
              <a:pPr/>
              <a:t>17</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05410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54DC101-A3D6-4AF3-8C9D-5F0B822B466F}" type="slidenum">
              <a:rPr lang="en-US" smtClean="0"/>
              <a:pPr/>
              <a:t>18</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83130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8852FEF-A982-4BAA-AD24-D5BDC50B6A5C}" type="slidenum">
              <a:rPr lang="en-US" smtClean="0"/>
              <a:pPr/>
              <a:t>19</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68306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3FFD7B9-A44B-4CB9-AA3B-8B5924094308}" type="slidenum">
              <a:rPr lang="en-US" smtClean="0"/>
              <a:pPr/>
              <a:t>2</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62900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3AB7C3C-B4DF-4127-ADA5-F4827FCD5194}" type="slidenum">
              <a:rPr lang="en-US" smtClean="0"/>
              <a:pPr/>
              <a:t>20</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2569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030A7F4-7CE0-489A-A108-82A20EDCCC00}" type="slidenum">
              <a:rPr lang="en-US" smtClean="0"/>
              <a:pPr/>
              <a:t>21</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51309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0C1ABC8-5D10-45D2-8C3E-5FAEE24DE392}" type="slidenum">
              <a:rPr lang="en-US" smtClean="0"/>
              <a:pPr/>
              <a:t>22</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20542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9D31D6F-F94A-42FB-948C-C8C12C5C9ACD}" type="slidenum">
              <a:rPr lang="en-US" smtClean="0"/>
              <a:pPr/>
              <a:t>23</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8021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9F68E7C-30ED-40F4-B5B4-2AA348C2FE30}" type="slidenum">
              <a:rPr lang="en-US" smtClean="0"/>
              <a:pPr/>
              <a:t>24</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62582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9BE87E4-5355-4FF2-866B-E5FBC6CFDF43}" type="slidenum">
              <a:rPr lang="en-US" smtClean="0"/>
              <a:pPr/>
              <a:t>25</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80013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8974DAF-7CBB-48AC-A745-F2E5D4627A47}" type="slidenum">
              <a:rPr lang="en-US" smtClean="0"/>
              <a:pPr/>
              <a:t>26</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25642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87FBB04-C22B-4604-B303-BEBA8AAC5BD5}" type="slidenum">
              <a:rPr lang="en-US" smtClean="0"/>
              <a:pPr/>
              <a:t>27</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94242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86F71E7-E617-4A36-B4A6-C7E1AC465BD6}" type="slidenum">
              <a:rPr lang="en-US" smtClean="0"/>
              <a:pPr/>
              <a:t>28</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60093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B87514F-4BDC-44CE-B7E7-2B3F385FFD65}" type="slidenum">
              <a:rPr lang="en-US" smtClean="0"/>
              <a:pPr/>
              <a:t>29</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7858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3578F2A-788A-45F4-9E55-92E9443B7329}" type="slidenum">
              <a:rPr lang="en-US" smtClean="0"/>
              <a:pPr/>
              <a:t>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16050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3886A163-6B29-4F2F-AED3-0D07ABE188AB}" type="slidenum">
              <a:rPr lang="en-US" smtClean="0"/>
              <a:pPr/>
              <a:t>30</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8294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3681268-2E4B-4C7A-90CB-43CE81A84686}" type="slidenum">
              <a:rPr lang="en-US" smtClean="0"/>
              <a:pPr/>
              <a:t>31</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45120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2813765-420B-415A-9F1A-D9DCA75EE4F2}" type="slidenum">
              <a:rPr lang="en-US" smtClean="0"/>
              <a:pPr/>
              <a:t>32</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9889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1584E8D-18DE-409A-A633-74392C09AB54}" type="slidenum">
              <a:rPr lang="en-US" smtClean="0"/>
              <a:pPr/>
              <a:t>33</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4470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EC0D3385-6A21-4B8B-BE64-0E7FD2C980F6}" type="slidenum">
              <a:rPr lang="en-US" smtClean="0"/>
              <a:pPr/>
              <a:t>34</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15947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A6F5CCC-4410-46F8-ADF4-955481CB3623}" type="slidenum">
              <a:rPr lang="en-US" smtClean="0"/>
              <a:pPr/>
              <a:t>35</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907094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9DFC200-E7BF-49F9-A4BE-9AE0D050D42A}" type="slidenum">
              <a:rPr lang="en-US" smtClean="0"/>
              <a:pPr/>
              <a:t>36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34086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EC4B648-6271-4FCF-983A-907922C2DF98}" type="slidenum">
              <a:rPr lang="en-US" smtClean="0"/>
              <a:pPr/>
              <a:t>37</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060164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A9D7CFB-88DB-4DCB-AA0B-229FC8EFB579}" type="slidenum">
              <a:rPr lang="en-US" smtClean="0"/>
              <a:pPr/>
              <a:t>38</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0108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4D2A827-BEBC-4005-AF21-4C3974E3BA2D}" type="slidenum">
              <a:rPr lang="en-US" smtClean="0"/>
              <a:pPr/>
              <a:t>39</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19729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0461FAC-11D5-4C8E-A4F6-A6E32DE28225}" type="slidenum">
              <a:rPr lang="en-US" smtClean="0"/>
              <a:pPr/>
              <a:t>4</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994674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0D20817-A2DF-4A35-92BB-B283B0707538}" type="slidenum">
              <a:rPr lang="en-US" smtClean="0"/>
              <a:pPr/>
              <a:t>40</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593308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F131A6AB-0A32-450C-9EE9-76C39A790179}" type="slidenum">
              <a:rPr lang="en-US" smtClean="0"/>
              <a:pPr/>
              <a:t>41</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015559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FB12E3D9-8E3A-46B3-B3D4-F50EEFD269A1}" type="slidenum">
              <a:rPr lang="en-US" smtClean="0"/>
              <a:pPr/>
              <a:t>42</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767028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A130FB0-656A-4DB5-B536-A380D828C16E}" type="slidenum">
              <a:rPr lang="en-US" smtClean="0"/>
              <a:pPr/>
              <a:t>43</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146066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A130FB0-656A-4DB5-B536-A380D828C16E}" type="slidenum">
              <a:rPr lang="en-US" smtClean="0"/>
              <a:pPr/>
              <a:t>44</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635332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A130FB0-656A-4DB5-B536-A380D828C16E}" type="slidenum">
              <a:rPr lang="en-US" smtClean="0"/>
              <a:pPr/>
              <a:t>45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950052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B2E81DC-5588-4FCB-AE07-934A7F60265C}" type="slidenum">
              <a:rPr lang="en-US" smtClean="0"/>
              <a:pPr/>
              <a:t>46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001941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B2E81DC-5588-4FCB-AE07-934A7F60265C}" type="slidenum">
              <a:rPr lang="en-US" smtClean="0"/>
              <a:pPr/>
              <a:t>47</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945995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B2E81DC-5588-4FCB-AE07-934A7F60265C}" type="slidenum">
              <a:rPr lang="en-US" smtClean="0"/>
              <a:pPr/>
              <a:t>48</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686759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5D2E10B-C62D-43C6-81EB-E0FDAEA215D6}" type="slidenum">
              <a:rPr lang="en-US" smtClean="0"/>
              <a:pPr/>
              <a:t>49</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23849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815B912-C28F-4929-97DC-534BAC6DE015}" type="slidenum">
              <a:rPr lang="en-US" smtClean="0"/>
              <a:pPr/>
              <a:t>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998579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5D2E10B-C62D-43C6-81EB-E0FDAEA215D6}" type="slidenum">
              <a:rPr lang="en-US" smtClean="0"/>
              <a:pPr/>
              <a:t>50</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391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5D2E10B-C62D-43C6-81EB-E0FDAEA215D6}" type="slidenum">
              <a:rPr lang="en-US" smtClean="0"/>
              <a:pPr/>
              <a:t>51</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045510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B0DE3634-E2EB-401A-911B-67F5310B0DE2}" type="slidenum">
              <a:rPr lang="en-US" smtClean="0"/>
              <a:pPr/>
              <a:t>52</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041455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5D2E10B-C62D-43C6-81EB-E0FDAEA215D6}" type="slidenum">
              <a:rPr lang="en-US" smtClean="0"/>
              <a:pPr/>
              <a:t>53</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046043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5D2E10B-C62D-43C6-81EB-E0FDAEA215D6}" type="slidenum">
              <a:rPr lang="en-US" smtClean="0"/>
              <a:pPr/>
              <a:t>54</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881903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5D2E10B-C62D-43C6-81EB-E0FDAEA215D6}" type="slidenum">
              <a:rPr lang="en-US" smtClean="0"/>
              <a:pPr/>
              <a:t>55</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44182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5D2E10B-C62D-43C6-81EB-E0FDAEA215D6}" type="slidenum">
              <a:rPr lang="en-US" smtClean="0"/>
              <a:pPr/>
              <a:t>56</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983086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7D7DE56-A780-4980-9CF8-924FC2AF8372}" type="slidenum">
              <a:rPr lang="en-US" smtClean="0"/>
              <a:pPr/>
              <a:t>57</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80404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3EB99BF-186A-48DE-BC18-6A9C88FED887}" type="slidenum">
              <a:rPr lang="en-US" smtClean="0"/>
              <a:pPr/>
              <a:t>6</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95672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BFEA82F-5111-4048-BBAC-2EF318FD3139}" type="slidenum">
              <a:rPr lang="en-US" smtClean="0"/>
              <a:pPr/>
              <a:t>7</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2918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6CEC305-6C83-49A2-AFD5-F14FB05B120F}" type="slidenum">
              <a:rPr lang="en-US" smtClean="0"/>
              <a:pPr/>
              <a:t>8</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5708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B3AACFB-3364-4DE4-AE1E-D986DF988E08}" type="slidenum">
              <a:rPr lang="en-US" smtClean="0"/>
              <a:pPr/>
              <a:t>9</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59180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D573FD-C8C0-41EE-A2EF-4738DAAADF0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4F6428-CB16-4C2E-842F-493DADB501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8AC19-457D-46EB-AC9F-3ED456599F3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2BD6A3C-5162-4294-9902-D049F9BC0DD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D09CA2-6AB5-4F48-81B5-92C70454C4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2E5AD6-DFB8-43F9-8CBB-7EAD0400A39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0F091B-9FF0-453E-ADCA-AFB67380028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D2F243-1EF0-49E9-B548-E61365836CE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9BE5BB-AEB2-4476-8334-2A4E00BAB8D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A9BF62C-EDBC-429A-B6CA-6D1654C5C9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204A72-E3E8-4350-ACB5-4397AA71926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119183-5571-47EF-B350-C32F28111C4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AEBD8F-08E3-494C-94F1-4449FFBCA73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92B187A-66DC-44CD-8CBE-09FF2F4458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www.erh.noaa.gov/er/akq/GWave.ht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4000" smtClean="0"/>
              <a:t>ATMS 316- Mesoscale Meteorology</a:t>
            </a:r>
          </a:p>
        </p:txBody>
      </p:sp>
      <p:sp>
        <p:nvSpPr>
          <p:cNvPr id="2051" name="Text Box 5"/>
          <p:cNvSpPr txBox="1">
            <a:spLocks noChangeArrowheads="1"/>
          </p:cNvSpPr>
          <p:nvPr/>
        </p:nvSpPr>
        <p:spPr bwMode="auto">
          <a:xfrm>
            <a:off x="4572000" y="6278563"/>
            <a:ext cx="4146550" cy="274637"/>
          </a:xfrm>
          <a:prstGeom prst="rect">
            <a:avLst/>
          </a:prstGeom>
          <a:noFill/>
          <a:ln w="9525">
            <a:noFill/>
            <a:miter lim="800000"/>
            <a:headEnd/>
            <a:tailEnd/>
          </a:ln>
        </p:spPr>
        <p:txBody>
          <a:bodyPr wrap="none">
            <a:spAutoFit/>
          </a:bodyPr>
          <a:lstStyle/>
          <a:p>
            <a:r>
              <a:rPr lang="en-US" sz="1200"/>
              <a:t>http://www.ucar.edu/communications/factsheets/Tornadoes.html</a:t>
            </a:r>
          </a:p>
        </p:txBody>
      </p:sp>
      <p:sp>
        <p:nvSpPr>
          <p:cNvPr id="2052" name="Rectangle 6"/>
          <p:cNvSpPr>
            <a:spLocks noGrp="1" noChangeArrowheads="1"/>
          </p:cNvSpPr>
          <p:nvPr>
            <p:ph type="body" sz="half" idx="1"/>
          </p:nvPr>
        </p:nvSpPr>
        <p:spPr>
          <a:xfrm>
            <a:off x="304800" y="2057400"/>
            <a:ext cx="3810000" cy="4114800"/>
          </a:xfrm>
        </p:spPr>
        <p:txBody>
          <a:bodyPr/>
          <a:lstStyle/>
          <a:p>
            <a:pPr eaLnBrk="1" hangingPunct="1"/>
            <a:r>
              <a:rPr lang="en-US" sz="2800" smtClean="0"/>
              <a:t>Packet#10</a:t>
            </a:r>
          </a:p>
          <a:p>
            <a:pPr eaLnBrk="1" hangingPunct="1"/>
            <a:r>
              <a:rPr lang="en-US" sz="2800" smtClean="0"/>
              <a:t>Interesting things happen at the </a:t>
            </a:r>
            <a:r>
              <a:rPr lang="en-US" sz="2800" u="sng" smtClean="0"/>
              <a:t>boundaries</a:t>
            </a:r>
            <a:r>
              <a:rPr lang="en-US" sz="2800" smtClean="0"/>
              <a:t>, or at the </a:t>
            </a:r>
            <a:r>
              <a:rPr lang="en-US" sz="2800" i="1" smtClean="0"/>
              <a:t>interface</a:t>
            </a:r>
            <a:r>
              <a:rPr lang="en-US" sz="2800" smtClean="0"/>
              <a:t>…</a:t>
            </a:r>
          </a:p>
          <a:p>
            <a:pPr lvl="1"/>
            <a:r>
              <a:rPr lang="en-US" sz="2400" smtClean="0"/>
              <a:t>Warm air, cold air</a:t>
            </a:r>
          </a:p>
          <a:p>
            <a:pPr lvl="1"/>
            <a:r>
              <a:rPr lang="en-US" sz="2400" smtClean="0"/>
              <a:t>Humid air, dry air</a:t>
            </a:r>
          </a:p>
        </p:txBody>
      </p:sp>
      <p:pic>
        <p:nvPicPr>
          <p:cNvPr id="2053" name="Picture 8" descr="1600"/>
          <p:cNvPicPr>
            <a:picLocks noChangeAspect="1" noChangeArrowheads="1"/>
          </p:cNvPicPr>
          <p:nvPr/>
        </p:nvPicPr>
        <p:blipFill>
          <a:blip r:embed="rId3" cstate="print"/>
          <a:srcRect/>
          <a:stretch>
            <a:fillRect/>
          </a:stretch>
        </p:blipFill>
        <p:spPr bwMode="auto">
          <a:xfrm>
            <a:off x="5105400" y="1828800"/>
            <a:ext cx="28956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000" smtClean="0"/>
              <a:t>ATMS 316- Convection Initiation</a:t>
            </a:r>
          </a:p>
        </p:txBody>
      </p:sp>
      <p:pic>
        <p:nvPicPr>
          <p:cNvPr id="11267" name="Picture 2"/>
          <p:cNvPicPr>
            <a:picLocks noChangeAspect="1" noChangeArrowheads="1"/>
          </p:cNvPicPr>
          <p:nvPr/>
        </p:nvPicPr>
        <p:blipFill>
          <a:blip r:embed="rId3" cstate="print"/>
          <a:srcRect/>
          <a:stretch>
            <a:fillRect/>
          </a:stretch>
        </p:blipFill>
        <p:spPr bwMode="auto">
          <a:xfrm>
            <a:off x="152400" y="31750"/>
            <a:ext cx="7239000" cy="5454650"/>
          </a:xfrm>
          <a:prstGeom prst="rect">
            <a:avLst/>
          </a:prstGeom>
          <a:noFill/>
          <a:ln w="9525">
            <a:noFill/>
            <a:miter lim="800000"/>
            <a:headEnd/>
            <a:tailEnd/>
          </a:ln>
        </p:spPr>
      </p:pic>
      <p:sp>
        <p:nvSpPr>
          <p:cNvPr id="11268" name="Text Box 4"/>
          <p:cNvSpPr txBox="1">
            <a:spLocks noChangeArrowheads="1"/>
          </p:cNvSpPr>
          <p:nvPr/>
        </p:nvSpPr>
        <p:spPr bwMode="auto">
          <a:xfrm>
            <a:off x="152400" y="5257800"/>
            <a:ext cx="8839200" cy="1196975"/>
          </a:xfrm>
          <a:prstGeom prst="rect">
            <a:avLst/>
          </a:prstGeom>
          <a:solidFill>
            <a:schemeClr val="bg1"/>
          </a:solidFill>
          <a:ln w="9525">
            <a:solidFill>
              <a:srgbClr val="FF0000"/>
            </a:solidFill>
            <a:miter lim="800000"/>
            <a:headEnd/>
            <a:tailEnd/>
          </a:ln>
        </p:spPr>
        <p:txBody>
          <a:bodyPr>
            <a:spAutoFit/>
          </a:bodyPr>
          <a:lstStyle/>
          <a:p>
            <a:r>
              <a:rPr lang="en-US"/>
              <a:t>In the absence of topography, DMC tends to be initiated along air mass boundaries, which are usually accompanied by a wind shift and convergence (Fig 7.2)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12291" name="Rectangle 2"/>
          <p:cNvSpPr>
            <a:spLocks noGrp="1" noChangeArrowheads="1"/>
          </p:cNvSpPr>
          <p:nvPr>
            <p:ph type="body" idx="1"/>
          </p:nvPr>
        </p:nvSpPr>
        <p:spPr>
          <a:xfrm>
            <a:off x="685800" y="1981200"/>
            <a:ext cx="5257800" cy="4648200"/>
          </a:xfrm>
        </p:spPr>
        <p:txBody>
          <a:bodyPr/>
          <a:lstStyle/>
          <a:p>
            <a:pPr eaLnBrk="1" hangingPunct="1"/>
            <a:r>
              <a:rPr lang="en-US" smtClean="0"/>
              <a:t>Requisites for convection initiation</a:t>
            </a:r>
          </a:p>
          <a:p>
            <a:pPr lvl="1" eaLnBrk="1" hangingPunct="1"/>
            <a:r>
              <a:rPr lang="en-US" smtClean="0"/>
              <a:t>Synoptic-scale dynamics</a:t>
            </a:r>
          </a:p>
          <a:p>
            <a:pPr lvl="2" eaLnBrk="1" hangingPunct="1"/>
            <a:r>
              <a:rPr lang="en-US" smtClean="0"/>
              <a:t>Large-scale mean ascent</a:t>
            </a:r>
          </a:p>
          <a:p>
            <a:pPr lvl="3" eaLnBrk="1" hangingPunct="1"/>
            <a:r>
              <a:rPr lang="en-US" smtClean="0"/>
              <a:t>Reduces CIN</a:t>
            </a:r>
          </a:p>
          <a:p>
            <a:pPr lvl="3" eaLnBrk="1" hangingPunct="1"/>
            <a:r>
              <a:rPr lang="en-US" smtClean="0"/>
              <a:t>Deepens low-level moist layer</a:t>
            </a:r>
          </a:p>
          <a:p>
            <a:pPr lvl="2" eaLnBrk="1" hangingPunct="1"/>
            <a:r>
              <a:rPr lang="en-US" smtClean="0"/>
              <a:t>Large-scale mean subsidence</a:t>
            </a:r>
          </a:p>
          <a:p>
            <a:pPr lvl="3" eaLnBrk="1" hangingPunct="1"/>
            <a:r>
              <a:rPr lang="en-US" smtClean="0"/>
              <a:t>Strengthens cap (increases CIN)</a:t>
            </a:r>
          </a:p>
          <a:p>
            <a:pPr lvl="3" eaLnBrk="1" hangingPunct="1"/>
            <a:r>
              <a:rPr lang="en-US" smtClean="0"/>
              <a:t>Compresses low-level moist layer</a:t>
            </a:r>
          </a:p>
        </p:txBody>
      </p:sp>
      <p:sp>
        <p:nvSpPr>
          <p:cNvPr id="12292" name="Rectangle 3"/>
          <p:cNvSpPr>
            <a:spLocks noGrp="1" noChangeArrowheads="1"/>
          </p:cNvSpPr>
          <p:nvPr>
            <p:ph type="title"/>
          </p:nvPr>
        </p:nvSpPr>
        <p:spPr/>
        <p:txBody>
          <a:bodyPr/>
          <a:lstStyle/>
          <a:p>
            <a:pPr eaLnBrk="1" hangingPunct="1"/>
            <a:r>
              <a:rPr lang="en-US" sz="4000" smtClean="0"/>
              <a:t>ATMS 316- Convection Initiation</a:t>
            </a:r>
          </a:p>
        </p:txBody>
      </p:sp>
      <p:sp>
        <p:nvSpPr>
          <p:cNvPr id="12293"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smtClean="0"/>
              <a:t>ATMS 316- Convection Initiation</a:t>
            </a:r>
          </a:p>
        </p:txBody>
      </p:sp>
      <p:pic>
        <p:nvPicPr>
          <p:cNvPr id="13315" name="Picture 2"/>
          <p:cNvPicPr>
            <a:picLocks noChangeAspect="1" noChangeArrowheads="1"/>
          </p:cNvPicPr>
          <p:nvPr/>
        </p:nvPicPr>
        <p:blipFill>
          <a:blip r:embed="rId3" cstate="print"/>
          <a:srcRect/>
          <a:stretch>
            <a:fillRect/>
          </a:stretch>
        </p:blipFill>
        <p:spPr bwMode="auto">
          <a:xfrm>
            <a:off x="152400" y="152400"/>
            <a:ext cx="8991600" cy="4522788"/>
          </a:xfrm>
          <a:prstGeom prst="rect">
            <a:avLst/>
          </a:prstGeom>
          <a:noFill/>
          <a:ln w="9525">
            <a:noFill/>
            <a:miter lim="800000"/>
            <a:headEnd/>
            <a:tailEnd/>
          </a:ln>
        </p:spPr>
      </p:pic>
      <p:sp>
        <p:nvSpPr>
          <p:cNvPr id="13316" name="Text Box 4"/>
          <p:cNvSpPr txBox="1">
            <a:spLocks noChangeArrowheads="1"/>
          </p:cNvSpPr>
          <p:nvPr/>
        </p:nvSpPr>
        <p:spPr bwMode="auto">
          <a:xfrm>
            <a:off x="152400" y="5105400"/>
            <a:ext cx="8839200" cy="831850"/>
          </a:xfrm>
          <a:prstGeom prst="rect">
            <a:avLst/>
          </a:prstGeom>
          <a:solidFill>
            <a:schemeClr val="bg1"/>
          </a:solidFill>
          <a:ln w="9525">
            <a:solidFill>
              <a:srgbClr val="FF0000"/>
            </a:solidFill>
            <a:miter lim="800000"/>
            <a:headEnd/>
            <a:tailEnd/>
          </a:ln>
        </p:spPr>
        <p:txBody>
          <a:bodyPr>
            <a:spAutoFit/>
          </a:bodyPr>
          <a:lstStyle/>
          <a:p>
            <a:r>
              <a:rPr lang="en-US"/>
              <a:t>Soundings from Pittsburgh, PA at 1200 UTC 31 May (blue) and 0000 UTC 1 June 1985 (black) (Fig 7.3)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14339" name="Rectangle 2"/>
          <p:cNvSpPr>
            <a:spLocks noGrp="1" noChangeArrowheads="1"/>
          </p:cNvSpPr>
          <p:nvPr>
            <p:ph type="body" idx="1"/>
          </p:nvPr>
        </p:nvSpPr>
        <p:spPr>
          <a:xfrm>
            <a:off x="685800" y="1981200"/>
            <a:ext cx="5257800" cy="4648200"/>
          </a:xfrm>
        </p:spPr>
        <p:txBody>
          <a:bodyPr/>
          <a:lstStyle/>
          <a:p>
            <a:pPr eaLnBrk="1" hangingPunct="1"/>
            <a:r>
              <a:rPr lang="en-US" smtClean="0"/>
              <a:t>Lapse rate tendency eqtn.</a:t>
            </a:r>
          </a:p>
          <a:p>
            <a:pPr lvl="1" eaLnBrk="1" hangingPunct="1"/>
            <a:r>
              <a:rPr lang="en-US" smtClean="0"/>
              <a:t>Synoptic-scale dynamics</a:t>
            </a:r>
          </a:p>
          <a:p>
            <a:pPr lvl="2" eaLnBrk="1" hangingPunct="1"/>
            <a:r>
              <a:rPr lang="en-US" smtClean="0"/>
              <a:t>Large-scale modulates CAPE and CIN by modifying the environmental lapse rate</a:t>
            </a:r>
          </a:p>
          <a:p>
            <a:pPr lvl="2" eaLnBrk="1" hangingPunct="1"/>
            <a:endParaRPr lang="en-US" smtClean="0"/>
          </a:p>
          <a:p>
            <a:pPr lvl="2" eaLnBrk="1" hangingPunct="1"/>
            <a:r>
              <a:rPr lang="en-US" smtClean="0">
                <a:solidFill>
                  <a:srgbClr val="FF0000"/>
                </a:solidFill>
              </a:rPr>
              <a:t>Eq. (7.4) here</a:t>
            </a:r>
          </a:p>
        </p:txBody>
      </p:sp>
      <p:sp>
        <p:nvSpPr>
          <p:cNvPr id="14340" name="Rectangle 3"/>
          <p:cNvSpPr>
            <a:spLocks noGrp="1" noChangeArrowheads="1"/>
          </p:cNvSpPr>
          <p:nvPr>
            <p:ph type="title"/>
          </p:nvPr>
        </p:nvSpPr>
        <p:spPr/>
        <p:txBody>
          <a:bodyPr/>
          <a:lstStyle/>
          <a:p>
            <a:pPr eaLnBrk="1" hangingPunct="1"/>
            <a:r>
              <a:rPr lang="en-US" sz="4000" smtClean="0"/>
              <a:t>ATMS 316- Convection Initiation</a:t>
            </a:r>
          </a:p>
        </p:txBody>
      </p:sp>
      <p:sp>
        <p:nvSpPr>
          <p:cNvPr id="14341"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
        <p:nvSpPr>
          <p:cNvPr id="14342" name="TextBox 6"/>
          <p:cNvSpPr txBox="1">
            <a:spLocks noChangeArrowheads="1"/>
          </p:cNvSpPr>
          <p:nvPr/>
        </p:nvSpPr>
        <p:spPr bwMode="auto">
          <a:xfrm>
            <a:off x="212725" y="5715000"/>
            <a:ext cx="8778875" cy="1016000"/>
          </a:xfrm>
          <a:prstGeom prst="rect">
            <a:avLst/>
          </a:prstGeom>
          <a:noFill/>
          <a:ln w="9525">
            <a:noFill/>
            <a:miter lim="800000"/>
            <a:headEnd/>
            <a:tailEnd/>
          </a:ln>
        </p:spPr>
        <p:txBody>
          <a:bodyPr>
            <a:spAutoFit/>
          </a:bodyPr>
          <a:lstStyle/>
          <a:p>
            <a:r>
              <a:rPr lang="en-US" sz="2000" u="sng"/>
              <a:t>Terms I and II</a:t>
            </a:r>
            <a:r>
              <a:rPr lang="en-US" sz="2000"/>
              <a:t>; horizontal and vertical lapse rate advection, </a:t>
            </a:r>
            <a:r>
              <a:rPr lang="en-US" sz="2000" u="sng"/>
              <a:t>Term III</a:t>
            </a:r>
            <a:r>
              <a:rPr lang="en-US" sz="2000"/>
              <a:t> combined with </a:t>
            </a:r>
            <a:r>
              <a:rPr lang="en-US" sz="2000" u="sng"/>
              <a:t>Term I</a:t>
            </a:r>
            <a:r>
              <a:rPr lang="en-US" sz="2000"/>
              <a:t>; differential temperature advection, </a:t>
            </a:r>
            <a:r>
              <a:rPr lang="en-US" sz="2000" u="sng"/>
              <a:t>Term IV</a:t>
            </a:r>
            <a:r>
              <a:rPr lang="en-US" sz="2000"/>
              <a:t>; stretching term, </a:t>
            </a:r>
            <a:r>
              <a:rPr lang="en-US" sz="2000" u="sng"/>
              <a:t>Term V</a:t>
            </a:r>
            <a:r>
              <a:rPr lang="en-US" sz="2000"/>
              <a:t>; differential diabatic heating</a:t>
            </a:r>
          </a:p>
        </p:txBody>
      </p:sp>
      <p:pic>
        <p:nvPicPr>
          <p:cNvPr id="1026" name="Picture 2"/>
          <p:cNvPicPr>
            <a:picLocks noChangeAspect="1" noChangeArrowheads="1"/>
          </p:cNvPicPr>
          <p:nvPr/>
        </p:nvPicPr>
        <p:blipFill>
          <a:blip r:embed="rId4" cstate="print"/>
          <a:srcRect/>
          <a:stretch>
            <a:fillRect/>
          </a:stretch>
        </p:blipFill>
        <p:spPr bwMode="auto">
          <a:xfrm>
            <a:off x="1524000" y="4265173"/>
            <a:ext cx="3429000" cy="15260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4000" smtClean="0"/>
              <a:t>ATMS 316- Convection Initiation</a:t>
            </a:r>
          </a:p>
        </p:txBody>
      </p:sp>
      <p:pic>
        <p:nvPicPr>
          <p:cNvPr id="15363" name="Picture 2"/>
          <p:cNvPicPr>
            <a:picLocks noChangeAspect="1" noChangeArrowheads="1"/>
          </p:cNvPicPr>
          <p:nvPr/>
        </p:nvPicPr>
        <p:blipFill>
          <a:blip r:embed="rId3" cstate="print"/>
          <a:srcRect/>
          <a:stretch>
            <a:fillRect/>
          </a:stretch>
        </p:blipFill>
        <p:spPr bwMode="auto">
          <a:xfrm>
            <a:off x="76200" y="914400"/>
            <a:ext cx="5751513" cy="4132263"/>
          </a:xfrm>
          <a:prstGeom prst="rect">
            <a:avLst/>
          </a:prstGeom>
          <a:noFill/>
          <a:ln w="9525">
            <a:noFill/>
            <a:miter lim="800000"/>
            <a:headEnd/>
            <a:tailEnd/>
          </a:ln>
        </p:spPr>
      </p:pic>
      <p:sp>
        <p:nvSpPr>
          <p:cNvPr id="15364" name="Text Box 4"/>
          <p:cNvSpPr txBox="1">
            <a:spLocks noChangeArrowheads="1"/>
          </p:cNvSpPr>
          <p:nvPr/>
        </p:nvSpPr>
        <p:spPr bwMode="auto">
          <a:xfrm>
            <a:off x="228600" y="5143500"/>
            <a:ext cx="8763000" cy="1196975"/>
          </a:xfrm>
          <a:prstGeom prst="rect">
            <a:avLst/>
          </a:prstGeom>
          <a:solidFill>
            <a:schemeClr val="bg1"/>
          </a:solidFill>
          <a:ln w="9525">
            <a:solidFill>
              <a:srgbClr val="FF0000"/>
            </a:solidFill>
            <a:miter lim="800000"/>
            <a:headEnd/>
            <a:tailEnd/>
          </a:ln>
        </p:spPr>
        <p:txBody>
          <a:bodyPr>
            <a:spAutoFit/>
          </a:bodyPr>
          <a:lstStyle/>
          <a:p>
            <a:r>
              <a:rPr lang="en-US"/>
              <a:t>Analysis of the envrionmental temperature difference between 500 and 700 mb (K), a bulk measure of the midlevel lapse rate. Wind barbs depict the mean wind in the 500-700 mb layer (Fig 7.4)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22225" y="1447800"/>
            <a:ext cx="5921375" cy="5029200"/>
          </a:xfrm>
          <a:prstGeom prst="rect">
            <a:avLst/>
          </a:prstGeom>
          <a:noFill/>
          <a:ln w="9525">
            <a:noFill/>
            <a:miter lim="800000"/>
            <a:headEnd/>
            <a:tailEnd/>
          </a:ln>
        </p:spPr>
      </p:pic>
      <p:sp>
        <p:nvSpPr>
          <p:cNvPr id="16387" name="Rectangle 2"/>
          <p:cNvSpPr>
            <a:spLocks noGrp="1" noChangeArrowheads="1"/>
          </p:cNvSpPr>
          <p:nvPr>
            <p:ph type="title"/>
          </p:nvPr>
        </p:nvSpPr>
        <p:spPr/>
        <p:txBody>
          <a:bodyPr/>
          <a:lstStyle/>
          <a:p>
            <a:pPr eaLnBrk="1" hangingPunct="1"/>
            <a:r>
              <a:rPr lang="en-US" sz="4000" smtClean="0"/>
              <a:t>ATMS 316- Convection Initiation</a:t>
            </a:r>
          </a:p>
        </p:txBody>
      </p:sp>
      <p:sp>
        <p:nvSpPr>
          <p:cNvPr id="16388" name="Text Box 4"/>
          <p:cNvSpPr txBox="1">
            <a:spLocks noChangeArrowheads="1"/>
          </p:cNvSpPr>
          <p:nvPr/>
        </p:nvSpPr>
        <p:spPr bwMode="auto">
          <a:xfrm>
            <a:off x="5867400" y="1600200"/>
            <a:ext cx="3200400" cy="1927225"/>
          </a:xfrm>
          <a:prstGeom prst="rect">
            <a:avLst/>
          </a:prstGeom>
          <a:solidFill>
            <a:schemeClr val="bg1"/>
          </a:solidFill>
          <a:ln w="9525">
            <a:solidFill>
              <a:srgbClr val="FF0000"/>
            </a:solidFill>
            <a:miter lim="800000"/>
            <a:headEnd/>
            <a:tailEnd/>
          </a:ln>
        </p:spPr>
        <p:txBody>
          <a:bodyPr>
            <a:spAutoFit/>
          </a:bodyPr>
          <a:lstStyle/>
          <a:p>
            <a:r>
              <a:rPr lang="en-US"/>
              <a:t>Schematic thermodynamic diagram illustrating the effect of vertical lapse rate advection (Fig 7.5)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4000" smtClean="0"/>
              <a:t>ATMS 316- Convection Initiation</a:t>
            </a:r>
          </a:p>
        </p:txBody>
      </p:sp>
      <p:pic>
        <p:nvPicPr>
          <p:cNvPr id="17411" name="Picture 2"/>
          <p:cNvPicPr>
            <a:picLocks noChangeAspect="1" noChangeArrowheads="1"/>
          </p:cNvPicPr>
          <p:nvPr/>
        </p:nvPicPr>
        <p:blipFill>
          <a:blip r:embed="rId3" cstate="print"/>
          <a:srcRect/>
          <a:stretch>
            <a:fillRect/>
          </a:stretch>
        </p:blipFill>
        <p:spPr bwMode="auto">
          <a:xfrm>
            <a:off x="0" y="1447800"/>
            <a:ext cx="5857875" cy="4038600"/>
          </a:xfrm>
          <a:prstGeom prst="rect">
            <a:avLst/>
          </a:prstGeom>
          <a:noFill/>
          <a:ln w="9525">
            <a:noFill/>
            <a:miter lim="800000"/>
            <a:headEnd/>
            <a:tailEnd/>
          </a:ln>
        </p:spPr>
      </p:pic>
      <p:sp>
        <p:nvSpPr>
          <p:cNvPr id="17412" name="Text Box 4"/>
          <p:cNvSpPr txBox="1">
            <a:spLocks noChangeArrowheads="1"/>
          </p:cNvSpPr>
          <p:nvPr/>
        </p:nvSpPr>
        <p:spPr bwMode="auto">
          <a:xfrm>
            <a:off x="5867400" y="1600200"/>
            <a:ext cx="3200400" cy="2657475"/>
          </a:xfrm>
          <a:prstGeom prst="rect">
            <a:avLst/>
          </a:prstGeom>
          <a:solidFill>
            <a:schemeClr val="bg1"/>
          </a:solidFill>
          <a:ln w="9525">
            <a:solidFill>
              <a:srgbClr val="FF0000"/>
            </a:solidFill>
            <a:miter lim="800000"/>
            <a:headEnd/>
            <a:tailEnd/>
          </a:ln>
        </p:spPr>
        <p:txBody>
          <a:bodyPr>
            <a:spAutoFit/>
          </a:bodyPr>
          <a:lstStyle/>
          <a:p>
            <a:r>
              <a:rPr lang="en-US"/>
              <a:t>Schematic thermodynamic diagram illustrating the effect of differential horizontal temperature advection {by the ageostrophic wind} (Fig 7.6)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0" y="1447800"/>
            <a:ext cx="7097713" cy="4191000"/>
          </a:xfrm>
          <a:prstGeom prst="rect">
            <a:avLst/>
          </a:prstGeom>
          <a:noFill/>
          <a:ln w="9525">
            <a:noFill/>
            <a:miter lim="800000"/>
            <a:headEnd/>
            <a:tailEnd/>
          </a:ln>
        </p:spPr>
      </p:pic>
      <p:sp>
        <p:nvSpPr>
          <p:cNvPr id="18435" name="Rectangle 2"/>
          <p:cNvSpPr>
            <a:spLocks noGrp="1" noChangeArrowheads="1"/>
          </p:cNvSpPr>
          <p:nvPr>
            <p:ph type="title"/>
          </p:nvPr>
        </p:nvSpPr>
        <p:spPr/>
        <p:txBody>
          <a:bodyPr/>
          <a:lstStyle/>
          <a:p>
            <a:pPr eaLnBrk="1" hangingPunct="1"/>
            <a:r>
              <a:rPr lang="en-US" sz="4000" smtClean="0"/>
              <a:t>ATMS 316- Convection Initiation</a:t>
            </a:r>
          </a:p>
        </p:txBody>
      </p:sp>
      <p:sp>
        <p:nvSpPr>
          <p:cNvPr id="18436" name="Text Box 4"/>
          <p:cNvSpPr txBox="1">
            <a:spLocks noChangeArrowheads="1"/>
          </p:cNvSpPr>
          <p:nvPr/>
        </p:nvSpPr>
        <p:spPr bwMode="auto">
          <a:xfrm>
            <a:off x="5791200" y="4038600"/>
            <a:ext cx="3200400" cy="1927225"/>
          </a:xfrm>
          <a:prstGeom prst="rect">
            <a:avLst/>
          </a:prstGeom>
          <a:solidFill>
            <a:schemeClr val="bg1"/>
          </a:solidFill>
          <a:ln w="9525">
            <a:solidFill>
              <a:srgbClr val="FF0000"/>
            </a:solidFill>
            <a:miter lim="800000"/>
            <a:headEnd/>
            <a:tailEnd/>
          </a:ln>
        </p:spPr>
        <p:txBody>
          <a:bodyPr>
            <a:spAutoFit/>
          </a:bodyPr>
          <a:lstStyle/>
          <a:p>
            <a:r>
              <a:rPr lang="en-US"/>
              <a:t>Schematic thermodynamic diagram illustrating the stretching effect (Fig 7.7)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000" smtClean="0"/>
              <a:t>ATMS 316- Convection Initiation</a:t>
            </a:r>
          </a:p>
        </p:txBody>
      </p:sp>
      <p:pic>
        <p:nvPicPr>
          <p:cNvPr id="19459" name="Picture 2"/>
          <p:cNvPicPr>
            <a:picLocks noChangeAspect="1" noChangeArrowheads="1"/>
          </p:cNvPicPr>
          <p:nvPr/>
        </p:nvPicPr>
        <p:blipFill>
          <a:blip r:embed="rId3" cstate="print"/>
          <a:srcRect/>
          <a:stretch>
            <a:fillRect/>
          </a:stretch>
        </p:blipFill>
        <p:spPr bwMode="auto">
          <a:xfrm>
            <a:off x="0" y="1447800"/>
            <a:ext cx="6389688" cy="4267200"/>
          </a:xfrm>
          <a:prstGeom prst="rect">
            <a:avLst/>
          </a:prstGeom>
          <a:noFill/>
          <a:ln w="9525">
            <a:noFill/>
            <a:miter lim="800000"/>
            <a:headEnd/>
            <a:tailEnd/>
          </a:ln>
        </p:spPr>
      </p:pic>
      <p:sp>
        <p:nvSpPr>
          <p:cNvPr id="19460" name="Text Box 4"/>
          <p:cNvSpPr txBox="1">
            <a:spLocks noChangeArrowheads="1"/>
          </p:cNvSpPr>
          <p:nvPr/>
        </p:nvSpPr>
        <p:spPr bwMode="auto">
          <a:xfrm>
            <a:off x="5867400" y="4854575"/>
            <a:ext cx="3200400" cy="1927225"/>
          </a:xfrm>
          <a:prstGeom prst="rect">
            <a:avLst/>
          </a:prstGeom>
          <a:solidFill>
            <a:schemeClr val="bg1"/>
          </a:solidFill>
          <a:ln w="9525">
            <a:solidFill>
              <a:srgbClr val="FF0000"/>
            </a:solidFill>
            <a:miter lim="800000"/>
            <a:headEnd/>
            <a:tailEnd/>
          </a:ln>
        </p:spPr>
        <p:txBody>
          <a:bodyPr>
            <a:spAutoFit/>
          </a:bodyPr>
          <a:lstStyle/>
          <a:p>
            <a:r>
              <a:rPr lang="en-US"/>
              <a:t>Schematic thermodynamic diagram illustrating the effects of differential diabatic heating (Fig 7.6)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20483" name="Rectangle 2"/>
          <p:cNvSpPr>
            <a:spLocks noGrp="1" noChangeArrowheads="1"/>
          </p:cNvSpPr>
          <p:nvPr>
            <p:ph type="body" idx="1"/>
          </p:nvPr>
        </p:nvSpPr>
        <p:spPr>
          <a:xfrm>
            <a:off x="685800" y="1981200"/>
            <a:ext cx="5257800" cy="4648200"/>
          </a:xfrm>
        </p:spPr>
        <p:txBody>
          <a:bodyPr/>
          <a:lstStyle/>
          <a:p>
            <a:pPr eaLnBrk="1" hangingPunct="1"/>
            <a:r>
              <a:rPr lang="en-US" smtClean="0"/>
              <a:t>Lapse rate tendency eqtn.</a:t>
            </a:r>
          </a:p>
          <a:p>
            <a:pPr lvl="1" eaLnBrk="1" hangingPunct="1"/>
            <a:r>
              <a:rPr lang="en-US" u="sng" smtClean="0"/>
              <a:t>Synoptic-scale</a:t>
            </a:r>
            <a:r>
              <a:rPr lang="en-US" smtClean="0"/>
              <a:t> dynamics</a:t>
            </a:r>
          </a:p>
          <a:p>
            <a:pPr lvl="2" eaLnBrk="1" hangingPunct="1"/>
            <a:r>
              <a:rPr lang="en-US" smtClean="0"/>
              <a:t>Largest contribution tends to be from the horizontal advection of lapse rate (</a:t>
            </a:r>
            <a:r>
              <a:rPr lang="en-US" u="sng" smtClean="0"/>
              <a:t>Term I</a:t>
            </a:r>
            <a:r>
              <a:rPr lang="en-US" smtClean="0"/>
              <a:t>)</a:t>
            </a:r>
          </a:p>
          <a:p>
            <a:pPr lvl="2" eaLnBrk="1" hangingPunct="1"/>
            <a:endParaRPr lang="en-US" smtClean="0"/>
          </a:p>
          <a:p>
            <a:pPr lvl="2" eaLnBrk="1" hangingPunct="1"/>
            <a:r>
              <a:rPr lang="en-US" smtClean="0">
                <a:solidFill>
                  <a:srgbClr val="FF0000"/>
                </a:solidFill>
              </a:rPr>
              <a:t>Eq. (7.4) here</a:t>
            </a:r>
          </a:p>
        </p:txBody>
      </p:sp>
      <p:sp>
        <p:nvSpPr>
          <p:cNvPr id="20484" name="Rectangle 3"/>
          <p:cNvSpPr>
            <a:spLocks noGrp="1" noChangeArrowheads="1"/>
          </p:cNvSpPr>
          <p:nvPr>
            <p:ph type="title"/>
          </p:nvPr>
        </p:nvSpPr>
        <p:spPr/>
        <p:txBody>
          <a:bodyPr/>
          <a:lstStyle/>
          <a:p>
            <a:pPr eaLnBrk="1" hangingPunct="1"/>
            <a:r>
              <a:rPr lang="en-US" sz="4000" smtClean="0"/>
              <a:t>ATMS 316- Convection Initiation</a:t>
            </a:r>
          </a:p>
        </p:txBody>
      </p:sp>
      <p:sp>
        <p:nvSpPr>
          <p:cNvPr id="20485"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
        <p:nvSpPr>
          <p:cNvPr id="20486" name="TextBox 6"/>
          <p:cNvSpPr txBox="1">
            <a:spLocks noChangeArrowheads="1"/>
          </p:cNvSpPr>
          <p:nvPr/>
        </p:nvSpPr>
        <p:spPr bwMode="auto">
          <a:xfrm>
            <a:off x="212725" y="5997575"/>
            <a:ext cx="8778875" cy="708025"/>
          </a:xfrm>
          <a:prstGeom prst="rect">
            <a:avLst/>
          </a:prstGeom>
          <a:noFill/>
          <a:ln w="9525">
            <a:noFill/>
            <a:miter lim="800000"/>
            <a:headEnd/>
            <a:tailEnd/>
          </a:ln>
        </p:spPr>
        <p:txBody>
          <a:bodyPr>
            <a:spAutoFit/>
          </a:bodyPr>
          <a:lstStyle/>
          <a:p>
            <a:r>
              <a:rPr lang="en-US" sz="2000"/>
              <a:t>On the mesoscale, Terms II-V easily can be an order of magnitude larger than their synoptic-scale magnitudes</a:t>
            </a:r>
          </a:p>
        </p:txBody>
      </p:sp>
      <p:pic>
        <p:nvPicPr>
          <p:cNvPr id="7" name="Picture 2"/>
          <p:cNvPicPr>
            <a:picLocks noChangeAspect="1" noChangeArrowheads="1"/>
          </p:cNvPicPr>
          <p:nvPr/>
        </p:nvPicPr>
        <p:blipFill>
          <a:blip r:embed="rId4" cstate="print"/>
          <a:srcRect/>
          <a:stretch>
            <a:fillRect/>
          </a:stretch>
        </p:blipFill>
        <p:spPr bwMode="auto">
          <a:xfrm>
            <a:off x="1524000" y="4265173"/>
            <a:ext cx="3429000" cy="15260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4000" smtClean="0"/>
              <a:t>ATMS 316- Mesoscale Meteorology</a:t>
            </a:r>
          </a:p>
        </p:txBody>
      </p:sp>
      <p:sp>
        <p:nvSpPr>
          <p:cNvPr id="3075" name="Rectangle 4"/>
          <p:cNvSpPr>
            <a:spLocks noGrp="1" noChangeArrowheads="1"/>
          </p:cNvSpPr>
          <p:nvPr>
            <p:ph type="body" sz="half" idx="1"/>
          </p:nvPr>
        </p:nvSpPr>
        <p:spPr>
          <a:xfrm>
            <a:off x="304800" y="2057400"/>
            <a:ext cx="4495800" cy="4572000"/>
          </a:xfrm>
        </p:spPr>
        <p:txBody>
          <a:bodyPr/>
          <a:lstStyle/>
          <a:p>
            <a:pPr eaLnBrk="1" hangingPunct="1"/>
            <a:r>
              <a:rPr lang="en-US" sz="2800" smtClean="0"/>
              <a:t>Outline</a:t>
            </a:r>
          </a:p>
          <a:p>
            <a:pPr lvl="1" eaLnBrk="1" hangingPunct="1"/>
            <a:r>
              <a:rPr lang="en-US" sz="2400" smtClean="0"/>
              <a:t>Background</a:t>
            </a:r>
          </a:p>
          <a:p>
            <a:pPr lvl="1" eaLnBrk="1" hangingPunct="1"/>
            <a:r>
              <a:rPr lang="en-US" sz="2400" smtClean="0"/>
              <a:t>Convection Initiation</a:t>
            </a:r>
          </a:p>
        </p:txBody>
      </p:sp>
      <p:pic>
        <p:nvPicPr>
          <p:cNvPr id="3076" name="Picture 5" descr="1600"/>
          <p:cNvPicPr>
            <a:picLocks noChangeAspect="1" noChangeArrowheads="1"/>
          </p:cNvPicPr>
          <p:nvPr/>
        </p:nvPicPr>
        <p:blipFill>
          <a:blip r:embed="rId3" cstate="print"/>
          <a:srcRect/>
          <a:stretch>
            <a:fillRect/>
          </a:stretch>
        </p:blipFill>
        <p:spPr bwMode="auto">
          <a:xfrm>
            <a:off x="5105400" y="1828800"/>
            <a:ext cx="2895600" cy="4114800"/>
          </a:xfrm>
          <a:prstGeom prst="rect">
            <a:avLst/>
          </a:prstGeom>
          <a:noFill/>
          <a:ln w="9525">
            <a:noFill/>
            <a:miter lim="800000"/>
            <a:headEnd/>
            <a:tailEnd/>
          </a:ln>
        </p:spPr>
      </p:pic>
      <p:sp>
        <p:nvSpPr>
          <p:cNvPr id="3077" name="Rectangle 6">
            <a:hlinkClick r:id="rId4"/>
          </p:cNvPr>
          <p:cNvSpPr>
            <a:spLocks noChangeArrowheads="1"/>
          </p:cNvSpPr>
          <p:nvPr/>
        </p:nvSpPr>
        <p:spPr bwMode="auto">
          <a:xfrm>
            <a:off x="228600" y="1490662"/>
            <a:ext cx="8636000" cy="338138"/>
          </a:xfrm>
          <a:prstGeom prst="rect">
            <a:avLst/>
          </a:prstGeom>
          <a:noFill/>
          <a:ln w="9525">
            <a:noFill/>
            <a:miter lim="800000"/>
            <a:headEnd/>
            <a:tailEnd/>
          </a:ln>
        </p:spPr>
        <p:txBody>
          <a:bodyPr wrap="none">
            <a:spAutoFit/>
          </a:bodyPr>
          <a:lstStyle/>
          <a:p>
            <a:r>
              <a:rPr lang="en-US" sz="1600" dirty="0"/>
              <a:t>http://rammb.cira.colostate.edu/training/visit/training_sessions/the_uw_convective_initiation_product/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21507" name="Rectangle 2"/>
          <p:cNvSpPr>
            <a:spLocks noGrp="1" noChangeArrowheads="1"/>
          </p:cNvSpPr>
          <p:nvPr>
            <p:ph type="body" idx="1"/>
          </p:nvPr>
        </p:nvSpPr>
        <p:spPr>
          <a:xfrm>
            <a:off x="685800" y="1676400"/>
            <a:ext cx="5257800" cy="4648200"/>
          </a:xfrm>
        </p:spPr>
        <p:txBody>
          <a:bodyPr/>
          <a:lstStyle/>
          <a:p>
            <a:pPr eaLnBrk="1" hangingPunct="1"/>
            <a:r>
              <a:rPr lang="en-US" smtClean="0"/>
              <a:t>Other large-scale CAPE and CIN modifications</a:t>
            </a:r>
          </a:p>
          <a:p>
            <a:pPr lvl="1" eaLnBrk="1" hangingPunct="1"/>
            <a:r>
              <a:rPr lang="en-US" smtClean="0"/>
              <a:t>Mean large-scale ascent </a:t>
            </a:r>
            <a:r>
              <a:rPr lang="en-US" b="1" i="1" smtClean="0"/>
              <a:t>always</a:t>
            </a:r>
            <a:r>
              <a:rPr lang="en-US" smtClean="0"/>
              <a:t> reduces CIN</a:t>
            </a:r>
          </a:p>
          <a:p>
            <a:pPr lvl="1" eaLnBrk="1" hangingPunct="1"/>
            <a:r>
              <a:rPr lang="en-US" smtClean="0"/>
              <a:t>Dramatic increases in low-level moisture (Fig. 7.3)</a:t>
            </a:r>
          </a:p>
          <a:p>
            <a:pPr lvl="1" eaLnBrk="1" hangingPunct="1"/>
            <a:r>
              <a:rPr lang="en-US" smtClean="0"/>
              <a:t>Diurnal reduction of CIN from morning to afternoon</a:t>
            </a:r>
          </a:p>
          <a:p>
            <a:pPr lvl="1" eaLnBrk="1" hangingPunct="1"/>
            <a:r>
              <a:rPr lang="en-US" sz="2400" smtClean="0"/>
              <a:t>Potential instability need not be present for CIN reduction</a:t>
            </a:r>
          </a:p>
        </p:txBody>
      </p:sp>
      <p:sp>
        <p:nvSpPr>
          <p:cNvPr id="21508" name="Rectangle 3"/>
          <p:cNvSpPr>
            <a:spLocks noGrp="1" noChangeArrowheads="1"/>
          </p:cNvSpPr>
          <p:nvPr>
            <p:ph type="title"/>
          </p:nvPr>
        </p:nvSpPr>
        <p:spPr/>
        <p:txBody>
          <a:bodyPr/>
          <a:lstStyle/>
          <a:p>
            <a:pPr eaLnBrk="1" hangingPunct="1"/>
            <a:r>
              <a:rPr lang="en-US" sz="4000" smtClean="0"/>
              <a:t>ATMS 316- Convection Initiation</a:t>
            </a:r>
          </a:p>
        </p:txBody>
      </p:sp>
      <p:sp>
        <p:nvSpPr>
          <p:cNvPr id="21509"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4000" smtClean="0"/>
              <a:t>ATMS 316- Convection Initiation</a:t>
            </a:r>
          </a:p>
        </p:txBody>
      </p:sp>
      <p:sp>
        <p:nvSpPr>
          <p:cNvPr id="22531" name="Text Box 4"/>
          <p:cNvSpPr txBox="1">
            <a:spLocks noChangeArrowheads="1"/>
          </p:cNvSpPr>
          <p:nvPr/>
        </p:nvSpPr>
        <p:spPr bwMode="auto">
          <a:xfrm>
            <a:off x="228600" y="4602163"/>
            <a:ext cx="8686800" cy="831850"/>
          </a:xfrm>
          <a:prstGeom prst="rect">
            <a:avLst/>
          </a:prstGeom>
          <a:solidFill>
            <a:schemeClr val="bg1"/>
          </a:solidFill>
          <a:ln w="9525">
            <a:solidFill>
              <a:srgbClr val="FF0000"/>
            </a:solidFill>
            <a:miter lim="800000"/>
            <a:headEnd/>
            <a:tailEnd/>
          </a:ln>
        </p:spPr>
        <p:txBody>
          <a:bodyPr>
            <a:spAutoFit/>
          </a:bodyPr>
          <a:lstStyle/>
          <a:p>
            <a:r>
              <a:rPr lang="en-US"/>
              <a:t>CIN can be reduced by (a) large-scale rising motion, (b) low-level moistening, and (c) low-level warming (Fig 7.9)</a:t>
            </a:r>
          </a:p>
        </p:txBody>
      </p:sp>
      <p:pic>
        <p:nvPicPr>
          <p:cNvPr id="22532" name="Picture 2"/>
          <p:cNvPicPr>
            <a:picLocks noChangeAspect="1" noChangeArrowheads="1"/>
          </p:cNvPicPr>
          <p:nvPr/>
        </p:nvPicPr>
        <p:blipFill>
          <a:blip r:embed="rId3" cstate="print"/>
          <a:srcRect/>
          <a:stretch>
            <a:fillRect/>
          </a:stretch>
        </p:blipFill>
        <p:spPr bwMode="auto">
          <a:xfrm>
            <a:off x="152400" y="152400"/>
            <a:ext cx="87503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9218" name="Rectangle 2"/>
          <p:cNvSpPr>
            <a:spLocks noGrp="1" noChangeArrowheads="1"/>
          </p:cNvSpPr>
          <p:nvPr>
            <p:ph type="body" idx="1"/>
          </p:nvPr>
        </p:nvSpPr>
        <p:spPr>
          <a:xfrm>
            <a:off x="685800" y="1981200"/>
            <a:ext cx="5257800" cy="4648200"/>
          </a:xfrm>
        </p:spPr>
        <p:txBody>
          <a:bodyPr/>
          <a:lstStyle/>
          <a:p>
            <a:pPr marL="342900" lvl="1" indent="-342900" eaLnBrk="1" hangingPunct="1">
              <a:buFontTx/>
              <a:buChar char="•"/>
              <a:defRPr/>
            </a:pPr>
            <a:r>
              <a:rPr lang="en-US" sz="3200" dirty="0" err="1" smtClean="0"/>
              <a:t>Mesoscale</a:t>
            </a:r>
            <a:r>
              <a:rPr lang="en-US" sz="3200" dirty="0" smtClean="0"/>
              <a:t> complexities of convection initiation</a:t>
            </a:r>
          </a:p>
          <a:p>
            <a:pPr lvl="1" eaLnBrk="1" hangingPunct="1">
              <a:defRPr/>
            </a:pPr>
            <a:r>
              <a:rPr lang="en-US" dirty="0" smtClean="0"/>
              <a:t>Convective storms are initiated along only limited segments of boundaries</a:t>
            </a:r>
          </a:p>
        </p:txBody>
      </p:sp>
      <p:sp>
        <p:nvSpPr>
          <p:cNvPr id="23556" name="Rectangle 3"/>
          <p:cNvSpPr>
            <a:spLocks noGrp="1" noChangeArrowheads="1"/>
          </p:cNvSpPr>
          <p:nvPr>
            <p:ph type="title"/>
          </p:nvPr>
        </p:nvSpPr>
        <p:spPr/>
        <p:txBody>
          <a:bodyPr/>
          <a:lstStyle/>
          <a:p>
            <a:pPr eaLnBrk="1" hangingPunct="1"/>
            <a:r>
              <a:rPr lang="en-US" sz="4000" smtClean="0"/>
              <a:t>ATMS 316- Convection Initiation</a:t>
            </a:r>
          </a:p>
        </p:txBody>
      </p:sp>
      <p:sp>
        <p:nvSpPr>
          <p:cNvPr id="23557"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4000" smtClean="0"/>
              <a:t>ATMS 316- Convection Initiation</a:t>
            </a:r>
          </a:p>
        </p:txBody>
      </p:sp>
      <p:sp>
        <p:nvSpPr>
          <p:cNvPr id="24579" name="Text Box 4"/>
          <p:cNvSpPr txBox="1">
            <a:spLocks noChangeArrowheads="1"/>
          </p:cNvSpPr>
          <p:nvPr/>
        </p:nvSpPr>
        <p:spPr bwMode="auto">
          <a:xfrm>
            <a:off x="152400" y="4800600"/>
            <a:ext cx="8763000" cy="831850"/>
          </a:xfrm>
          <a:prstGeom prst="rect">
            <a:avLst/>
          </a:prstGeom>
          <a:solidFill>
            <a:schemeClr val="bg1"/>
          </a:solidFill>
          <a:ln w="9525">
            <a:solidFill>
              <a:srgbClr val="FF0000"/>
            </a:solidFill>
            <a:miter lim="800000"/>
            <a:headEnd/>
            <a:tailEnd/>
          </a:ln>
        </p:spPr>
        <p:txBody>
          <a:bodyPr>
            <a:spAutoFit/>
          </a:bodyPr>
          <a:lstStyle/>
          <a:p>
            <a:r>
              <a:rPr lang="en-US"/>
              <a:t>Example of convection initiation along only short segments of air mass boundaries (Fig 7.10)</a:t>
            </a:r>
          </a:p>
        </p:txBody>
      </p:sp>
      <p:pic>
        <p:nvPicPr>
          <p:cNvPr id="24580" name="Picture 2"/>
          <p:cNvPicPr>
            <a:picLocks noChangeAspect="1" noChangeArrowheads="1"/>
          </p:cNvPicPr>
          <p:nvPr/>
        </p:nvPicPr>
        <p:blipFill>
          <a:blip r:embed="rId3" cstate="print"/>
          <a:srcRect/>
          <a:stretch>
            <a:fillRect/>
          </a:stretch>
        </p:blipFill>
        <p:spPr bwMode="auto">
          <a:xfrm>
            <a:off x="152400" y="152400"/>
            <a:ext cx="648652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9218" name="Rectangle 2"/>
          <p:cNvSpPr>
            <a:spLocks noGrp="1" noChangeArrowheads="1"/>
          </p:cNvSpPr>
          <p:nvPr>
            <p:ph type="body" idx="1"/>
          </p:nvPr>
        </p:nvSpPr>
        <p:spPr>
          <a:xfrm>
            <a:off x="685800" y="1981200"/>
            <a:ext cx="5257800" cy="4648200"/>
          </a:xfrm>
        </p:spPr>
        <p:txBody>
          <a:bodyPr/>
          <a:lstStyle/>
          <a:p>
            <a:pPr marL="342900" lvl="1" indent="-342900" eaLnBrk="1" hangingPunct="1">
              <a:buFontTx/>
              <a:buChar char="•"/>
              <a:defRPr/>
            </a:pPr>
            <a:r>
              <a:rPr lang="en-US" sz="3200" dirty="0" err="1" smtClean="0"/>
              <a:t>Mesoscale</a:t>
            </a:r>
            <a:r>
              <a:rPr lang="en-US" sz="3200" dirty="0" smtClean="0"/>
              <a:t> complexities of convection initiation</a:t>
            </a:r>
          </a:p>
          <a:p>
            <a:pPr lvl="1" eaLnBrk="1" hangingPunct="1">
              <a:defRPr/>
            </a:pPr>
            <a:r>
              <a:rPr lang="en-US" dirty="0" smtClean="0"/>
              <a:t>Kinematic </a:t>
            </a:r>
            <a:r>
              <a:rPr lang="en-US" dirty="0" err="1" smtClean="0"/>
              <a:t>inhomogeneities</a:t>
            </a:r>
            <a:r>
              <a:rPr lang="en-US" dirty="0" smtClean="0"/>
              <a:t> along air mass boundaries</a:t>
            </a:r>
          </a:p>
          <a:p>
            <a:pPr lvl="2" eaLnBrk="1" hangingPunct="1">
              <a:defRPr/>
            </a:pPr>
            <a:r>
              <a:rPr lang="en-US" dirty="0" smtClean="0"/>
              <a:t>HCRs intersect air mass boundaries (Fig. 7.11)</a:t>
            </a:r>
          </a:p>
          <a:p>
            <a:pPr lvl="2" eaLnBrk="1" hangingPunct="1">
              <a:defRPr/>
            </a:pPr>
            <a:r>
              <a:rPr lang="en-US" dirty="0" smtClean="0"/>
              <a:t>Small-scale vertical vortices (</a:t>
            </a:r>
            <a:r>
              <a:rPr lang="en-US" dirty="0" err="1" smtClean="0"/>
              <a:t>misocyclones</a:t>
            </a:r>
            <a:r>
              <a:rPr lang="en-US" dirty="0" smtClean="0"/>
              <a:t>, Fig. 7.12)</a:t>
            </a:r>
          </a:p>
        </p:txBody>
      </p:sp>
      <p:sp>
        <p:nvSpPr>
          <p:cNvPr id="25604" name="Rectangle 3"/>
          <p:cNvSpPr>
            <a:spLocks noGrp="1" noChangeArrowheads="1"/>
          </p:cNvSpPr>
          <p:nvPr>
            <p:ph type="title"/>
          </p:nvPr>
        </p:nvSpPr>
        <p:spPr/>
        <p:txBody>
          <a:bodyPr/>
          <a:lstStyle/>
          <a:p>
            <a:pPr eaLnBrk="1" hangingPunct="1"/>
            <a:r>
              <a:rPr lang="en-US" sz="4000" smtClean="0"/>
              <a:t>ATMS 316- Convection Initiation</a:t>
            </a:r>
          </a:p>
        </p:txBody>
      </p:sp>
      <p:sp>
        <p:nvSpPr>
          <p:cNvPr id="25605"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smtClean="0"/>
              <a:t>ATMS 316- Convection Initiation</a:t>
            </a:r>
          </a:p>
        </p:txBody>
      </p:sp>
      <p:pic>
        <p:nvPicPr>
          <p:cNvPr id="26627" name="Picture 2"/>
          <p:cNvPicPr>
            <a:picLocks noChangeAspect="1" noChangeArrowheads="1"/>
          </p:cNvPicPr>
          <p:nvPr/>
        </p:nvPicPr>
        <p:blipFill>
          <a:blip r:embed="rId3" cstate="print"/>
          <a:srcRect/>
          <a:stretch>
            <a:fillRect/>
          </a:stretch>
        </p:blipFill>
        <p:spPr bwMode="auto">
          <a:xfrm>
            <a:off x="609600" y="177800"/>
            <a:ext cx="8229600" cy="4851400"/>
          </a:xfrm>
          <a:prstGeom prst="rect">
            <a:avLst/>
          </a:prstGeom>
          <a:noFill/>
          <a:ln w="9525">
            <a:noFill/>
            <a:miter lim="800000"/>
            <a:headEnd/>
            <a:tailEnd/>
          </a:ln>
        </p:spPr>
      </p:pic>
      <p:sp>
        <p:nvSpPr>
          <p:cNvPr id="26628" name="Text Box 4"/>
          <p:cNvSpPr txBox="1">
            <a:spLocks noChangeArrowheads="1"/>
          </p:cNvSpPr>
          <p:nvPr/>
        </p:nvSpPr>
        <p:spPr bwMode="auto">
          <a:xfrm>
            <a:off x="152400" y="5111750"/>
            <a:ext cx="8763000" cy="1196975"/>
          </a:xfrm>
          <a:prstGeom prst="rect">
            <a:avLst/>
          </a:prstGeom>
          <a:solidFill>
            <a:schemeClr val="bg1"/>
          </a:solidFill>
          <a:ln w="9525">
            <a:solidFill>
              <a:srgbClr val="FF0000"/>
            </a:solidFill>
            <a:miter lim="800000"/>
            <a:headEnd/>
            <a:tailEnd/>
          </a:ln>
        </p:spPr>
        <p:txBody>
          <a:bodyPr>
            <a:spAutoFit/>
          </a:bodyPr>
          <a:lstStyle/>
          <a:p>
            <a:r>
              <a:rPr lang="en-US"/>
              <a:t>Schematic diagram showing the interaction between the sea-breeze front and horizontal convective rolls and how it related to cloud development on 12 August 1991 during CaPE (Fig 7.11)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smtClean="0"/>
              <a:t>ATMS 316- Convection Initiation</a:t>
            </a:r>
          </a:p>
        </p:txBody>
      </p:sp>
      <p:pic>
        <p:nvPicPr>
          <p:cNvPr id="27651" name="Picture 2"/>
          <p:cNvPicPr>
            <a:picLocks noChangeAspect="1" noChangeArrowheads="1"/>
          </p:cNvPicPr>
          <p:nvPr/>
        </p:nvPicPr>
        <p:blipFill>
          <a:blip r:embed="rId3" cstate="print"/>
          <a:srcRect/>
          <a:stretch>
            <a:fillRect/>
          </a:stretch>
        </p:blipFill>
        <p:spPr bwMode="auto">
          <a:xfrm>
            <a:off x="152400" y="112713"/>
            <a:ext cx="7086600" cy="4687887"/>
          </a:xfrm>
          <a:prstGeom prst="rect">
            <a:avLst/>
          </a:prstGeom>
          <a:noFill/>
          <a:ln w="9525">
            <a:noFill/>
            <a:miter lim="800000"/>
            <a:headEnd/>
            <a:tailEnd/>
          </a:ln>
        </p:spPr>
      </p:pic>
      <p:sp>
        <p:nvSpPr>
          <p:cNvPr id="27652" name="Text Box 4"/>
          <p:cNvSpPr txBox="1">
            <a:spLocks noChangeArrowheads="1"/>
          </p:cNvSpPr>
          <p:nvPr/>
        </p:nvSpPr>
        <p:spPr bwMode="auto">
          <a:xfrm>
            <a:off x="152400" y="5111750"/>
            <a:ext cx="8763000" cy="1196975"/>
          </a:xfrm>
          <a:prstGeom prst="rect">
            <a:avLst/>
          </a:prstGeom>
          <a:solidFill>
            <a:schemeClr val="bg1"/>
          </a:solidFill>
          <a:ln w="9525">
            <a:solidFill>
              <a:srgbClr val="FF0000"/>
            </a:solidFill>
            <a:miter lim="800000"/>
            <a:headEnd/>
            <a:tailEnd/>
          </a:ln>
        </p:spPr>
        <p:txBody>
          <a:bodyPr>
            <a:spAutoFit/>
          </a:bodyPr>
          <a:lstStyle/>
          <a:p>
            <a:r>
              <a:rPr lang="en-US"/>
              <a:t>Misocyclone (circled) along a non-precipitating cold front evident in (a) reflectivity (dBZ; uncalibrated) and (b) radial velocity (m s</a:t>
            </a:r>
            <a:r>
              <a:rPr lang="en-US" baseline="30000"/>
              <a:t>-1</a:t>
            </a:r>
            <a:r>
              <a:rPr lang="en-US"/>
              <a:t>) data obtained by the DOW radar in western Kansas (Fig 7.12)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9218" name="Rectangle 2"/>
          <p:cNvSpPr>
            <a:spLocks noGrp="1" noChangeArrowheads="1"/>
          </p:cNvSpPr>
          <p:nvPr>
            <p:ph type="body" idx="1"/>
          </p:nvPr>
        </p:nvSpPr>
        <p:spPr>
          <a:xfrm>
            <a:off x="685800" y="1981200"/>
            <a:ext cx="5257800" cy="4648200"/>
          </a:xfrm>
        </p:spPr>
        <p:txBody>
          <a:bodyPr/>
          <a:lstStyle/>
          <a:p>
            <a:pPr marL="342900" lvl="1" indent="-342900" eaLnBrk="1" hangingPunct="1">
              <a:buFontTx/>
              <a:buChar char="•"/>
              <a:defRPr/>
            </a:pPr>
            <a:r>
              <a:rPr lang="en-US" sz="3200" dirty="0" err="1" smtClean="0"/>
              <a:t>Mesoscale</a:t>
            </a:r>
            <a:r>
              <a:rPr lang="en-US" sz="3200" dirty="0" smtClean="0"/>
              <a:t> complexities of convection initiation</a:t>
            </a:r>
          </a:p>
          <a:p>
            <a:pPr lvl="1" eaLnBrk="1" hangingPunct="1">
              <a:defRPr/>
            </a:pPr>
            <a:r>
              <a:rPr lang="en-US" dirty="0" smtClean="0"/>
              <a:t>Kinematic </a:t>
            </a:r>
            <a:r>
              <a:rPr lang="en-US" dirty="0" err="1" smtClean="0"/>
              <a:t>inhomogeneities</a:t>
            </a:r>
            <a:r>
              <a:rPr lang="en-US" dirty="0" smtClean="0"/>
              <a:t> along air mass boundaries</a:t>
            </a:r>
          </a:p>
          <a:p>
            <a:pPr lvl="2" eaLnBrk="1" hangingPunct="1">
              <a:defRPr/>
            </a:pPr>
            <a:r>
              <a:rPr lang="en-US" dirty="0" smtClean="0"/>
              <a:t>Core and gap structures (Fig. 7.13) and narrow cold-frontal </a:t>
            </a:r>
            <a:r>
              <a:rPr lang="en-US" dirty="0" err="1" smtClean="0"/>
              <a:t>rainbands</a:t>
            </a:r>
            <a:r>
              <a:rPr lang="en-US" dirty="0" smtClean="0"/>
              <a:t> (Sec. 5.1)</a:t>
            </a:r>
          </a:p>
        </p:txBody>
      </p:sp>
      <p:sp>
        <p:nvSpPr>
          <p:cNvPr id="28676" name="Rectangle 3"/>
          <p:cNvSpPr>
            <a:spLocks noGrp="1" noChangeArrowheads="1"/>
          </p:cNvSpPr>
          <p:nvPr>
            <p:ph type="title"/>
          </p:nvPr>
        </p:nvSpPr>
        <p:spPr/>
        <p:txBody>
          <a:bodyPr/>
          <a:lstStyle/>
          <a:p>
            <a:pPr eaLnBrk="1" hangingPunct="1"/>
            <a:r>
              <a:rPr lang="en-US" sz="4000" smtClean="0"/>
              <a:t>ATMS 316- Convection Initiation</a:t>
            </a:r>
          </a:p>
        </p:txBody>
      </p:sp>
      <p:sp>
        <p:nvSpPr>
          <p:cNvPr id="28677"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4000" smtClean="0"/>
              <a:t>ATMS 316- Convection Initiation</a:t>
            </a:r>
          </a:p>
        </p:txBody>
      </p:sp>
      <p:pic>
        <p:nvPicPr>
          <p:cNvPr id="29699" name="Picture 2"/>
          <p:cNvPicPr>
            <a:picLocks noChangeAspect="1" noChangeArrowheads="1"/>
          </p:cNvPicPr>
          <p:nvPr/>
        </p:nvPicPr>
        <p:blipFill>
          <a:blip r:embed="rId3" cstate="print"/>
          <a:srcRect/>
          <a:stretch>
            <a:fillRect/>
          </a:stretch>
        </p:blipFill>
        <p:spPr bwMode="auto">
          <a:xfrm>
            <a:off x="152400" y="914400"/>
            <a:ext cx="5595938" cy="5257800"/>
          </a:xfrm>
          <a:prstGeom prst="rect">
            <a:avLst/>
          </a:prstGeom>
          <a:noFill/>
          <a:ln w="9525">
            <a:noFill/>
            <a:miter lim="800000"/>
            <a:headEnd/>
            <a:tailEnd/>
          </a:ln>
        </p:spPr>
      </p:pic>
      <p:sp>
        <p:nvSpPr>
          <p:cNvPr id="29700" name="Text Box 4"/>
          <p:cNvSpPr txBox="1">
            <a:spLocks noChangeArrowheads="1"/>
          </p:cNvSpPr>
          <p:nvPr/>
        </p:nvSpPr>
        <p:spPr bwMode="auto">
          <a:xfrm>
            <a:off x="5715000" y="1524000"/>
            <a:ext cx="3200400" cy="3387725"/>
          </a:xfrm>
          <a:prstGeom prst="rect">
            <a:avLst/>
          </a:prstGeom>
          <a:solidFill>
            <a:schemeClr val="bg1"/>
          </a:solidFill>
          <a:ln w="9525">
            <a:solidFill>
              <a:srgbClr val="FF0000"/>
            </a:solidFill>
            <a:miter lim="800000"/>
            <a:headEnd/>
            <a:tailEnd/>
          </a:ln>
        </p:spPr>
        <p:txBody>
          <a:bodyPr>
            <a:spAutoFit/>
          </a:bodyPr>
          <a:lstStyle/>
          <a:p>
            <a:r>
              <a:rPr lang="en-US"/>
              <a:t>Conceptual model of misocyclone (vertical vorticity greater than the ambient value is contoured), horizontal convergence (shaded), and streamlines observed during IHOP (Fig 7.13)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9218" name="Rectangle 2"/>
          <p:cNvSpPr>
            <a:spLocks noGrp="1" noChangeArrowheads="1"/>
          </p:cNvSpPr>
          <p:nvPr>
            <p:ph type="body" idx="1"/>
          </p:nvPr>
        </p:nvSpPr>
        <p:spPr>
          <a:xfrm>
            <a:off x="685800" y="1981200"/>
            <a:ext cx="5257800" cy="4648200"/>
          </a:xfrm>
        </p:spPr>
        <p:txBody>
          <a:bodyPr/>
          <a:lstStyle/>
          <a:p>
            <a:pPr marL="342900" lvl="1" indent="-342900" eaLnBrk="1" hangingPunct="1">
              <a:buFontTx/>
              <a:buChar char="•"/>
              <a:defRPr/>
            </a:pPr>
            <a:r>
              <a:rPr lang="en-US" sz="3200" dirty="0" err="1" smtClean="0"/>
              <a:t>Mesoscale</a:t>
            </a:r>
            <a:r>
              <a:rPr lang="en-US" sz="3200" dirty="0" smtClean="0"/>
              <a:t> complexities of convection initiation</a:t>
            </a:r>
          </a:p>
          <a:p>
            <a:pPr lvl="1" eaLnBrk="1" hangingPunct="1">
              <a:defRPr/>
            </a:pPr>
            <a:r>
              <a:rPr lang="en-US" dirty="0" smtClean="0"/>
              <a:t>Thermodynamic </a:t>
            </a:r>
            <a:r>
              <a:rPr lang="en-US" dirty="0" err="1" smtClean="0"/>
              <a:t>inhomogeneities</a:t>
            </a:r>
            <a:endParaRPr lang="en-US" dirty="0" smtClean="0"/>
          </a:p>
          <a:p>
            <a:pPr lvl="1" eaLnBrk="1" hangingPunct="1">
              <a:defRPr/>
            </a:pPr>
            <a:r>
              <a:rPr lang="en-US" dirty="0" smtClean="0"/>
              <a:t>CI ‘failures’</a:t>
            </a:r>
          </a:p>
          <a:p>
            <a:pPr lvl="2" eaLnBrk="1" hangingPunct="1">
              <a:defRPr/>
            </a:pPr>
            <a:r>
              <a:rPr lang="en-US" dirty="0" smtClean="0"/>
              <a:t>Air parcels reach LFC, yet fail to develop into DMC (Fig. 7.14)</a:t>
            </a:r>
          </a:p>
        </p:txBody>
      </p:sp>
      <p:sp>
        <p:nvSpPr>
          <p:cNvPr id="30724" name="Rectangle 3"/>
          <p:cNvSpPr>
            <a:spLocks noGrp="1" noChangeArrowheads="1"/>
          </p:cNvSpPr>
          <p:nvPr>
            <p:ph type="title"/>
          </p:nvPr>
        </p:nvSpPr>
        <p:spPr/>
        <p:txBody>
          <a:bodyPr/>
          <a:lstStyle/>
          <a:p>
            <a:pPr eaLnBrk="1" hangingPunct="1"/>
            <a:r>
              <a:rPr lang="en-US" sz="4000" smtClean="0"/>
              <a:t>ATMS 316- Convection Initiation</a:t>
            </a:r>
          </a:p>
        </p:txBody>
      </p:sp>
      <p:sp>
        <p:nvSpPr>
          <p:cNvPr id="30725"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304800" y="2057400"/>
            <a:ext cx="3200400" cy="4114800"/>
          </a:xfrm>
          <a:prstGeom prst="rect">
            <a:avLst/>
          </a:prstGeom>
          <a:noFill/>
          <a:ln w="9525">
            <a:noFill/>
            <a:miter lim="800000"/>
            <a:headEnd/>
            <a:tailEnd/>
          </a:ln>
        </p:spPr>
        <p:txBody>
          <a:bodyPr/>
          <a:lstStyle/>
          <a:p>
            <a:pPr marL="342900" indent="-342900">
              <a:spcBef>
                <a:spcPct val="20000"/>
              </a:spcBef>
              <a:buFontTx/>
              <a:buChar char="•"/>
            </a:pPr>
            <a:endParaRPr lang="en-US"/>
          </a:p>
        </p:txBody>
      </p:sp>
      <p:sp>
        <p:nvSpPr>
          <p:cNvPr id="4099" name="Rectangle 7"/>
          <p:cNvSpPr>
            <a:spLocks noGrp="1" noChangeArrowheads="1"/>
          </p:cNvSpPr>
          <p:nvPr>
            <p:ph type="title"/>
          </p:nvPr>
        </p:nvSpPr>
        <p:spPr/>
        <p:txBody>
          <a:bodyPr/>
          <a:lstStyle/>
          <a:p>
            <a:pPr eaLnBrk="1" hangingPunct="1"/>
            <a:r>
              <a:rPr lang="en-US" smtClean="0"/>
              <a:t>ATMS 316- Background</a:t>
            </a:r>
          </a:p>
        </p:txBody>
      </p:sp>
      <p:sp>
        <p:nvSpPr>
          <p:cNvPr id="4100" name="Rectangle 6"/>
          <p:cNvSpPr>
            <a:spLocks noGrp="1" noChangeArrowheads="1"/>
          </p:cNvSpPr>
          <p:nvPr>
            <p:ph type="body" sz="half" idx="1"/>
          </p:nvPr>
        </p:nvSpPr>
        <p:spPr>
          <a:xfrm>
            <a:off x="304800" y="2057400"/>
            <a:ext cx="5334000" cy="4572000"/>
          </a:xfrm>
        </p:spPr>
        <p:txBody>
          <a:bodyPr/>
          <a:lstStyle/>
          <a:p>
            <a:pPr eaLnBrk="1" hangingPunct="1"/>
            <a:r>
              <a:rPr lang="en-US" sz="2800" smtClean="0"/>
              <a:t>Convection Initiation</a:t>
            </a:r>
          </a:p>
          <a:p>
            <a:pPr lvl="1" eaLnBrk="1" hangingPunct="1"/>
            <a:r>
              <a:rPr lang="en-US" sz="2400" smtClean="0"/>
              <a:t>Deep moist convection (DMC) arises when air is lifted to saturation and subsequently achieves positive buoyancy, such that it may rise to great heights</a:t>
            </a:r>
          </a:p>
          <a:p>
            <a:pPr lvl="1" eaLnBrk="1" hangingPunct="1"/>
            <a:r>
              <a:rPr lang="en-US" sz="2400" smtClean="0"/>
              <a:t>Initiation of DMC = convection initiation; air parcels must reach their LFC</a:t>
            </a:r>
          </a:p>
          <a:p>
            <a:pPr lvl="2" eaLnBrk="1" hangingPunct="1"/>
            <a:r>
              <a:rPr lang="en-US" sz="2000" smtClean="0"/>
              <a:t>CAPE is a necessary (not sufficient) condition for convection initiation</a:t>
            </a:r>
          </a:p>
        </p:txBody>
      </p:sp>
      <p:pic>
        <p:nvPicPr>
          <p:cNvPr id="4101" name="Picture 9"/>
          <p:cNvPicPr>
            <a:picLocks noChangeAspect="1" noChangeArrowheads="1"/>
          </p:cNvPicPr>
          <p:nvPr/>
        </p:nvPicPr>
        <p:blipFill>
          <a:blip r:embed="rId3" cstate="print"/>
          <a:srcRect/>
          <a:stretch>
            <a:fillRect/>
          </a:stretch>
        </p:blipFill>
        <p:spPr bwMode="auto">
          <a:xfrm>
            <a:off x="6477000" y="1981200"/>
            <a:ext cx="2381250" cy="1571625"/>
          </a:xfrm>
          <a:prstGeom prst="rect">
            <a:avLst/>
          </a:prstGeom>
          <a:noFill/>
          <a:ln w="9525">
            <a:noFill/>
            <a:miter lim="800000"/>
            <a:headEnd/>
            <a:tailEnd/>
          </a:ln>
        </p:spPr>
      </p:pic>
      <p:sp>
        <p:nvSpPr>
          <p:cNvPr id="4102" name="TextBox 10"/>
          <p:cNvSpPr txBox="1">
            <a:spLocks noChangeArrowheads="1"/>
          </p:cNvSpPr>
          <p:nvPr/>
        </p:nvSpPr>
        <p:spPr bwMode="auto">
          <a:xfrm>
            <a:off x="5994400" y="6535738"/>
            <a:ext cx="3073400" cy="246062"/>
          </a:xfrm>
          <a:prstGeom prst="rect">
            <a:avLst/>
          </a:prstGeom>
          <a:noFill/>
          <a:ln w="9525">
            <a:noFill/>
            <a:miter lim="800000"/>
            <a:headEnd/>
            <a:tailEnd/>
          </a:ln>
        </p:spPr>
        <p:txBody>
          <a:bodyPr wrap="none">
            <a:spAutoFit/>
          </a:bodyPr>
          <a:lstStyle/>
          <a:p>
            <a:r>
              <a:rPr lang="en-US" sz="1000"/>
              <a:t>http://www.coolchaser.com/graphics/tag/Run%20dmc/3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4000" smtClean="0"/>
              <a:t>ATMS 316- Convection Initiation</a:t>
            </a:r>
          </a:p>
        </p:txBody>
      </p:sp>
      <p:pic>
        <p:nvPicPr>
          <p:cNvPr id="31747" name="Picture 2"/>
          <p:cNvPicPr>
            <a:picLocks noChangeAspect="1" noChangeArrowheads="1"/>
          </p:cNvPicPr>
          <p:nvPr/>
        </p:nvPicPr>
        <p:blipFill>
          <a:blip r:embed="rId3" cstate="print"/>
          <a:srcRect/>
          <a:stretch>
            <a:fillRect/>
          </a:stretch>
        </p:blipFill>
        <p:spPr bwMode="auto">
          <a:xfrm>
            <a:off x="76200" y="1524000"/>
            <a:ext cx="6148388" cy="3581400"/>
          </a:xfrm>
          <a:prstGeom prst="rect">
            <a:avLst/>
          </a:prstGeom>
          <a:noFill/>
          <a:ln w="9525">
            <a:noFill/>
            <a:miter lim="800000"/>
            <a:headEnd/>
            <a:tailEnd/>
          </a:ln>
        </p:spPr>
      </p:pic>
      <p:sp>
        <p:nvSpPr>
          <p:cNvPr id="31748" name="Text Box 4"/>
          <p:cNvSpPr txBox="1">
            <a:spLocks noChangeArrowheads="1"/>
          </p:cNvSpPr>
          <p:nvPr/>
        </p:nvSpPr>
        <p:spPr bwMode="auto">
          <a:xfrm>
            <a:off x="152400" y="5111750"/>
            <a:ext cx="8763000" cy="1196975"/>
          </a:xfrm>
          <a:prstGeom prst="rect">
            <a:avLst/>
          </a:prstGeom>
          <a:solidFill>
            <a:schemeClr val="bg1"/>
          </a:solidFill>
          <a:ln w="9525">
            <a:solidFill>
              <a:srgbClr val="FF0000"/>
            </a:solidFill>
            <a:miter lim="800000"/>
            <a:headEnd/>
            <a:tailEnd/>
          </a:ln>
        </p:spPr>
        <p:txBody>
          <a:bodyPr>
            <a:spAutoFit/>
          </a:bodyPr>
          <a:lstStyle/>
          <a:p>
            <a:r>
              <a:rPr lang="en-US"/>
              <a:t>A photograph of turkey towers, which develop when air parcels surpass their LFC, rise to high altitudes, and produce anvils, yet the DMC fails to sustain itself and reach maturity (Fig 7.14)</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9218" name="Rectangle 2"/>
          <p:cNvSpPr>
            <a:spLocks noGrp="1" noChangeArrowheads="1"/>
          </p:cNvSpPr>
          <p:nvPr>
            <p:ph type="body" idx="1"/>
          </p:nvPr>
        </p:nvSpPr>
        <p:spPr>
          <a:xfrm>
            <a:off x="685800" y="1981200"/>
            <a:ext cx="5257800" cy="4648200"/>
          </a:xfrm>
        </p:spPr>
        <p:txBody>
          <a:bodyPr/>
          <a:lstStyle/>
          <a:p>
            <a:pPr marL="342900" lvl="1" indent="-342900" eaLnBrk="1" hangingPunct="1">
              <a:buFontTx/>
              <a:buChar char="•"/>
              <a:defRPr/>
            </a:pPr>
            <a:r>
              <a:rPr lang="en-US" sz="3200" dirty="0" smtClean="0"/>
              <a:t>Insufficiency of CIN removal for CI</a:t>
            </a:r>
          </a:p>
          <a:p>
            <a:pPr lvl="1" eaLnBrk="1" hangingPunct="1">
              <a:defRPr/>
            </a:pPr>
            <a:r>
              <a:rPr lang="en-US" dirty="0" smtClean="0"/>
              <a:t>CIN absent, yet DMC fails to develop (Fig. 7.15)</a:t>
            </a:r>
          </a:p>
          <a:p>
            <a:pPr lvl="1" eaLnBrk="1" hangingPunct="1">
              <a:defRPr/>
            </a:pPr>
            <a:r>
              <a:rPr lang="en-US" dirty="0" smtClean="0"/>
              <a:t>DMC initiates despite significant CIN remaining</a:t>
            </a:r>
          </a:p>
          <a:p>
            <a:pPr marL="342900" lvl="1" indent="-342900" eaLnBrk="1" hangingPunct="1">
              <a:buFontTx/>
              <a:buNone/>
              <a:defRPr/>
            </a:pPr>
            <a:r>
              <a:rPr lang="en-US" dirty="0" err="1" smtClean="0"/>
              <a:t>Inhomogeneities</a:t>
            </a:r>
            <a:r>
              <a:rPr lang="en-US" dirty="0" smtClean="0"/>
              <a:t> in temperature and moisture fields are </a:t>
            </a:r>
            <a:r>
              <a:rPr lang="en-US" b="1" i="1" dirty="0" smtClean="0"/>
              <a:t>not</a:t>
            </a:r>
            <a:r>
              <a:rPr lang="en-US" dirty="0" smtClean="0"/>
              <a:t> observed or resolved in real time</a:t>
            </a:r>
          </a:p>
        </p:txBody>
      </p:sp>
      <p:sp>
        <p:nvSpPr>
          <p:cNvPr id="32772" name="Rectangle 3"/>
          <p:cNvSpPr>
            <a:spLocks noGrp="1" noChangeArrowheads="1"/>
          </p:cNvSpPr>
          <p:nvPr>
            <p:ph type="title"/>
          </p:nvPr>
        </p:nvSpPr>
        <p:spPr/>
        <p:txBody>
          <a:bodyPr/>
          <a:lstStyle/>
          <a:p>
            <a:pPr eaLnBrk="1" hangingPunct="1"/>
            <a:r>
              <a:rPr lang="en-US" sz="4000" smtClean="0"/>
              <a:t>ATMS 316- Convection Initiation</a:t>
            </a:r>
          </a:p>
        </p:txBody>
      </p:sp>
      <p:sp>
        <p:nvSpPr>
          <p:cNvPr id="32773"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smtClean="0"/>
              <a:t>ATMS 316- Convection Initiation</a:t>
            </a:r>
          </a:p>
        </p:txBody>
      </p:sp>
      <p:pic>
        <p:nvPicPr>
          <p:cNvPr id="33795" name="Picture 2"/>
          <p:cNvPicPr>
            <a:picLocks noChangeAspect="1" noChangeArrowheads="1"/>
          </p:cNvPicPr>
          <p:nvPr/>
        </p:nvPicPr>
        <p:blipFill>
          <a:blip r:embed="rId3" cstate="print"/>
          <a:srcRect/>
          <a:stretch>
            <a:fillRect/>
          </a:stretch>
        </p:blipFill>
        <p:spPr bwMode="auto">
          <a:xfrm>
            <a:off x="196850" y="304800"/>
            <a:ext cx="8642350" cy="4267200"/>
          </a:xfrm>
          <a:prstGeom prst="rect">
            <a:avLst/>
          </a:prstGeom>
          <a:noFill/>
          <a:ln w="9525">
            <a:noFill/>
            <a:miter lim="800000"/>
            <a:headEnd/>
            <a:tailEnd/>
          </a:ln>
        </p:spPr>
      </p:pic>
      <p:sp>
        <p:nvSpPr>
          <p:cNvPr id="33796" name="Text Box 4"/>
          <p:cNvSpPr txBox="1">
            <a:spLocks noChangeArrowheads="1"/>
          </p:cNvSpPr>
          <p:nvPr/>
        </p:nvSpPr>
        <p:spPr bwMode="auto">
          <a:xfrm>
            <a:off x="152400" y="5111750"/>
            <a:ext cx="8763000" cy="831850"/>
          </a:xfrm>
          <a:prstGeom prst="rect">
            <a:avLst/>
          </a:prstGeom>
          <a:solidFill>
            <a:schemeClr val="bg1"/>
          </a:solidFill>
          <a:ln w="9525">
            <a:solidFill>
              <a:srgbClr val="FF0000"/>
            </a:solidFill>
            <a:miter lim="800000"/>
            <a:headEnd/>
            <a:tailEnd/>
          </a:ln>
        </p:spPr>
        <p:txBody>
          <a:bodyPr>
            <a:spAutoFit/>
          </a:bodyPr>
          <a:lstStyle/>
          <a:p>
            <a:r>
              <a:rPr lang="en-US"/>
              <a:t>Example of convection initiation ‘failure’ in the absence of CIN on 21 April 2004 (Fig 7.15)</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smtClean="0"/>
              <a:t>ATMS 316- Convection Initiation</a:t>
            </a:r>
          </a:p>
        </p:txBody>
      </p:sp>
      <p:pic>
        <p:nvPicPr>
          <p:cNvPr id="34819" name="Picture 2"/>
          <p:cNvPicPr>
            <a:picLocks noChangeAspect="1" noChangeArrowheads="1"/>
          </p:cNvPicPr>
          <p:nvPr/>
        </p:nvPicPr>
        <p:blipFill>
          <a:blip r:embed="rId3" cstate="print"/>
          <a:srcRect/>
          <a:stretch>
            <a:fillRect/>
          </a:stretch>
        </p:blipFill>
        <p:spPr bwMode="auto">
          <a:xfrm>
            <a:off x="76200" y="1676400"/>
            <a:ext cx="5129213" cy="4724400"/>
          </a:xfrm>
          <a:prstGeom prst="rect">
            <a:avLst/>
          </a:prstGeom>
          <a:noFill/>
          <a:ln w="9525">
            <a:noFill/>
            <a:miter lim="800000"/>
            <a:headEnd/>
            <a:tailEnd/>
          </a:ln>
        </p:spPr>
      </p:pic>
      <p:sp>
        <p:nvSpPr>
          <p:cNvPr id="34820" name="Text Box 4"/>
          <p:cNvSpPr txBox="1">
            <a:spLocks noChangeArrowheads="1"/>
          </p:cNvSpPr>
          <p:nvPr/>
        </p:nvSpPr>
        <p:spPr bwMode="auto">
          <a:xfrm>
            <a:off x="5257800" y="1905000"/>
            <a:ext cx="3733800" cy="1927225"/>
          </a:xfrm>
          <a:prstGeom prst="rect">
            <a:avLst/>
          </a:prstGeom>
          <a:solidFill>
            <a:schemeClr val="bg1"/>
          </a:solidFill>
          <a:ln w="9525">
            <a:solidFill>
              <a:srgbClr val="FF0000"/>
            </a:solidFill>
            <a:miter lim="800000"/>
            <a:headEnd/>
            <a:tailEnd/>
          </a:ln>
        </p:spPr>
        <p:txBody>
          <a:bodyPr>
            <a:spAutoFit/>
          </a:bodyPr>
          <a:lstStyle/>
          <a:p>
            <a:r>
              <a:rPr lang="en-US"/>
              <a:t>Schematic showing the effect of boundary layer roll circulations on the moisture profiles measured by soundings (Fig 7.16)</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4000" smtClean="0"/>
              <a:t>ATMS 316- Convection Initiation</a:t>
            </a:r>
          </a:p>
        </p:txBody>
      </p:sp>
      <p:pic>
        <p:nvPicPr>
          <p:cNvPr id="35843" name="Picture 2"/>
          <p:cNvPicPr>
            <a:picLocks noChangeAspect="1" noChangeArrowheads="1"/>
          </p:cNvPicPr>
          <p:nvPr/>
        </p:nvPicPr>
        <p:blipFill>
          <a:blip r:embed="rId3" cstate="print"/>
          <a:srcRect/>
          <a:stretch>
            <a:fillRect/>
          </a:stretch>
        </p:blipFill>
        <p:spPr bwMode="auto">
          <a:xfrm>
            <a:off x="152400" y="1371600"/>
            <a:ext cx="5029200" cy="5483225"/>
          </a:xfrm>
          <a:prstGeom prst="rect">
            <a:avLst/>
          </a:prstGeom>
          <a:noFill/>
          <a:ln w="9525">
            <a:noFill/>
            <a:miter lim="800000"/>
            <a:headEnd/>
            <a:tailEnd/>
          </a:ln>
        </p:spPr>
      </p:pic>
      <p:sp>
        <p:nvSpPr>
          <p:cNvPr id="35844" name="Text Box 4"/>
          <p:cNvSpPr txBox="1">
            <a:spLocks noChangeArrowheads="1"/>
          </p:cNvSpPr>
          <p:nvPr/>
        </p:nvSpPr>
        <p:spPr bwMode="auto">
          <a:xfrm>
            <a:off x="5257800" y="1905000"/>
            <a:ext cx="3733800" cy="1562100"/>
          </a:xfrm>
          <a:prstGeom prst="rect">
            <a:avLst/>
          </a:prstGeom>
          <a:solidFill>
            <a:schemeClr val="bg1"/>
          </a:solidFill>
          <a:ln w="9525">
            <a:solidFill>
              <a:srgbClr val="FF0000"/>
            </a:solidFill>
            <a:miter lim="800000"/>
            <a:headEnd/>
            <a:tailEnd/>
          </a:ln>
        </p:spPr>
        <p:txBody>
          <a:bodyPr>
            <a:spAutoFit/>
          </a:bodyPr>
          <a:lstStyle/>
          <a:p>
            <a:r>
              <a:rPr lang="en-US"/>
              <a:t>Horizontal cross-section of the mean vertical wind shear in the 0-1 km AGL layer (Fig 7.17)</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9218" name="Rectangle 2"/>
          <p:cNvSpPr>
            <a:spLocks noGrp="1" noChangeArrowheads="1"/>
          </p:cNvSpPr>
          <p:nvPr>
            <p:ph type="body" idx="1"/>
          </p:nvPr>
        </p:nvSpPr>
        <p:spPr>
          <a:xfrm>
            <a:off x="685800" y="1981200"/>
            <a:ext cx="5257800" cy="4648200"/>
          </a:xfrm>
        </p:spPr>
        <p:txBody>
          <a:bodyPr/>
          <a:lstStyle/>
          <a:p>
            <a:pPr marL="342900" lvl="1" indent="-342900" eaLnBrk="1" hangingPunct="1">
              <a:buFontTx/>
              <a:buChar char="•"/>
              <a:defRPr/>
            </a:pPr>
            <a:r>
              <a:rPr lang="en-US" sz="3200" dirty="0" smtClean="0"/>
              <a:t>Insufficiency of CIN removal for CI</a:t>
            </a:r>
          </a:p>
          <a:p>
            <a:pPr lvl="1" eaLnBrk="1" hangingPunct="1">
              <a:defRPr/>
            </a:pPr>
            <a:r>
              <a:rPr lang="en-US" dirty="0" smtClean="0"/>
              <a:t>CIN absent, yet DMC fails to develop (Fig. 7.15)</a:t>
            </a:r>
          </a:p>
          <a:p>
            <a:pPr lvl="1" eaLnBrk="1" hangingPunct="1">
              <a:defRPr/>
            </a:pPr>
            <a:r>
              <a:rPr lang="en-US" dirty="0" smtClean="0"/>
              <a:t>DMC initiates despite significant CIN remaining</a:t>
            </a:r>
          </a:p>
          <a:p>
            <a:pPr marL="342900" lvl="1" indent="-342900" eaLnBrk="1" hangingPunct="1">
              <a:buFontTx/>
              <a:buChar char="•"/>
              <a:defRPr/>
            </a:pPr>
            <a:endParaRPr lang="en-US" sz="3200" dirty="0" smtClean="0"/>
          </a:p>
        </p:txBody>
      </p:sp>
      <p:sp>
        <p:nvSpPr>
          <p:cNvPr id="36868" name="Rectangle 3"/>
          <p:cNvSpPr>
            <a:spLocks noGrp="1" noChangeArrowheads="1"/>
          </p:cNvSpPr>
          <p:nvPr>
            <p:ph type="title"/>
          </p:nvPr>
        </p:nvSpPr>
        <p:spPr/>
        <p:txBody>
          <a:bodyPr/>
          <a:lstStyle/>
          <a:p>
            <a:pPr eaLnBrk="1" hangingPunct="1"/>
            <a:r>
              <a:rPr lang="en-US" sz="4000" smtClean="0"/>
              <a:t>ATMS 316- Convection Initiation</a:t>
            </a:r>
          </a:p>
        </p:txBody>
      </p:sp>
      <p:sp>
        <p:nvSpPr>
          <p:cNvPr id="36869"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
        <p:nvSpPr>
          <p:cNvPr id="36870" name="TextBox 6"/>
          <p:cNvSpPr txBox="1">
            <a:spLocks noChangeArrowheads="1"/>
          </p:cNvSpPr>
          <p:nvPr/>
        </p:nvSpPr>
        <p:spPr bwMode="auto">
          <a:xfrm>
            <a:off x="228600" y="5486400"/>
            <a:ext cx="8610600" cy="954088"/>
          </a:xfrm>
          <a:prstGeom prst="rect">
            <a:avLst/>
          </a:prstGeom>
          <a:noFill/>
          <a:ln w="9525">
            <a:solidFill>
              <a:schemeClr val="tx1"/>
            </a:solidFill>
            <a:miter lim="800000"/>
            <a:headEnd/>
            <a:tailEnd/>
          </a:ln>
        </p:spPr>
        <p:txBody>
          <a:bodyPr>
            <a:spAutoFit/>
          </a:bodyPr>
          <a:lstStyle/>
          <a:p>
            <a:r>
              <a:rPr lang="en-US" sz="2800"/>
              <a:t>Thus, convection initation (CI) is not as simple as reaching the convective temperature or eliminating CIN.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9218" name="Rectangle 2"/>
          <p:cNvSpPr>
            <a:spLocks noGrp="1" noChangeArrowheads="1"/>
          </p:cNvSpPr>
          <p:nvPr>
            <p:ph type="body" idx="1"/>
          </p:nvPr>
        </p:nvSpPr>
        <p:spPr>
          <a:xfrm>
            <a:off x="685800" y="1752600"/>
            <a:ext cx="5257800" cy="4648200"/>
          </a:xfrm>
        </p:spPr>
        <p:txBody>
          <a:bodyPr/>
          <a:lstStyle/>
          <a:p>
            <a:pPr marL="342900" lvl="1" indent="-342900" eaLnBrk="1" hangingPunct="1">
              <a:buFontTx/>
              <a:buChar char="•"/>
              <a:defRPr/>
            </a:pPr>
            <a:r>
              <a:rPr lang="en-US" sz="3200" dirty="0" smtClean="0"/>
              <a:t>Insufficiency of CIN removal for CI</a:t>
            </a:r>
          </a:p>
          <a:p>
            <a:pPr lvl="1" eaLnBrk="1" hangingPunct="1">
              <a:defRPr/>
            </a:pPr>
            <a:r>
              <a:rPr lang="en-US" dirty="0" smtClean="0"/>
              <a:t>CIN absent, yet DMC fails to develop (Fig. 7.15)…</a:t>
            </a:r>
            <a:endParaRPr lang="en-US" sz="3200" dirty="0" smtClean="0"/>
          </a:p>
          <a:p>
            <a:pPr lvl="2" eaLnBrk="1" hangingPunct="1">
              <a:defRPr/>
            </a:pPr>
            <a:r>
              <a:rPr lang="en-US" dirty="0" smtClean="0"/>
              <a:t>Mixing (entrainment) of dry environmental air into ascending parcel dilutes its buoyancy and </a:t>
            </a:r>
            <a:r>
              <a:rPr lang="el-GR" dirty="0" smtClean="0"/>
              <a:t>θ</a:t>
            </a:r>
            <a:r>
              <a:rPr lang="en-US" dirty="0" smtClean="0"/>
              <a:t>e, raising the LCL and LFC</a:t>
            </a:r>
          </a:p>
          <a:p>
            <a:pPr lvl="2" eaLnBrk="1" hangingPunct="1">
              <a:defRPr/>
            </a:pPr>
            <a:r>
              <a:rPr lang="en-US" dirty="0" smtClean="0"/>
              <a:t>Lift a parcel using the </a:t>
            </a:r>
            <a:r>
              <a:rPr lang="en-US" b="1" i="1" dirty="0" smtClean="0"/>
              <a:t>mean</a:t>
            </a:r>
            <a:r>
              <a:rPr lang="en-US" dirty="0" smtClean="0"/>
              <a:t> water vapor mixing ratio and </a:t>
            </a:r>
            <a:r>
              <a:rPr lang="el-GR" dirty="0" smtClean="0"/>
              <a:t>θ</a:t>
            </a:r>
            <a:r>
              <a:rPr lang="en-US" dirty="0" smtClean="0"/>
              <a:t>e of the lowest 50-100 </a:t>
            </a:r>
            <a:r>
              <a:rPr lang="en-US" dirty="0" err="1" smtClean="0"/>
              <a:t>mb</a:t>
            </a:r>
            <a:endParaRPr lang="en-US" dirty="0" smtClean="0"/>
          </a:p>
        </p:txBody>
      </p:sp>
      <p:sp>
        <p:nvSpPr>
          <p:cNvPr id="37892" name="Rectangle 3"/>
          <p:cNvSpPr>
            <a:spLocks noGrp="1" noChangeArrowheads="1"/>
          </p:cNvSpPr>
          <p:nvPr>
            <p:ph type="title"/>
          </p:nvPr>
        </p:nvSpPr>
        <p:spPr/>
        <p:txBody>
          <a:bodyPr/>
          <a:lstStyle/>
          <a:p>
            <a:pPr eaLnBrk="1" hangingPunct="1"/>
            <a:r>
              <a:rPr lang="en-US" sz="4000" smtClean="0"/>
              <a:t>ATMS 316- Convection Initiation</a:t>
            </a:r>
          </a:p>
        </p:txBody>
      </p:sp>
      <p:sp>
        <p:nvSpPr>
          <p:cNvPr id="37893"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
        <p:nvSpPr>
          <p:cNvPr id="37894" name="TextBox 7"/>
          <p:cNvSpPr txBox="1">
            <a:spLocks noChangeArrowheads="1"/>
          </p:cNvSpPr>
          <p:nvPr/>
        </p:nvSpPr>
        <p:spPr bwMode="auto">
          <a:xfrm>
            <a:off x="6248400" y="5486400"/>
            <a:ext cx="2819400" cy="830263"/>
          </a:xfrm>
          <a:prstGeom prst="rect">
            <a:avLst/>
          </a:prstGeom>
          <a:noFill/>
          <a:ln w="9525">
            <a:noFill/>
            <a:miter lim="800000"/>
            <a:headEnd/>
            <a:tailEnd/>
          </a:ln>
        </p:spPr>
        <p:txBody>
          <a:bodyPr>
            <a:spAutoFit/>
          </a:bodyPr>
          <a:lstStyle/>
          <a:p>
            <a:r>
              <a:rPr lang="en-US"/>
              <a:t>Accounts for mixing effects</a:t>
            </a:r>
          </a:p>
        </p:txBody>
      </p:sp>
      <p:cxnSp>
        <p:nvCxnSpPr>
          <p:cNvPr id="10" name="Straight Arrow Connector 9"/>
          <p:cNvCxnSpPr>
            <a:stCxn id="37894" idx="1"/>
          </p:cNvCxnSpPr>
          <p:nvPr/>
        </p:nvCxnSpPr>
        <p:spPr>
          <a:xfrm flipH="1">
            <a:off x="5715000" y="5902325"/>
            <a:ext cx="533400" cy="412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smtClean="0"/>
              <a:t>ATMS 316- Convection Initiation</a:t>
            </a:r>
          </a:p>
        </p:txBody>
      </p:sp>
      <p:pic>
        <p:nvPicPr>
          <p:cNvPr id="38915" name="Picture 2"/>
          <p:cNvPicPr>
            <a:picLocks noChangeAspect="1" noChangeArrowheads="1"/>
          </p:cNvPicPr>
          <p:nvPr/>
        </p:nvPicPr>
        <p:blipFill>
          <a:blip r:embed="rId3" cstate="print"/>
          <a:srcRect/>
          <a:stretch>
            <a:fillRect/>
          </a:stretch>
        </p:blipFill>
        <p:spPr bwMode="auto">
          <a:xfrm>
            <a:off x="152400" y="152400"/>
            <a:ext cx="8845550" cy="3505200"/>
          </a:xfrm>
          <a:prstGeom prst="rect">
            <a:avLst/>
          </a:prstGeom>
          <a:noFill/>
          <a:ln w="9525">
            <a:noFill/>
            <a:miter lim="800000"/>
            <a:headEnd/>
            <a:tailEnd/>
          </a:ln>
        </p:spPr>
      </p:pic>
      <p:sp>
        <p:nvSpPr>
          <p:cNvPr id="38916" name="Text Box 4"/>
          <p:cNvSpPr txBox="1">
            <a:spLocks noChangeArrowheads="1"/>
          </p:cNvSpPr>
          <p:nvPr/>
        </p:nvSpPr>
        <p:spPr bwMode="auto">
          <a:xfrm>
            <a:off x="152400" y="4800600"/>
            <a:ext cx="8763000" cy="1927225"/>
          </a:xfrm>
          <a:prstGeom prst="rect">
            <a:avLst/>
          </a:prstGeom>
          <a:solidFill>
            <a:schemeClr val="bg1"/>
          </a:solidFill>
          <a:ln w="9525">
            <a:solidFill>
              <a:srgbClr val="FF0000"/>
            </a:solidFill>
            <a:miter lim="800000"/>
            <a:headEnd/>
            <a:tailEnd/>
          </a:ln>
        </p:spPr>
        <p:txBody>
          <a:bodyPr>
            <a:spAutoFit/>
          </a:bodyPr>
          <a:lstStyle/>
          <a:p>
            <a:r>
              <a:rPr lang="en-US"/>
              <a:t>Comparison of CAPE (red contours; J kg</a:t>
            </a:r>
            <a:r>
              <a:rPr lang="en-US" baseline="30000"/>
              <a:t>-1</a:t>
            </a:r>
            <a:r>
              <a:rPr lang="en-US"/>
              <a:t>) and CIN values (blue shading; J kg</a:t>
            </a:r>
            <a:r>
              <a:rPr lang="en-US" baseline="30000"/>
              <a:t>-1</a:t>
            </a:r>
            <a:r>
              <a:rPr lang="en-US"/>
              <a:t>) computed by lifting (a) a parcel from the surface, assuming no mixing, and (b) a parcel having the mean potential temperature and water vapor mixing ratio of the lowest 100 mb (Fig 7.18)</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4000" smtClean="0"/>
              <a:t>ATMS 316- Convection Initiation</a:t>
            </a:r>
          </a:p>
        </p:txBody>
      </p:sp>
      <p:pic>
        <p:nvPicPr>
          <p:cNvPr id="39939" name="Picture 2"/>
          <p:cNvPicPr>
            <a:picLocks noChangeAspect="1" noChangeArrowheads="1"/>
          </p:cNvPicPr>
          <p:nvPr/>
        </p:nvPicPr>
        <p:blipFill>
          <a:blip r:embed="rId3" cstate="print"/>
          <a:srcRect/>
          <a:stretch>
            <a:fillRect/>
          </a:stretch>
        </p:blipFill>
        <p:spPr bwMode="auto">
          <a:xfrm>
            <a:off x="152400" y="152400"/>
            <a:ext cx="7075488" cy="3886200"/>
          </a:xfrm>
          <a:prstGeom prst="rect">
            <a:avLst/>
          </a:prstGeom>
          <a:noFill/>
          <a:ln w="9525">
            <a:noFill/>
            <a:miter lim="800000"/>
            <a:headEnd/>
            <a:tailEnd/>
          </a:ln>
        </p:spPr>
      </p:pic>
      <p:sp>
        <p:nvSpPr>
          <p:cNvPr id="39940" name="Text Box 4"/>
          <p:cNvSpPr txBox="1">
            <a:spLocks noChangeArrowheads="1"/>
          </p:cNvSpPr>
          <p:nvPr/>
        </p:nvSpPr>
        <p:spPr bwMode="auto">
          <a:xfrm>
            <a:off x="152400" y="4800600"/>
            <a:ext cx="8763000" cy="1927225"/>
          </a:xfrm>
          <a:prstGeom prst="rect">
            <a:avLst/>
          </a:prstGeom>
          <a:solidFill>
            <a:schemeClr val="bg1"/>
          </a:solidFill>
          <a:ln w="9525">
            <a:solidFill>
              <a:srgbClr val="FF0000"/>
            </a:solidFill>
            <a:miter lim="800000"/>
            <a:headEnd/>
            <a:tailEnd/>
          </a:ln>
        </p:spPr>
        <p:txBody>
          <a:bodyPr>
            <a:spAutoFit/>
          </a:bodyPr>
          <a:lstStyle/>
          <a:p>
            <a:r>
              <a:rPr lang="en-US"/>
              <a:t>In this sounding, convective temperature has been reached and no CIN is present, either for an undiluted surface parcel (light blue dashed path), or for a parcel having the mean potential temperature and water vapor mixing ratio of the lowest 100 mb (orange dashed path) (Fig 7.19)</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9218" name="Rectangle 2"/>
          <p:cNvSpPr>
            <a:spLocks noGrp="1" noChangeArrowheads="1"/>
          </p:cNvSpPr>
          <p:nvPr>
            <p:ph type="body" idx="1"/>
          </p:nvPr>
        </p:nvSpPr>
        <p:spPr>
          <a:xfrm>
            <a:off x="685800" y="1981200"/>
            <a:ext cx="5257800" cy="4648200"/>
          </a:xfrm>
        </p:spPr>
        <p:txBody>
          <a:bodyPr/>
          <a:lstStyle/>
          <a:p>
            <a:pPr marL="342900" lvl="1" indent="-342900" eaLnBrk="1" hangingPunct="1">
              <a:buFontTx/>
              <a:buChar char="•"/>
              <a:defRPr/>
            </a:pPr>
            <a:r>
              <a:rPr lang="en-US" sz="3200" dirty="0" smtClean="0"/>
              <a:t>Insufficiency of CIN removal for CI</a:t>
            </a:r>
          </a:p>
          <a:p>
            <a:pPr lvl="1" eaLnBrk="1" hangingPunct="1">
              <a:defRPr/>
            </a:pPr>
            <a:r>
              <a:rPr lang="en-US" dirty="0" smtClean="0"/>
              <a:t>CIN absent, yet DMC fails to develop (Fig. 7.15)…</a:t>
            </a:r>
          </a:p>
          <a:p>
            <a:pPr lvl="2" eaLnBrk="1" hangingPunct="1">
              <a:defRPr/>
            </a:pPr>
            <a:r>
              <a:rPr lang="en-US" dirty="0" smtClean="0"/>
              <a:t>Mixing increases with the ambient vertical wind shear and the tilt (away from the vertical) of the updraft</a:t>
            </a:r>
          </a:p>
          <a:p>
            <a:pPr lvl="2" eaLnBrk="1" hangingPunct="1">
              <a:defRPr/>
            </a:pPr>
            <a:r>
              <a:rPr lang="en-US" dirty="0" smtClean="0"/>
              <a:t>Strong environmental wind shear has an </a:t>
            </a:r>
            <a:r>
              <a:rPr lang="en-US" b="1" i="1" dirty="0" smtClean="0"/>
              <a:t>inhibiting</a:t>
            </a:r>
            <a:r>
              <a:rPr lang="en-US" dirty="0" smtClean="0"/>
              <a:t> effect on CI</a:t>
            </a:r>
          </a:p>
        </p:txBody>
      </p:sp>
      <p:sp>
        <p:nvSpPr>
          <p:cNvPr id="40964" name="Rectangle 3"/>
          <p:cNvSpPr>
            <a:spLocks noGrp="1" noChangeArrowheads="1"/>
          </p:cNvSpPr>
          <p:nvPr>
            <p:ph type="title"/>
          </p:nvPr>
        </p:nvSpPr>
        <p:spPr/>
        <p:txBody>
          <a:bodyPr/>
          <a:lstStyle/>
          <a:p>
            <a:pPr eaLnBrk="1" hangingPunct="1"/>
            <a:r>
              <a:rPr lang="en-US" sz="4000" smtClean="0"/>
              <a:t>ATMS 316- Convection Initiation</a:t>
            </a:r>
          </a:p>
        </p:txBody>
      </p:sp>
      <p:sp>
        <p:nvSpPr>
          <p:cNvPr id="40965"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228600" y="1828800"/>
            <a:ext cx="5715000" cy="4800600"/>
          </a:xfrm>
        </p:spPr>
        <p:txBody>
          <a:bodyPr/>
          <a:lstStyle/>
          <a:p>
            <a:pPr eaLnBrk="1" hangingPunct="1"/>
            <a:r>
              <a:rPr lang="en-US" smtClean="0"/>
              <a:t>Chapter 7, p. 184 - 199</a:t>
            </a:r>
          </a:p>
          <a:p>
            <a:pPr lvl="1" eaLnBrk="1" hangingPunct="1"/>
            <a:r>
              <a:rPr lang="en-US" smtClean="0"/>
              <a:t>Requisites for convection initiation and the role of larger scales</a:t>
            </a:r>
          </a:p>
          <a:p>
            <a:pPr lvl="3" eaLnBrk="1" hangingPunct="1"/>
            <a:r>
              <a:rPr lang="en-US" sz="1600" smtClean="0"/>
              <a:t>7.1.1 (lapse rate tendency eqtn)</a:t>
            </a:r>
          </a:p>
          <a:p>
            <a:pPr lvl="3" eaLnBrk="1" hangingPunct="1"/>
            <a:r>
              <a:rPr lang="en-US" sz="1600" smtClean="0"/>
              <a:t>7.1.2 (mods of CAPE &amp; CIN)</a:t>
            </a:r>
          </a:p>
          <a:p>
            <a:pPr lvl="1" eaLnBrk="1" hangingPunct="1"/>
            <a:r>
              <a:rPr lang="en-US" smtClean="0"/>
              <a:t>Mesoscale complexities of convection initiation</a:t>
            </a:r>
          </a:p>
          <a:p>
            <a:pPr lvl="3" eaLnBrk="1" hangingPunct="1"/>
            <a:r>
              <a:rPr lang="en-US" sz="1600" smtClean="0"/>
              <a:t>7.2.1 (CIN removal)</a:t>
            </a:r>
          </a:p>
          <a:p>
            <a:pPr lvl="1" eaLnBrk="1" hangingPunct="1"/>
            <a:r>
              <a:rPr lang="en-US" smtClean="0"/>
              <a:t>Moisture convergence</a:t>
            </a:r>
          </a:p>
          <a:p>
            <a:pPr lvl="1" eaLnBrk="1" hangingPunct="1"/>
            <a:r>
              <a:rPr lang="en-US" smtClean="0"/>
              <a:t>Elevated convection</a:t>
            </a:r>
          </a:p>
          <a:p>
            <a:pPr lvl="1" eaLnBrk="1" hangingPunct="1"/>
            <a:endParaRPr lang="en-US" smtClean="0"/>
          </a:p>
        </p:txBody>
      </p:sp>
      <p:sp>
        <p:nvSpPr>
          <p:cNvPr id="5123" name="Rectangle 3"/>
          <p:cNvSpPr>
            <a:spLocks noGrp="1" noChangeArrowheads="1"/>
          </p:cNvSpPr>
          <p:nvPr>
            <p:ph type="title"/>
          </p:nvPr>
        </p:nvSpPr>
        <p:spPr/>
        <p:txBody>
          <a:bodyPr/>
          <a:lstStyle/>
          <a:p>
            <a:pPr eaLnBrk="1" hangingPunct="1"/>
            <a:r>
              <a:rPr lang="en-US" sz="4000" smtClean="0"/>
              <a:t>ATMS 316- Convection Initiation</a:t>
            </a:r>
          </a:p>
        </p:txBody>
      </p:sp>
      <p:pic>
        <p:nvPicPr>
          <p:cNvPr id="5124" name="Picture 2"/>
          <p:cNvPicPr>
            <a:picLocks noChangeAspect="1" noChangeArrowheads="1"/>
          </p:cNvPicPr>
          <p:nvPr/>
        </p:nvPicPr>
        <p:blipFill>
          <a:blip r:embed="rId3" cstate="print"/>
          <a:srcRect/>
          <a:stretch>
            <a:fillRect/>
          </a:stretch>
        </p:blipFill>
        <p:spPr bwMode="auto">
          <a:xfrm>
            <a:off x="5767388" y="1447800"/>
            <a:ext cx="3241675" cy="2438400"/>
          </a:xfrm>
          <a:prstGeom prst="rect">
            <a:avLst/>
          </a:prstGeom>
          <a:noFill/>
          <a:ln w="9525">
            <a:noFill/>
            <a:miter lim="800000"/>
            <a:headEnd/>
            <a:tailEnd/>
          </a:ln>
        </p:spPr>
      </p:pic>
      <p:sp>
        <p:nvSpPr>
          <p:cNvPr id="5125" name="TextBox 6"/>
          <p:cNvSpPr txBox="1">
            <a:spLocks noChangeArrowheads="1"/>
          </p:cNvSpPr>
          <p:nvPr/>
        </p:nvSpPr>
        <p:spPr bwMode="auto">
          <a:xfrm>
            <a:off x="60071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4000" smtClean="0"/>
              <a:t>ATMS 316- Convection Initiation</a:t>
            </a:r>
          </a:p>
        </p:txBody>
      </p:sp>
      <p:pic>
        <p:nvPicPr>
          <p:cNvPr id="41987" name="Picture 2"/>
          <p:cNvPicPr>
            <a:picLocks noChangeAspect="1" noChangeArrowheads="1"/>
          </p:cNvPicPr>
          <p:nvPr/>
        </p:nvPicPr>
        <p:blipFill>
          <a:blip r:embed="rId3" cstate="print"/>
          <a:srcRect/>
          <a:stretch>
            <a:fillRect/>
          </a:stretch>
        </p:blipFill>
        <p:spPr bwMode="auto">
          <a:xfrm>
            <a:off x="152400" y="152400"/>
            <a:ext cx="5867400" cy="5808663"/>
          </a:xfrm>
          <a:prstGeom prst="rect">
            <a:avLst/>
          </a:prstGeom>
          <a:noFill/>
          <a:ln w="9525">
            <a:noFill/>
            <a:miter lim="800000"/>
            <a:headEnd/>
            <a:tailEnd/>
          </a:ln>
        </p:spPr>
      </p:pic>
      <p:sp>
        <p:nvSpPr>
          <p:cNvPr id="41988" name="Text Box 4"/>
          <p:cNvSpPr txBox="1">
            <a:spLocks noChangeArrowheads="1"/>
          </p:cNvSpPr>
          <p:nvPr/>
        </p:nvSpPr>
        <p:spPr bwMode="auto">
          <a:xfrm>
            <a:off x="6019800" y="1524000"/>
            <a:ext cx="2971800" cy="4848225"/>
          </a:xfrm>
          <a:prstGeom prst="rect">
            <a:avLst/>
          </a:prstGeom>
          <a:solidFill>
            <a:schemeClr val="bg1"/>
          </a:solidFill>
          <a:ln w="9525">
            <a:solidFill>
              <a:srgbClr val="FF0000"/>
            </a:solidFill>
            <a:miter lim="800000"/>
            <a:headEnd/>
            <a:tailEnd/>
          </a:ln>
        </p:spPr>
        <p:txBody>
          <a:bodyPr>
            <a:spAutoFit/>
          </a:bodyPr>
          <a:lstStyle/>
          <a:p>
            <a:r>
              <a:rPr lang="en-US"/>
              <a:t>Output from a pair of simulations of a thermal rising through a neutrally stratified boundary layer with and without vertical wind shear. Top two rows; </a:t>
            </a:r>
            <a:r>
              <a:rPr lang="en-US">
                <a:latin typeface="Symbol" pitchFamily="18" charset="2"/>
              </a:rPr>
              <a:t>q</a:t>
            </a:r>
            <a:r>
              <a:rPr lang="en-US"/>
              <a:t> perturbation (shaded) and w (contoured). Bottom two rows; eddy viscosity (contoured) (Fig 7.20)</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4000" smtClean="0"/>
              <a:t>ATMS 316- Convection Initiation</a:t>
            </a:r>
          </a:p>
        </p:txBody>
      </p:sp>
      <p:pic>
        <p:nvPicPr>
          <p:cNvPr id="43011" name="Picture 2"/>
          <p:cNvPicPr>
            <a:picLocks noChangeAspect="1" noChangeArrowheads="1"/>
          </p:cNvPicPr>
          <p:nvPr/>
        </p:nvPicPr>
        <p:blipFill>
          <a:blip r:embed="rId3" cstate="print"/>
          <a:srcRect/>
          <a:stretch>
            <a:fillRect/>
          </a:stretch>
        </p:blipFill>
        <p:spPr bwMode="auto">
          <a:xfrm>
            <a:off x="152400" y="152400"/>
            <a:ext cx="2925763" cy="6181725"/>
          </a:xfrm>
          <a:prstGeom prst="rect">
            <a:avLst/>
          </a:prstGeom>
          <a:noFill/>
          <a:ln w="9525">
            <a:noFill/>
            <a:miter lim="800000"/>
            <a:headEnd/>
            <a:tailEnd/>
          </a:ln>
        </p:spPr>
      </p:pic>
      <p:sp>
        <p:nvSpPr>
          <p:cNvPr id="43012" name="Text Box 4"/>
          <p:cNvSpPr txBox="1">
            <a:spLocks noChangeArrowheads="1"/>
          </p:cNvSpPr>
          <p:nvPr/>
        </p:nvSpPr>
        <p:spPr bwMode="auto">
          <a:xfrm>
            <a:off x="6019800" y="1524000"/>
            <a:ext cx="2971800" cy="2292350"/>
          </a:xfrm>
          <a:prstGeom prst="rect">
            <a:avLst/>
          </a:prstGeom>
          <a:solidFill>
            <a:schemeClr val="bg1"/>
          </a:solidFill>
          <a:ln w="9525">
            <a:solidFill>
              <a:srgbClr val="FF0000"/>
            </a:solidFill>
            <a:miter lim="800000"/>
            <a:headEnd/>
            <a:tailEnd/>
          </a:ln>
        </p:spPr>
        <p:txBody>
          <a:bodyPr>
            <a:spAutoFit/>
          </a:bodyPr>
          <a:lstStyle/>
          <a:p>
            <a:r>
              <a:rPr lang="en-US"/>
              <a:t>In general, the detrimental effects of entrainment increase as the tilt of the updraft increases (Fig 7.21)</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9218" name="Rectangle 2"/>
          <p:cNvSpPr>
            <a:spLocks noGrp="1" noChangeArrowheads="1"/>
          </p:cNvSpPr>
          <p:nvPr>
            <p:ph type="body" idx="1"/>
          </p:nvPr>
        </p:nvSpPr>
        <p:spPr>
          <a:xfrm>
            <a:off x="685800" y="1981200"/>
            <a:ext cx="5257800" cy="4648200"/>
          </a:xfrm>
        </p:spPr>
        <p:txBody>
          <a:bodyPr/>
          <a:lstStyle/>
          <a:p>
            <a:pPr marL="342900" lvl="1" indent="-342900" eaLnBrk="1" hangingPunct="1">
              <a:buFontTx/>
              <a:buChar char="•"/>
              <a:defRPr/>
            </a:pPr>
            <a:r>
              <a:rPr lang="en-US" sz="3200" dirty="0" smtClean="0"/>
              <a:t>Insufficiency of CIN removal for CI</a:t>
            </a:r>
          </a:p>
          <a:p>
            <a:pPr lvl="1" eaLnBrk="1" hangingPunct="1">
              <a:defRPr/>
            </a:pPr>
            <a:r>
              <a:rPr lang="en-US" dirty="0" smtClean="0"/>
              <a:t>CIN absent, yet DMC fails to develop (Fig. 7.15)…</a:t>
            </a:r>
          </a:p>
          <a:p>
            <a:pPr lvl="2" eaLnBrk="1" hangingPunct="1">
              <a:defRPr/>
            </a:pPr>
            <a:r>
              <a:rPr lang="en-US" dirty="0" smtClean="0"/>
              <a:t>T and RH reduction due to mixing also a function of the </a:t>
            </a:r>
            <a:r>
              <a:rPr lang="en-US" dirty="0" err="1" smtClean="0"/>
              <a:t>env</a:t>
            </a:r>
            <a:r>
              <a:rPr lang="en-US" dirty="0" smtClean="0"/>
              <a:t>. air entrained into the lifted parcel</a:t>
            </a:r>
          </a:p>
          <a:p>
            <a:pPr lvl="3" eaLnBrk="1" hangingPunct="1">
              <a:defRPr/>
            </a:pPr>
            <a:r>
              <a:rPr lang="en-US" dirty="0" smtClean="0"/>
              <a:t>Dry </a:t>
            </a:r>
            <a:r>
              <a:rPr lang="en-US" dirty="0" err="1" smtClean="0"/>
              <a:t>env</a:t>
            </a:r>
            <a:r>
              <a:rPr lang="en-US" dirty="0" smtClean="0"/>
              <a:t> </a:t>
            </a:r>
            <a:r>
              <a:rPr lang="en-US" dirty="0" smtClean="0">
                <a:sym typeface="Wingdings" pitchFamily="2" charset="2"/>
              </a:rPr>
              <a:t> the greater the loss of positive buoyancy</a:t>
            </a:r>
            <a:endParaRPr lang="en-US" dirty="0" smtClean="0"/>
          </a:p>
        </p:txBody>
      </p:sp>
      <p:sp>
        <p:nvSpPr>
          <p:cNvPr id="44036" name="Rectangle 3"/>
          <p:cNvSpPr>
            <a:spLocks noGrp="1" noChangeArrowheads="1"/>
          </p:cNvSpPr>
          <p:nvPr>
            <p:ph type="title"/>
          </p:nvPr>
        </p:nvSpPr>
        <p:spPr/>
        <p:txBody>
          <a:bodyPr/>
          <a:lstStyle/>
          <a:p>
            <a:pPr eaLnBrk="1" hangingPunct="1"/>
            <a:r>
              <a:rPr lang="en-US" sz="4000" smtClean="0"/>
              <a:t>ATMS 316- Convection Initiation</a:t>
            </a:r>
          </a:p>
        </p:txBody>
      </p:sp>
      <p:sp>
        <p:nvSpPr>
          <p:cNvPr id="44037"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
        <p:nvSpPr>
          <p:cNvPr id="44038" name="TextBox 6"/>
          <p:cNvSpPr txBox="1">
            <a:spLocks noChangeArrowheads="1"/>
          </p:cNvSpPr>
          <p:nvPr/>
        </p:nvSpPr>
        <p:spPr bwMode="auto">
          <a:xfrm>
            <a:off x="6324600" y="3733800"/>
            <a:ext cx="2743200" cy="1938338"/>
          </a:xfrm>
          <a:prstGeom prst="rect">
            <a:avLst/>
          </a:prstGeom>
          <a:noFill/>
          <a:ln w="9525">
            <a:noFill/>
            <a:miter lim="800000"/>
            <a:headEnd/>
            <a:tailEnd/>
          </a:ln>
        </p:spPr>
        <p:txBody>
          <a:bodyPr>
            <a:spAutoFit/>
          </a:bodyPr>
          <a:lstStyle/>
          <a:p>
            <a:r>
              <a:rPr lang="en-US"/>
              <a:t>Air mass bdries favored for CI due to deep moist layers (reducing hostility of env.)</a:t>
            </a:r>
          </a:p>
        </p:txBody>
      </p:sp>
      <p:sp>
        <p:nvSpPr>
          <p:cNvPr id="10" name="Left Brace 9"/>
          <p:cNvSpPr/>
          <p:nvPr/>
        </p:nvSpPr>
        <p:spPr>
          <a:xfrm>
            <a:off x="5943600" y="3733800"/>
            <a:ext cx="457200" cy="21336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9218" name="Rectangle 2"/>
          <p:cNvSpPr>
            <a:spLocks noGrp="1" noChangeArrowheads="1"/>
          </p:cNvSpPr>
          <p:nvPr>
            <p:ph type="body" idx="1"/>
          </p:nvPr>
        </p:nvSpPr>
        <p:spPr>
          <a:xfrm>
            <a:off x="685800" y="1752600"/>
            <a:ext cx="5257800" cy="4648200"/>
          </a:xfrm>
        </p:spPr>
        <p:txBody>
          <a:bodyPr/>
          <a:lstStyle/>
          <a:p>
            <a:pPr marL="342900" lvl="1" indent="-342900" eaLnBrk="1" hangingPunct="1">
              <a:buFontTx/>
              <a:buChar char="•"/>
              <a:defRPr/>
            </a:pPr>
            <a:r>
              <a:rPr lang="en-US" sz="3200" dirty="0" smtClean="0"/>
              <a:t>Insufficiency of CIN removal for CI</a:t>
            </a:r>
          </a:p>
          <a:p>
            <a:pPr lvl="1" eaLnBrk="1" hangingPunct="1">
              <a:defRPr/>
            </a:pPr>
            <a:r>
              <a:rPr lang="en-US" dirty="0" smtClean="0"/>
              <a:t>Parcel theory,</a:t>
            </a:r>
          </a:p>
          <a:p>
            <a:pPr lvl="1" eaLnBrk="1" hangingPunct="1">
              <a:defRPr/>
            </a:pPr>
            <a:endParaRPr lang="en-US" dirty="0" smtClean="0"/>
          </a:p>
          <a:p>
            <a:pPr lvl="2" eaLnBrk="1" hangingPunct="1">
              <a:defRPr/>
            </a:pPr>
            <a:r>
              <a:rPr lang="en-US" dirty="0" smtClean="0">
                <a:solidFill>
                  <a:srgbClr val="FF0000"/>
                </a:solidFill>
              </a:rPr>
              <a:t>Eq. (7.6) here</a:t>
            </a:r>
          </a:p>
          <a:p>
            <a:pPr lvl="2" eaLnBrk="1" hangingPunct="1">
              <a:defRPr/>
            </a:pPr>
            <a:endParaRPr lang="en-US" dirty="0" smtClean="0">
              <a:solidFill>
                <a:srgbClr val="FF0000"/>
              </a:solidFill>
            </a:endParaRPr>
          </a:p>
          <a:p>
            <a:pPr lvl="2" eaLnBrk="1" hangingPunct="1">
              <a:defRPr/>
            </a:pPr>
            <a:endParaRPr lang="en-US" dirty="0" smtClean="0">
              <a:solidFill>
                <a:srgbClr val="FF0000"/>
              </a:solidFill>
            </a:endParaRPr>
          </a:p>
          <a:p>
            <a:pPr lvl="2" eaLnBrk="1" hangingPunct="1">
              <a:buNone/>
              <a:defRPr/>
            </a:pPr>
            <a:r>
              <a:rPr lang="en-US" dirty="0" smtClean="0"/>
              <a:t>Minimum vertical velocity needed by a parcel to pass through the layer of CIN en route to its LFC</a:t>
            </a:r>
          </a:p>
        </p:txBody>
      </p:sp>
      <p:sp>
        <p:nvSpPr>
          <p:cNvPr id="45060" name="Rectangle 3"/>
          <p:cNvSpPr>
            <a:spLocks noGrp="1" noChangeArrowheads="1"/>
          </p:cNvSpPr>
          <p:nvPr>
            <p:ph type="title"/>
          </p:nvPr>
        </p:nvSpPr>
        <p:spPr/>
        <p:txBody>
          <a:bodyPr/>
          <a:lstStyle/>
          <a:p>
            <a:pPr eaLnBrk="1" hangingPunct="1"/>
            <a:r>
              <a:rPr lang="en-US" sz="4000" smtClean="0"/>
              <a:t>ATMS 316- Convection Initiation</a:t>
            </a:r>
          </a:p>
        </p:txBody>
      </p:sp>
      <p:sp>
        <p:nvSpPr>
          <p:cNvPr id="45061"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pic>
        <p:nvPicPr>
          <p:cNvPr id="2050" name="Picture 2"/>
          <p:cNvPicPr>
            <a:picLocks noChangeAspect="1" noChangeArrowheads="1"/>
          </p:cNvPicPr>
          <p:nvPr/>
        </p:nvPicPr>
        <p:blipFill>
          <a:blip r:embed="rId4" cstate="print"/>
          <a:srcRect/>
          <a:stretch>
            <a:fillRect/>
          </a:stretch>
        </p:blipFill>
        <p:spPr bwMode="auto">
          <a:xfrm>
            <a:off x="971550" y="3781425"/>
            <a:ext cx="4210050"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9218" name="Rectangle 2"/>
          <p:cNvSpPr>
            <a:spLocks noGrp="1" noChangeArrowheads="1"/>
          </p:cNvSpPr>
          <p:nvPr>
            <p:ph type="body" idx="1"/>
          </p:nvPr>
        </p:nvSpPr>
        <p:spPr>
          <a:xfrm>
            <a:off x="685800" y="1600200"/>
            <a:ext cx="5257800" cy="5105400"/>
          </a:xfrm>
        </p:spPr>
        <p:txBody>
          <a:bodyPr/>
          <a:lstStyle/>
          <a:p>
            <a:pPr marL="342900" lvl="1" indent="-342900" eaLnBrk="1" hangingPunct="1">
              <a:buFontTx/>
              <a:buChar char="•"/>
              <a:defRPr/>
            </a:pPr>
            <a:r>
              <a:rPr lang="en-US" sz="3200" dirty="0" smtClean="0"/>
              <a:t>Insufficiency of CIN removal for CI</a:t>
            </a:r>
          </a:p>
          <a:p>
            <a:pPr lvl="1" eaLnBrk="1" hangingPunct="1">
              <a:defRPr/>
            </a:pPr>
            <a:r>
              <a:rPr lang="en-US" dirty="0" smtClean="0"/>
              <a:t>Soundings used for CIN assessment are typically ~ 10s to 100s km away from an area of BL convergence</a:t>
            </a:r>
          </a:p>
          <a:p>
            <a:pPr lvl="2" eaLnBrk="1" hangingPunct="1">
              <a:defRPr/>
            </a:pPr>
            <a:r>
              <a:rPr lang="en-US" dirty="0" smtClean="0"/>
              <a:t>unrepresentative</a:t>
            </a:r>
          </a:p>
          <a:p>
            <a:pPr lvl="1" eaLnBrk="1" hangingPunct="1">
              <a:defRPr/>
            </a:pPr>
            <a:r>
              <a:rPr lang="en-US" dirty="0" smtClean="0"/>
              <a:t>BL updrafts for CI are often associated with </a:t>
            </a:r>
            <a:r>
              <a:rPr lang="en-US" dirty="0" err="1" smtClean="0"/>
              <a:t>mesoscale</a:t>
            </a:r>
            <a:r>
              <a:rPr lang="en-US" dirty="0" smtClean="0"/>
              <a:t> convergence zones [limits usefulness of Eq. (7.6)]</a:t>
            </a:r>
          </a:p>
        </p:txBody>
      </p:sp>
      <p:sp>
        <p:nvSpPr>
          <p:cNvPr id="45060" name="Rectangle 3"/>
          <p:cNvSpPr>
            <a:spLocks noGrp="1" noChangeArrowheads="1"/>
          </p:cNvSpPr>
          <p:nvPr>
            <p:ph type="title"/>
          </p:nvPr>
        </p:nvSpPr>
        <p:spPr/>
        <p:txBody>
          <a:bodyPr/>
          <a:lstStyle/>
          <a:p>
            <a:pPr eaLnBrk="1" hangingPunct="1"/>
            <a:r>
              <a:rPr lang="en-US" sz="4000" smtClean="0"/>
              <a:t>ATMS 316- Convection Initiation</a:t>
            </a:r>
          </a:p>
        </p:txBody>
      </p:sp>
      <p:sp>
        <p:nvSpPr>
          <p:cNvPr id="45061"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9218" name="Rectangle 2"/>
          <p:cNvSpPr>
            <a:spLocks noGrp="1" noChangeArrowheads="1"/>
          </p:cNvSpPr>
          <p:nvPr>
            <p:ph type="body" idx="1"/>
          </p:nvPr>
        </p:nvSpPr>
        <p:spPr>
          <a:xfrm>
            <a:off x="685800" y="1676400"/>
            <a:ext cx="5257800" cy="4648200"/>
          </a:xfrm>
        </p:spPr>
        <p:txBody>
          <a:bodyPr/>
          <a:lstStyle/>
          <a:p>
            <a:pPr marL="342900" lvl="1" indent="-342900" eaLnBrk="1" hangingPunct="1">
              <a:buFontTx/>
              <a:buChar char="•"/>
              <a:defRPr/>
            </a:pPr>
            <a:r>
              <a:rPr lang="en-US" sz="3200" dirty="0" smtClean="0"/>
              <a:t>Insufficiency of CIN removal for CI</a:t>
            </a:r>
          </a:p>
          <a:p>
            <a:pPr lvl="1" eaLnBrk="1" hangingPunct="1">
              <a:defRPr/>
            </a:pPr>
            <a:r>
              <a:rPr lang="en-US" dirty="0" smtClean="0"/>
              <a:t>Summary</a:t>
            </a:r>
          </a:p>
          <a:p>
            <a:pPr lvl="2" eaLnBrk="1" hangingPunct="1">
              <a:defRPr/>
            </a:pPr>
            <a:r>
              <a:rPr lang="en-US" dirty="0" smtClean="0"/>
              <a:t>CI a function of circulations at all scales, many that are </a:t>
            </a:r>
            <a:r>
              <a:rPr lang="en-US" dirty="0" err="1" smtClean="0"/>
              <a:t>unresolvable</a:t>
            </a:r>
            <a:endParaRPr lang="en-US" dirty="0" smtClean="0"/>
          </a:p>
          <a:p>
            <a:pPr lvl="2" eaLnBrk="1" hangingPunct="1">
              <a:defRPr/>
            </a:pPr>
            <a:r>
              <a:rPr lang="en-US" dirty="0" smtClean="0"/>
              <a:t>CIN and its removal is only part of the story</a:t>
            </a:r>
          </a:p>
          <a:p>
            <a:pPr lvl="2" eaLnBrk="1" hangingPunct="1">
              <a:defRPr/>
            </a:pPr>
            <a:r>
              <a:rPr lang="en-US" dirty="0" smtClean="0"/>
              <a:t>Watch (</a:t>
            </a:r>
            <a:r>
              <a:rPr lang="en-US" dirty="0" err="1" smtClean="0"/>
              <a:t>vis</a:t>
            </a:r>
            <a:r>
              <a:rPr lang="en-US" dirty="0" smtClean="0"/>
              <a:t> sat imagery) for regions of low-level convergence where CIN is small</a:t>
            </a:r>
          </a:p>
        </p:txBody>
      </p:sp>
      <p:sp>
        <p:nvSpPr>
          <p:cNvPr id="45060" name="Rectangle 3"/>
          <p:cNvSpPr>
            <a:spLocks noGrp="1" noChangeArrowheads="1"/>
          </p:cNvSpPr>
          <p:nvPr>
            <p:ph type="title"/>
          </p:nvPr>
        </p:nvSpPr>
        <p:spPr/>
        <p:txBody>
          <a:bodyPr/>
          <a:lstStyle/>
          <a:p>
            <a:pPr eaLnBrk="1" hangingPunct="1"/>
            <a:r>
              <a:rPr lang="en-US" sz="4000" smtClean="0"/>
              <a:t>ATMS 316- Convection Initiation</a:t>
            </a:r>
          </a:p>
        </p:txBody>
      </p:sp>
      <p:sp>
        <p:nvSpPr>
          <p:cNvPr id="45061"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9218" name="Rectangle 2"/>
          <p:cNvSpPr>
            <a:spLocks noGrp="1" noChangeArrowheads="1"/>
          </p:cNvSpPr>
          <p:nvPr>
            <p:ph type="body" idx="1"/>
          </p:nvPr>
        </p:nvSpPr>
        <p:spPr>
          <a:xfrm>
            <a:off x="685800" y="1981200"/>
            <a:ext cx="5257800" cy="4648200"/>
          </a:xfrm>
        </p:spPr>
        <p:txBody>
          <a:bodyPr/>
          <a:lstStyle/>
          <a:p>
            <a:pPr marL="342900" lvl="1" indent="-342900" eaLnBrk="1" hangingPunct="1">
              <a:buFontTx/>
              <a:buChar char="•"/>
              <a:defRPr/>
            </a:pPr>
            <a:r>
              <a:rPr lang="en-US" sz="3200" dirty="0" smtClean="0"/>
              <a:t>Moisture convergence</a:t>
            </a:r>
          </a:p>
          <a:p>
            <a:pPr lvl="1" eaLnBrk="1" hangingPunct="1">
              <a:defRPr/>
            </a:pPr>
            <a:r>
              <a:rPr lang="en-US" dirty="0" smtClean="0"/>
              <a:t>Often used as a forecasting tool for convection initiation</a:t>
            </a:r>
          </a:p>
          <a:p>
            <a:pPr lvl="2" eaLnBrk="1" hangingPunct="1">
              <a:defRPr/>
            </a:pPr>
            <a:r>
              <a:rPr lang="en-US" dirty="0" smtClean="0"/>
              <a:t>Occasionally invoked as an explanation for generation of local maxima in water vapor (moisture pooling)</a:t>
            </a:r>
          </a:p>
          <a:p>
            <a:pPr lvl="2" eaLnBrk="1" hangingPunct="1">
              <a:defRPr/>
            </a:pPr>
            <a:r>
              <a:rPr lang="en-US" u="sng" dirty="0" smtClean="0"/>
              <a:t>Cannot by itself produce a moisture pool</a:t>
            </a:r>
          </a:p>
        </p:txBody>
      </p:sp>
      <p:sp>
        <p:nvSpPr>
          <p:cNvPr id="46084" name="Rectangle 3"/>
          <p:cNvSpPr>
            <a:spLocks noGrp="1" noChangeArrowheads="1"/>
          </p:cNvSpPr>
          <p:nvPr>
            <p:ph type="title"/>
          </p:nvPr>
        </p:nvSpPr>
        <p:spPr/>
        <p:txBody>
          <a:bodyPr/>
          <a:lstStyle/>
          <a:p>
            <a:pPr eaLnBrk="1" hangingPunct="1"/>
            <a:r>
              <a:rPr lang="en-US" sz="4000" smtClean="0"/>
              <a:t>ATMS 316- Convection Initiation</a:t>
            </a:r>
          </a:p>
        </p:txBody>
      </p:sp>
      <p:sp>
        <p:nvSpPr>
          <p:cNvPr id="46085"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9218" name="Rectangle 2"/>
          <p:cNvSpPr>
            <a:spLocks noGrp="1" noChangeArrowheads="1"/>
          </p:cNvSpPr>
          <p:nvPr>
            <p:ph type="body" idx="1"/>
          </p:nvPr>
        </p:nvSpPr>
        <p:spPr>
          <a:xfrm>
            <a:off x="685800" y="1981200"/>
            <a:ext cx="5257800" cy="4648200"/>
          </a:xfrm>
        </p:spPr>
        <p:txBody>
          <a:bodyPr/>
          <a:lstStyle/>
          <a:p>
            <a:pPr marL="342900" lvl="1" indent="-342900" eaLnBrk="1" hangingPunct="1">
              <a:buFontTx/>
              <a:buChar char="•"/>
              <a:defRPr/>
            </a:pPr>
            <a:r>
              <a:rPr lang="en-US" sz="3200" dirty="0" smtClean="0"/>
              <a:t>Moisture convergence</a:t>
            </a:r>
          </a:p>
          <a:p>
            <a:pPr lvl="1" eaLnBrk="1" hangingPunct="1">
              <a:defRPr/>
            </a:pPr>
            <a:r>
              <a:rPr lang="en-US" dirty="0" smtClean="0"/>
              <a:t>What produces local moisture maxima?</a:t>
            </a:r>
          </a:p>
          <a:p>
            <a:pPr lvl="2" eaLnBrk="1" hangingPunct="1">
              <a:defRPr/>
            </a:pPr>
            <a:r>
              <a:rPr lang="en-US" dirty="0" smtClean="0"/>
              <a:t>Associated with a deepening of boundary layer moisture</a:t>
            </a:r>
          </a:p>
          <a:p>
            <a:pPr lvl="3" eaLnBrk="1" hangingPunct="1">
              <a:defRPr/>
            </a:pPr>
            <a:r>
              <a:rPr lang="en-US" dirty="0" smtClean="0"/>
              <a:t>Reduces dilution of rising parcels</a:t>
            </a:r>
          </a:p>
          <a:p>
            <a:pPr lvl="3" eaLnBrk="1" hangingPunct="1">
              <a:defRPr/>
            </a:pPr>
            <a:r>
              <a:rPr lang="en-US" dirty="0" smtClean="0"/>
              <a:t>Vertical mixing results in a smaller drop (or no drop) in moisture concentration at the surface</a:t>
            </a:r>
          </a:p>
        </p:txBody>
      </p:sp>
      <p:sp>
        <p:nvSpPr>
          <p:cNvPr id="46084" name="Rectangle 3"/>
          <p:cNvSpPr>
            <a:spLocks noGrp="1" noChangeArrowheads="1"/>
          </p:cNvSpPr>
          <p:nvPr>
            <p:ph type="title"/>
          </p:nvPr>
        </p:nvSpPr>
        <p:spPr/>
        <p:txBody>
          <a:bodyPr/>
          <a:lstStyle/>
          <a:p>
            <a:pPr eaLnBrk="1" hangingPunct="1"/>
            <a:r>
              <a:rPr lang="en-US" sz="4000" smtClean="0"/>
              <a:t>ATMS 316- Convection Initiation</a:t>
            </a:r>
          </a:p>
        </p:txBody>
      </p:sp>
      <p:sp>
        <p:nvSpPr>
          <p:cNvPr id="46085"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9218" name="Rectangle 2"/>
          <p:cNvSpPr>
            <a:spLocks noGrp="1" noChangeArrowheads="1"/>
          </p:cNvSpPr>
          <p:nvPr>
            <p:ph type="body" idx="1"/>
          </p:nvPr>
        </p:nvSpPr>
        <p:spPr>
          <a:xfrm>
            <a:off x="685800" y="1981200"/>
            <a:ext cx="5257800" cy="4648200"/>
          </a:xfrm>
        </p:spPr>
        <p:txBody>
          <a:bodyPr/>
          <a:lstStyle/>
          <a:p>
            <a:pPr marL="342900" lvl="1" indent="-342900" eaLnBrk="1" hangingPunct="1">
              <a:buFontTx/>
              <a:buChar char="•"/>
              <a:defRPr/>
            </a:pPr>
            <a:r>
              <a:rPr lang="en-US" sz="3200" dirty="0" smtClean="0"/>
              <a:t>Moisture convergence</a:t>
            </a:r>
          </a:p>
          <a:p>
            <a:pPr lvl="1" eaLnBrk="1" hangingPunct="1">
              <a:defRPr/>
            </a:pPr>
            <a:r>
              <a:rPr lang="en-US" dirty="0" smtClean="0"/>
              <a:t>What produces a local moisture maximum?</a:t>
            </a:r>
          </a:p>
          <a:p>
            <a:pPr lvl="2" eaLnBrk="1" hangingPunct="1">
              <a:defRPr/>
            </a:pPr>
            <a:r>
              <a:rPr lang="en-US" dirty="0" smtClean="0"/>
              <a:t>Occurs at the surface in regions where BL moisture is deeper than adjacent regions</a:t>
            </a:r>
          </a:p>
          <a:p>
            <a:pPr lvl="3" eaLnBrk="1" hangingPunct="1">
              <a:defRPr/>
            </a:pPr>
            <a:r>
              <a:rPr lang="en-US" dirty="0" smtClean="0"/>
              <a:t>Produced by horizontal differences in the vertical advection of water vapor</a:t>
            </a:r>
          </a:p>
        </p:txBody>
      </p:sp>
      <p:sp>
        <p:nvSpPr>
          <p:cNvPr id="46084" name="Rectangle 3"/>
          <p:cNvSpPr>
            <a:spLocks noGrp="1" noChangeArrowheads="1"/>
          </p:cNvSpPr>
          <p:nvPr>
            <p:ph type="title"/>
          </p:nvPr>
        </p:nvSpPr>
        <p:spPr/>
        <p:txBody>
          <a:bodyPr/>
          <a:lstStyle/>
          <a:p>
            <a:pPr eaLnBrk="1" hangingPunct="1"/>
            <a:r>
              <a:rPr lang="en-US" sz="4000" smtClean="0"/>
              <a:t>ATMS 316- Convection Initiation</a:t>
            </a:r>
          </a:p>
        </p:txBody>
      </p:sp>
      <p:sp>
        <p:nvSpPr>
          <p:cNvPr id="46085"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685800" y="1981200"/>
            <a:ext cx="5257800" cy="4648200"/>
          </a:xfrm>
        </p:spPr>
        <p:txBody>
          <a:bodyPr/>
          <a:lstStyle/>
          <a:p>
            <a:pPr marL="342900" lvl="1" indent="-342900" eaLnBrk="1" hangingPunct="1">
              <a:buFontTx/>
              <a:buChar char="•"/>
              <a:defRPr/>
            </a:pPr>
            <a:r>
              <a:rPr lang="en-US" sz="3200" dirty="0" smtClean="0"/>
              <a:t>Elevated convection</a:t>
            </a:r>
            <a:endParaRPr lang="en-US" dirty="0" smtClean="0"/>
          </a:p>
          <a:p>
            <a:pPr lvl="1" eaLnBrk="1" hangingPunct="1">
              <a:defRPr/>
            </a:pPr>
            <a:r>
              <a:rPr lang="en-US" dirty="0" smtClean="0"/>
              <a:t>Have focused up to now on surface-based DMC</a:t>
            </a:r>
          </a:p>
          <a:p>
            <a:pPr lvl="2" eaLnBrk="1" hangingPunct="1">
              <a:defRPr/>
            </a:pPr>
            <a:r>
              <a:rPr lang="en-US" dirty="0" smtClean="0"/>
              <a:t>DMC drawing its inflow from air parcels in contact with the surface in close proximity to the updraft</a:t>
            </a:r>
          </a:p>
        </p:txBody>
      </p:sp>
      <p:sp>
        <p:nvSpPr>
          <p:cNvPr id="47108" name="Rectangle 3"/>
          <p:cNvSpPr>
            <a:spLocks noGrp="1" noChangeArrowheads="1"/>
          </p:cNvSpPr>
          <p:nvPr>
            <p:ph type="title"/>
          </p:nvPr>
        </p:nvSpPr>
        <p:spPr/>
        <p:txBody>
          <a:bodyPr/>
          <a:lstStyle/>
          <a:p>
            <a:pPr eaLnBrk="1" hangingPunct="1"/>
            <a:r>
              <a:rPr lang="en-US" sz="4000" smtClean="0"/>
              <a:t>ATMS 316- Convection Initiation</a:t>
            </a:r>
          </a:p>
        </p:txBody>
      </p:sp>
      <p:pic>
        <p:nvPicPr>
          <p:cNvPr id="6" name="Picture 9"/>
          <p:cNvPicPr>
            <a:picLocks noChangeAspect="1" noChangeArrowheads="1"/>
          </p:cNvPicPr>
          <p:nvPr/>
        </p:nvPicPr>
        <p:blipFill>
          <a:blip r:embed="rId3" cstate="print"/>
          <a:srcRect/>
          <a:stretch>
            <a:fillRect/>
          </a:stretch>
        </p:blipFill>
        <p:spPr bwMode="auto">
          <a:xfrm>
            <a:off x="6477000" y="1981200"/>
            <a:ext cx="2381250"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6147" name="Rectangle 2"/>
          <p:cNvSpPr>
            <a:spLocks noGrp="1" noChangeArrowheads="1"/>
          </p:cNvSpPr>
          <p:nvPr>
            <p:ph type="body" idx="1"/>
          </p:nvPr>
        </p:nvSpPr>
        <p:spPr>
          <a:xfrm>
            <a:off x="685800" y="1981200"/>
            <a:ext cx="5257800" cy="4648200"/>
          </a:xfrm>
        </p:spPr>
        <p:txBody>
          <a:bodyPr/>
          <a:lstStyle/>
          <a:p>
            <a:pPr eaLnBrk="1" hangingPunct="1"/>
            <a:r>
              <a:rPr lang="en-US" smtClean="0"/>
              <a:t>Requisites for convection initiation</a:t>
            </a:r>
          </a:p>
          <a:p>
            <a:pPr lvl="1" eaLnBrk="1" hangingPunct="1"/>
            <a:r>
              <a:rPr lang="en-US" smtClean="0"/>
              <a:t>Why be concerned?</a:t>
            </a:r>
          </a:p>
          <a:p>
            <a:pPr lvl="2" eaLnBrk="1" hangingPunct="1"/>
            <a:r>
              <a:rPr lang="en-US" smtClean="0"/>
              <a:t>Severe weather</a:t>
            </a:r>
          </a:p>
          <a:p>
            <a:pPr lvl="2" eaLnBrk="1" hangingPunct="1"/>
            <a:r>
              <a:rPr lang="en-US" smtClean="0"/>
              <a:t>Effects on energy demand</a:t>
            </a:r>
          </a:p>
          <a:p>
            <a:pPr lvl="2" eaLnBrk="1" hangingPunct="1"/>
            <a:r>
              <a:rPr lang="en-US" smtClean="0"/>
              <a:t>Impact on near-term NWP forecasts</a:t>
            </a:r>
          </a:p>
          <a:p>
            <a:pPr lvl="2" eaLnBrk="1" hangingPunct="1"/>
            <a:r>
              <a:rPr lang="en-US" smtClean="0"/>
              <a:t>Possibility of subsequent severe weather development</a:t>
            </a:r>
          </a:p>
        </p:txBody>
      </p:sp>
      <p:sp>
        <p:nvSpPr>
          <p:cNvPr id="6148" name="Rectangle 3"/>
          <p:cNvSpPr>
            <a:spLocks noGrp="1" noChangeArrowheads="1"/>
          </p:cNvSpPr>
          <p:nvPr>
            <p:ph type="title"/>
          </p:nvPr>
        </p:nvSpPr>
        <p:spPr/>
        <p:txBody>
          <a:bodyPr/>
          <a:lstStyle/>
          <a:p>
            <a:pPr eaLnBrk="1" hangingPunct="1"/>
            <a:r>
              <a:rPr lang="en-US" sz="4000" smtClean="0"/>
              <a:t>ATMS 316- Convection Initiation</a:t>
            </a:r>
          </a:p>
        </p:txBody>
      </p:sp>
      <p:sp>
        <p:nvSpPr>
          <p:cNvPr id="6149"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9218" name="Rectangle 2"/>
          <p:cNvSpPr>
            <a:spLocks noGrp="1" noChangeArrowheads="1"/>
          </p:cNvSpPr>
          <p:nvPr>
            <p:ph type="body" idx="1"/>
          </p:nvPr>
        </p:nvSpPr>
        <p:spPr>
          <a:xfrm>
            <a:off x="685800" y="1981200"/>
            <a:ext cx="5257800" cy="4648200"/>
          </a:xfrm>
        </p:spPr>
        <p:txBody>
          <a:bodyPr/>
          <a:lstStyle/>
          <a:p>
            <a:pPr marL="342900" lvl="1" indent="-342900" eaLnBrk="1" hangingPunct="1">
              <a:buFontTx/>
              <a:buChar char="•"/>
              <a:defRPr/>
            </a:pPr>
            <a:r>
              <a:rPr lang="en-US" sz="3200" dirty="0" smtClean="0"/>
              <a:t>Elevated convection</a:t>
            </a:r>
            <a:endParaRPr lang="en-US" dirty="0" smtClean="0"/>
          </a:p>
          <a:p>
            <a:pPr lvl="1" eaLnBrk="1" hangingPunct="1">
              <a:defRPr/>
            </a:pPr>
            <a:r>
              <a:rPr lang="en-US" dirty="0" smtClean="0"/>
              <a:t>Air parcels lifted from above a low-level stable layer, with little CIN and large CAPE, might initiate convection</a:t>
            </a:r>
          </a:p>
          <a:p>
            <a:pPr lvl="2" eaLnBrk="1" hangingPunct="1">
              <a:defRPr/>
            </a:pPr>
            <a:r>
              <a:rPr lang="en-US" b="1" i="1" dirty="0" smtClean="0"/>
              <a:t>elevated DMC</a:t>
            </a:r>
          </a:p>
        </p:txBody>
      </p:sp>
      <p:sp>
        <p:nvSpPr>
          <p:cNvPr id="47108" name="Rectangle 3"/>
          <p:cNvSpPr>
            <a:spLocks noGrp="1" noChangeArrowheads="1"/>
          </p:cNvSpPr>
          <p:nvPr>
            <p:ph type="title"/>
          </p:nvPr>
        </p:nvSpPr>
        <p:spPr/>
        <p:txBody>
          <a:bodyPr/>
          <a:lstStyle/>
          <a:p>
            <a:pPr eaLnBrk="1" hangingPunct="1"/>
            <a:r>
              <a:rPr lang="en-US" sz="4000" smtClean="0"/>
              <a:t>ATMS 316- Convection Initiation</a:t>
            </a:r>
          </a:p>
        </p:txBody>
      </p:sp>
      <p:sp>
        <p:nvSpPr>
          <p:cNvPr id="47109"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9218" name="Rectangle 2"/>
          <p:cNvSpPr>
            <a:spLocks noGrp="1" noChangeArrowheads="1"/>
          </p:cNvSpPr>
          <p:nvPr>
            <p:ph type="body" idx="1"/>
          </p:nvPr>
        </p:nvSpPr>
        <p:spPr>
          <a:xfrm>
            <a:off x="685800" y="1981200"/>
            <a:ext cx="5257800" cy="4648200"/>
          </a:xfrm>
        </p:spPr>
        <p:txBody>
          <a:bodyPr/>
          <a:lstStyle/>
          <a:p>
            <a:pPr marL="342900" lvl="1" indent="-342900" eaLnBrk="1" hangingPunct="1">
              <a:buFontTx/>
              <a:buChar char="•"/>
              <a:defRPr/>
            </a:pPr>
            <a:r>
              <a:rPr lang="en-US" sz="3200" dirty="0" smtClean="0"/>
              <a:t>Elevated convection</a:t>
            </a:r>
            <a:endParaRPr lang="en-US" dirty="0" smtClean="0"/>
          </a:p>
          <a:p>
            <a:pPr lvl="1" eaLnBrk="1" hangingPunct="1">
              <a:defRPr/>
            </a:pPr>
            <a:r>
              <a:rPr lang="en-US" dirty="0" smtClean="0"/>
              <a:t>Most often occurs at night</a:t>
            </a:r>
          </a:p>
          <a:p>
            <a:pPr lvl="2" eaLnBrk="1" hangingPunct="1">
              <a:defRPr/>
            </a:pPr>
            <a:r>
              <a:rPr lang="en-US" dirty="0" smtClean="0"/>
              <a:t>Above nocturnal BLs</a:t>
            </a:r>
          </a:p>
          <a:p>
            <a:pPr lvl="2" eaLnBrk="1" hangingPunct="1">
              <a:defRPr/>
            </a:pPr>
            <a:r>
              <a:rPr lang="en-US" dirty="0" err="1" smtClean="0"/>
              <a:t>Poleward</a:t>
            </a:r>
            <a:r>
              <a:rPr lang="en-US" dirty="0" smtClean="0"/>
              <a:t> of warm fronts (low-level jet??, Fig. 7.22)</a:t>
            </a:r>
          </a:p>
          <a:p>
            <a:pPr lvl="2" eaLnBrk="1" hangingPunct="1">
              <a:defRPr/>
            </a:pPr>
            <a:r>
              <a:rPr lang="en-US" dirty="0" smtClean="0"/>
              <a:t>Occasionally initiated by a CFA (Section 5.1) ~300 km ahead of a </a:t>
            </a:r>
            <a:r>
              <a:rPr lang="en-US" dirty="0" err="1" smtClean="0"/>
              <a:t>sfc</a:t>
            </a:r>
            <a:r>
              <a:rPr lang="en-US" dirty="0" smtClean="0"/>
              <a:t> front or </a:t>
            </a:r>
            <a:r>
              <a:rPr lang="en-US" dirty="0" err="1" smtClean="0"/>
              <a:t>dryline</a:t>
            </a:r>
          </a:p>
          <a:p>
            <a:pPr lvl="1" eaLnBrk="1" hangingPunct="1">
              <a:defRPr/>
            </a:pPr>
            <a:r>
              <a:rPr lang="en-US" dirty="0" smtClean="0"/>
              <a:t>Can become surface-based once outflow is produced</a:t>
            </a:r>
          </a:p>
        </p:txBody>
      </p:sp>
      <p:sp>
        <p:nvSpPr>
          <p:cNvPr id="47108" name="Rectangle 3"/>
          <p:cNvSpPr>
            <a:spLocks noGrp="1" noChangeArrowheads="1"/>
          </p:cNvSpPr>
          <p:nvPr>
            <p:ph type="title"/>
          </p:nvPr>
        </p:nvSpPr>
        <p:spPr/>
        <p:txBody>
          <a:bodyPr/>
          <a:lstStyle/>
          <a:p>
            <a:pPr eaLnBrk="1" hangingPunct="1"/>
            <a:r>
              <a:rPr lang="en-US" sz="4000" smtClean="0"/>
              <a:t>ATMS 316- Convection Initiation</a:t>
            </a:r>
          </a:p>
        </p:txBody>
      </p:sp>
      <p:sp>
        <p:nvSpPr>
          <p:cNvPr id="47109"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4000" smtClean="0"/>
              <a:t>ATMS 316- Convection Initiation</a:t>
            </a:r>
          </a:p>
        </p:txBody>
      </p:sp>
      <p:pic>
        <p:nvPicPr>
          <p:cNvPr id="48131" name="Picture 2"/>
          <p:cNvPicPr>
            <a:picLocks noChangeAspect="1" noChangeArrowheads="1"/>
          </p:cNvPicPr>
          <p:nvPr/>
        </p:nvPicPr>
        <p:blipFill>
          <a:blip r:embed="rId3" cstate="print"/>
          <a:srcRect/>
          <a:stretch>
            <a:fillRect/>
          </a:stretch>
        </p:blipFill>
        <p:spPr bwMode="auto">
          <a:xfrm>
            <a:off x="76200" y="890588"/>
            <a:ext cx="6019800" cy="5891212"/>
          </a:xfrm>
          <a:prstGeom prst="rect">
            <a:avLst/>
          </a:prstGeom>
          <a:noFill/>
          <a:ln w="9525">
            <a:noFill/>
            <a:miter lim="800000"/>
            <a:headEnd/>
            <a:tailEnd/>
          </a:ln>
        </p:spPr>
      </p:pic>
      <p:sp>
        <p:nvSpPr>
          <p:cNvPr id="48132" name="Text Box 4"/>
          <p:cNvSpPr txBox="1">
            <a:spLocks noChangeArrowheads="1"/>
          </p:cNvSpPr>
          <p:nvPr/>
        </p:nvSpPr>
        <p:spPr bwMode="auto">
          <a:xfrm>
            <a:off x="5181600" y="914400"/>
            <a:ext cx="3886200" cy="3387725"/>
          </a:xfrm>
          <a:prstGeom prst="rect">
            <a:avLst/>
          </a:prstGeom>
          <a:solidFill>
            <a:schemeClr val="bg1"/>
          </a:solidFill>
          <a:ln w="9525">
            <a:solidFill>
              <a:srgbClr val="FF0000"/>
            </a:solidFill>
            <a:miter lim="800000"/>
            <a:headEnd/>
            <a:tailEnd/>
          </a:ln>
        </p:spPr>
        <p:txBody>
          <a:bodyPr>
            <a:spAutoFit/>
          </a:bodyPr>
          <a:lstStyle/>
          <a:p>
            <a:r>
              <a:rPr lang="en-US"/>
              <a:t>Example of a sounding containing elevated CAPE but no sfc-based CAPE. Parcel lifted from the sfc follows the dashed blue trajectory, parcel lifted from the top of the stable boundary layer follows the solid blue trajectory (Fig 7.22)</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685800" y="1981200"/>
            <a:ext cx="5257800" cy="4648200"/>
          </a:xfrm>
        </p:spPr>
        <p:txBody>
          <a:bodyPr/>
          <a:lstStyle/>
          <a:p>
            <a:pPr marL="342900" lvl="1" indent="-342900" eaLnBrk="1" hangingPunct="1">
              <a:buFontTx/>
              <a:buChar char="•"/>
              <a:defRPr/>
            </a:pPr>
            <a:r>
              <a:rPr lang="en-US" sz="3200" dirty="0" smtClean="0"/>
              <a:t>Elevated convection</a:t>
            </a:r>
            <a:endParaRPr lang="en-US" dirty="0" smtClean="0"/>
          </a:p>
          <a:p>
            <a:pPr lvl="1" eaLnBrk="1" hangingPunct="1">
              <a:defRPr/>
            </a:pPr>
            <a:r>
              <a:rPr lang="en-US" dirty="0" smtClean="0"/>
              <a:t>Parcel lifted from </a:t>
            </a:r>
            <a:r>
              <a:rPr lang="en-US" dirty="0" err="1" smtClean="0"/>
              <a:t>sfc</a:t>
            </a:r>
            <a:r>
              <a:rPr lang="en-US" dirty="0" smtClean="0"/>
              <a:t> has no CAPE</a:t>
            </a:r>
          </a:p>
          <a:p>
            <a:pPr lvl="1" eaLnBrk="1" hangingPunct="1">
              <a:defRPr/>
            </a:pPr>
            <a:r>
              <a:rPr lang="en-US" dirty="0" smtClean="0"/>
              <a:t>Parcel lifted from top of stable BL</a:t>
            </a:r>
          </a:p>
          <a:p>
            <a:pPr lvl="2" eaLnBrk="1" hangingPunct="1">
              <a:defRPr/>
            </a:pPr>
            <a:r>
              <a:rPr lang="en-US" dirty="0" smtClean="0"/>
              <a:t>Little CIN</a:t>
            </a:r>
          </a:p>
          <a:p>
            <a:pPr lvl="2" eaLnBrk="1" hangingPunct="1">
              <a:defRPr/>
            </a:pPr>
            <a:r>
              <a:rPr lang="en-US" dirty="0" smtClean="0"/>
              <a:t>CAPE ~ 1000 J kg</a:t>
            </a:r>
            <a:r>
              <a:rPr lang="en-US" baseline="30000" dirty="0" smtClean="0"/>
              <a:t>-1</a:t>
            </a:r>
          </a:p>
        </p:txBody>
      </p:sp>
      <p:sp>
        <p:nvSpPr>
          <p:cNvPr id="47108" name="Rectangle 3"/>
          <p:cNvSpPr>
            <a:spLocks noGrp="1" noChangeArrowheads="1"/>
          </p:cNvSpPr>
          <p:nvPr>
            <p:ph type="title"/>
          </p:nvPr>
        </p:nvSpPr>
        <p:spPr/>
        <p:txBody>
          <a:bodyPr/>
          <a:lstStyle/>
          <a:p>
            <a:pPr eaLnBrk="1" hangingPunct="1"/>
            <a:r>
              <a:rPr lang="en-US" sz="4000" smtClean="0"/>
              <a:t>ATMS 316- Convection Initiation</a:t>
            </a:r>
          </a:p>
        </p:txBody>
      </p:sp>
      <p:pic>
        <p:nvPicPr>
          <p:cNvPr id="6" name="Picture 2"/>
          <p:cNvPicPr>
            <a:picLocks noChangeAspect="1" noChangeArrowheads="1"/>
          </p:cNvPicPr>
          <p:nvPr/>
        </p:nvPicPr>
        <p:blipFill>
          <a:blip r:embed="rId3" cstate="print"/>
          <a:srcRect/>
          <a:stretch>
            <a:fillRect/>
          </a:stretch>
        </p:blipFill>
        <p:spPr bwMode="auto">
          <a:xfrm>
            <a:off x="6240392" y="2033588"/>
            <a:ext cx="2827408" cy="2767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9218" name="Rectangle 2"/>
          <p:cNvSpPr>
            <a:spLocks noGrp="1" noChangeArrowheads="1"/>
          </p:cNvSpPr>
          <p:nvPr>
            <p:ph type="body" idx="1"/>
          </p:nvPr>
        </p:nvSpPr>
        <p:spPr>
          <a:xfrm>
            <a:off x="685800" y="1981200"/>
            <a:ext cx="5257800" cy="4648200"/>
          </a:xfrm>
        </p:spPr>
        <p:txBody>
          <a:bodyPr/>
          <a:lstStyle/>
          <a:p>
            <a:pPr marL="342900" lvl="1" indent="-342900" eaLnBrk="1" hangingPunct="1">
              <a:buFontTx/>
              <a:buChar char="•"/>
              <a:defRPr/>
            </a:pPr>
            <a:r>
              <a:rPr lang="en-US" sz="3200" dirty="0" smtClean="0"/>
              <a:t>Elevated convection</a:t>
            </a:r>
            <a:endParaRPr lang="en-US" dirty="0" smtClean="0"/>
          </a:p>
          <a:p>
            <a:pPr lvl="1" eaLnBrk="1" hangingPunct="1">
              <a:defRPr/>
            </a:pPr>
            <a:r>
              <a:rPr lang="en-US" dirty="0" smtClean="0"/>
              <a:t>Cloud base of elevated DMC not necessarily high</a:t>
            </a:r>
          </a:p>
          <a:p>
            <a:pPr lvl="1" eaLnBrk="1" hangingPunct="1">
              <a:defRPr/>
            </a:pPr>
            <a:r>
              <a:rPr lang="en-US" dirty="0" err="1" smtClean="0"/>
              <a:t>Sfc</a:t>
            </a:r>
            <a:r>
              <a:rPr lang="en-US" dirty="0" smtClean="0"/>
              <a:t>-based convection can have high cloud bases</a:t>
            </a:r>
          </a:p>
          <a:p>
            <a:pPr lvl="2" eaLnBrk="1" hangingPunct="1">
              <a:defRPr/>
            </a:pPr>
            <a:r>
              <a:rPr lang="en-US" dirty="0" smtClean="0"/>
              <a:t>Often observed with convection in southwestern U.S. (base above 3 km)</a:t>
            </a:r>
          </a:p>
        </p:txBody>
      </p:sp>
      <p:sp>
        <p:nvSpPr>
          <p:cNvPr id="47108" name="Rectangle 3"/>
          <p:cNvSpPr>
            <a:spLocks noGrp="1" noChangeArrowheads="1"/>
          </p:cNvSpPr>
          <p:nvPr>
            <p:ph type="title"/>
          </p:nvPr>
        </p:nvSpPr>
        <p:spPr/>
        <p:txBody>
          <a:bodyPr/>
          <a:lstStyle/>
          <a:p>
            <a:pPr eaLnBrk="1" hangingPunct="1"/>
            <a:r>
              <a:rPr lang="en-US" sz="4000" smtClean="0"/>
              <a:t>ATMS 316- Convection Initiation</a:t>
            </a:r>
          </a:p>
        </p:txBody>
      </p:sp>
      <p:sp>
        <p:nvSpPr>
          <p:cNvPr id="47109"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9218" name="Rectangle 2"/>
          <p:cNvSpPr>
            <a:spLocks noGrp="1" noChangeArrowheads="1"/>
          </p:cNvSpPr>
          <p:nvPr>
            <p:ph type="body" idx="1"/>
          </p:nvPr>
        </p:nvSpPr>
        <p:spPr>
          <a:xfrm>
            <a:off x="685800" y="1981200"/>
            <a:ext cx="5257800" cy="4648200"/>
          </a:xfrm>
        </p:spPr>
        <p:txBody>
          <a:bodyPr/>
          <a:lstStyle/>
          <a:p>
            <a:pPr marL="342900" lvl="1" indent="-342900" eaLnBrk="1" hangingPunct="1">
              <a:buFontTx/>
              <a:buChar char="•"/>
              <a:defRPr/>
            </a:pPr>
            <a:r>
              <a:rPr lang="en-US" sz="3200" dirty="0" smtClean="0"/>
              <a:t>Elevated convection</a:t>
            </a:r>
            <a:endParaRPr lang="en-US" dirty="0" smtClean="0"/>
          </a:p>
          <a:p>
            <a:pPr lvl="1" eaLnBrk="1" hangingPunct="1">
              <a:defRPr/>
            </a:pPr>
            <a:r>
              <a:rPr lang="en-US" dirty="0" smtClean="0"/>
              <a:t>Primary threats</a:t>
            </a:r>
          </a:p>
          <a:p>
            <a:pPr lvl="2" eaLnBrk="1" hangingPunct="1">
              <a:defRPr/>
            </a:pPr>
            <a:r>
              <a:rPr lang="en-US" dirty="0" smtClean="0"/>
              <a:t>Large hail</a:t>
            </a:r>
          </a:p>
          <a:p>
            <a:pPr lvl="2" eaLnBrk="1" hangingPunct="1">
              <a:defRPr/>
            </a:pPr>
            <a:r>
              <a:rPr lang="en-US" dirty="0" smtClean="0"/>
              <a:t>Flooding</a:t>
            </a:r>
          </a:p>
          <a:p>
            <a:pPr lvl="2" eaLnBrk="1" hangingPunct="1">
              <a:buNone/>
              <a:defRPr/>
            </a:pPr>
            <a:r>
              <a:rPr lang="en-US" dirty="0" smtClean="0"/>
              <a:t>Damaging winds less likely because downdrafts are less able to penetrate a stable low-level air mass</a:t>
            </a:r>
          </a:p>
          <a:p>
            <a:pPr lvl="2" eaLnBrk="1" hangingPunct="1">
              <a:buNone/>
              <a:defRPr/>
            </a:pPr>
            <a:r>
              <a:rPr lang="en-US" dirty="0" smtClean="0"/>
              <a:t>Tornado production also inhibited for related reasons</a:t>
            </a:r>
          </a:p>
        </p:txBody>
      </p:sp>
      <p:sp>
        <p:nvSpPr>
          <p:cNvPr id="47108" name="Rectangle 3"/>
          <p:cNvSpPr>
            <a:spLocks noGrp="1" noChangeArrowheads="1"/>
          </p:cNvSpPr>
          <p:nvPr>
            <p:ph type="title"/>
          </p:nvPr>
        </p:nvSpPr>
        <p:spPr/>
        <p:txBody>
          <a:bodyPr/>
          <a:lstStyle/>
          <a:p>
            <a:pPr eaLnBrk="1" hangingPunct="1"/>
            <a:r>
              <a:rPr lang="en-US" sz="4000" smtClean="0"/>
              <a:t>ATMS 316- Convection Initiation</a:t>
            </a:r>
          </a:p>
        </p:txBody>
      </p:sp>
      <p:sp>
        <p:nvSpPr>
          <p:cNvPr id="47109"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9218" name="Rectangle 2"/>
          <p:cNvSpPr>
            <a:spLocks noGrp="1" noChangeArrowheads="1"/>
          </p:cNvSpPr>
          <p:nvPr>
            <p:ph type="body" idx="1"/>
          </p:nvPr>
        </p:nvSpPr>
        <p:spPr>
          <a:xfrm>
            <a:off x="685800" y="1981200"/>
            <a:ext cx="5257800" cy="4648200"/>
          </a:xfrm>
        </p:spPr>
        <p:txBody>
          <a:bodyPr/>
          <a:lstStyle/>
          <a:p>
            <a:pPr marL="342900" lvl="1" indent="-342900" eaLnBrk="1" hangingPunct="1">
              <a:buFontTx/>
              <a:buChar char="•"/>
              <a:defRPr/>
            </a:pPr>
            <a:r>
              <a:rPr lang="en-US" sz="3200" dirty="0" smtClean="0"/>
              <a:t>Surface-based convection</a:t>
            </a:r>
            <a:endParaRPr lang="en-US" dirty="0" smtClean="0"/>
          </a:p>
          <a:p>
            <a:pPr lvl="1" eaLnBrk="1" hangingPunct="1">
              <a:defRPr/>
            </a:pPr>
            <a:r>
              <a:rPr lang="en-US" dirty="0" smtClean="0"/>
              <a:t>Most intense and severe</a:t>
            </a:r>
          </a:p>
          <a:p>
            <a:pPr lvl="2" eaLnBrk="1" hangingPunct="1">
              <a:defRPr/>
            </a:pPr>
            <a:r>
              <a:rPr lang="en-US" dirty="0" smtClean="0"/>
              <a:t>Highest buoyancy when near-surface air is lifted</a:t>
            </a:r>
          </a:p>
          <a:p>
            <a:pPr lvl="2" eaLnBrk="1" hangingPunct="1">
              <a:defRPr/>
            </a:pPr>
            <a:r>
              <a:rPr lang="en-US" dirty="0" smtClean="0"/>
              <a:t>Air has highest </a:t>
            </a:r>
            <a:r>
              <a:rPr lang="el-GR" dirty="0" smtClean="0"/>
              <a:t>θ</a:t>
            </a:r>
            <a:r>
              <a:rPr lang="en-US" dirty="0" smtClean="0"/>
              <a:t>e, (footnote#2, p. 194; </a:t>
            </a:r>
            <a:r>
              <a:rPr lang="el-GR" dirty="0" smtClean="0"/>
              <a:t>θ</a:t>
            </a:r>
            <a:r>
              <a:rPr lang="en-US" dirty="0" smtClean="0"/>
              <a:t>e is a measure of the potential warming from latent heat release)</a:t>
            </a:r>
          </a:p>
          <a:p>
            <a:pPr lvl="2" eaLnBrk="1" hangingPunct="1">
              <a:defRPr/>
            </a:pPr>
            <a:r>
              <a:rPr lang="en-US" dirty="0" smtClean="0"/>
              <a:t>Greatest wind shear is located close to the ground (surface drag)</a:t>
            </a:r>
          </a:p>
        </p:txBody>
      </p:sp>
      <p:sp>
        <p:nvSpPr>
          <p:cNvPr id="47108" name="Rectangle 3"/>
          <p:cNvSpPr>
            <a:spLocks noGrp="1" noChangeArrowheads="1"/>
          </p:cNvSpPr>
          <p:nvPr>
            <p:ph type="title"/>
          </p:nvPr>
        </p:nvSpPr>
        <p:spPr/>
        <p:txBody>
          <a:bodyPr/>
          <a:lstStyle/>
          <a:p>
            <a:pPr eaLnBrk="1" hangingPunct="1"/>
            <a:r>
              <a:rPr lang="en-US" sz="4000" smtClean="0"/>
              <a:t>ATMS 316- Convection Initiation</a:t>
            </a:r>
          </a:p>
        </p:txBody>
      </p:sp>
      <p:sp>
        <p:nvSpPr>
          <p:cNvPr id="47109"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title"/>
          </p:nvPr>
        </p:nvSpPr>
        <p:spPr/>
        <p:txBody>
          <a:bodyPr/>
          <a:lstStyle/>
          <a:p>
            <a:pPr eaLnBrk="1" hangingPunct="1"/>
            <a:r>
              <a:rPr lang="en-US" sz="4000" smtClean="0"/>
              <a:t>ATMS 316- Convection Initiation</a:t>
            </a:r>
          </a:p>
        </p:txBody>
      </p:sp>
      <p:sp>
        <p:nvSpPr>
          <p:cNvPr id="49156" name="Text Box 8"/>
          <p:cNvSpPr txBox="1">
            <a:spLocks noChangeArrowheads="1"/>
          </p:cNvSpPr>
          <p:nvPr/>
        </p:nvSpPr>
        <p:spPr bwMode="auto">
          <a:xfrm>
            <a:off x="838200" y="5883275"/>
            <a:ext cx="2803973" cy="830997"/>
          </a:xfrm>
          <a:prstGeom prst="rect">
            <a:avLst/>
          </a:prstGeom>
          <a:noFill/>
          <a:ln w="9525">
            <a:solidFill>
              <a:srgbClr val="FF0000"/>
            </a:solidFill>
            <a:miter lim="800000"/>
            <a:headEnd/>
            <a:tailEnd/>
          </a:ln>
        </p:spPr>
        <p:txBody>
          <a:bodyPr wrap="none">
            <a:spAutoFit/>
          </a:bodyPr>
          <a:lstStyle/>
          <a:p>
            <a:r>
              <a:rPr lang="en-US" dirty="0" smtClean="0"/>
              <a:t>30 May 2012</a:t>
            </a:r>
            <a:endParaRPr lang="en-US" dirty="0"/>
          </a:p>
          <a:p>
            <a:r>
              <a:rPr lang="en-US" dirty="0" smtClean="0"/>
              <a:t>convection initiation</a:t>
            </a:r>
            <a:endParaRPr lang="en-US" dirty="0"/>
          </a:p>
        </p:txBody>
      </p:sp>
      <p:sp>
        <p:nvSpPr>
          <p:cNvPr id="49157" name="Rectangle 10"/>
          <p:cNvSpPr>
            <a:spLocks noGrp="1" noChangeArrowheads="1"/>
          </p:cNvSpPr>
          <p:nvPr>
            <p:ph type="body" idx="1"/>
          </p:nvPr>
        </p:nvSpPr>
        <p:spPr>
          <a:xfrm>
            <a:off x="0" y="1981200"/>
            <a:ext cx="4114800" cy="4114800"/>
          </a:xfrm>
        </p:spPr>
        <p:txBody>
          <a:bodyPr/>
          <a:lstStyle/>
          <a:p>
            <a:pPr eaLnBrk="1" hangingPunct="1"/>
            <a:r>
              <a:rPr lang="en-US" smtClean="0"/>
              <a:t>Which scenario?</a:t>
            </a:r>
          </a:p>
          <a:p>
            <a:pPr lvl="1" eaLnBrk="1" hangingPunct="1"/>
            <a:r>
              <a:rPr lang="en-US" smtClean="0"/>
              <a:t>Scenario#1; synoptic scale forcing alone</a:t>
            </a:r>
          </a:p>
          <a:p>
            <a:pPr lvl="1" eaLnBrk="1" hangingPunct="1"/>
            <a:r>
              <a:rPr lang="en-US" smtClean="0"/>
              <a:t>Scenario#2; synoptic scale dominates mesoscale forcing </a:t>
            </a:r>
          </a:p>
          <a:p>
            <a:pPr lvl="1" eaLnBrk="1" hangingPunct="1"/>
            <a:r>
              <a:rPr lang="en-US" smtClean="0"/>
              <a:t>Scenario#3; weak synoptic scale forcing</a:t>
            </a:r>
          </a:p>
        </p:txBody>
      </p:sp>
      <p:pic>
        <p:nvPicPr>
          <p:cNvPr id="26626" name="Picture 2" descr="http://cimss.ssec.wisc.edu/goes/blog/wp-content/uploads/2012/05/CONVECT_CIMSS_Cld_Top_Cooling_-_Instantaneous_Img_20120530_Loop.gif"/>
          <p:cNvPicPr>
            <a:picLocks noChangeAspect="1" noChangeArrowheads="1" noCrop="1"/>
          </p:cNvPicPr>
          <p:nvPr/>
        </p:nvPicPr>
        <p:blipFill>
          <a:blip r:embed="rId3" cstate="print"/>
          <a:srcRect/>
          <a:stretch>
            <a:fillRect/>
          </a:stretch>
        </p:blipFill>
        <p:spPr bwMode="auto">
          <a:xfrm>
            <a:off x="4346575" y="1486890"/>
            <a:ext cx="4721225" cy="3542310"/>
          </a:xfrm>
          <a:prstGeom prst="rect">
            <a:avLst/>
          </a:prstGeom>
          <a:noFill/>
        </p:spPr>
      </p:pic>
      <p:sp>
        <p:nvSpPr>
          <p:cNvPr id="8" name="TextBox 7"/>
          <p:cNvSpPr txBox="1"/>
          <p:nvPr/>
        </p:nvSpPr>
        <p:spPr>
          <a:xfrm>
            <a:off x="4648200" y="6306979"/>
            <a:ext cx="4089581" cy="246221"/>
          </a:xfrm>
          <a:prstGeom prst="rect">
            <a:avLst/>
          </a:prstGeom>
          <a:noFill/>
        </p:spPr>
        <p:txBody>
          <a:bodyPr wrap="none" rtlCol="0">
            <a:spAutoFit/>
          </a:bodyPr>
          <a:lstStyle/>
          <a:p>
            <a:r>
              <a:rPr lang="en-US" sz="1000" dirty="0" smtClean="0"/>
              <a:t>http://cimss.ssec.wisc.edu/goes/blog/archives/category/convective-initiation</a:t>
            </a:r>
            <a:endParaRPr lang="en-US"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7171" name="Rectangle 2"/>
          <p:cNvSpPr>
            <a:spLocks noGrp="1" noChangeArrowheads="1"/>
          </p:cNvSpPr>
          <p:nvPr>
            <p:ph type="body" idx="1"/>
          </p:nvPr>
        </p:nvSpPr>
        <p:spPr>
          <a:xfrm>
            <a:off x="685800" y="1981200"/>
            <a:ext cx="5257800" cy="4648200"/>
          </a:xfrm>
        </p:spPr>
        <p:txBody>
          <a:bodyPr/>
          <a:lstStyle/>
          <a:p>
            <a:pPr eaLnBrk="1" hangingPunct="1"/>
            <a:r>
              <a:rPr lang="en-US" dirty="0" smtClean="0"/>
              <a:t>Requisites for convection initiation (CI)</a:t>
            </a:r>
          </a:p>
          <a:p>
            <a:pPr lvl="1" eaLnBrk="1" hangingPunct="1"/>
            <a:r>
              <a:rPr lang="en-US" dirty="0" smtClean="0"/>
              <a:t>CI forecasting skill</a:t>
            </a:r>
          </a:p>
          <a:p>
            <a:pPr lvl="2" eaLnBrk="1" hangingPunct="1"/>
            <a:r>
              <a:rPr lang="en-US" dirty="0" smtClean="0"/>
              <a:t>Advanced at a slow rate</a:t>
            </a:r>
          </a:p>
          <a:p>
            <a:pPr lvl="2" eaLnBrk="1" hangingPunct="1"/>
            <a:r>
              <a:rPr lang="en-US" dirty="0" smtClean="0"/>
              <a:t>Much more than assessing parameters from skew T- log P diagrams</a:t>
            </a:r>
          </a:p>
          <a:p>
            <a:pPr lvl="2" eaLnBrk="1" hangingPunct="1"/>
            <a:r>
              <a:rPr lang="en-US" dirty="0" smtClean="0"/>
              <a:t>Interaction of  winds on multiple scales; micro-, </a:t>
            </a:r>
            <a:r>
              <a:rPr lang="en-US" dirty="0" err="1" smtClean="0"/>
              <a:t>meso</a:t>
            </a:r>
            <a:r>
              <a:rPr lang="en-US" dirty="0" smtClean="0"/>
              <a:t>-, and synoptic-scale</a:t>
            </a:r>
          </a:p>
        </p:txBody>
      </p:sp>
      <p:sp>
        <p:nvSpPr>
          <p:cNvPr id="7172" name="Rectangle 3"/>
          <p:cNvSpPr>
            <a:spLocks noGrp="1" noChangeArrowheads="1"/>
          </p:cNvSpPr>
          <p:nvPr>
            <p:ph type="title"/>
          </p:nvPr>
        </p:nvSpPr>
        <p:spPr/>
        <p:txBody>
          <a:bodyPr/>
          <a:lstStyle/>
          <a:p>
            <a:pPr eaLnBrk="1" hangingPunct="1"/>
            <a:r>
              <a:rPr lang="en-US" sz="4000" smtClean="0"/>
              <a:t>ATMS 316- Convection Initiation</a:t>
            </a:r>
          </a:p>
        </p:txBody>
      </p:sp>
      <p:sp>
        <p:nvSpPr>
          <p:cNvPr id="7173"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8195" name="Rectangle 2"/>
          <p:cNvSpPr>
            <a:spLocks noGrp="1" noChangeArrowheads="1"/>
          </p:cNvSpPr>
          <p:nvPr>
            <p:ph type="body" idx="1"/>
          </p:nvPr>
        </p:nvSpPr>
        <p:spPr>
          <a:xfrm>
            <a:off x="685800" y="1981200"/>
            <a:ext cx="5257800" cy="4648200"/>
          </a:xfrm>
        </p:spPr>
        <p:txBody>
          <a:bodyPr/>
          <a:lstStyle/>
          <a:p>
            <a:pPr eaLnBrk="1" hangingPunct="1"/>
            <a:r>
              <a:rPr lang="en-US" smtClean="0"/>
              <a:t>Requisites for convection initiation</a:t>
            </a:r>
          </a:p>
          <a:p>
            <a:pPr lvl="1" eaLnBrk="1" hangingPunct="1"/>
            <a:r>
              <a:rPr lang="en-US" smtClean="0"/>
              <a:t>Presence of an LFC and CAPE</a:t>
            </a:r>
          </a:p>
          <a:p>
            <a:pPr lvl="2" eaLnBrk="1" hangingPunct="1"/>
            <a:r>
              <a:rPr lang="en-US" smtClean="0"/>
              <a:t>Relatively large low- to mid-tropospheric lapse rate</a:t>
            </a:r>
          </a:p>
          <a:p>
            <a:pPr lvl="2" eaLnBrk="1" hangingPunct="1"/>
            <a:r>
              <a:rPr lang="en-US" smtClean="0"/>
              <a:t>Abundant moisture in low-troposphere</a:t>
            </a:r>
          </a:p>
        </p:txBody>
      </p:sp>
      <p:sp>
        <p:nvSpPr>
          <p:cNvPr id="8196" name="Rectangle 3"/>
          <p:cNvSpPr>
            <a:spLocks noGrp="1" noChangeArrowheads="1"/>
          </p:cNvSpPr>
          <p:nvPr>
            <p:ph type="title"/>
          </p:nvPr>
        </p:nvSpPr>
        <p:spPr/>
        <p:txBody>
          <a:bodyPr/>
          <a:lstStyle/>
          <a:p>
            <a:pPr eaLnBrk="1" hangingPunct="1"/>
            <a:r>
              <a:rPr lang="en-US" sz="4000" smtClean="0"/>
              <a:t>ATMS 316- Convection Initiation</a:t>
            </a:r>
          </a:p>
        </p:txBody>
      </p:sp>
      <p:sp>
        <p:nvSpPr>
          <p:cNvPr id="8197"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000" smtClean="0"/>
              <a:t>ATMS 316- Convection Initiation</a:t>
            </a:r>
          </a:p>
        </p:txBody>
      </p:sp>
      <p:sp>
        <p:nvSpPr>
          <p:cNvPr id="9219" name="Text Box 4"/>
          <p:cNvSpPr txBox="1">
            <a:spLocks noChangeArrowheads="1"/>
          </p:cNvSpPr>
          <p:nvPr/>
        </p:nvSpPr>
        <p:spPr bwMode="auto">
          <a:xfrm>
            <a:off x="5029200" y="1828800"/>
            <a:ext cx="3962400" cy="2292350"/>
          </a:xfrm>
          <a:prstGeom prst="rect">
            <a:avLst/>
          </a:prstGeom>
          <a:solidFill>
            <a:schemeClr val="bg1"/>
          </a:solidFill>
          <a:ln w="9525">
            <a:solidFill>
              <a:srgbClr val="FF0000"/>
            </a:solidFill>
            <a:miter lim="800000"/>
            <a:headEnd/>
            <a:tailEnd/>
          </a:ln>
        </p:spPr>
        <p:txBody>
          <a:bodyPr>
            <a:spAutoFit/>
          </a:bodyPr>
          <a:lstStyle/>
          <a:p>
            <a:r>
              <a:rPr lang="en-US"/>
              <a:t>Annual cycles of midlevel lapse rates versus the mean water vapor mixing ratio in the lowest 100 mb (NARR) at five locations in a west-east line located at 35</a:t>
            </a:r>
            <a:r>
              <a:rPr lang="en-US" baseline="30000"/>
              <a:t>o</a:t>
            </a:r>
            <a:r>
              <a:rPr lang="en-US"/>
              <a:t>N (Fig 7.1)</a:t>
            </a:r>
          </a:p>
        </p:txBody>
      </p:sp>
      <p:pic>
        <p:nvPicPr>
          <p:cNvPr id="9220" name="Picture 2"/>
          <p:cNvPicPr>
            <a:picLocks noChangeAspect="1" noChangeArrowheads="1"/>
          </p:cNvPicPr>
          <p:nvPr/>
        </p:nvPicPr>
        <p:blipFill>
          <a:blip r:embed="rId3" cstate="print"/>
          <a:srcRect/>
          <a:stretch>
            <a:fillRect/>
          </a:stretch>
        </p:blipFill>
        <p:spPr bwMode="auto">
          <a:xfrm>
            <a:off x="152400" y="1560513"/>
            <a:ext cx="4800600" cy="4383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6475413" y="1676400"/>
            <a:ext cx="2533650" cy="1905000"/>
          </a:xfrm>
          <a:prstGeom prst="rect">
            <a:avLst/>
          </a:prstGeom>
          <a:noFill/>
          <a:ln w="9525">
            <a:noFill/>
            <a:miter lim="800000"/>
            <a:headEnd/>
            <a:tailEnd/>
          </a:ln>
        </p:spPr>
      </p:pic>
      <p:sp>
        <p:nvSpPr>
          <p:cNvPr id="10243" name="Rectangle 2"/>
          <p:cNvSpPr>
            <a:spLocks noGrp="1" noChangeArrowheads="1"/>
          </p:cNvSpPr>
          <p:nvPr>
            <p:ph type="body" idx="1"/>
          </p:nvPr>
        </p:nvSpPr>
        <p:spPr>
          <a:xfrm>
            <a:off x="685800" y="1981200"/>
            <a:ext cx="5257800" cy="4648200"/>
          </a:xfrm>
        </p:spPr>
        <p:txBody>
          <a:bodyPr/>
          <a:lstStyle/>
          <a:p>
            <a:pPr eaLnBrk="1" hangingPunct="1"/>
            <a:r>
              <a:rPr lang="en-US" smtClean="0"/>
              <a:t>Requisites for convection initiation</a:t>
            </a:r>
          </a:p>
          <a:p>
            <a:pPr lvl="1" eaLnBrk="1" hangingPunct="1"/>
            <a:r>
              <a:rPr lang="en-US" smtClean="0"/>
              <a:t>CAPE not sufficient for CI</a:t>
            </a:r>
          </a:p>
          <a:p>
            <a:pPr lvl="2" eaLnBrk="1" hangingPunct="1"/>
            <a:r>
              <a:rPr lang="en-US" smtClean="0"/>
              <a:t>Forced ascent – overcome convective inhibition (CIN)</a:t>
            </a:r>
          </a:p>
          <a:p>
            <a:pPr lvl="3" eaLnBrk="1" hangingPunct="1"/>
            <a:r>
              <a:rPr lang="en-US" smtClean="0"/>
              <a:t>Synoptic fronts</a:t>
            </a:r>
          </a:p>
          <a:p>
            <a:pPr lvl="3" eaLnBrk="1" hangingPunct="1"/>
            <a:r>
              <a:rPr lang="en-US" smtClean="0"/>
              <a:t>Drylines</a:t>
            </a:r>
          </a:p>
          <a:p>
            <a:pPr lvl="3" eaLnBrk="1" hangingPunct="1"/>
            <a:r>
              <a:rPr lang="en-US" smtClean="0"/>
              <a:t>Outflow boundaries</a:t>
            </a:r>
          </a:p>
          <a:p>
            <a:pPr lvl="3" eaLnBrk="1" hangingPunct="1"/>
            <a:r>
              <a:rPr lang="en-US" smtClean="0"/>
              <a:t>Sea breezes</a:t>
            </a:r>
          </a:p>
          <a:p>
            <a:pPr lvl="3" eaLnBrk="1" hangingPunct="1"/>
            <a:r>
              <a:rPr lang="en-US" smtClean="0"/>
              <a:t>Orographic flow</a:t>
            </a:r>
          </a:p>
          <a:p>
            <a:pPr lvl="3" eaLnBrk="1" hangingPunct="1"/>
            <a:r>
              <a:rPr lang="en-US" smtClean="0"/>
              <a:t>Ducted gravity waves</a:t>
            </a:r>
          </a:p>
        </p:txBody>
      </p:sp>
      <p:sp>
        <p:nvSpPr>
          <p:cNvPr id="10244" name="Rectangle 3"/>
          <p:cNvSpPr>
            <a:spLocks noGrp="1" noChangeArrowheads="1"/>
          </p:cNvSpPr>
          <p:nvPr>
            <p:ph type="title"/>
          </p:nvPr>
        </p:nvSpPr>
        <p:spPr/>
        <p:txBody>
          <a:bodyPr/>
          <a:lstStyle/>
          <a:p>
            <a:pPr eaLnBrk="1" hangingPunct="1"/>
            <a:r>
              <a:rPr lang="en-US" sz="4000" smtClean="0"/>
              <a:t>ATMS 316- Convection Initiation</a:t>
            </a:r>
          </a:p>
        </p:txBody>
      </p:sp>
      <p:sp>
        <p:nvSpPr>
          <p:cNvPr id="10245" name="TextBox 5"/>
          <p:cNvSpPr txBox="1">
            <a:spLocks noChangeArrowheads="1"/>
          </p:cNvSpPr>
          <p:nvPr/>
        </p:nvSpPr>
        <p:spPr bwMode="auto">
          <a:xfrm>
            <a:off x="6235700" y="6535738"/>
            <a:ext cx="2832100" cy="246062"/>
          </a:xfrm>
          <a:prstGeom prst="rect">
            <a:avLst/>
          </a:prstGeom>
          <a:noFill/>
          <a:ln w="9525">
            <a:noFill/>
            <a:miter lim="800000"/>
            <a:headEnd/>
            <a:tailEnd/>
          </a:ln>
        </p:spPr>
        <p:txBody>
          <a:bodyPr wrap="none">
            <a:spAutoFit/>
          </a:bodyPr>
          <a:lstStyle/>
          <a:p>
            <a:r>
              <a:rPr lang="en-US" sz="1000"/>
              <a:t>http://www.ssec.wisc.edu/~rozoff/chasing/9Aug04/</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3144</TotalTime>
  <Words>2409</Words>
  <Application>Microsoft Office PowerPoint</Application>
  <PresentationFormat>On-screen Show (4:3)</PresentationFormat>
  <Paragraphs>339</Paragraphs>
  <Slides>57</Slides>
  <Notes>57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Symbol</vt:lpstr>
      <vt:lpstr>Times New Roman</vt:lpstr>
      <vt:lpstr>Wingdings</vt:lpstr>
      <vt:lpstr>Default Design</vt:lpstr>
      <vt:lpstr>ATMS 316- Mesoscale Meteorology</vt:lpstr>
      <vt:lpstr>ATMS 316- Mesoscale Meteorology</vt:lpstr>
      <vt:lpstr>ATMS 316- Background</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lpstr>ATMS 316- Convection Initiation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Doug Miller</cp:lastModifiedBy>
  <cp:revision>659</cp:revision>
  <dcterms:created xsi:type="dcterms:W3CDTF">1601-01-01T00:00:00Z</dcterms:created>
  <dcterms:modified xsi:type="dcterms:W3CDTF">2016-03-31T20:30:08Z</dcterms:modified>
</cp:coreProperties>
</file>