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70" r:id="rId2"/>
    <p:sldId id="282" r:id="rId3"/>
    <p:sldId id="444" r:id="rId4"/>
    <p:sldId id="465" r:id="rId5"/>
    <p:sldId id="466" r:id="rId6"/>
    <p:sldId id="550" r:id="rId7"/>
    <p:sldId id="551" r:id="rId8"/>
    <p:sldId id="552" r:id="rId9"/>
    <p:sldId id="553" r:id="rId10"/>
    <p:sldId id="554" r:id="rId11"/>
    <p:sldId id="533" r:id="rId12"/>
    <p:sldId id="555" r:id="rId13"/>
    <p:sldId id="556" r:id="rId14"/>
    <p:sldId id="557" r:id="rId15"/>
    <p:sldId id="558" r:id="rId16"/>
    <p:sldId id="536" r:id="rId17"/>
    <p:sldId id="559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9" r:id="rId27"/>
    <p:sldId id="568" r:id="rId28"/>
    <p:sldId id="570" r:id="rId29"/>
    <p:sldId id="538" r:id="rId30"/>
    <p:sldId id="539" r:id="rId31"/>
    <p:sldId id="571" r:id="rId32"/>
    <p:sldId id="572" r:id="rId33"/>
    <p:sldId id="541" r:id="rId34"/>
    <p:sldId id="573" r:id="rId35"/>
    <p:sldId id="542" r:id="rId36"/>
    <p:sldId id="574" r:id="rId37"/>
    <p:sldId id="575" r:id="rId38"/>
    <p:sldId id="576" r:id="rId39"/>
    <p:sldId id="577" r:id="rId40"/>
    <p:sldId id="543" r:id="rId41"/>
    <p:sldId id="578" r:id="rId42"/>
    <p:sldId id="579" r:id="rId43"/>
    <p:sldId id="580" r:id="rId44"/>
    <p:sldId id="581" r:id="rId45"/>
    <p:sldId id="582" r:id="rId46"/>
    <p:sldId id="583" r:id="rId47"/>
    <p:sldId id="584" r:id="rId48"/>
    <p:sldId id="585" r:id="rId49"/>
    <p:sldId id="589" r:id="rId50"/>
    <p:sldId id="549" r:id="rId51"/>
    <p:sldId id="586" r:id="rId52"/>
    <p:sldId id="587" r:id="rId53"/>
    <p:sldId id="588" r:id="rId54"/>
    <p:sldId id="374" r:id="rId5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6" autoAdjust="0"/>
    <p:restoredTop sz="94932" autoAdjust="0"/>
  </p:normalViewPr>
  <p:slideViewPr>
    <p:cSldViewPr>
      <p:cViewPr>
        <p:scale>
          <a:sx n="75" d="100"/>
          <a:sy n="75" d="100"/>
        </p:scale>
        <p:origin x="-7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/>
            </a:lvl1pPr>
          </a:lstStyle>
          <a:p>
            <a:fld id="{2C59AEE3-F195-406D-BE55-705B00C740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426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2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42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/>
            </a:lvl1pPr>
          </a:lstStyle>
          <a:p>
            <a:fld id="{32A541B9-6775-4201-8E2F-1B758592C6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B237B-BA19-4F6B-8F13-0A85BBE051FE}" type="slidenum">
              <a:rPr lang="en-US"/>
              <a:pPr/>
              <a:t>1</a:t>
            </a:fld>
            <a:endParaRPr lang="en-US"/>
          </a:p>
        </p:txBody>
      </p:sp>
      <p:sp>
        <p:nvSpPr>
          <p:cNvPr id="262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2035A-1506-4009-94C0-1DA4132DF3AD}" type="slidenum">
              <a:rPr lang="en-US"/>
              <a:pPr/>
              <a:t>10</a:t>
            </a:fld>
            <a:endParaRPr lang="en-US"/>
          </a:p>
        </p:txBody>
      </p:sp>
      <p:sp>
        <p:nvSpPr>
          <p:cNvPr id="5560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9CF96-20C5-40DA-BD16-0AA67C4648F0}" type="slidenum">
              <a:rPr lang="en-US"/>
              <a:pPr/>
              <a:t>11</a:t>
            </a:fld>
            <a:endParaRPr lang="en-US"/>
          </a:p>
        </p:txBody>
      </p:sp>
      <p:sp>
        <p:nvSpPr>
          <p:cNvPr id="513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AB8DF-2E44-4247-9490-3DC861552E60}" type="slidenum">
              <a:rPr lang="en-US"/>
              <a:pPr/>
              <a:t>12</a:t>
            </a:fld>
            <a:endParaRPr lang="en-US"/>
          </a:p>
        </p:txBody>
      </p:sp>
      <p:sp>
        <p:nvSpPr>
          <p:cNvPr id="558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2DF91-788A-4986-89C2-2C2C82A62A89}" type="slidenum">
              <a:rPr lang="en-US"/>
              <a:pPr/>
              <a:t>13</a:t>
            </a:fld>
            <a:endParaRPr lang="en-US"/>
          </a:p>
        </p:txBody>
      </p:sp>
      <p:sp>
        <p:nvSpPr>
          <p:cNvPr id="560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F0515F-0154-4B0F-A524-8DBC4629E024}" type="slidenum">
              <a:rPr lang="en-US"/>
              <a:pPr/>
              <a:t>14</a:t>
            </a:fld>
            <a:endParaRPr lang="en-US"/>
          </a:p>
        </p:txBody>
      </p:sp>
      <p:sp>
        <p:nvSpPr>
          <p:cNvPr id="562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FD536-36F9-4F60-BEB3-CDACB4BCDA7C}" type="slidenum">
              <a:rPr lang="en-US"/>
              <a:pPr/>
              <a:t>15</a:t>
            </a:fld>
            <a:endParaRPr lang="en-US"/>
          </a:p>
        </p:txBody>
      </p:sp>
      <p:sp>
        <p:nvSpPr>
          <p:cNvPr id="564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2F314-07B6-42DB-A9BD-A7A75367B7A7}" type="slidenum">
              <a:rPr lang="en-US"/>
              <a:pPr/>
              <a:t>16</a:t>
            </a:fld>
            <a:endParaRPr lang="en-US"/>
          </a:p>
        </p:txBody>
      </p:sp>
      <p:sp>
        <p:nvSpPr>
          <p:cNvPr id="519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CE373-8EAD-41B1-853C-EE896E92DC8F}" type="slidenum">
              <a:rPr lang="en-US"/>
              <a:pPr/>
              <a:t>17</a:t>
            </a:fld>
            <a:endParaRPr lang="en-US"/>
          </a:p>
        </p:txBody>
      </p:sp>
      <p:sp>
        <p:nvSpPr>
          <p:cNvPr id="566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54565-EBED-4A69-97ED-C99961208A04}" type="slidenum">
              <a:rPr lang="en-US"/>
              <a:pPr/>
              <a:t>18</a:t>
            </a:fld>
            <a:endParaRPr lang="en-US"/>
          </a:p>
        </p:txBody>
      </p:sp>
      <p:sp>
        <p:nvSpPr>
          <p:cNvPr id="568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BC9BF-DC42-4E89-90CD-6F3804894A36}" type="slidenum">
              <a:rPr lang="en-US"/>
              <a:pPr/>
              <a:t>19</a:t>
            </a:fld>
            <a:endParaRPr lang="en-US"/>
          </a:p>
        </p:txBody>
      </p:sp>
      <p:sp>
        <p:nvSpPr>
          <p:cNvPr id="5703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03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613D0-F365-44E0-8B4C-E5C17A3F3298}" type="slidenum">
              <a:rPr lang="en-US"/>
              <a:pPr/>
              <a:t>2</a:t>
            </a:fld>
            <a:endParaRPr lang="en-US"/>
          </a:p>
        </p:txBody>
      </p:sp>
      <p:sp>
        <p:nvSpPr>
          <p:cNvPr id="263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B803A-558C-49E6-9694-234C0AA21039}" type="slidenum">
              <a:rPr lang="en-US"/>
              <a:pPr/>
              <a:t>20</a:t>
            </a:fld>
            <a:endParaRPr lang="en-US"/>
          </a:p>
        </p:txBody>
      </p:sp>
      <p:sp>
        <p:nvSpPr>
          <p:cNvPr id="5724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24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F2E09-DF98-4718-8492-BBF22F8C62A1}" type="slidenum">
              <a:rPr lang="en-US"/>
              <a:pPr/>
              <a:t>21</a:t>
            </a:fld>
            <a:endParaRPr lang="en-US"/>
          </a:p>
        </p:txBody>
      </p:sp>
      <p:sp>
        <p:nvSpPr>
          <p:cNvPr id="5744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44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1DC7A-5BDF-4F7B-811D-09EF28D16A44}" type="slidenum">
              <a:rPr lang="en-US"/>
              <a:pPr/>
              <a:t>22</a:t>
            </a:fld>
            <a:endParaRPr lang="en-US"/>
          </a:p>
        </p:txBody>
      </p:sp>
      <p:sp>
        <p:nvSpPr>
          <p:cNvPr id="5765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65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12E11-E2F3-4903-A08B-4EE0AA1E8DB8}" type="slidenum">
              <a:rPr lang="en-US"/>
              <a:pPr/>
              <a:t>23</a:t>
            </a:fld>
            <a:endParaRPr lang="en-US"/>
          </a:p>
        </p:txBody>
      </p:sp>
      <p:sp>
        <p:nvSpPr>
          <p:cNvPr id="5785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85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71F97-0C29-4CFF-B5FE-207F88983EAE}" type="slidenum">
              <a:rPr lang="en-US"/>
              <a:pPr/>
              <a:t>24</a:t>
            </a:fld>
            <a:endParaRPr lang="en-US"/>
          </a:p>
        </p:txBody>
      </p:sp>
      <p:sp>
        <p:nvSpPr>
          <p:cNvPr id="5806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06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05BC4-A4A9-4643-A0E4-809AD8CD40B7}" type="slidenum">
              <a:rPr lang="en-US"/>
              <a:pPr/>
              <a:t>25</a:t>
            </a:fld>
            <a:endParaRPr lang="en-US"/>
          </a:p>
        </p:txBody>
      </p:sp>
      <p:sp>
        <p:nvSpPr>
          <p:cNvPr id="5826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265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5D073-066D-4FA2-8EE0-B527D04C1DC0}" type="slidenum">
              <a:rPr lang="en-US"/>
              <a:pPr/>
              <a:t>26</a:t>
            </a:fld>
            <a:endParaRPr lang="en-US"/>
          </a:p>
        </p:txBody>
      </p:sp>
      <p:sp>
        <p:nvSpPr>
          <p:cNvPr id="5867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67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5B626-F76D-4F12-B1DE-A066DAB61A15}" type="slidenum">
              <a:rPr lang="en-US"/>
              <a:pPr/>
              <a:t>27</a:t>
            </a:fld>
            <a:endParaRPr lang="en-US"/>
          </a:p>
        </p:txBody>
      </p:sp>
      <p:sp>
        <p:nvSpPr>
          <p:cNvPr id="5847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47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A6467-34A9-4470-AB69-66FE558B0ED2}" type="slidenum">
              <a:rPr lang="en-US"/>
              <a:pPr/>
              <a:t>28</a:t>
            </a:fld>
            <a:endParaRPr lang="en-US"/>
          </a:p>
        </p:txBody>
      </p:sp>
      <p:sp>
        <p:nvSpPr>
          <p:cNvPr id="58880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88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5AF2C2-933D-45E5-AC22-9B29865B6BD0}" type="slidenum">
              <a:rPr lang="en-US"/>
              <a:pPr/>
              <a:t>29</a:t>
            </a:fld>
            <a:endParaRPr lang="en-US"/>
          </a:p>
        </p:txBody>
      </p:sp>
      <p:sp>
        <p:nvSpPr>
          <p:cNvPr id="523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F8916B-24F5-4EF3-BB7B-6F7B456D56E4}" type="slidenum">
              <a:rPr lang="en-US"/>
              <a:pPr/>
              <a:t>3</a:t>
            </a:fld>
            <a:endParaRPr lang="en-US"/>
          </a:p>
        </p:txBody>
      </p:sp>
      <p:sp>
        <p:nvSpPr>
          <p:cNvPr id="270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C6263-4740-471F-9818-C0E0E60EB2BD}" type="slidenum">
              <a:rPr lang="en-US"/>
              <a:pPr/>
              <a:t>30</a:t>
            </a:fld>
            <a:endParaRPr lang="en-US"/>
          </a:p>
        </p:txBody>
      </p:sp>
      <p:sp>
        <p:nvSpPr>
          <p:cNvPr id="525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81D46-C2F0-4350-B6C8-5E553FC8B09D}" type="slidenum">
              <a:rPr lang="en-US"/>
              <a:pPr/>
              <a:t>31</a:t>
            </a:fld>
            <a:endParaRPr lang="en-US"/>
          </a:p>
        </p:txBody>
      </p:sp>
      <p:sp>
        <p:nvSpPr>
          <p:cNvPr id="59085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08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BD446-809F-4ECA-8C4D-AA315AFF05C5}" type="slidenum">
              <a:rPr lang="en-US"/>
              <a:pPr/>
              <a:t>32</a:t>
            </a:fld>
            <a:endParaRPr lang="en-US"/>
          </a:p>
        </p:txBody>
      </p:sp>
      <p:sp>
        <p:nvSpPr>
          <p:cNvPr id="592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03493-9D79-4C59-A5B6-A7C1BDDC600C}" type="slidenum">
              <a:rPr lang="en-US"/>
              <a:pPr/>
              <a:t>33</a:t>
            </a:fld>
            <a:endParaRPr lang="en-US"/>
          </a:p>
        </p:txBody>
      </p:sp>
      <p:sp>
        <p:nvSpPr>
          <p:cNvPr id="529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EABDC-0F10-4BBA-8EF2-FC31C9629128}" type="slidenum">
              <a:rPr lang="en-US"/>
              <a:pPr/>
              <a:t>34</a:t>
            </a:fld>
            <a:endParaRPr lang="en-US"/>
          </a:p>
        </p:txBody>
      </p:sp>
      <p:sp>
        <p:nvSpPr>
          <p:cNvPr id="594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813F5-771F-46EC-B1A9-28F35982E00C}" type="slidenum">
              <a:rPr lang="en-US"/>
              <a:pPr/>
              <a:t>35</a:t>
            </a:fld>
            <a:endParaRPr lang="en-US"/>
          </a:p>
        </p:txBody>
      </p:sp>
      <p:sp>
        <p:nvSpPr>
          <p:cNvPr id="531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B3A52-9FF9-4E16-9648-21321D6B5B1F}" type="slidenum">
              <a:rPr lang="en-US"/>
              <a:pPr/>
              <a:t>36</a:t>
            </a:fld>
            <a:endParaRPr lang="en-US"/>
          </a:p>
        </p:txBody>
      </p:sp>
      <p:sp>
        <p:nvSpPr>
          <p:cNvPr id="596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388C1-0055-4CD4-8AAB-C6A93F50097A}" type="slidenum">
              <a:rPr lang="en-US"/>
              <a:pPr/>
              <a:t>37</a:t>
            </a:fld>
            <a:endParaRPr lang="en-US"/>
          </a:p>
        </p:txBody>
      </p:sp>
      <p:sp>
        <p:nvSpPr>
          <p:cNvPr id="5990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90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EB7A3-507E-4022-91B2-70229FB44C47}" type="slidenum">
              <a:rPr lang="en-US"/>
              <a:pPr/>
              <a:t>38</a:t>
            </a:fld>
            <a:endParaRPr lang="en-US"/>
          </a:p>
        </p:txBody>
      </p:sp>
      <p:sp>
        <p:nvSpPr>
          <p:cNvPr id="6010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10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A3CAD-67C3-4291-A12C-C0F96965FAEE}" type="slidenum">
              <a:rPr lang="en-US"/>
              <a:pPr/>
              <a:t>39</a:t>
            </a:fld>
            <a:endParaRPr lang="en-US"/>
          </a:p>
        </p:txBody>
      </p:sp>
      <p:sp>
        <p:nvSpPr>
          <p:cNvPr id="6031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31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1B762-6179-4DCF-A29F-092FE110C76F}" type="slidenum">
              <a:rPr lang="en-US"/>
              <a:pPr/>
              <a:t>4</a:t>
            </a:fld>
            <a:endParaRPr lang="en-US"/>
          </a:p>
        </p:txBody>
      </p:sp>
      <p:sp>
        <p:nvSpPr>
          <p:cNvPr id="3717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16C72-E22E-40D8-837B-E68AAEE76FC2}" type="slidenum">
              <a:rPr lang="en-US"/>
              <a:pPr/>
              <a:t>40</a:t>
            </a:fld>
            <a:endParaRPr lang="en-US"/>
          </a:p>
        </p:txBody>
      </p:sp>
      <p:sp>
        <p:nvSpPr>
          <p:cNvPr id="533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821E9-FA6E-49C4-ADF6-8FC51AF31ED7}" type="slidenum">
              <a:rPr lang="en-US"/>
              <a:pPr/>
              <a:t>41</a:t>
            </a:fld>
            <a:endParaRPr lang="en-US"/>
          </a:p>
        </p:txBody>
      </p:sp>
      <p:sp>
        <p:nvSpPr>
          <p:cNvPr id="605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F39D5-9C72-4418-8513-6E7524DFBC80}" type="slidenum">
              <a:rPr lang="en-US"/>
              <a:pPr/>
              <a:t>42</a:t>
            </a:fld>
            <a:endParaRPr lang="en-US"/>
          </a:p>
        </p:txBody>
      </p:sp>
      <p:sp>
        <p:nvSpPr>
          <p:cNvPr id="6072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72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D0B7A-E75B-47F1-B2C2-73E94D88198D}" type="slidenum">
              <a:rPr lang="en-US"/>
              <a:pPr/>
              <a:t>43</a:t>
            </a:fld>
            <a:endParaRPr lang="en-US"/>
          </a:p>
        </p:txBody>
      </p:sp>
      <p:sp>
        <p:nvSpPr>
          <p:cNvPr id="6092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92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07EE6-5A05-4CAB-AB36-CC256D85ACA7}" type="slidenum">
              <a:rPr lang="en-US"/>
              <a:pPr/>
              <a:t>44</a:t>
            </a:fld>
            <a:endParaRPr lang="en-US"/>
          </a:p>
        </p:txBody>
      </p:sp>
      <p:sp>
        <p:nvSpPr>
          <p:cNvPr id="6113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13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13940-9FC0-4F8F-B43C-73C12AD20BB2}" type="slidenum">
              <a:rPr lang="en-US"/>
              <a:pPr/>
              <a:t>45</a:t>
            </a:fld>
            <a:endParaRPr lang="en-US"/>
          </a:p>
        </p:txBody>
      </p:sp>
      <p:sp>
        <p:nvSpPr>
          <p:cNvPr id="6133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33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52FC7-953A-4714-93EA-06901B488C97}" type="slidenum">
              <a:rPr lang="en-US"/>
              <a:pPr/>
              <a:t>46</a:t>
            </a:fld>
            <a:endParaRPr lang="en-US"/>
          </a:p>
        </p:txBody>
      </p:sp>
      <p:sp>
        <p:nvSpPr>
          <p:cNvPr id="6154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4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9DDC2-1CDC-4548-8CAB-2B123BDFD01B}" type="slidenum">
              <a:rPr lang="en-US"/>
              <a:pPr/>
              <a:t>47</a:t>
            </a:fld>
            <a:endParaRPr lang="en-US"/>
          </a:p>
        </p:txBody>
      </p:sp>
      <p:sp>
        <p:nvSpPr>
          <p:cNvPr id="6174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74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CBB64-9C9E-48B2-98EC-B6005F3F7D4D}" type="slidenum">
              <a:rPr lang="en-US"/>
              <a:pPr/>
              <a:t>48</a:t>
            </a:fld>
            <a:endParaRPr lang="en-US"/>
          </a:p>
        </p:txBody>
      </p:sp>
      <p:sp>
        <p:nvSpPr>
          <p:cNvPr id="619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CBB64-9C9E-48B2-98EC-B6005F3F7D4D}" type="slidenum">
              <a:rPr lang="en-US"/>
              <a:pPr/>
              <a:t>49</a:t>
            </a:fld>
            <a:endParaRPr lang="en-US"/>
          </a:p>
        </p:txBody>
      </p:sp>
      <p:sp>
        <p:nvSpPr>
          <p:cNvPr id="619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D08A2-CD68-497E-A527-B08544DE60E7}" type="slidenum">
              <a:rPr lang="en-US"/>
              <a:pPr/>
              <a:t>5</a:t>
            </a:fld>
            <a:endParaRPr lang="en-US"/>
          </a:p>
        </p:txBody>
      </p:sp>
      <p:sp>
        <p:nvSpPr>
          <p:cNvPr id="373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38E8F-B2EB-4943-806F-2FEE23F39C47}" type="slidenum">
              <a:rPr lang="en-US"/>
              <a:pPr/>
              <a:t>50</a:t>
            </a:fld>
            <a:endParaRPr lang="en-US"/>
          </a:p>
        </p:txBody>
      </p:sp>
      <p:sp>
        <p:nvSpPr>
          <p:cNvPr id="545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0DF1D1-0EE1-4036-AF04-1E2B8FE49A60}" type="slidenum">
              <a:rPr lang="en-US"/>
              <a:pPr/>
              <a:t>51</a:t>
            </a:fld>
            <a:endParaRPr lang="en-US"/>
          </a:p>
        </p:txBody>
      </p:sp>
      <p:sp>
        <p:nvSpPr>
          <p:cNvPr id="621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6011B-ADF8-4CFA-82F0-66BCD73F3F51}" type="slidenum">
              <a:rPr lang="en-US"/>
              <a:pPr/>
              <a:t>52</a:t>
            </a:fld>
            <a:endParaRPr lang="en-US"/>
          </a:p>
        </p:txBody>
      </p:sp>
      <p:sp>
        <p:nvSpPr>
          <p:cNvPr id="623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D4508-D73F-4AFE-AEF7-9B83EDBDAF32}" type="slidenum">
              <a:rPr lang="en-US"/>
              <a:pPr/>
              <a:t>53</a:t>
            </a:fld>
            <a:endParaRPr lang="en-US"/>
          </a:p>
        </p:txBody>
      </p:sp>
      <p:sp>
        <p:nvSpPr>
          <p:cNvPr id="625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C02BB-2BDA-41FB-AB69-672527B75B25}" type="slidenum">
              <a:rPr lang="en-US"/>
              <a:pPr/>
              <a:t>54</a:t>
            </a:fld>
            <a:endParaRPr lang="en-US"/>
          </a:p>
        </p:txBody>
      </p:sp>
      <p:sp>
        <p:nvSpPr>
          <p:cNvPr id="343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0E7D4-24A7-46B1-9B80-2D8549480ED1}" type="slidenum">
              <a:rPr lang="en-US"/>
              <a:pPr/>
              <a:t>6</a:t>
            </a:fld>
            <a:endParaRPr lang="en-US"/>
          </a:p>
        </p:txBody>
      </p:sp>
      <p:sp>
        <p:nvSpPr>
          <p:cNvPr id="547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4000B-22BE-4DD6-9E7B-BA0B1B1F3A50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98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F1B8B-83F6-496E-A515-0DD9DDF46D7C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AD3E3-BD5C-4F42-A379-D50B994922B8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446" tIns="46223" rIns="92446" bIns="46223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7CDFF-926C-4CE3-A78D-D6ABE8CDC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201EF-7978-44A8-AF4E-9F9842943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9C77C-DC5F-4CE5-A829-5AEF646DF8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390466-ED0B-4B4B-8A71-9854B27CA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13DB34-266E-41D1-AA1D-6575D85AC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2C0C3-A29F-4627-9087-26CD58CA8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D968D-2B50-462A-A7AF-80C9C3F01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CAA94-7E62-4769-BE2C-412BE8E23E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93623-8300-4DBA-B199-3C4425329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B8469-14C9-484E-8F91-4656B97628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80556-FC0D-45E3-9EDC-5BAB5FDCA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04B0B-1720-4F9F-9D85-5FD83454C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BA17-8296-4819-8C10-1504F364D1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781427-73A5-4564-A33A-4D00B1F52F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ATMS 316- Mesoscale Meteorology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0" y="6278563"/>
            <a:ext cx="414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http://www.ucar.edu/communications/factsheets/Tornadoes.html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sz="2800"/>
              <a:t>Packet#9</a:t>
            </a:r>
          </a:p>
          <a:p>
            <a:r>
              <a:rPr lang="en-US" sz="2800"/>
              <a:t>Interesting things happen at the </a:t>
            </a:r>
            <a:r>
              <a:rPr lang="en-US" sz="2800" u="sng"/>
              <a:t>boundaries</a:t>
            </a:r>
            <a:r>
              <a:rPr lang="en-US" sz="2800"/>
              <a:t>, or at the </a:t>
            </a:r>
            <a:r>
              <a:rPr lang="en-US" sz="2800" i="1"/>
              <a:t>interface</a:t>
            </a:r>
            <a:r>
              <a:rPr lang="en-US" sz="2800"/>
              <a:t>…</a:t>
            </a:r>
          </a:p>
          <a:p>
            <a:pPr lvl="1"/>
            <a:r>
              <a:rPr lang="en-US" sz="2400"/>
              <a:t>Dry air, humid air</a:t>
            </a:r>
          </a:p>
          <a:p>
            <a:pPr lvl="1"/>
            <a:r>
              <a:rPr lang="en-US" sz="2400"/>
              <a:t>Cold air, warm air</a:t>
            </a:r>
          </a:p>
        </p:txBody>
      </p:sp>
      <p:pic>
        <p:nvPicPr>
          <p:cNvPr id="23560" name="Picture 8" descr="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895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Dryline formation</a:t>
            </a:r>
          </a:p>
          <a:p>
            <a:pPr lvl="1"/>
            <a:r>
              <a:rPr lang="en-US"/>
              <a:t>Strength of dryline is highly correlated with the strength of large-scale confluence</a:t>
            </a:r>
          </a:p>
          <a:p>
            <a:pPr lvl="2"/>
            <a:r>
              <a:rPr lang="en-US"/>
              <a:t>Strength of lee troughing downstream of Rocky Mtns</a:t>
            </a:r>
          </a:p>
          <a:p>
            <a:pPr lvl="3"/>
            <a:r>
              <a:rPr lang="en-US"/>
              <a:t>Result of adiabatic compression and warming of sinking air on the lee slope</a:t>
            </a:r>
          </a:p>
          <a:p>
            <a:pPr lvl="3"/>
            <a:r>
              <a:rPr lang="en-US"/>
              <a:t>Vortex stretching (spin-up of cyclonic relative vorticity)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55012" name="Picture 4" descr="http://ww2010.atmos.uiuc.edu/guides/mtr/af/frnts/gifs/dfde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81200"/>
            <a:ext cx="2590800" cy="2063750"/>
          </a:xfrm>
          <a:prstGeom prst="rect">
            <a:avLst/>
          </a:prstGeom>
          <a:noFill/>
        </p:spPr>
      </p:pic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5432425" y="6437313"/>
            <a:ext cx="355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http://ww2010.atmos.uiuc.edu/(Gh)/guides/mtr/af/frnts/dfdef.rxml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5120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  <a:noFill/>
          <a:ln/>
        </p:spPr>
        <p:txBody>
          <a:bodyPr/>
          <a:lstStyle/>
          <a:p>
            <a:r>
              <a:rPr lang="en-US"/>
              <a:t>Dryline formation</a:t>
            </a:r>
          </a:p>
          <a:p>
            <a:pPr lvl="1"/>
            <a:r>
              <a:rPr lang="en-US"/>
              <a:t>Strength of dryline is highly correlated with the strength of large-scale confluence</a:t>
            </a:r>
          </a:p>
          <a:p>
            <a:pPr lvl="2"/>
            <a:r>
              <a:rPr lang="en-US"/>
              <a:t>Strength of lee troughing downstream of Rocky Mtns</a:t>
            </a:r>
          </a:p>
          <a:p>
            <a:pPr lvl="3"/>
            <a:r>
              <a:rPr lang="en-US"/>
              <a:t>Result of adiabatic compression and warming of sinking air on the lee slope</a:t>
            </a:r>
          </a:p>
          <a:p>
            <a:pPr lvl="3"/>
            <a:r>
              <a:rPr lang="en-US"/>
              <a:t>Vortex stretching (spin-up of cyclonic relative vorticity)</a:t>
            </a:r>
          </a:p>
        </p:txBody>
      </p:sp>
      <p:pic>
        <p:nvPicPr>
          <p:cNvPr id="512006" name="Picture 6" descr="C:\Documents and Settings\Douglas K. Miller\My Documents\schoolstuff\atms316\png_figs\fig5.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143000"/>
            <a:ext cx="61722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57059" name="Picture 3" descr="C:\Documents and Settings\Douglas K. Miller\My Documents\schoolstuff\atms316\png_figs\fig5.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41488"/>
            <a:ext cx="3581400" cy="3227387"/>
          </a:xfrm>
          <a:prstGeom prst="rect">
            <a:avLst/>
          </a:prstGeom>
          <a:noFill/>
        </p:spPr>
      </p:pic>
      <p:sp>
        <p:nvSpPr>
          <p:cNvPr id="557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  <a:noFill/>
          <a:ln/>
        </p:spPr>
        <p:txBody>
          <a:bodyPr/>
          <a:lstStyle/>
          <a:p>
            <a:r>
              <a:rPr lang="en-US"/>
              <a:t>Dryline formation</a:t>
            </a:r>
          </a:p>
          <a:p>
            <a:pPr lvl="1"/>
            <a:r>
              <a:rPr lang="en-US"/>
              <a:t>Lee troughs downstream of Rockies draw </a:t>
            </a:r>
          </a:p>
          <a:p>
            <a:pPr lvl="2"/>
            <a:r>
              <a:rPr lang="en-US"/>
              <a:t>moist air nw’ward from GoM </a:t>
            </a:r>
          </a:p>
          <a:p>
            <a:pPr lvl="2"/>
            <a:r>
              <a:rPr lang="en-US"/>
              <a:t>dry air ne’ward from southwestern U.S. or northern Mexico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59107" name="Picture 3" descr="C:\Documents and Settings\Douglas K. Miller\My Documents\schoolstuff\atms316\png_figs\fig5.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41488"/>
            <a:ext cx="3581400" cy="3227387"/>
          </a:xfrm>
          <a:prstGeom prst="rect">
            <a:avLst/>
          </a:prstGeom>
          <a:noFill/>
        </p:spPr>
      </p:pic>
      <p:sp>
        <p:nvSpPr>
          <p:cNvPr id="559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  <a:noFill/>
          <a:ln/>
        </p:spPr>
        <p:txBody>
          <a:bodyPr/>
          <a:lstStyle/>
          <a:p>
            <a:r>
              <a:rPr lang="en-US"/>
              <a:t>Dryline formation</a:t>
            </a:r>
          </a:p>
          <a:p>
            <a:pPr lvl="1"/>
            <a:r>
              <a:rPr lang="en-US"/>
              <a:t>Strong lee troughs </a:t>
            </a:r>
          </a:p>
          <a:p>
            <a:pPr lvl="2"/>
            <a:r>
              <a:rPr lang="en-US"/>
              <a:t>observed downstream of short-wave troughs in the mid- to upper-level westerlies</a:t>
            </a:r>
          </a:p>
          <a:p>
            <a:pPr lvl="1"/>
            <a:r>
              <a:rPr lang="en-US"/>
              <a:t>Weak lee troughs</a:t>
            </a:r>
          </a:p>
          <a:p>
            <a:pPr lvl="2"/>
            <a:r>
              <a:rPr lang="en-US"/>
              <a:t>Ridging in the mid- to upper-level westerlies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158" name="Picture 6" descr="C:\Documents and Settings\Douglas K. Miller\My Documents\schoolstuff\atms316\png_figs\fig5.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75" y="4191000"/>
            <a:ext cx="5102225" cy="2536825"/>
          </a:xfrm>
          <a:prstGeom prst="rect">
            <a:avLst/>
          </a:prstGeom>
          <a:noFill/>
        </p:spPr>
      </p:pic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561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8839200" cy="4648200"/>
          </a:xfrm>
          <a:noFill/>
          <a:ln/>
        </p:spPr>
        <p:txBody>
          <a:bodyPr/>
          <a:lstStyle/>
          <a:p>
            <a:r>
              <a:rPr lang="en-US"/>
              <a:t>Dryline formation</a:t>
            </a:r>
          </a:p>
          <a:p>
            <a:pPr lvl="1"/>
            <a:r>
              <a:rPr lang="en-US"/>
              <a:t>Other contribution of sloping terrain (beside formation of lee troughs)</a:t>
            </a:r>
          </a:p>
          <a:p>
            <a:pPr lvl="2"/>
            <a:r>
              <a:rPr lang="en-US"/>
              <a:t>Drylines; intersection of the top of the maritime tropical boundary layer with the 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563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4800600" cy="4648200"/>
          </a:xfrm>
          <a:noFill/>
          <a:ln/>
        </p:spPr>
        <p:txBody>
          <a:bodyPr/>
          <a:lstStyle/>
          <a:p>
            <a:r>
              <a:rPr lang="en-US"/>
              <a:t>Dryline formation</a:t>
            </a:r>
          </a:p>
          <a:p>
            <a:pPr lvl="1"/>
            <a:r>
              <a:rPr lang="en-US"/>
              <a:t>Other contribution of sloping terrain (beside formation of lee troughs)</a:t>
            </a:r>
          </a:p>
          <a:p>
            <a:pPr lvl="2"/>
            <a:r>
              <a:rPr lang="en-US"/>
              <a:t>Moist layer is relatively deep in the east, relatively shallow in the west</a:t>
            </a:r>
          </a:p>
          <a:p>
            <a:pPr lvl="2"/>
            <a:r>
              <a:rPr lang="en-US"/>
              <a:t>Dryline is the intersection between the top of the moist layer and the ground</a:t>
            </a:r>
          </a:p>
        </p:txBody>
      </p:sp>
      <p:pic>
        <p:nvPicPr>
          <p:cNvPr id="563205" name="Picture 5" descr="C:\Documents and Settings\Douglas K. Miller\My Documents\schoolstuff\atms316\png_figs\fig5.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1219200"/>
            <a:ext cx="4095750" cy="4267200"/>
          </a:xfrm>
          <a:prstGeom prst="rect">
            <a:avLst/>
          </a:prstGeom>
          <a:noFill/>
        </p:spPr>
      </p:pic>
      <p:sp>
        <p:nvSpPr>
          <p:cNvPr id="563206" name="Text Box 6"/>
          <p:cNvSpPr txBox="1">
            <a:spLocks noChangeArrowheads="1"/>
          </p:cNvSpPr>
          <p:nvPr/>
        </p:nvSpPr>
        <p:spPr bwMode="auto">
          <a:xfrm>
            <a:off x="5334000" y="5638800"/>
            <a:ext cx="368617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Mixing ratio from west-east traverses of a downward-pointing airborne water vapor lidar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449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Dryline formation</a:t>
            </a:r>
          </a:p>
          <a:p>
            <a:pPr lvl="1">
              <a:lnSpc>
                <a:spcPct val="90000"/>
              </a:lnSpc>
            </a:pPr>
            <a:r>
              <a:rPr lang="en-US"/>
              <a:t>boundary</a:t>
            </a:r>
          </a:p>
          <a:p>
            <a:pPr lvl="2">
              <a:lnSpc>
                <a:spcPct val="90000"/>
              </a:lnSpc>
            </a:pPr>
            <a:r>
              <a:rPr lang="en-US"/>
              <a:t>Nearly upright from the ground to 1-1.5 km due to vertical mixing</a:t>
            </a:r>
          </a:p>
          <a:p>
            <a:pPr lvl="2">
              <a:lnSpc>
                <a:spcPct val="90000"/>
              </a:lnSpc>
            </a:pPr>
            <a:r>
              <a:rPr lang="en-US"/>
              <a:t>Capped east of the dryline by a layer of large static stability at the BL top</a:t>
            </a:r>
          </a:p>
          <a:p>
            <a:pPr lvl="2">
              <a:lnSpc>
                <a:spcPct val="90000"/>
              </a:lnSpc>
            </a:pPr>
            <a:r>
              <a:rPr lang="en-US"/>
              <a:t>Elevated mixed layer overlies inversion to the east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18150" name="Picture 6" descr="C:\Documents and Settings\Douglas K. Miller\My Documents\schoolstuff\atms316\png_figs\fig5.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50" y="966788"/>
            <a:ext cx="4413250" cy="5815012"/>
          </a:xfrm>
          <a:prstGeom prst="rect">
            <a:avLst/>
          </a:prstGeom>
          <a:noFill/>
        </p:spPr>
      </p:pic>
      <p:sp>
        <p:nvSpPr>
          <p:cNvPr id="518151" name="Text Box 7"/>
          <p:cNvSpPr txBox="1">
            <a:spLocks noChangeArrowheads="1"/>
          </p:cNvSpPr>
          <p:nvPr/>
        </p:nvSpPr>
        <p:spPr bwMode="auto">
          <a:xfrm>
            <a:off x="4754563" y="2787650"/>
            <a:ext cx="30940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water vapor mixing ratio (contours)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</p:spPr>
        <p:txBody>
          <a:bodyPr/>
          <a:lstStyle/>
          <a:p>
            <a:r>
              <a:rPr lang="en-US"/>
              <a:t>Dryline formation</a:t>
            </a:r>
          </a:p>
          <a:p>
            <a:pPr lvl="1"/>
            <a:r>
              <a:rPr lang="en-US"/>
              <a:t>Extreme moisture gradients; </a:t>
            </a:r>
          </a:p>
          <a:p>
            <a:pPr lvl="1">
              <a:buFontTx/>
              <a:buNone/>
            </a:pPr>
            <a:r>
              <a:rPr lang="en-US"/>
              <a:t>dryline &gt;10 K ( 1 km)</a:t>
            </a:r>
            <a:r>
              <a:rPr lang="en-US" baseline="30000"/>
              <a:t>-1</a:t>
            </a:r>
          </a:p>
          <a:p>
            <a:pPr lvl="2"/>
            <a:r>
              <a:rPr lang="en-US">
                <a:sym typeface="Wingdings" pitchFamily="2" charset="2"/>
              </a:rPr>
              <a:t>positive feedback between frontogenesis and increase in horizontal moisture gradient leads to the convergence of moisture and temperature beneath the ascending branch of solenoidal vertical circulation</a:t>
            </a:r>
            <a:endParaRPr lang="en-US"/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65254" name="Picture 6" descr="C:\Documents and Settings\Douglas K. Miller\My Documents\schoolstuff\atms316\png_figs\fig5.1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8"/>
            <a:ext cx="4522788" cy="2024062"/>
          </a:xfrm>
          <a:prstGeom prst="rect">
            <a:avLst/>
          </a:prstGeom>
          <a:noFill/>
        </p:spPr>
      </p:pic>
      <p:pic>
        <p:nvPicPr>
          <p:cNvPr id="565255" name="Picture 7" descr="C:\Documents and Settings\Douglas K. Miller\My Documents\schoolstuff\atms316\png_figs\fig5.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13" y="2362200"/>
            <a:ext cx="3354387" cy="4419600"/>
          </a:xfrm>
          <a:prstGeom prst="rect">
            <a:avLst/>
          </a:prstGeom>
          <a:noFill/>
        </p:spPr>
      </p:pic>
      <p:sp>
        <p:nvSpPr>
          <p:cNvPr id="565256" name="Line 8"/>
          <p:cNvSpPr>
            <a:spLocks noChangeShapeType="1"/>
          </p:cNvSpPr>
          <p:nvPr/>
        </p:nvSpPr>
        <p:spPr bwMode="auto">
          <a:xfrm>
            <a:off x="3733800" y="6019800"/>
            <a:ext cx="21336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638800" cy="4648200"/>
          </a:xfrm>
        </p:spPr>
        <p:txBody>
          <a:bodyPr/>
          <a:lstStyle/>
          <a:p>
            <a:r>
              <a:rPr lang="en-US"/>
              <a:t>Dryline formation</a:t>
            </a:r>
          </a:p>
          <a:p>
            <a:pPr lvl="1"/>
            <a:r>
              <a:rPr lang="en-US"/>
              <a:t>Extreme moisture gradients; </a:t>
            </a:r>
          </a:p>
          <a:p>
            <a:pPr lvl="1">
              <a:buFontTx/>
              <a:buNone/>
            </a:pPr>
            <a:r>
              <a:rPr lang="en-US"/>
              <a:t>dryline &gt;10 K ( 1 km)</a:t>
            </a:r>
            <a:r>
              <a:rPr lang="en-US" baseline="30000"/>
              <a:t>-1</a:t>
            </a:r>
          </a:p>
          <a:p>
            <a:pPr lvl="2"/>
            <a:r>
              <a:rPr lang="en-US">
                <a:sym typeface="Wingdings" pitchFamily="2" charset="2"/>
              </a:rPr>
              <a:t>Differential vertical mixing (vm)</a:t>
            </a:r>
          </a:p>
          <a:p>
            <a:pPr lvl="3"/>
            <a:r>
              <a:rPr lang="en-US"/>
              <a:t>Deeper vm on dry side increases westerly momentum transported to the ground</a:t>
            </a:r>
          </a:p>
          <a:p>
            <a:pPr lvl="4"/>
            <a:r>
              <a:rPr lang="en-US"/>
              <a:t>Increases low-level convergence</a:t>
            </a:r>
          </a:p>
          <a:p>
            <a:pPr lvl="4"/>
            <a:r>
              <a:rPr lang="en-US"/>
              <a:t>Increases moisture gradient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67300" name="Picture 4" descr="C:\Documents and Settings\Douglas K. Miller\My Documents\schoolstuff\atms316\png_figs\fig5.1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8"/>
            <a:ext cx="4522788" cy="2024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Dryline motion</a:t>
            </a:r>
          </a:p>
          <a:p>
            <a:pPr lvl="1"/>
            <a:r>
              <a:rPr lang="en-US"/>
              <a:t>Influence of strong synoptic-scale motion; dryline translates with no diurnal component to its motion</a:t>
            </a:r>
          </a:p>
          <a:p>
            <a:pPr lvl="1"/>
            <a:r>
              <a:rPr lang="en-US"/>
              <a:t>Diurnal influence is strong in the absence of strong synoptic-scale forcing</a:t>
            </a:r>
          </a:p>
          <a:p>
            <a:pPr lvl="2"/>
            <a:r>
              <a:rPr lang="en-US"/>
              <a:t>Eastward motion during the day</a:t>
            </a:r>
          </a:p>
          <a:p>
            <a:pPr lvl="2"/>
            <a:r>
              <a:rPr lang="en-US"/>
              <a:t>Westward retreat at night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69348" name="Picture 4" descr="http://ww2010.atmos.uiuc.edu/guides/mtr/af/frnts/gifs/dfde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81200"/>
            <a:ext cx="2590800" cy="2063750"/>
          </a:xfrm>
          <a:prstGeom prst="rect">
            <a:avLst/>
          </a:prstGeom>
          <a:noFill/>
        </p:spPr>
      </p:pic>
      <p:sp>
        <p:nvSpPr>
          <p:cNvPr id="569349" name="Text Box 5"/>
          <p:cNvSpPr txBox="1">
            <a:spLocks noChangeArrowheads="1"/>
          </p:cNvSpPr>
          <p:nvPr/>
        </p:nvSpPr>
        <p:spPr bwMode="auto">
          <a:xfrm>
            <a:off x="5432425" y="6437313"/>
            <a:ext cx="355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http://ww2010.atmos.uiuc.edu/(Gh)/guides/mtr/af/frnts/dfdef.rxml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ATMS 316- Mesoscale Meteorology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4648200" cy="4876800"/>
          </a:xfrm>
          <a:noFill/>
          <a:ln/>
        </p:spPr>
        <p:txBody>
          <a:bodyPr/>
          <a:lstStyle/>
          <a:p>
            <a:r>
              <a:rPr lang="en-US" sz="2800"/>
              <a:t>Outline</a:t>
            </a:r>
          </a:p>
          <a:p>
            <a:pPr lvl="1"/>
            <a:r>
              <a:rPr lang="en-US" sz="2400"/>
              <a:t>Background</a:t>
            </a:r>
          </a:p>
          <a:p>
            <a:pPr lvl="1"/>
            <a:r>
              <a:rPr lang="en-US" sz="2400"/>
              <a:t>Drylines</a:t>
            </a:r>
          </a:p>
          <a:p>
            <a:pPr lvl="1"/>
            <a:r>
              <a:rPr lang="en-US" sz="2400"/>
              <a:t>Outflow boundaries</a:t>
            </a:r>
          </a:p>
        </p:txBody>
      </p:sp>
      <p:pic>
        <p:nvPicPr>
          <p:cNvPr id="78853" name="Picture 5" descr="1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895600" cy="411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1447800"/>
            <a:ext cx="5756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https://www.meted.ucar.edu/mesoprim/shear/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Dryline motion</a:t>
            </a:r>
          </a:p>
          <a:p>
            <a:pPr lvl="1"/>
            <a:r>
              <a:rPr lang="en-US" u="sng"/>
              <a:t>Daytime</a:t>
            </a:r>
            <a:r>
              <a:rPr lang="en-US"/>
              <a:t>; mixing east of dryline (“thin” layer of moist air) brings down westerlies to the surface and dryline propagates eastward</a:t>
            </a:r>
          </a:p>
          <a:p>
            <a:pPr lvl="2"/>
            <a:r>
              <a:rPr lang="en-US"/>
              <a:t>distinct from dryline jumping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71396" name="Picture 4" descr="http://ww2010.atmos.uiuc.edu/guides/mtr/af/frnts/gifs/dfde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81200"/>
            <a:ext cx="2590800" cy="2063750"/>
          </a:xfrm>
          <a:prstGeom prst="rect">
            <a:avLst/>
          </a:prstGeom>
          <a:noFill/>
        </p:spPr>
      </p:pic>
      <p:sp>
        <p:nvSpPr>
          <p:cNvPr id="571397" name="Text Box 5"/>
          <p:cNvSpPr txBox="1">
            <a:spLocks noChangeArrowheads="1"/>
          </p:cNvSpPr>
          <p:nvPr/>
        </p:nvSpPr>
        <p:spPr bwMode="auto">
          <a:xfrm>
            <a:off x="5432425" y="6437313"/>
            <a:ext cx="355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http://ww2010.atmos.uiuc.edu/(Gh)/guides/mtr/af/frnts/dfdef.rxml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Dryline motion</a:t>
            </a:r>
          </a:p>
          <a:p>
            <a:pPr lvl="1"/>
            <a:r>
              <a:rPr lang="en-US" u="sng"/>
              <a:t>Evening</a:t>
            </a:r>
            <a:r>
              <a:rPr lang="en-US"/>
              <a:t>; air west of dryline cools faster than air east of it, radiation inversion forms</a:t>
            </a:r>
          </a:p>
          <a:p>
            <a:pPr lvl="2"/>
            <a:r>
              <a:rPr lang="en-US"/>
              <a:t>Vertical mixing ends, winds slow and back toward (lee trough), moisture and dryline is advected westward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73444" name="Picture 4" descr="http://ww2010.atmos.uiuc.edu/guides/mtr/af/frnts/gifs/dfde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81200"/>
            <a:ext cx="2590800" cy="2063750"/>
          </a:xfrm>
          <a:prstGeom prst="rect">
            <a:avLst/>
          </a:prstGeom>
          <a:noFill/>
        </p:spPr>
      </p:pic>
      <p:sp>
        <p:nvSpPr>
          <p:cNvPr id="573445" name="Text Box 5"/>
          <p:cNvSpPr txBox="1">
            <a:spLocks noChangeArrowheads="1"/>
          </p:cNvSpPr>
          <p:nvPr/>
        </p:nvSpPr>
        <p:spPr bwMode="auto">
          <a:xfrm>
            <a:off x="5432425" y="6437313"/>
            <a:ext cx="355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http://ww2010.atmos.uiuc.edu/(Gh)/guides/mtr/af/frnts/dfdef.rxml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Capping inversions and convection initiation</a:t>
            </a:r>
          </a:p>
          <a:p>
            <a:pPr lvl="1">
              <a:lnSpc>
                <a:spcPct val="90000"/>
              </a:lnSpc>
            </a:pPr>
            <a:r>
              <a:rPr lang="en-US"/>
              <a:t>Convective storms often </a:t>
            </a:r>
            <a:r>
              <a:rPr lang="en-US" u="sng"/>
              <a:t>form</a:t>
            </a:r>
            <a:r>
              <a:rPr lang="en-US"/>
              <a:t> in the dry air mass just west of the dryline, where the ascending branch of the thermally direct circulation is situated</a:t>
            </a:r>
          </a:p>
          <a:p>
            <a:pPr lvl="2">
              <a:lnSpc>
                <a:spcPct val="90000"/>
              </a:lnSpc>
            </a:pPr>
            <a:r>
              <a:rPr lang="en-US"/>
              <a:t>move east after formation, tapping into low-level moisture (if cap is weak)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75492" name="Picture 4" descr="http://ww2010.atmos.uiuc.edu/guides/mtr/af/frnts/gifs/dfde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81200"/>
            <a:ext cx="2590800" cy="2063750"/>
          </a:xfrm>
          <a:prstGeom prst="rect">
            <a:avLst/>
          </a:prstGeom>
          <a:noFill/>
        </p:spPr>
      </p:pic>
      <p:sp>
        <p:nvSpPr>
          <p:cNvPr id="575493" name="Text Box 5"/>
          <p:cNvSpPr txBox="1">
            <a:spLocks noChangeArrowheads="1"/>
          </p:cNvSpPr>
          <p:nvPr/>
        </p:nvSpPr>
        <p:spPr bwMode="auto">
          <a:xfrm>
            <a:off x="5432425" y="6437313"/>
            <a:ext cx="355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http://ww2010.atmos.uiuc.edu/(Gh)/guides/mtr/af/frnts/dfdef.rxml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Capping inversions and convection initiation</a:t>
            </a:r>
          </a:p>
          <a:p>
            <a:pPr lvl="1"/>
            <a:r>
              <a:rPr lang="en-US"/>
              <a:t>Convection triggers east of a dryline</a:t>
            </a:r>
          </a:p>
          <a:p>
            <a:pPr lvl="2"/>
            <a:r>
              <a:rPr lang="en-US"/>
              <a:t>CFA</a:t>
            </a:r>
          </a:p>
          <a:p>
            <a:pPr lvl="2"/>
            <a:r>
              <a:rPr lang="en-US"/>
              <a:t>Gravity waves excited by dryline updrafts impinging on the stable layer atop the BL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77540" name="Picture 4" descr="http://ww2010.atmos.uiuc.edu/guides/mtr/af/frnts/gifs/dfde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81200"/>
            <a:ext cx="2590800" cy="2063750"/>
          </a:xfrm>
          <a:prstGeom prst="rect">
            <a:avLst/>
          </a:prstGeom>
          <a:noFill/>
        </p:spPr>
      </p:pic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5432425" y="6437313"/>
            <a:ext cx="355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http://ww2010.atmos.uiuc.edu/(Gh)/guides/mtr/af/frnts/dfdef.rxml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Capping inversions and convection initiation</a:t>
            </a:r>
          </a:p>
          <a:p>
            <a:pPr lvl="1"/>
            <a:r>
              <a:rPr lang="en-US"/>
              <a:t>Drylines </a:t>
            </a:r>
          </a:p>
          <a:p>
            <a:pPr lvl="2"/>
            <a:r>
              <a:rPr lang="en-US"/>
              <a:t>often precede cold fronts in the Great Plains and get “first crack” at encroaching upon the conditionally unstable mT air masses</a:t>
            </a:r>
          </a:p>
          <a:p>
            <a:pPr lvl="2"/>
            <a:r>
              <a:rPr lang="en-US"/>
              <a:t>more prone to initiate isolated T-storms</a:t>
            </a:r>
          </a:p>
          <a:p>
            <a:pPr lvl="3"/>
            <a:r>
              <a:rPr lang="en-US"/>
              <a:t>prolific tornado producers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79588" name="Picture 4" descr="http://ww2010.atmos.uiuc.edu/guides/mtr/af/frnts/gifs/dfde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81200"/>
            <a:ext cx="2590800" cy="2063750"/>
          </a:xfrm>
          <a:prstGeom prst="rect">
            <a:avLst/>
          </a:prstGeom>
          <a:noFill/>
        </p:spPr>
      </p:pic>
      <p:sp>
        <p:nvSpPr>
          <p:cNvPr id="579589" name="Text Box 5"/>
          <p:cNvSpPr txBox="1">
            <a:spLocks noChangeArrowheads="1"/>
          </p:cNvSpPr>
          <p:nvPr/>
        </p:nvSpPr>
        <p:spPr bwMode="auto">
          <a:xfrm>
            <a:off x="5432425" y="6437313"/>
            <a:ext cx="355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http://ww2010.atmos.uiuc.edu/(Gh)/guides/mtr/af/frnts/dfdef.rxml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715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Capping inversions and convection initiation</a:t>
            </a:r>
          </a:p>
          <a:p>
            <a:pPr lvl="1">
              <a:lnSpc>
                <a:spcPct val="90000"/>
              </a:lnSpc>
            </a:pPr>
            <a:r>
              <a:rPr lang="en-US"/>
              <a:t>Drylines  are closely related to capping inversions (</a:t>
            </a:r>
            <a:r>
              <a:rPr lang="en-US" b="1" u="sng"/>
              <a:t>caps</a:t>
            </a:r>
            <a:r>
              <a:rPr lang="en-US"/>
              <a:t> or lids)</a:t>
            </a:r>
          </a:p>
          <a:p>
            <a:pPr lvl="2">
              <a:lnSpc>
                <a:spcPct val="90000"/>
              </a:lnSpc>
            </a:pPr>
            <a:r>
              <a:rPr lang="en-US"/>
              <a:t>prevent the release of CAPE until CIN of BL air can be overcome</a:t>
            </a:r>
          </a:p>
          <a:p>
            <a:pPr lvl="2">
              <a:lnSpc>
                <a:spcPct val="90000"/>
              </a:lnSpc>
            </a:pPr>
            <a:r>
              <a:rPr lang="en-US"/>
              <a:t>allow for generation of large CAPE values</a:t>
            </a:r>
          </a:p>
          <a:p>
            <a:pPr lvl="2">
              <a:lnSpc>
                <a:spcPct val="90000"/>
              </a:lnSpc>
            </a:pPr>
            <a:r>
              <a:rPr lang="en-US"/>
              <a:t>absence of cap </a:t>
            </a:r>
            <a:r>
              <a:rPr lang="en-US">
                <a:sym typeface="Wingdings" pitchFamily="2" charset="2"/>
              </a:rPr>
              <a:t> CAPE is released shortly after it is generated (as in tropics)</a:t>
            </a:r>
            <a:endParaRPr lang="en-US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81636" name="Picture 4" descr="http://ww2010.atmos.uiuc.edu/guides/mtr/af/frnts/gifs/dfde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81200"/>
            <a:ext cx="2590800" cy="2063750"/>
          </a:xfrm>
          <a:prstGeom prst="rect">
            <a:avLst/>
          </a:prstGeom>
          <a:noFill/>
        </p:spPr>
      </p:pic>
      <p:sp>
        <p:nvSpPr>
          <p:cNvPr id="581637" name="Text Box 5"/>
          <p:cNvSpPr txBox="1">
            <a:spLocks noChangeArrowheads="1"/>
          </p:cNvSpPr>
          <p:nvPr/>
        </p:nvSpPr>
        <p:spPr bwMode="auto">
          <a:xfrm>
            <a:off x="5432425" y="6437313"/>
            <a:ext cx="355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http://ww2010.atmos.uiuc.edu/(Gh)/guides/mtr/af/frnts/dfdef.rxml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r>
              <a:rPr lang="en-US"/>
              <a:t>Capping inversions and convection initiation</a:t>
            </a:r>
          </a:p>
          <a:p>
            <a:pPr lvl="1"/>
            <a:r>
              <a:rPr lang="en-US"/>
              <a:t>greatest potential for failed forecasts; days having strong capping inversions</a:t>
            </a:r>
          </a:p>
          <a:p>
            <a:pPr lvl="2"/>
            <a:r>
              <a:rPr lang="en-US"/>
              <a:t>large potential for severe weather (large CAPE)</a:t>
            </a:r>
          </a:p>
          <a:p>
            <a:pPr lvl="2"/>
            <a:r>
              <a:rPr lang="en-US"/>
              <a:t>large CIN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85735" name="Picture 7" descr="C:\Documents and Settings\Douglas K. Miller\My Documents\schoolstuff\atms316\png_figs\fig2.9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343400"/>
            <a:ext cx="8610600" cy="243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257800" cy="4648200"/>
          </a:xfrm>
        </p:spPr>
        <p:txBody>
          <a:bodyPr/>
          <a:lstStyle/>
          <a:p>
            <a:r>
              <a:rPr lang="en-US"/>
              <a:t>Other aspects of drylines</a:t>
            </a:r>
          </a:p>
          <a:p>
            <a:pPr lvl="1"/>
            <a:r>
              <a:rPr lang="en-US"/>
              <a:t>Multiple drylines</a:t>
            </a:r>
          </a:p>
          <a:p>
            <a:pPr lvl="2"/>
            <a:r>
              <a:rPr lang="en-US"/>
              <a:t>not well understood</a:t>
            </a:r>
          </a:p>
          <a:p>
            <a:pPr lvl="1"/>
            <a:r>
              <a:rPr lang="en-US"/>
              <a:t>Meso-</a:t>
            </a:r>
            <a:r>
              <a:rPr lang="en-US" i="1">
                <a:latin typeface="Symbol" pitchFamily="18" charset="2"/>
                <a:sym typeface="Symbol" pitchFamily="18" charset="2"/>
              </a:rPr>
              <a:t></a:t>
            </a:r>
            <a:r>
              <a:rPr lang="en-US"/>
              <a:t>-scale bulges or waves in drylines</a:t>
            </a:r>
          </a:p>
          <a:p>
            <a:pPr lvl="2"/>
            <a:r>
              <a:rPr lang="en-US"/>
              <a:t>enhanced vertical mixing?</a:t>
            </a:r>
          </a:p>
          <a:p>
            <a:pPr lvl="2"/>
            <a:r>
              <a:rPr lang="en-US"/>
              <a:t>often in the left exit region of a jet streak</a:t>
            </a:r>
          </a:p>
          <a:p>
            <a:pPr lvl="2"/>
            <a:r>
              <a:rPr lang="en-US"/>
              <a:t>relative maximum in surface sensible heat fluxes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83686" name="Picture 6" descr="C:\Documents and Settings\Douglas K. Miller\My Documents\schoolstuff\atms316\png_figs\fig5.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3779838" cy="364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7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03425"/>
            <a:ext cx="30480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715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Outflow boundaries – general description</a:t>
            </a:r>
          </a:p>
          <a:p>
            <a:pPr lvl="1">
              <a:lnSpc>
                <a:spcPct val="90000"/>
              </a:lnSpc>
            </a:pPr>
            <a:r>
              <a:rPr lang="en-US"/>
              <a:t>Produced by showers or T-storms as rain falls into subsaturated air and evaporates</a:t>
            </a:r>
          </a:p>
          <a:p>
            <a:pPr lvl="1">
              <a:lnSpc>
                <a:spcPct val="90000"/>
              </a:lnSpc>
            </a:pPr>
            <a:r>
              <a:rPr lang="en-US"/>
              <a:t>Air tends to sink and spread outward, away from its source, upon reaching the surface</a:t>
            </a:r>
          </a:p>
          <a:p>
            <a:pPr lvl="1">
              <a:lnSpc>
                <a:spcPct val="90000"/>
              </a:lnSpc>
            </a:pPr>
            <a:r>
              <a:rPr lang="en-US"/>
              <a:t>Associated with mesohigh or bubble high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587785" name="Text Box 9"/>
          <p:cNvSpPr txBox="1">
            <a:spLocks noChangeArrowheads="1"/>
          </p:cNvSpPr>
          <p:nvPr/>
        </p:nvSpPr>
        <p:spPr bwMode="auto">
          <a:xfrm>
            <a:off x="5715000" y="6461125"/>
            <a:ext cx="3322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http://apollo.lsc.vsc.edu/classes/met455/notes/section8/3.html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6" name="Picture 6" descr="C:\Documents and Settings\Douglas K. Miller\My Documents\schoolstuff\atms316\png_figs\fig5.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05000"/>
            <a:ext cx="3429000" cy="2779713"/>
          </a:xfrm>
          <a:prstGeom prst="rect">
            <a:avLst/>
          </a:prstGeom>
          <a:noFill/>
        </p:spPr>
      </p:pic>
      <p:sp>
        <p:nvSpPr>
          <p:cNvPr id="5222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522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715000" cy="4648200"/>
          </a:xfrm>
          <a:noFill/>
          <a:ln/>
        </p:spPr>
        <p:txBody>
          <a:bodyPr/>
          <a:lstStyle/>
          <a:p>
            <a:r>
              <a:rPr lang="en-US"/>
              <a:t>Outflow boundaries – general description</a:t>
            </a:r>
          </a:p>
          <a:p>
            <a:pPr lvl="1"/>
            <a:r>
              <a:rPr lang="en-US"/>
              <a:t>Dry air impinging on a T-storm updraft aloft</a:t>
            </a:r>
          </a:p>
          <a:p>
            <a:pPr lvl="2"/>
            <a:r>
              <a:rPr lang="en-US"/>
              <a:t>Melting and sublimation of snow, graupel, and/or hail can contribute to negative buoyancy, as well</a:t>
            </a:r>
          </a:p>
          <a:p>
            <a:pPr lvl="2"/>
            <a:r>
              <a:rPr lang="en-US"/>
              <a:t> 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e</a:t>
            </a:r>
            <a:r>
              <a:rPr lang="en-US"/>
              <a:t> of downdrafts and outflows tend to be lower than ambient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152400" y="1600200"/>
            <a:ext cx="5029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Drylines and outflow boundaries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u="sng"/>
              <a:t>Huge</a:t>
            </a:r>
            <a:r>
              <a:rPr lang="en-US"/>
              <a:t> forecast challenge; where will convection be triggered?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Drylines and outflow boundaries can act as the trigger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/>
              <a:t>Help to narrow focus to a smaller area, however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/>
              <a:t>Challenge still remains; where precisely along a dryline or outflow boundary will the most dangerous convection be triggered?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ATMS 316- Background</a:t>
            </a:r>
          </a:p>
        </p:txBody>
      </p:sp>
      <p:pic>
        <p:nvPicPr>
          <p:cNvPr id="251920" name="Picture 16" descr="MD 259 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6513" y="1905000"/>
            <a:ext cx="4027487" cy="3016250"/>
          </a:xfrm>
          <a:prstGeom prst="rect">
            <a:avLst/>
          </a:prstGeom>
          <a:noFill/>
        </p:spPr>
      </p:pic>
      <p:sp>
        <p:nvSpPr>
          <p:cNvPr id="251921" name="Text Box 17"/>
          <p:cNvSpPr txBox="1">
            <a:spLocks noChangeArrowheads="1"/>
          </p:cNvSpPr>
          <p:nvPr/>
        </p:nvSpPr>
        <p:spPr bwMode="auto">
          <a:xfrm>
            <a:off x="5486400" y="6461125"/>
            <a:ext cx="3571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http://www.spc.noaa.gov/exper/archive/event.php?date=20130309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24294" name="Picture 6" descr="C:\Documents and Settings\Douglas K. Miller\My Documents\schoolstuff\atms316\png_figs\fig5.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008188"/>
            <a:ext cx="4800600" cy="3408362"/>
          </a:xfrm>
          <a:prstGeom prst="rect">
            <a:avLst/>
          </a:prstGeom>
          <a:noFill/>
        </p:spPr>
      </p:pic>
      <p:sp>
        <p:nvSpPr>
          <p:cNvPr id="524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486400" cy="46482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/>
              <a:t>Outflow boundaries – general description</a:t>
            </a:r>
          </a:p>
          <a:p>
            <a:pPr lvl="1"/>
            <a:r>
              <a:rPr lang="en-US"/>
              <a:t>Outflow boundary, a.k.a.</a:t>
            </a:r>
          </a:p>
          <a:p>
            <a:pPr lvl="2"/>
            <a:r>
              <a:rPr lang="en-US"/>
              <a:t>Gust front (if close to originating convection)</a:t>
            </a:r>
          </a:p>
          <a:p>
            <a:pPr lvl="2"/>
            <a:r>
              <a:rPr lang="en-US"/>
              <a:t>Fine-line (detectable in radar reflectivity data; insects or air density differences)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715000" cy="4648200"/>
          </a:xfrm>
        </p:spPr>
        <p:txBody>
          <a:bodyPr/>
          <a:lstStyle/>
          <a:p>
            <a:r>
              <a:rPr lang="en-US"/>
              <a:t>Outflow boundaries – general description</a:t>
            </a:r>
          </a:p>
          <a:p>
            <a:pPr lvl="1"/>
            <a:r>
              <a:rPr lang="en-US"/>
              <a:t>~1 km deep (100s m – 4 km)</a:t>
            </a:r>
          </a:p>
          <a:p>
            <a:pPr lvl="2"/>
            <a:r>
              <a:rPr lang="en-US"/>
              <a:t>persistent long-living convection yields greatest depths</a:t>
            </a:r>
          </a:p>
          <a:p>
            <a:pPr lvl="1"/>
            <a:r>
              <a:rPr lang="en-US"/>
              <a:t>arcus or shelf cloud</a:t>
            </a:r>
          </a:p>
          <a:p>
            <a:pPr lvl="2"/>
            <a:r>
              <a:rPr lang="en-US"/>
              <a:t>air forced to ascend along the leading edge of the outflow</a:t>
            </a:r>
          </a:p>
        </p:txBody>
      </p:sp>
      <p:sp>
        <p:nvSpPr>
          <p:cNvPr id="5898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89830" name="Picture 6" descr="C:\Documents and Settings\Douglas K. Miller\My Documents\schoolstuff\atms316\png_figs\fig5.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3581400" cy="240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4" name="Picture 2" descr="C:\Documents and Settings\Douglas K. Miller\My Documents\schoolstuff\atms316\png_figs\fig5.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05000"/>
            <a:ext cx="3429000" cy="2779713"/>
          </a:xfrm>
          <a:prstGeom prst="rect">
            <a:avLst/>
          </a:prstGeom>
          <a:noFill/>
        </p:spPr>
      </p:pic>
      <p:sp>
        <p:nvSpPr>
          <p:cNvPr id="5918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591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715000" cy="4648200"/>
          </a:xfrm>
          <a:noFill/>
          <a:ln/>
        </p:spPr>
        <p:txBody>
          <a:bodyPr/>
          <a:lstStyle/>
          <a:p>
            <a:r>
              <a:rPr lang="en-US"/>
              <a:t>Outflow boundaries – general description</a:t>
            </a:r>
          </a:p>
          <a:p>
            <a:pPr lvl="1"/>
            <a:r>
              <a:rPr lang="en-US"/>
              <a:t> 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e</a:t>
            </a:r>
            <a:r>
              <a:rPr lang="en-US"/>
              <a:t> deficit dependent on</a:t>
            </a:r>
          </a:p>
          <a:p>
            <a:pPr lvl="2"/>
            <a:r>
              <a:rPr lang="en-US"/>
              <a:t>Height from which air descends to the surface</a:t>
            </a:r>
          </a:p>
          <a:p>
            <a:pPr lvl="2"/>
            <a:r>
              <a:rPr lang="en-US"/>
              <a:t>Environmental temperature and moisture profile</a:t>
            </a:r>
          </a:p>
          <a:p>
            <a:pPr lvl="3"/>
            <a:r>
              <a:rPr lang="en-US"/>
              <a:t>difficult to generalize, depends on types and number of hydrometeors</a:t>
            </a:r>
          </a:p>
          <a:p>
            <a:pPr lvl="4"/>
            <a:r>
              <a:rPr lang="en-US"/>
              <a:t>hydrometeors are also dependent on the environmental RH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5283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715000" cy="4648200"/>
          </a:xfrm>
          <a:noFill/>
          <a:ln/>
        </p:spPr>
        <p:txBody>
          <a:bodyPr/>
          <a:lstStyle/>
          <a:p>
            <a:r>
              <a:rPr lang="en-US"/>
              <a:t>Outflow boundaries – general description</a:t>
            </a:r>
          </a:p>
          <a:p>
            <a:pPr lvl="1"/>
            <a:r>
              <a:rPr lang="en-US"/>
              <a:t>Pressure changes</a:t>
            </a:r>
          </a:p>
          <a:p>
            <a:pPr lvl="2"/>
            <a:r>
              <a:rPr lang="en-US"/>
              <a:t>Hydrostatic</a:t>
            </a:r>
          </a:p>
          <a:p>
            <a:pPr lvl="2"/>
            <a:r>
              <a:rPr lang="en-US"/>
              <a:t>Nonhydrostatic </a:t>
            </a:r>
          </a:p>
        </p:txBody>
      </p:sp>
      <p:pic>
        <p:nvPicPr>
          <p:cNvPr id="528390" name="Picture 6" descr="C:\Documents and Settings\Douglas K. Miller\My Documents\schoolstuff\atms316\png_figs\fig5.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00225"/>
            <a:ext cx="7010400" cy="492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24" name="Picture 4" descr="C:\Documents and Settings\Douglas K. Miller\My Documents\schoolstuff\atms316\png_figs\fig5.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800225"/>
            <a:ext cx="3810000" cy="2678113"/>
          </a:xfrm>
          <a:prstGeom prst="rect">
            <a:avLst/>
          </a:prstGeom>
          <a:noFill/>
        </p:spPr>
      </p:pic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715000" cy="4648200"/>
          </a:xfrm>
          <a:noFill/>
          <a:ln/>
        </p:spPr>
        <p:txBody>
          <a:bodyPr/>
          <a:lstStyle/>
          <a:p>
            <a:r>
              <a:rPr lang="en-US"/>
              <a:t>Outflow boundaries – general description</a:t>
            </a:r>
          </a:p>
          <a:p>
            <a:pPr lvl="1"/>
            <a:r>
              <a:rPr lang="en-US"/>
              <a:t>Pressure changes</a:t>
            </a:r>
          </a:p>
          <a:p>
            <a:pPr lvl="2"/>
            <a:r>
              <a:rPr lang="en-US"/>
              <a:t>Hydrostatic</a:t>
            </a:r>
          </a:p>
          <a:p>
            <a:pPr lvl="3"/>
            <a:r>
              <a:rPr lang="en-US"/>
              <a:t>Pressure a function of depth of cold air</a:t>
            </a:r>
          </a:p>
          <a:p>
            <a:pPr lvl="2"/>
            <a:r>
              <a:rPr lang="en-US"/>
              <a:t>Nonhydrostatic </a:t>
            </a:r>
          </a:p>
          <a:p>
            <a:pPr lvl="3"/>
            <a:r>
              <a:rPr lang="en-US"/>
              <a:t>1) required with the deflection of ambient air up and over the outflow</a:t>
            </a:r>
          </a:p>
          <a:p>
            <a:pPr lvl="3"/>
            <a:r>
              <a:rPr lang="en-US"/>
              <a:t>2) deceleration of downdraft air as it approaches the ground</a:t>
            </a:r>
          </a:p>
        </p:txBody>
      </p:sp>
      <p:sp>
        <p:nvSpPr>
          <p:cNvPr id="593925" name="Text Box 5"/>
          <p:cNvSpPr txBox="1">
            <a:spLocks noChangeArrowheads="1"/>
          </p:cNvSpPr>
          <p:nvPr/>
        </p:nvSpPr>
        <p:spPr bwMode="auto">
          <a:xfrm>
            <a:off x="7467600" y="3124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1)</a:t>
            </a:r>
          </a:p>
        </p:txBody>
      </p:sp>
      <p:sp>
        <p:nvSpPr>
          <p:cNvPr id="593926" name="Text Box 6"/>
          <p:cNvSpPr txBox="1">
            <a:spLocks noChangeArrowheads="1"/>
          </p:cNvSpPr>
          <p:nvPr/>
        </p:nvSpPr>
        <p:spPr bwMode="auto">
          <a:xfrm>
            <a:off x="6115050" y="3124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5304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410200" cy="4648200"/>
          </a:xfrm>
          <a:noFill/>
          <a:ln/>
        </p:spPr>
        <p:txBody>
          <a:bodyPr/>
          <a:lstStyle/>
          <a:p>
            <a:r>
              <a:rPr lang="en-US"/>
              <a:t>Outflow boundaries – general description</a:t>
            </a:r>
          </a:p>
          <a:p>
            <a:pPr lvl="1"/>
            <a:r>
              <a:rPr lang="en-US"/>
              <a:t>Wake low or wake depression</a:t>
            </a:r>
          </a:p>
          <a:p>
            <a:pPr lvl="2"/>
            <a:r>
              <a:rPr lang="en-US"/>
              <a:t>Region of low pressure typically developing in the trailing portion of the outflow</a:t>
            </a:r>
          </a:p>
          <a:p>
            <a:pPr lvl="3"/>
            <a:r>
              <a:rPr lang="en-US"/>
              <a:t>Net columnar warming due to subsidence and warming occurring at midlevels (hydrostatic effects)</a:t>
            </a:r>
          </a:p>
        </p:txBody>
      </p:sp>
      <p:pic>
        <p:nvPicPr>
          <p:cNvPr id="530438" name="Picture 6" descr="C:\Documents and Settings\Douglas K. Miller\My Documents\schoolstuff\atms316\png_figs\fig5.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044700"/>
            <a:ext cx="6248400" cy="4573588"/>
          </a:xfrm>
          <a:prstGeom prst="rect">
            <a:avLst/>
          </a:prstGeom>
          <a:noFill/>
        </p:spPr>
      </p:pic>
      <p:sp>
        <p:nvSpPr>
          <p:cNvPr id="530443" name="Rectangle 11"/>
          <p:cNvSpPr>
            <a:spLocks noChangeArrowheads="1"/>
          </p:cNvSpPr>
          <p:nvPr/>
        </p:nvSpPr>
        <p:spPr bwMode="auto">
          <a:xfrm>
            <a:off x="3733800" y="3810000"/>
            <a:ext cx="1447800" cy="121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95971" name="Picture 3" descr="C:\Documents and Settings\Douglas K. Miller\My Documents\schoolstuff\atms316\png_figs\fig5.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044700"/>
            <a:ext cx="3779837" cy="2767013"/>
          </a:xfrm>
          <a:prstGeom prst="rect">
            <a:avLst/>
          </a:prstGeom>
          <a:noFill/>
        </p:spPr>
      </p:pic>
      <p:sp>
        <p:nvSpPr>
          <p:cNvPr id="595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410200" cy="4648200"/>
          </a:xfrm>
          <a:noFill/>
          <a:ln/>
        </p:spPr>
        <p:txBody>
          <a:bodyPr/>
          <a:lstStyle/>
          <a:p>
            <a:r>
              <a:rPr lang="en-US"/>
              <a:t>Outflow boundaries – general description</a:t>
            </a:r>
          </a:p>
          <a:p>
            <a:pPr lvl="1"/>
            <a:r>
              <a:rPr lang="en-US"/>
              <a:t>Wake low or wake depression</a:t>
            </a:r>
          </a:p>
          <a:p>
            <a:pPr lvl="2"/>
            <a:r>
              <a:rPr lang="en-US"/>
              <a:t>Region of low pressure typically developing in the trailing portion of the outflow</a:t>
            </a:r>
          </a:p>
          <a:p>
            <a:pPr lvl="3"/>
            <a:r>
              <a:rPr lang="en-US"/>
              <a:t>Net columnar warming due to subsidence and warming occurring at midlevels (hydrostatic effects)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715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Density current dynamics</a:t>
            </a:r>
          </a:p>
          <a:p>
            <a:pPr lvl="1">
              <a:lnSpc>
                <a:spcPct val="90000"/>
              </a:lnSpc>
            </a:pPr>
            <a:r>
              <a:rPr lang="en-US"/>
              <a:t>Outflow boundaries behave often like density currents</a:t>
            </a:r>
          </a:p>
          <a:p>
            <a:pPr lvl="2">
              <a:lnSpc>
                <a:spcPct val="90000"/>
              </a:lnSpc>
            </a:pPr>
            <a:r>
              <a:rPr lang="en-US"/>
              <a:t>Flow of a relatively dense fluid embedded within a lighter fluid</a:t>
            </a:r>
          </a:p>
          <a:p>
            <a:pPr lvl="2">
              <a:lnSpc>
                <a:spcPct val="90000"/>
              </a:lnSpc>
            </a:pPr>
            <a:r>
              <a:rPr lang="en-US"/>
              <a:t>Motion is dictated by horizontal pressure gradient force across the density interface</a:t>
            </a:r>
          </a:p>
          <a:p>
            <a:pPr lvl="2">
              <a:lnSpc>
                <a:spcPct val="90000"/>
              </a:lnSpc>
            </a:pPr>
            <a:r>
              <a:rPr lang="en-US"/>
              <a:t>Behave as material surfaces (air parcels do not pass through the density interface)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98024" name="Picture 8" descr="C:\Documents and Settings\Douglas K. Miller\My Documents\schoolstuff\atms316\png_figs\fig5.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81200"/>
            <a:ext cx="3124200" cy="2355850"/>
          </a:xfrm>
          <a:prstGeom prst="rect">
            <a:avLst/>
          </a:prstGeom>
          <a:noFill/>
        </p:spPr>
      </p:pic>
      <p:sp>
        <p:nvSpPr>
          <p:cNvPr id="598025" name="Rectangle 9"/>
          <p:cNvSpPr>
            <a:spLocks noChangeArrowheads="1"/>
          </p:cNvSpPr>
          <p:nvPr/>
        </p:nvSpPr>
        <p:spPr bwMode="auto">
          <a:xfrm>
            <a:off x="6400800" y="45720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>
                <a:latin typeface="Arial" charset="0"/>
              </a:rPr>
              <a:t>A density current in a laboratory tank.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715000" cy="4648200"/>
          </a:xfrm>
        </p:spPr>
        <p:txBody>
          <a:bodyPr/>
          <a:lstStyle/>
          <a:p>
            <a:r>
              <a:rPr lang="en-US"/>
              <a:t>Density current dynamics</a:t>
            </a:r>
          </a:p>
          <a:p>
            <a:pPr lvl="1"/>
            <a:r>
              <a:rPr lang="en-US"/>
              <a:t>Density currents</a:t>
            </a:r>
          </a:p>
          <a:p>
            <a:pPr lvl="2"/>
            <a:r>
              <a:rPr lang="en-US"/>
              <a:t>Leading edge (head) depth depends on</a:t>
            </a:r>
          </a:p>
          <a:p>
            <a:pPr lvl="3"/>
            <a:r>
              <a:rPr lang="en-US"/>
              <a:t>Density differential</a:t>
            </a:r>
          </a:p>
          <a:p>
            <a:pPr lvl="3"/>
            <a:r>
              <a:rPr lang="en-US"/>
              <a:t>Ambient wind shear</a:t>
            </a:r>
          </a:p>
          <a:p>
            <a:pPr lvl="3"/>
            <a:r>
              <a:rPr lang="en-US"/>
              <a:t>Existence of a relative headwind or tailwind</a:t>
            </a:r>
          </a:p>
          <a:p>
            <a:pPr lvl="2"/>
            <a:r>
              <a:rPr lang="en-US"/>
              <a:t>Kelvin-Helmholtz instability can exist along the top interface</a:t>
            </a:r>
          </a:p>
          <a:p>
            <a:pPr lvl="3"/>
            <a:r>
              <a:rPr lang="en-US"/>
              <a:t>Flow breaks down into billows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600070" name="Picture 6" descr="C:\Documents and Settings\Douglas K. Miller\My Documents\schoolstuff\atms316\png_figs\fig5.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25" y="1762125"/>
            <a:ext cx="5730875" cy="4181475"/>
          </a:xfrm>
          <a:prstGeom prst="rect">
            <a:avLst/>
          </a:prstGeom>
          <a:noFill/>
        </p:spPr>
      </p:pic>
      <p:sp>
        <p:nvSpPr>
          <p:cNvPr id="600071" name="Text Box 7"/>
          <p:cNvSpPr txBox="1">
            <a:spLocks noChangeArrowheads="1"/>
          </p:cNvSpPr>
          <p:nvPr/>
        </p:nvSpPr>
        <p:spPr bwMode="auto">
          <a:xfrm>
            <a:off x="669925" y="6096000"/>
            <a:ext cx="801687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Radar observations of a gust front (moving from L to R) having density current characteristics. (a) Reflectivity and (b) radial velocity.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5486400" cy="4648200"/>
          </a:xfrm>
        </p:spPr>
        <p:txBody>
          <a:bodyPr/>
          <a:lstStyle/>
          <a:p>
            <a:r>
              <a:rPr lang="en-US"/>
              <a:t>Density current dynamics</a:t>
            </a:r>
          </a:p>
          <a:p>
            <a:pPr lvl="1"/>
            <a:r>
              <a:rPr lang="en-US"/>
              <a:t>Density currents</a:t>
            </a:r>
          </a:p>
          <a:p>
            <a:pPr lvl="2"/>
            <a:r>
              <a:rPr lang="en-US"/>
              <a:t>Leading edge (head) depth depends on</a:t>
            </a:r>
          </a:p>
          <a:p>
            <a:pPr lvl="3"/>
            <a:r>
              <a:rPr lang="en-US"/>
              <a:t>Density differential</a:t>
            </a:r>
          </a:p>
          <a:p>
            <a:pPr lvl="3"/>
            <a:r>
              <a:rPr lang="en-US"/>
              <a:t>Ambient wind shear</a:t>
            </a:r>
          </a:p>
          <a:p>
            <a:pPr lvl="3"/>
            <a:r>
              <a:rPr lang="en-US"/>
              <a:t>Existence of a relative headwind or tailwind</a:t>
            </a:r>
          </a:p>
          <a:p>
            <a:pPr lvl="2"/>
            <a:r>
              <a:rPr lang="en-US"/>
              <a:t>Kelvin-Helmholtz instability can exist along the top interface</a:t>
            </a:r>
          </a:p>
          <a:p>
            <a:pPr lvl="3"/>
            <a:r>
              <a:rPr lang="en-US"/>
              <a:t>Flow breaks down into billows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602116" name="Picture 4" descr="C:\Documents and Settings\Douglas K. Miller\My Documents\schoolstuff\atms316\png_figs\fig5.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762125"/>
            <a:ext cx="3505200" cy="255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 sz="2800"/>
              <a:t>Chapter 5, p. 132 – 149</a:t>
            </a:r>
          </a:p>
          <a:p>
            <a:pPr lvl="1"/>
            <a:r>
              <a:rPr lang="en-US" sz="2400"/>
              <a:t>Drylines</a:t>
            </a:r>
          </a:p>
          <a:p>
            <a:pPr lvl="2"/>
            <a:r>
              <a:rPr lang="en-US" sz="2000"/>
              <a:t>General description</a:t>
            </a:r>
          </a:p>
          <a:p>
            <a:pPr lvl="2"/>
            <a:r>
              <a:rPr lang="en-US" sz="2000"/>
              <a:t>Dryline formation</a:t>
            </a:r>
          </a:p>
          <a:p>
            <a:pPr lvl="2"/>
            <a:r>
              <a:rPr lang="en-US" sz="2000"/>
              <a:t>Dryline motion</a:t>
            </a:r>
          </a:p>
          <a:p>
            <a:pPr lvl="2"/>
            <a:r>
              <a:rPr lang="en-US" sz="2000"/>
              <a:t>Capping inversions and convection initiation</a:t>
            </a:r>
          </a:p>
          <a:p>
            <a:pPr lvl="2"/>
            <a:r>
              <a:rPr lang="en-US" sz="2000"/>
              <a:t>Other aspects of drylines</a:t>
            </a:r>
          </a:p>
          <a:p>
            <a:pPr lvl="1"/>
            <a:r>
              <a:rPr lang="en-US" sz="2400"/>
              <a:t>Outflow boundaries</a:t>
            </a:r>
          </a:p>
          <a:p>
            <a:pPr lvl="2"/>
            <a:r>
              <a:rPr lang="en-US" sz="2000"/>
              <a:t>General description</a:t>
            </a:r>
          </a:p>
          <a:p>
            <a:pPr lvl="2"/>
            <a:r>
              <a:rPr lang="en-US" sz="2000"/>
              <a:t>Density current dynamics General characteristics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370695" name="Picture 7" descr="http://ww2010.atmos.uiuc.edu/guides/mtr/af/frnts/gifs/dfde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81200"/>
            <a:ext cx="2590800" cy="2063750"/>
          </a:xfrm>
          <a:prstGeom prst="rect">
            <a:avLst/>
          </a:prstGeom>
          <a:noFill/>
        </p:spPr>
      </p:pic>
      <p:sp>
        <p:nvSpPr>
          <p:cNvPr id="370696" name="Text Box 8"/>
          <p:cNvSpPr txBox="1">
            <a:spLocks noChangeArrowheads="1"/>
          </p:cNvSpPr>
          <p:nvPr/>
        </p:nvSpPr>
        <p:spPr bwMode="auto">
          <a:xfrm>
            <a:off x="5432425" y="6437313"/>
            <a:ext cx="355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http://ww2010.atmos.uiuc.edu/(Gh)/guides/mtr/af/frnts/dfdef.rxml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5324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733800" cy="4648200"/>
          </a:xfrm>
          <a:noFill/>
          <a:ln/>
        </p:spPr>
        <p:txBody>
          <a:bodyPr/>
          <a:lstStyle/>
          <a:p>
            <a:r>
              <a:rPr lang="en-US" sz="2800"/>
              <a:t>Density current dynamics</a:t>
            </a:r>
          </a:p>
          <a:p>
            <a:pPr lvl="1"/>
            <a:r>
              <a:rPr lang="en-US" sz="2400"/>
              <a:t>Density current, leading edge; lobe and cleft instability</a:t>
            </a:r>
          </a:p>
          <a:p>
            <a:pPr lvl="2"/>
            <a:r>
              <a:rPr lang="en-US" sz="2000"/>
              <a:t>Results when static instability arises as the leading edge of the density current tilts forward with height in a shallow layer near the ground</a:t>
            </a:r>
          </a:p>
        </p:txBody>
      </p:sp>
      <p:pic>
        <p:nvPicPr>
          <p:cNvPr id="532489" name="Picture 9" descr="C:\Documents and Settings\Douglas K. Miller\My Documents\schoolstuff\atms316\png_figs\fig5.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752600"/>
            <a:ext cx="5181600" cy="450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4495800" cy="4648200"/>
          </a:xfrm>
          <a:noFill/>
          <a:ln/>
        </p:spPr>
        <p:txBody>
          <a:bodyPr/>
          <a:lstStyle/>
          <a:p>
            <a:r>
              <a:rPr lang="en-US"/>
              <a:t>Density current dynamics</a:t>
            </a:r>
          </a:p>
          <a:p>
            <a:pPr lvl="1"/>
            <a:r>
              <a:rPr lang="en-US"/>
              <a:t>lobe and cleft instability</a:t>
            </a:r>
          </a:p>
          <a:p>
            <a:pPr lvl="2"/>
            <a:r>
              <a:rPr lang="en-US"/>
              <a:t>Frictional drag at the surface slows the speed of the dense fluid near the ground </a:t>
            </a:r>
            <a:r>
              <a:rPr lang="en-US">
                <a:sym typeface="Wingdings" pitchFamily="2" charset="2"/>
              </a:rPr>
              <a:t> tilts forward with height</a:t>
            </a:r>
            <a:endParaRPr lang="en-US"/>
          </a:p>
        </p:txBody>
      </p:sp>
      <p:pic>
        <p:nvPicPr>
          <p:cNvPr id="604164" name="Picture 4" descr="C:\Documents and Settings\Douglas K. Miller\My Documents\schoolstuff\atms316\png_figs\fig5.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4038600" cy="350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214" name="Picture 6" descr="C:\Documents and Settings\Douglas K. Miller\My Documents\schoolstuff\atms316\png_figs\fig5.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588" y="4843463"/>
            <a:ext cx="5611812" cy="1862137"/>
          </a:xfrm>
          <a:prstGeom prst="rect">
            <a:avLst/>
          </a:prstGeom>
          <a:noFill/>
        </p:spPr>
      </p:pic>
      <p:sp>
        <p:nvSpPr>
          <p:cNvPr id="606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305800" cy="4648200"/>
          </a:xfrm>
        </p:spPr>
        <p:txBody>
          <a:bodyPr/>
          <a:lstStyle/>
          <a:p>
            <a:r>
              <a:rPr lang="en-US"/>
              <a:t>Density current dynamics</a:t>
            </a:r>
          </a:p>
          <a:p>
            <a:pPr lvl="1"/>
            <a:r>
              <a:rPr lang="en-US"/>
              <a:t>H = density current depth</a:t>
            </a:r>
          </a:p>
          <a:p>
            <a:pPr lvl="1"/>
            <a:r>
              <a:rPr lang="en-US"/>
              <a:t> </a:t>
            </a:r>
            <a:r>
              <a:rPr lang="en-US" i="1">
                <a:latin typeface="Symbol" pitchFamily="18" charset="2"/>
              </a:rPr>
              <a:t>r</a:t>
            </a:r>
            <a:r>
              <a:rPr lang="en-US" baseline="-25000"/>
              <a:t>1</a:t>
            </a:r>
            <a:r>
              <a:rPr lang="en-US"/>
              <a:t> = ambient (lesser) density</a:t>
            </a:r>
          </a:p>
          <a:p>
            <a:pPr lvl="1"/>
            <a:r>
              <a:rPr lang="en-US"/>
              <a:t> </a:t>
            </a:r>
            <a:r>
              <a:rPr lang="en-US" i="1">
                <a:latin typeface="Symbol" pitchFamily="18" charset="2"/>
              </a:rPr>
              <a:t>r</a:t>
            </a:r>
            <a:r>
              <a:rPr lang="en-US" baseline="-25000"/>
              <a:t>2</a:t>
            </a:r>
            <a:r>
              <a:rPr lang="en-US"/>
              <a:t> = density current (higher) density</a:t>
            </a:r>
          </a:p>
          <a:p>
            <a:pPr lvl="1">
              <a:buFontTx/>
              <a:buNone/>
            </a:pPr>
            <a:r>
              <a:rPr lang="en-US"/>
              <a:t>frame fixed relative to density current (-c), flat surface, no friction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58" name="Picture 2" descr="C:\Documents and Settings\Douglas K. Miller\My Documents\schoolstuff\atms316\png_figs\fig5.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3588" y="4843463"/>
            <a:ext cx="5611812" cy="1862137"/>
          </a:xfrm>
          <a:prstGeom prst="rect">
            <a:avLst/>
          </a:prstGeom>
          <a:noFill/>
        </p:spPr>
      </p:pic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305800" cy="4648200"/>
          </a:xfrm>
        </p:spPr>
        <p:txBody>
          <a:bodyPr/>
          <a:lstStyle/>
          <a:p>
            <a:r>
              <a:rPr lang="en-US" dirty="0"/>
              <a:t>Density current dynamics</a:t>
            </a:r>
          </a:p>
          <a:p>
            <a:pPr lvl="1"/>
            <a:r>
              <a:rPr lang="en-US" dirty="0"/>
              <a:t>Forward speed of the density current</a:t>
            </a:r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Eq. (5.32) here</a:t>
            </a:r>
          </a:p>
          <a:p>
            <a:pPr lvl="1">
              <a:buFontTx/>
              <a:buNone/>
            </a:pPr>
            <a:r>
              <a:rPr lang="en-US" dirty="0"/>
              <a:t>where </a:t>
            </a:r>
            <a:r>
              <a:rPr lang="en-US" i="1" dirty="0"/>
              <a:t>c </a:t>
            </a:r>
            <a:r>
              <a:rPr lang="en-US" dirty="0"/>
              <a:t>is the forward speed of the density current</a:t>
            </a:r>
          </a:p>
        </p:txBody>
      </p:sp>
      <p:sp>
        <p:nvSpPr>
          <p:cNvPr id="6082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/>
              <a:t>ATMS 316- </a:t>
            </a:r>
            <a:r>
              <a:rPr lang="en-US" sz="4000" dirty="0" err="1"/>
              <a:t>Drylines</a:t>
            </a:r>
            <a:r>
              <a:rPr lang="en-US" sz="4000" dirty="0"/>
              <a:t> &amp; Outflow Boundaries</a:t>
            </a:r>
          </a:p>
        </p:txBody>
      </p:sp>
      <p:pic>
        <p:nvPicPr>
          <p:cNvPr id="6082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85801" y="3095624"/>
            <a:ext cx="4448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305800" cy="4648200"/>
          </a:xfrm>
        </p:spPr>
        <p:txBody>
          <a:bodyPr/>
          <a:lstStyle/>
          <a:p>
            <a:r>
              <a:rPr lang="en-US"/>
              <a:t>Density current dynamics</a:t>
            </a:r>
          </a:p>
          <a:p>
            <a:pPr lvl="1"/>
            <a:r>
              <a:rPr lang="en-US"/>
              <a:t>Alternate ‘control volume’ approach (relevant for items to be discussed in Chapter 9)</a:t>
            </a:r>
          </a:p>
        </p:txBody>
      </p:sp>
      <p:sp>
        <p:nvSpPr>
          <p:cNvPr id="6103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610309" name="Picture 5" descr="C:\Documents and Settings\Douglas K. Miller\My Documents\schoolstuff\atms316\png_figs\fig5.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62350"/>
            <a:ext cx="4495800" cy="3200400"/>
          </a:xfrm>
          <a:prstGeom prst="rect">
            <a:avLst/>
          </a:prstGeom>
          <a:noFill/>
        </p:spPr>
      </p:pic>
      <p:sp>
        <p:nvSpPr>
          <p:cNvPr id="610311" name="Line 7"/>
          <p:cNvSpPr>
            <a:spLocks noChangeShapeType="1"/>
          </p:cNvSpPr>
          <p:nvPr/>
        </p:nvSpPr>
        <p:spPr bwMode="auto">
          <a:xfrm>
            <a:off x="2895600" y="67818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0312" name="Line 8"/>
          <p:cNvSpPr>
            <a:spLocks noChangeShapeType="1"/>
          </p:cNvSpPr>
          <p:nvPr/>
        </p:nvSpPr>
        <p:spPr bwMode="auto">
          <a:xfrm>
            <a:off x="6629400" y="67818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0313" name="Line 9"/>
          <p:cNvSpPr>
            <a:spLocks noChangeShapeType="1"/>
          </p:cNvSpPr>
          <p:nvPr/>
        </p:nvSpPr>
        <p:spPr bwMode="auto">
          <a:xfrm>
            <a:off x="2590800" y="65532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0314" name="Line 10"/>
          <p:cNvSpPr>
            <a:spLocks noChangeShapeType="1"/>
          </p:cNvSpPr>
          <p:nvPr/>
        </p:nvSpPr>
        <p:spPr bwMode="auto">
          <a:xfrm>
            <a:off x="2590800" y="38862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0315" name="Text Box 11"/>
          <p:cNvSpPr txBox="1">
            <a:spLocks noChangeArrowheads="1"/>
          </p:cNvSpPr>
          <p:nvPr/>
        </p:nvSpPr>
        <p:spPr bwMode="auto">
          <a:xfrm>
            <a:off x="136525" y="4689475"/>
            <a:ext cx="2682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Integrate Eq (5.34) over the volume </a:t>
            </a:r>
            <a:r>
              <a:rPr lang="en-US">
                <a:sym typeface="Wingdings" pitchFamily="2" charset="2"/>
              </a:rPr>
              <a:t>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7" name="Picture 5" descr="C:\Documents and Settings\Douglas K. Miller\My Documents\schoolstuff\atms316\png_figs\fig5.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758950"/>
            <a:ext cx="2667000" cy="1898650"/>
          </a:xfrm>
          <a:prstGeom prst="rect">
            <a:avLst/>
          </a:prstGeom>
          <a:noFill/>
        </p:spPr>
      </p:pic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6172200" cy="4648200"/>
          </a:xfrm>
        </p:spPr>
        <p:txBody>
          <a:bodyPr/>
          <a:lstStyle/>
          <a:p>
            <a:r>
              <a:rPr lang="en-US"/>
              <a:t>Density current dynamics</a:t>
            </a:r>
          </a:p>
          <a:p>
            <a:pPr lvl="1"/>
            <a:r>
              <a:rPr lang="en-US"/>
              <a:t>Forward speed of the density current</a:t>
            </a:r>
          </a:p>
          <a:p>
            <a:pPr lvl="1">
              <a:buFontTx/>
              <a:buNone/>
            </a:pPr>
            <a:endParaRPr lang="en-US"/>
          </a:p>
          <a:p>
            <a:pPr lvl="1">
              <a:buFontTx/>
              <a:buNone/>
            </a:pPr>
            <a:r>
              <a:rPr lang="en-US">
                <a:solidFill>
                  <a:srgbClr val="FF0000"/>
                </a:solidFill>
              </a:rPr>
              <a:t>Eqs. (5.45) and (5.47) here</a:t>
            </a:r>
          </a:p>
          <a:p>
            <a:pPr lvl="1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r>
              <a:rPr lang="en-US"/>
              <a:t>surface friction and vertical wind shear have been neglected</a:t>
            </a:r>
          </a:p>
        </p:txBody>
      </p:sp>
      <p:sp>
        <p:nvSpPr>
          <p:cNvPr id="6123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6123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57201" y="4610099"/>
            <a:ext cx="4829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23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19125" y="3295649"/>
            <a:ext cx="46386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6172200" cy="4648200"/>
          </a:xfrm>
        </p:spPr>
        <p:txBody>
          <a:bodyPr/>
          <a:lstStyle/>
          <a:p>
            <a:r>
              <a:rPr lang="en-US"/>
              <a:t>Density current dynamics</a:t>
            </a:r>
          </a:p>
          <a:p>
            <a:pPr lvl="1"/>
            <a:r>
              <a:rPr lang="en-US"/>
              <a:t>Application of Eq. (5.45)</a:t>
            </a:r>
          </a:p>
          <a:p>
            <a:pPr lvl="1">
              <a:buFontTx/>
              <a:buNone/>
            </a:pPr>
            <a:endParaRPr lang="en-US"/>
          </a:p>
          <a:p>
            <a:pPr lvl="1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/>
          </a:p>
        </p:txBody>
      </p:sp>
      <p:sp>
        <p:nvSpPr>
          <p:cNvPr id="6144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614405" name="Picture 5" descr="C:\Documents and Settings\Douglas K. Miller\My Documents\schoolstuff\atms316\png_figs\fig5.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0"/>
            <a:ext cx="8763000" cy="321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0" name="Picture 2" descr="C:\Documents and Settings\Douglas K. Miller\My Documents\schoolstuff\atms316\png_figs\fig5.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758950"/>
            <a:ext cx="2667000" cy="1898650"/>
          </a:xfrm>
          <a:prstGeom prst="rect">
            <a:avLst/>
          </a:prstGeom>
          <a:noFill/>
        </p:spPr>
      </p:pic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6172200" cy="4648200"/>
          </a:xfrm>
        </p:spPr>
        <p:txBody>
          <a:bodyPr/>
          <a:lstStyle/>
          <a:p>
            <a:r>
              <a:rPr lang="en-US"/>
              <a:t>Density current dynamics</a:t>
            </a:r>
          </a:p>
          <a:p>
            <a:pPr lvl="1"/>
            <a:r>
              <a:rPr lang="en-US"/>
              <a:t>Forward speed of the density current</a:t>
            </a:r>
          </a:p>
          <a:p>
            <a:pPr lvl="1">
              <a:buFontTx/>
              <a:buNone/>
            </a:pPr>
            <a:endParaRPr lang="en-US"/>
          </a:p>
          <a:p>
            <a:pPr lvl="1">
              <a:buFontTx/>
              <a:buNone/>
            </a:pPr>
            <a:r>
              <a:rPr lang="en-US">
                <a:solidFill>
                  <a:srgbClr val="FF0000"/>
                </a:solidFill>
              </a:rPr>
              <a:t>Eqs. (5.45) and (5.47) here</a:t>
            </a:r>
          </a:p>
          <a:p>
            <a:pPr lvl="1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r>
              <a:rPr lang="en-US"/>
              <a:t>surface friction and </a:t>
            </a:r>
            <a:r>
              <a:rPr lang="en-US" u="sng">
                <a:solidFill>
                  <a:srgbClr val="FF0000"/>
                </a:solidFill>
              </a:rPr>
              <a:t>vertical wind shear</a:t>
            </a:r>
            <a:r>
              <a:rPr lang="en-US"/>
              <a:t> have been neglected</a:t>
            </a:r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616453" name="Text Box 5"/>
          <p:cNvSpPr txBox="1">
            <a:spLocks noChangeArrowheads="1"/>
          </p:cNvSpPr>
          <p:nvPr/>
        </p:nvSpPr>
        <p:spPr bwMode="auto">
          <a:xfrm>
            <a:off x="5867400" y="5181600"/>
            <a:ext cx="3140075" cy="1562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How does non-zero vertical wind shear complicate the outflow boundary behavior?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19125" y="3295649"/>
            <a:ext cx="46386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7201" y="4610099"/>
            <a:ext cx="4829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4495800" cy="4648200"/>
          </a:xfrm>
          <a:noFill/>
          <a:ln/>
        </p:spPr>
        <p:txBody>
          <a:bodyPr/>
          <a:lstStyle/>
          <a:p>
            <a:r>
              <a:rPr lang="en-US"/>
              <a:t>Density current dynamics</a:t>
            </a:r>
          </a:p>
          <a:p>
            <a:pPr lvl="1"/>
            <a:r>
              <a:rPr lang="en-US"/>
              <a:t>Vertical wind shear affects</a:t>
            </a:r>
          </a:p>
          <a:p>
            <a:pPr lvl="2"/>
            <a:r>
              <a:rPr lang="en-US"/>
              <a:t>Structure  of the density current head</a:t>
            </a:r>
          </a:p>
          <a:p>
            <a:pPr lvl="3"/>
            <a:r>
              <a:rPr lang="en-US"/>
              <a:t>strength of lifting</a:t>
            </a:r>
          </a:p>
          <a:p>
            <a:pPr lvl="3"/>
            <a:r>
              <a:rPr lang="en-US"/>
              <a:t>depth of lifting</a:t>
            </a:r>
          </a:p>
          <a:p>
            <a:pPr lvl="3">
              <a:buFontTx/>
              <a:buNone/>
            </a:pPr>
            <a:r>
              <a:rPr lang="en-US"/>
              <a:t>that occurs at the head</a:t>
            </a:r>
          </a:p>
        </p:txBody>
      </p:sp>
      <p:pic>
        <p:nvPicPr>
          <p:cNvPr id="618501" name="Picture 5" descr="C:\Documents and Settings\Douglas K. Miller\My Documents\schoolstuff\atms316\png_figs\fig5.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24" y="1928839"/>
            <a:ext cx="8848776" cy="4624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501" name="Picture 5" descr="C:\Documents and Settings\Douglas K. Miller\My Documents\schoolstuff\atms316\png_figs\fig5.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95475"/>
            <a:ext cx="4495800" cy="2349500"/>
          </a:xfrm>
          <a:prstGeom prst="rect">
            <a:avLst/>
          </a:prstGeom>
          <a:noFill/>
        </p:spPr>
      </p:pic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4495800" cy="4648200"/>
          </a:xfrm>
          <a:noFill/>
          <a:ln/>
        </p:spPr>
        <p:txBody>
          <a:bodyPr/>
          <a:lstStyle/>
          <a:p>
            <a:r>
              <a:rPr lang="en-US"/>
              <a:t>Density current dynamics</a:t>
            </a:r>
          </a:p>
          <a:p>
            <a:pPr lvl="1"/>
            <a:r>
              <a:rPr lang="en-US"/>
              <a:t>Vertical wind shear affects</a:t>
            </a:r>
          </a:p>
          <a:p>
            <a:pPr lvl="2"/>
            <a:r>
              <a:rPr lang="en-US"/>
              <a:t>Structure  of the density current head</a:t>
            </a:r>
          </a:p>
          <a:p>
            <a:pPr lvl="3"/>
            <a:r>
              <a:rPr lang="en-US"/>
              <a:t>strength of lifting</a:t>
            </a:r>
          </a:p>
          <a:p>
            <a:pPr lvl="3"/>
            <a:r>
              <a:rPr lang="en-US"/>
              <a:t>depth of lifting</a:t>
            </a:r>
          </a:p>
          <a:p>
            <a:pPr lvl="3">
              <a:buFontTx/>
              <a:buNone/>
            </a:pPr>
            <a:r>
              <a:rPr lang="en-US"/>
              <a:t>that occurs at the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3581400" cy="4648200"/>
          </a:xfrm>
        </p:spPr>
        <p:txBody>
          <a:bodyPr/>
          <a:lstStyle/>
          <a:p>
            <a:r>
              <a:rPr lang="en-US"/>
              <a:t>General description</a:t>
            </a:r>
          </a:p>
          <a:p>
            <a:pPr lvl="1"/>
            <a:r>
              <a:rPr lang="en-US"/>
              <a:t>Dryline</a:t>
            </a:r>
          </a:p>
          <a:p>
            <a:pPr lvl="2"/>
            <a:r>
              <a:rPr lang="en-US"/>
              <a:t>Boundary</a:t>
            </a:r>
          </a:p>
          <a:p>
            <a:pPr lvl="3"/>
            <a:r>
              <a:rPr lang="en-US"/>
              <a:t>Moist, maritime tropical</a:t>
            </a:r>
          </a:p>
          <a:p>
            <a:pPr lvl="3"/>
            <a:r>
              <a:rPr lang="en-US"/>
              <a:t>Dry, continental tropical</a:t>
            </a:r>
          </a:p>
          <a:p>
            <a:pPr lvl="3">
              <a:buFontTx/>
              <a:buNone/>
            </a:pPr>
            <a:r>
              <a:rPr lang="en-US"/>
              <a:t>common in western Great Plains of U.S.</a:t>
            </a:r>
          </a:p>
          <a:p>
            <a:pPr lvl="1"/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372744" name="Picture 8" descr="C:\Documents and Settings\Douglas K. Miller\My Documents\schoolstuff\atms316\png_figs\fig5.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25" y="1235075"/>
            <a:ext cx="5413375" cy="554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5447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315200" cy="4648200"/>
          </a:xfrm>
          <a:noFill/>
          <a:ln/>
        </p:spPr>
        <p:txBody>
          <a:bodyPr/>
          <a:lstStyle/>
          <a:p>
            <a:r>
              <a:rPr lang="en-US"/>
              <a:t>Density current dynamics</a:t>
            </a:r>
          </a:p>
          <a:p>
            <a:pPr lvl="1"/>
            <a:r>
              <a:rPr lang="en-US"/>
              <a:t>Vertical wind shear in the direction of the density current motion</a:t>
            </a:r>
          </a:p>
          <a:p>
            <a:pPr lvl="2"/>
            <a:r>
              <a:rPr lang="en-US"/>
              <a:t>Density current is slowed (relative to env. air) and develops a deeper head</a:t>
            </a:r>
          </a:p>
          <a:p>
            <a:pPr lvl="2"/>
            <a:r>
              <a:rPr lang="en-US"/>
              <a:t>Intense lifting of env. air at head (vertical jet)</a:t>
            </a:r>
          </a:p>
        </p:txBody>
      </p:sp>
      <p:pic>
        <p:nvPicPr>
          <p:cNvPr id="544777" name="Picture 9" descr="C:\Documents and Settings\Douglas K. Miller\My Documents\schoolstuff\atms316\png_figs\fig5.3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05400"/>
            <a:ext cx="8915400" cy="165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315200" cy="4648200"/>
          </a:xfrm>
          <a:noFill/>
          <a:ln/>
        </p:spPr>
        <p:txBody>
          <a:bodyPr/>
          <a:lstStyle/>
          <a:p>
            <a:r>
              <a:rPr lang="en-US"/>
              <a:t>Density current dynamics</a:t>
            </a:r>
          </a:p>
          <a:p>
            <a:pPr lvl="1"/>
            <a:r>
              <a:rPr lang="en-US"/>
              <a:t>Vertical wind shear opposite to the direction of the density current motion</a:t>
            </a:r>
          </a:p>
          <a:p>
            <a:pPr lvl="2"/>
            <a:r>
              <a:rPr lang="en-US"/>
              <a:t>Density current is fast (relative to env. air) and develops a shallow head</a:t>
            </a:r>
          </a:p>
          <a:p>
            <a:pPr lvl="2"/>
            <a:r>
              <a:rPr lang="en-US"/>
              <a:t>Weak/zero lifting of env. air at head</a:t>
            </a:r>
          </a:p>
        </p:txBody>
      </p:sp>
      <p:pic>
        <p:nvPicPr>
          <p:cNvPr id="620549" name="Picture 5" descr="C:\Documents and Settings\Douglas K. Miller\My Documents\schoolstuff\atms316\png_figs\fig5.3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89154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597" name="Picture 5" descr="C:\Documents and Settings\Douglas K. Miller\My Documents\schoolstuff\atms316\png_figs\fig5.31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05400"/>
            <a:ext cx="8915400" cy="1646238"/>
          </a:xfrm>
          <a:prstGeom prst="rect">
            <a:avLst/>
          </a:prstGeom>
          <a:noFill/>
        </p:spPr>
      </p:pic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315200" cy="4648200"/>
          </a:xfrm>
          <a:noFill/>
          <a:ln/>
        </p:spPr>
        <p:txBody>
          <a:bodyPr/>
          <a:lstStyle/>
          <a:p>
            <a:r>
              <a:rPr lang="en-US"/>
              <a:t>Density current dynamics</a:t>
            </a:r>
          </a:p>
          <a:p>
            <a:pPr lvl="1"/>
            <a:r>
              <a:rPr lang="en-US"/>
              <a:t>No vertical wind shear (identical to Fig. 5.30)</a:t>
            </a:r>
          </a:p>
          <a:p>
            <a:pPr lvl="2"/>
            <a:r>
              <a:rPr lang="en-US"/>
              <a:t>Density current is moderate (relative to env. air) and develops a moderate head</a:t>
            </a:r>
          </a:p>
          <a:p>
            <a:pPr lvl="2"/>
            <a:r>
              <a:rPr lang="en-US"/>
              <a:t>Moderate lifting of env. air at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42" name="Picture 2" descr="C:\Documents and Settings\Douglas K. Miller\My Documents\schoolstuff\atms316\png_figs\fig5.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95475"/>
            <a:ext cx="3810000" cy="1990725"/>
          </a:xfrm>
          <a:prstGeom prst="rect">
            <a:avLst/>
          </a:prstGeom>
          <a:noFill/>
        </p:spPr>
      </p:pic>
      <p:sp>
        <p:nvSpPr>
          <p:cNvPr id="6246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624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181600" cy="4648200"/>
          </a:xfrm>
          <a:noFill/>
          <a:ln/>
        </p:spPr>
        <p:txBody>
          <a:bodyPr/>
          <a:lstStyle/>
          <a:p>
            <a:r>
              <a:rPr lang="en-US"/>
              <a:t>Density current dynamics</a:t>
            </a:r>
          </a:p>
          <a:p>
            <a:pPr lvl="1"/>
            <a:r>
              <a:rPr lang="en-US"/>
              <a:t>Implications for </a:t>
            </a:r>
          </a:p>
          <a:p>
            <a:pPr lvl="2"/>
            <a:r>
              <a:rPr lang="en-US"/>
              <a:t>initiation</a:t>
            </a:r>
          </a:p>
          <a:p>
            <a:pPr lvl="2"/>
            <a:r>
              <a:rPr lang="en-US"/>
              <a:t>propagation</a:t>
            </a:r>
          </a:p>
          <a:p>
            <a:pPr lvl="2"/>
            <a:r>
              <a:rPr lang="en-US"/>
              <a:t>maintenance</a:t>
            </a:r>
          </a:p>
          <a:p>
            <a:pPr lvl="2">
              <a:buFontTx/>
              <a:buNone/>
            </a:pPr>
            <a:r>
              <a:rPr lang="en-US"/>
              <a:t>of convective storms*</a:t>
            </a:r>
          </a:p>
        </p:txBody>
      </p:sp>
      <p:sp>
        <p:nvSpPr>
          <p:cNvPr id="624645" name="Text Box 5"/>
          <p:cNvSpPr txBox="1">
            <a:spLocks noChangeArrowheads="1"/>
          </p:cNvSpPr>
          <p:nvPr/>
        </p:nvSpPr>
        <p:spPr bwMode="auto">
          <a:xfrm>
            <a:off x="685800" y="5807075"/>
            <a:ext cx="79248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*dynamics intimately tied to how the gust front interacts with the conditionally unstable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5" name="Picture 15" descr="C:\Documents and Settings\Douglas K. Miller\My Documents\schoolstuff\atms316\outflow_e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275" y="1873250"/>
            <a:ext cx="3946525" cy="3460750"/>
          </a:xfrm>
          <a:prstGeom prst="rect">
            <a:avLst/>
          </a:prstGeom>
          <a:noFill/>
        </p:spPr>
      </p:pic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838200" y="5883275"/>
            <a:ext cx="32004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11 August 2009 outflow observed at KLNX</a:t>
            </a:r>
          </a:p>
        </p:txBody>
      </p:sp>
      <p:sp>
        <p:nvSpPr>
          <p:cNvPr id="1740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114800" cy="4114800"/>
          </a:xfrm>
        </p:spPr>
        <p:txBody>
          <a:bodyPr/>
          <a:lstStyle/>
          <a:p>
            <a:r>
              <a:rPr lang="en-US"/>
              <a:t>Which scenario?</a:t>
            </a:r>
          </a:p>
          <a:p>
            <a:pPr lvl="1"/>
            <a:r>
              <a:rPr lang="en-US"/>
              <a:t>Scenario#1; synoptic scale forcing alone</a:t>
            </a:r>
          </a:p>
          <a:p>
            <a:pPr lvl="1"/>
            <a:r>
              <a:rPr lang="en-US"/>
              <a:t>Scenario#2; synoptic scale dominates mesoscale forcing </a:t>
            </a:r>
          </a:p>
          <a:p>
            <a:pPr lvl="1"/>
            <a:r>
              <a:rPr lang="en-US"/>
              <a:t>Scenario#3; weak synoptic scale forcing</a:t>
            </a:r>
          </a:p>
        </p:txBody>
      </p:sp>
      <p:sp>
        <p:nvSpPr>
          <p:cNvPr id="174096" name="Text Box 16"/>
          <p:cNvSpPr txBox="1">
            <a:spLocks noChangeArrowheads="1"/>
          </p:cNvSpPr>
          <p:nvPr/>
        </p:nvSpPr>
        <p:spPr bwMode="auto">
          <a:xfrm>
            <a:off x="5181600" y="6080125"/>
            <a:ext cx="3070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http://www.meteor.iastate.edu/~jdduda/perfectOFB.html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4953000" cy="4648200"/>
          </a:xfrm>
        </p:spPr>
        <p:txBody>
          <a:bodyPr/>
          <a:lstStyle/>
          <a:p>
            <a:r>
              <a:rPr lang="en-US"/>
              <a:t>General description</a:t>
            </a:r>
          </a:p>
          <a:p>
            <a:pPr lvl="1"/>
            <a:r>
              <a:rPr lang="en-US"/>
              <a:t>Dryline</a:t>
            </a:r>
          </a:p>
          <a:p>
            <a:pPr lvl="2"/>
            <a:r>
              <a:rPr lang="en-US"/>
              <a:t>Geostrophic deformation (as in synoptic fronts) plays important role in its formation</a:t>
            </a:r>
          </a:p>
          <a:p>
            <a:pPr lvl="2"/>
            <a:r>
              <a:rPr lang="en-US"/>
              <a:t>Also found in n. India, e. China, and Spain; focus on those found in the U.S.</a:t>
            </a:r>
          </a:p>
          <a:p>
            <a:pPr lvl="1"/>
            <a:endParaRPr lang="en-US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46820" name="Picture 4" descr="C:\Documents and Settings\Douglas K. Miller\My Documents\schoolstuff\atms316\png_figs\fig5.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235075"/>
            <a:ext cx="3851275" cy="394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General description</a:t>
            </a:r>
          </a:p>
          <a:p>
            <a:pPr lvl="1"/>
            <a:r>
              <a:rPr lang="en-US"/>
              <a:t>Moist, maritime tropical air mass</a:t>
            </a:r>
          </a:p>
          <a:p>
            <a:pPr lvl="2"/>
            <a:r>
              <a:rPr lang="en-US"/>
              <a:t>Gulf of Mexico</a:t>
            </a:r>
          </a:p>
          <a:p>
            <a:pPr lvl="2"/>
            <a:endParaRPr lang="en-US"/>
          </a:p>
          <a:p>
            <a:pPr lvl="1"/>
            <a:r>
              <a:rPr lang="en-US"/>
              <a:t>Dry, continental tropical air mass</a:t>
            </a:r>
          </a:p>
          <a:p>
            <a:pPr lvl="2"/>
            <a:r>
              <a:rPr lang="en-US"/>
              <a:t>Southwestern U.S.</a:t>
            </a:r>
          </a:p>
          <a:p>
            <a:pPr lvl="2"/>
            <a:r>
              <a:rPr lang="en-US"/>
              <a:t>High plateau of Mexico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48868" name="Picture 4" descr="http://ww2010.atmos.uiuc.edu/guides/mtr/af/frnts/gifs/dfde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81200"/>
            <a:ext cx="2590800" cy="2063750"/>
          </a:xfrm>
          <a:prstGeom prst="rect">
            <a:avLst/>
          </a:prstGeom>
          <a:noFill/>
        </p:spPr>
      </p:pic>
      <p:sp>
        <p:nvSpPr>
          <p:cNvPr id="548869" name="Text Box 5"/>
          <p:cNvSpPr txBox="1">
            <a:spLocks noChangeArrowheads="1"/>
          </p:cNvSpPr>
          <p:nvPr/>
        </p:nvSpPr>
        <p:spPr bwMode="auto">
          <a:xfrm>
            <a:off x="5432425" y="6437313"/>
            <a:ext cx="355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http://ww2010.atmos.uiuc.edu/(Gh)/guides/mtr/af/frnts/dfdef.rxml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57800" cy="4648200"/>
          </a:xfrm>
        </p:spPr>
        <p:txBody>
          <a:bodyPr/>
          <a:lstStyle/>
          <a:p>
            <a:r>
              <a:rPr lang="en-US"/>
              <a:t>General description</a:t>
            </a:r>
          </a:p>
          <a:p>
            <a:pPr lvl="1"/>
            <a:r>
              <a:rPr lang="en-US"/>
              <a:t>Vegetation, soil moisture, and associated surface latent heat flux, tends to decrease as one travels from east to west</a:t>
            </a:r>
          </a:p>
          <a:p>
            <a:pPr lvl="1"/>
            <a:r>
              <a:rPr lang="en-US"/>
              <a:t>Dewpoint temperature gradients</a:t>
            </a:r>
          </a:p>
          <a:p>
            <a:pPr lvl="2"/>
            <a:r>
              <a:rPr lang="en-US"/>
              <a:t>dryline; 10 K ( 1 km)</a:t>
            </a:r>
            <a:r>
              <a:rPr lang="en-US" baseline="30000"/>
              <a:t>-1</a:t>
            </a:r>
          </a:p>
          <a:p>
            <a:pPr lvl="2"/>
            <a:r>
              <a:rPr lang="en-US"/>
              <a:t>ordinary; 10 K (100 km)</a:t>
            </a:r>
            <a:r>
              <a:rPr lang="en-US" baseline="30000"/>
              <a:t>-1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50916" name="Picture 4" descr="http://ww2010.atmos.uiuc.edu/guides/mtr/af/frnts/gifs/dfde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81200"/>
            <a:ext cx="2590800" cy="2063750"/>
          </a:xfrm>
          <a:prstGeom prst="rect">
            <a:avLst/>
          </a:prstGeom>
          <a:noFill/>
        </p:spPr>
      </p:pic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5432425" y="6437313"/>
            <a:ext cx="3559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http://ww2010.atmos.uiuc.edu/(Gh)/guides/mtr/af/frnts/dfdef.rxml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648200"/>
          </a:xfrm>
        </p:spPr>
        <p:txBody>
          <a:bodyPr/>
          <a:lstStyle/>
          <a:p>
            <a:r>
              <a:rPr lang="en-US"/>
              <a:t>General description</a:t>
            </a:r>
          </a:p>
          <a:p>
            <a:pPr lvl="1"/>
            <a:r>
              <a:rPr lang="en-US"/>
              <a:t>Drylines generally oriented meridionally in the Great plains</a:t>
            </a:r>
          </a:p>
          <a:p>
            <a:pPr lvl="2"/>
            <a:r>
              <a:rPr lang="en-US"/>
              <a:t>Dry air west; humid air east</a:t>
            </a:r>
          </a:p>
          <a:p>
            <a:pPr lvl="1"/>
            <a:r>
              <a:rPr lang="en-US"/>
              <a:t>Dry air mass west of a dryline has a larger diurnal temperature cycle</a:t>
            </a:r>
          </a:p>
          <a:p>
            <a:pPr lvl="2"/>
            <a:r>
              <a:rPr lang="en-US"/>
              <a:t>warmer by day, cooler by night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ATMS 316- Drylines &amp; Outflow Boundaries</a:t>
            </a:r>
          </a:p>
        </p:txBody>
      </p:sp>
      <p:pic>
        <p:nvPicPr>
          <p:cNvPr id="552966" name="Picture 6" descr="C:\Documents and Settings\Douglas K. Miller\My Documents\schoolstuff\atms316\png_figs\fig5.14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026025"/>
            <a:ext cx="5413375" cy="175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3480</TotalTime>
  <Words>2373</Words>
  <Application>Microsoft Office PowerPoint</Application>
  <PresentationFormat>On-screen Show (4:3)</PresentationFormat>
  <Paragraphs>402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Times New Roman</vt:lpstr>
      <vt:lpstr>Wingdings</vt:lpstr>
      <vt:lpstr>Symbol</vt:lpstr>
      <vt:lpstr>Arial</vt:lpstr>
      <vt:lpstr>Default Design</vt:lpstr>
      <vt:lpstr>ATMS 316- Mesoscale Meteorology</vt:lpstr>
      <vt:lpstr>ATMS 316- Mesoscale Meteorology</vt:lpstr>
      <vt:lpstr>ATMS 316- Background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  <vt:lpstr>ATMS 316- Drylines &amp; Outflow Boundaries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Douglas K. Miller</cp:lastModifiedBy>
  <cp:revision>791</cp:revision>
  <dcterms:created xsi:type="dcterms:W3CDTF">1601-01-01T00:00:00Z</dcterms:created>
  <dcterms:modified xsi:type="dcterms:W3CDTF">2013-03-13T15:37:57Z</dcterms:modified>
</cp:coreProperties>
</file>