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4" r:id="rId5"/>
    <p:sldId id="285" r:id="rId6"/>
    <p:sldId id="286" r:id="rId7"/>
    <p:sldId id="262" r:id="rId8"/>
    <p:sldId id="263" r:id="rId9"/>
    <p:sldId id="264" r:id="rId10"/>
    <p:sldId id="287" r:id="rId11"/>
    <p:sldId id="288" r:id="rId12"/>
    <p:sldId id="289" r:id="rId13"/>
    <p:sldId id="290" r:id="rId14"/>
    <p:sldId id="291" r:id="rId15"/>
    <p:sldId id="292" r:id="rId16"/>
    <p:sldId id="274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96" autoAdjust="0"/>
  </p:normalViewPr>
  <p:slideViewPr>
    <p:cSldViewPr snapToGrid="0">
      <p:cViewPr varScale="1">
        <p:scale>
          <a:sx n="104" d="100"/>
          <a:sy n="104" d="100"/>
        </p:scale>
        <p:origin x="60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D36F2-5633-4653-9F27-1D77B4411B35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736D-DC05-4309-8AED-441F1E0D5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44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D36F2-5633-4653-9F27-1D77B4411B35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736D-DC05-4309-8AED-441F1E0D5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8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D36F2-5633-4653-9F27-1D77B4411B35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736D-DC05-4309-8AED-441F1E0D5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1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D36F2-5633-4653-9F27-1D77B4411B35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736D-DC05-4309-8AED-441F1E0D5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0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D36F2-5633-4653-9F27-1D77B4411B35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736D-DC05-4309-8AED-441F1E0D5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97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D36F2-5633-4653-9F27-1D77B4411B35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736D-DC05-4309-8AED-441F1E0D5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90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D36F2-5633-4653-9F27-1D77B4411B35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736D-DC05-4309-8AED-441F1E0D5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4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D36F2-5633-4653-9F27-1D77B4411B35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736D-DC05-4309-8AED-441F1E0D5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95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D36F2-5633-4653-9F27-1D77B4411B35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736D-DC05-4309-8AED-441F1E0D5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1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D36F2-5633-4653-9F27-1D77B4411B35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736D-DC05-4309-8AED-441F1E0D5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3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D36F2-5633-4653-9F27-1D77B4411B35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736D-DC05-4309-8AED-441F1E0D5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17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D36F2-5633-4653-9F27-1D77B4411B35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4736D-DC05-4309-8AED-441F1E0D5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6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77"/>
            <a:ext cx="9144000" cy="6229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1477" y="148122"/>
            <a:ext cx="288104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Z1000_GAVA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550386" y="4509946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671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77"/>
            <a:ext cx="9144000" cy="62292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97576" y="189686"/>
            <a:ext cx="234884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Z500_GAV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550386" y="4509946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559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77"/>
            <a:ext cx="9144000" cy="62292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97576" y="189686"/>
            <a:ext cx="234884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Z500_GRV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550386" y="4509946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120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77"/>
            <a:ext cx="9144000" cy="62292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97576" y="189686"/>
            <a:ext cx="2347437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Z500_COR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550386" y="4509946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421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77"/>
            <a:ext cx="9144000" cy="62292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9912" y="203540"/>
            <a:ext cx="120417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Z500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550386" y="4509946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499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77"/>
            <a:ext cx="9144000" cy="62292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40069" y="203544"/>
            <a:ext cx="146386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Z1000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550386" y="4509946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05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77"/>
            <a:ext cx="9144000" cy="62292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69775" y="161981"/>
            <a:ext cx="220445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base map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550386" y="4509946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43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615" y="161981"/>
            <a:ext cx="8774636" cy="64120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1000 </a:t>
            </a:r>
            <a:r>
              <a:rPr lang="en-US" sz="2800" dirty="0" err="1" smtClean="0"/>
              <a:t>hPa</a:t>
            </a:r>
            <a:r>
              <a:rPr lang="en-US" sz="2800" dirty="0" smtClean="0"/>
              <a:t> geopotential height contour interval = </a:t>
            </a:r>
            <a:r>
              <a:rPr lang="en-US" sz="2800" dirty="0"/>
              <a:t>30 </a:t>
            </a:r>
            <a:r>
              <a:rPr lang="en-US" sz="2800" dirty="0" smtClean="0"/>
              <a:t>meters</a:t>
            </a:r>
          </a:p>
          <a:p>
            <a:r>
              <a:rPr lang="en-US" sz="2800" dirty="0"/>
              <a:t>5</a:t>
            </a:r>
            <a:r>
              <a:rPr lang="en-US" sz="2800" dirty="0" smtClean="0"/>
              <a:t>00 </a:t>
            </a:r>
            <a:r>
              <a:rPr lang="en-US" sz="2800" dirty="0" err="1"/>
              <a:t>hPa</a:t>
            </a:r>
            <a:r>
              <a:rPr lang="en-US" sz="2800" dirty="0"/>
              <a:t> geopotential height contour interval = </a:t>
            </a:r>
            <a:r>
              <a:rPr lang="en-US" sz="2800" dirty="0" smtClean="0"/>
              <a:t>60 meters</a:t>
            </a:r>
          </a:p>
          <a:p>
            <a:endParaRPr lang="en-US" sz="2800" dirty="0"/>
          </a:p>
          <a:p>
            <a:r>
              <a:rPr lang="en-US" sz="2800" dirty="0" smtClean="0"/>
              <a:t>Geostrophic Absolute Vorticity (GAV) x 10</a:t>
            </a:r>
            <a:r>
              <a:rPr lang="en-US" sz="2800" baseline="30000" dirty="0" smtClean="0"/>
              <a:t>-5</a:t>
            </a:r>
            <a:r>
              <a:rPr lang="en-US" sz="2800" dirty="0" smtClean="0"/>
              <a:t> s</a:t>
            </a:r>
            <a:r>
              <a:rPr lang="en-US" sz="2800" baseline="30000" dirty="0" smtClean="0"/>
              <a:t>-1</a:t>
            </a:r>
            <a:endParaRPr lang="en-US" sz="2800" dirty="0" smtClean="0"/>
          </a:p>
          <a:p>
            <a:r>
              <a:rPr lang="en-US" sz="2800" dirty="0"/>
              <a:t>Geostrophic Relative Vorticity (GRV) x 10</a:t>
            </a:r>
            <a:r>
              <a:rPr lang="en-US" sz="2800" baseline="30000" dirty="0"/>
              <a:t>-5</a:t>
            </a:r>
            <a:r>
              <a:rPr lang="en-US" sz="2800" dirty="0"/>
              <a:t> </a:t>
            </a:r>
            <a:r>
              <a:rPr lang="en-US" sz="2800" dirty="0" smtClean="0"/>
              <a:t>s</a:t>
            </a:r>
            <a:r>
              <a:rPr lang="en-US" sz="2800" baseline="30000" dirty="0" smtClean="0"/>
              <a:t>-1</a:t>
            </a:r>
          </a:p>
          <a:p>
            <a:r>
              <a:rPr lang="en-US" sz="2800" dirty="0"/>
              <a:t>1000 </a:t>
            </a:r>
            <a:r>
              <a:rPr lang="en-US" sz="2800" dirty="0" err="1"/>
              <a:t>hPa</a:t>
            </a:r>
            <a:r>
              <a:rPr lang="en-US" sz="2800" dirty="0"/>
              <a:t> </a:t>
            </a:r>
            <a:r>
              <a:rPr lang="en-US" sz="2800" dirty="0" smtClean="0"/>
              <a:t>level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contour and color interval = 4 </a:t>
            </a:r>
            <a:r>
              <a:rPr lang="en-US" sz="2800" dirty="0"/>
              <a:t>x 10</a:t>
            </a:r>
            <a:r>
              <a:rPr lang="en-US" sz="2800" baseline="30000" dirty="0"/>
              <a:t>-5</a:t>
            </a:r>
            <a:r>
              <a:rPr lang="en-US" sz="2800" dirty="0"/>
              <a:t> </a:t>
            </a:r>
            <a:r>
              <a:rPr lang="en-US" sz="2800" dirty="0" smtClean="0"/>
              <a:t>s</a:t>
            </a:r>
            <a:r>
              <a:rPr lang="en-US" sz="2800" baseline="30000" dirty="0" smtClean="0"/>
              <a:t>-1</a:t>
            </a:r>
          </a:p>
          <a:p>
            <a:r>
              <a:rPr lang="en-US" sz="2800" dirty="0" smtClean="0"/>
              <a:t>	minimum contour (color) = 4 (12) </a:t>
            </a:r>
            <a:r>
              <a:rPr lang="en-US" sz="2800" dirty="0"/>
              <a:t>x 10</a:t>
            </a:r>
            <a:r>
              <a:rPr lang="en-US" sz="2800" baseline="30000" dirty="0"/>
              <a:t>-5</a:t>
            </a:r>
            <a:r>
              <a:rPr lang="en-US" sz="2800" dirty="0"/>
              <a:t> </a:t>
            </a:r>
            <a:r>
              <a:rPr lang="en-US" sz="2800" dirty="0" smtClean="0"/>
              <a:t>s</a:t>
            </a:r>
            <a:r>
              <a:rPr lang="en-US" sz="2800" baseline="30000" dirty="0" smtClean="0"/>
              <a:t>-1</a:t>
            </a:r>
          </a:p>
          <a:p>
            <a:r>
              <a:rPr lang="en-US" sz="2800" dirty="0"/>
              <a:t>500 </a:t>
            </a:r>
            <a:r>
              <a:rPr lang="en-US" sz="2800" dirty="0" err="1"/>
              <a:t>hPa</a:t>
            </a:r>
            <a:r>
              <a:rPr lang="en-US" sz="2800" dirty="0"/>
              <a:t> level</a:t>
            </a:r>
          </a:p>
          <a:p>
            <a:r>
              <a:rPr lang="en-US" sz="2800" dirty="0"/>
              <a:t>	contour and color interval = 4 x 10</a:t>
            </a:r>
            <a:r>
              <a:rPr lang="en-US" sz="2800" baseline="30000" dirty="0"/>
              <a:t>-5</a:t>
            </a:r>
            <a:r>
              <a:rPr lang="en-US" sz="2800" dirty="0"/>
              <a:t> s</a:t>
            </a:r>
            <a:r>
              <a:rPr lang="en-US" sz="2800" baseline="30000" dirty="0"/>
              <a:t>-1</a:t>
            </a:r>
          </a:p>
          <a:p>
            <a:r>
              <a:rPr lang="en-US" sz="2800" dirty="0"/>
              <a:t>	minimum contour (color) = </a:t>
            </a:r>
            <a:r>
              <a:rPr lang="en-US" sz="2800" dirty="0" smtClean="0"/>
              <a:t>2 (16) </a:t>
            </a:r>
            <a:r>
              <a:rPr lang="en-US" sz="2800" dirty="0"/>
              <a:t>x 10</a:t>
            </a:r>
            <a:r>
              <a:rPr lang="en-US" sz="2800" baseline="30000" dirty="0"/>
              <a:t>-5</a:t>
            </a:r>
            <a:r>
              <a:rPr lang="en-US" sz="2800" dirty="0"/>
              <a:t> </a:t>
            </a:r>
            <a:r>
              <a:rPr lang="en-US" sz="2800" dirty="0" smtClean="0"/>
              <a:t>s</a:t>
            </a:r>
            <a:r>
              <a:rPr lang="en-US" sz="2800" baseline="30000" dirty="0" smtClean="0"/>
              <a:t>-1</a:t>
            </a:r>
          </a:p>
          <a:p>
            <a:endParaRPr lang="en-US" sz="2800" baseline="30000" dirty="0"/>
          </a:p>
          <a:p>
            <a:r>
              <a:rPr lang="en-US" sz="2800" dirty="0" smtClean="0"/>
              <a:t>Geostrophic Earth’s Vorticity (COR) </a:t>
            </a:r>
            <a:r>
              <a:rPr lang="en-US" sz="2800" dirty="0"/>
              <a:t>x </a:t>
            </a:r>
            <a:r>
              <a:rPr lang="en-US" sz="2800" dirty="0" smtClean="0"/>
              <a:t>10</a:t>
            </a:r>
            <a:r>
              <a:rPr lang="en-US" sz="2800" baseline="30000" dirty="0" smtClean="0"/>
              <a:t>-5</a:t>
            </a:r>
            <a:r>
              <a:rPr lang="en-US" sz="2800" dirty="0" smtClean="0"/>
              <a:t> </a:t>
            </a:r>
            <a:r>
              <a:rPr lang="en-US" sz="2800" dirty="0"/>
              <a:t>s</a:t>
            </a:r>
            <a:r>
              <a:rPr lang="en-US" sz="2800" baseline="30000" dirty="0"/>
              <a:t>-1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contour (color) </a:t>
            </a:r>
            <a:r>
              <a:rPr lang="en-US" sz="2800" dirty="0"/>
              <a:t>interval = </a:t>
            </a:r>
            <a:r>
              <a:rPr lang="en-US" sz="2800" dirty="0" smtClean="0"/>
              <a:t>2 (4) </a:t>
            </a:r>
            <a:r>
              <a:rPr lang="en-US" sz="2800" dirty="0"/>
              <a:t>x 10</a:t>
            </a:r>
            <a:r>
              <a:rPr lang="en-US" sz="2800" baseline="30000" dirty="0"/>
              <a:t>-5</a:t>
            </a:r>
            <a:r>
              <a:rPr lang="en-US" sz="2800" dirty="0"/>
              <a:t> s</a:t>
            </a:r>
            <a:r>
              <a:rPr lang="en-US" sz="2800" baseline="30000" dirty="0"/>
              <a:t>-1</a:t>
            </a:r>
          </a:p>
          <a:p>
            <a:r>
              <a:rPr lang="en-US" sz="2800" dirty="0"/>
              <a:t>	minimum contour (color) = </a:t>
            </a:r>
            <a:r>
              <a:rPr lang="en-US" sz="2800" dirty="0" smtClean="0"/>
              <a:t>0 </a:t>
            </a:r>
            <a:r>
              <a:rPr lang="en-US" sz="2800" dirty="0" smtClean="0"/>
              <a:t>(4) </a:t>
            </a:r>
            <a:r>
              <a:rPr lang="en-US" sz="2800" dirty="0"/>
              <a:t>x 10</a:t>
            </a:r>
            <a:r>
              <a:rPr lang="en-US" sz="2800" baseline="30000" dirty="0"/>
              <a:t>-5</a:t>
            </a:r>
            <a:r>
              <a:rPr lang="en-US" sz="2800" dirty="0"/>
              <a:t> </a:t>
            </a:r>
            <a:r>
              <a:rPr lang="en-US" sz="2800" dirty="0" smtClean="0"/>
              <a:t>s</a:t>
            </a:r>
            <a:r>
              <a:rPr lang="en-US" sz="2800" baseline="30000" dirty="0" smtClean="0"/>
              <a:t>-1</a:t>
            </a:r>
            <a:endParaRPr lang="en-US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186700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615" y="161981"/>
            <a:ext cx="8774636" cy="56938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1000 </a:t>
            </a:r>
            <a:r>
              <a:rPr lang="en-US" sz="2800" dirty="0" err="1" smtClean="0"/>
              <a:t>hPa</a:t>
            </a:r>
            <a:r>
              <a:rPr lang="en-US" sz="2800" dirty="0" smtClean="0"/>
              <a:t> geopotential height contour interval = </a:t>
            </a:r>
            <a:r>
              <a:rPr lang="en-US" sz="2800" dirty="0"/>
              <a:t>30 </a:t>
            </a:r>
            <a:r>
              <a:rPr lang="en-US" sz="2800" dirty="0" smtClean="0"/>
              <a:t>meters</a:t>
            </a:r>
          </a:p>
          <a:p>
            <a:r>
              <a:rPr lang="en-US" sz="2800" dirty="0"/>
              <a:t>5</a:t>
            </a:r>
            <a:r>
              <a:rPr lang="en-US" sz="2800" dirty="0" smtClean="0"/>
              <a:t>00 </a:t>
            </a:r>
            <a:r>
              <a:rPr lang="en-US" sz="2800" dirty="0" err="1"/>
              <a:t>hPa</a:t>
            </a:r>
            <a:r>
              <a:rPr lang="en-US" sz="2800" dirty="0"/>
              <a:t> geopotential height contour interval = </a:t>
            </a:r>
            <a:r>
              <a:rPr lang="en-US" sz="2800" dirty="0" smtClean="0"/>
              <a:t>60 meters</a:t>
            </a:r>
          </a:p>
          <a:p>
            <a:endParaRPr lang="en-US" sz="2800" dirty="0"/>
          </a:p>
          <a:p>
            <a:r>
              <a:rPr lang="en-US" sz="2800" dirty="0"/>
              <a:t>Geostrophic Absolute Vorticity Advection (GAVA) x 10</a:t>
            </a:r>
            <a:r>
              <a:rPr lang="en-US" sz="2800" baseline="30000" dirty="0"/>
              <a:t>-9</a:t>
            </a:r>
            <a:r>
              <a:rPr lang="en-US" sz="2800" dirty="0"/>
              <a:t> </a:t>
            </a:r>
            <a:r>
              <a:rPr lang="en-US" sz="2800" dirty="0" smtClean="0"/>
              <a:t>s</a:t>
            </a:r>
            <a:r>
              <a:rPr lang="en-US" sz="2800" baseline="30000" dirty="0" smtClean="0"/>
              <a:t>-2</a:t>
            </a:r>
            <a:endParaRPr lang="en-US" sz="2800" dirty="0" smtClean="0"/>
          </a:p>
          <a:p>
            <a:r>
              <a:rPr lang="en-US" sz="2800" dirty="0" smtClean="0"/>
              <a:t>Geostrophic </a:t>
            </a:r>
            <a:r>
              <a:rPr lang="en-US" sz="2800" dirty="0"/>
              <a:t>Relative Vorticity </a:t>
            </a:r>
            <a:r>
              <a:rPr lang="en-US" sz="2800" dirty="0" smtClean="0"/>
              <a:t>Advection (GRVA) </a:t>
            </a:r>
            <a:r>
              <a:rPr lang="en-US" sz="2800" dirty="0"/>
              <a:t>x </a:t>
            </a:r>
            <a:r>
              <a:rPr lang="en-US" sz="2800" dirty="0" smtClean="0"/>
              <a:t>10</a:t>
            </a:r>
            <a:r>
              <a:rPr lang="en-US" sz="2800" baseline="30000" dirty="0" smtClean="0"/>
              <a:t>-9</a:t>
            </a:r>
            <a:r>
              <a:rPr lang="en-US" sz="2800" dirty="0" smtClean="0"/>
              <a:t> s</a:t>
            </a:r>
            <a:r>
              <a:rPr lang="en-US" sz="2800" baseline="30000" dirty="0" smtClean="0"/>
              <a:t>-2</a:t>
            </a:r>
            <a:endParaRPr lang="en-US" sz="2800" dirty="0" smtClean="0"/>
          </a:p>
          <a:p>
            <a:r>
              <a:rPr lang="en-US" sz="2800" dirty="0" smtClean="0"/>
              <a:t>1000 </a:t>
            </a:r>
            <a:r>
              <a:rPr lang="en-US" sz="2800" dirty="0" err="1" smtClean="0"/>
              <a:t>hPa</a:t>
            </a:r>
            <a:r>
              <a:rPr lang="en-US" sz="2800" dirty="0" smtClean="0"/>
              <a:t> level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contour </a:t>
            </a:r>
            <a:r>
              <a:rPr lang="en-US" sz="2800" dirty="0"/>
              <a:t>(</a:t>
            </a:r>
            <a:r>
              <a:rPr lang="en-US" sz="2800" dirty="0" smtClean="0"/>
              <a:t>color) interval = </a:t>
            </a:r>
            <a:r>
              <a:rPr lang="en-US" sz="2800" dirty="0" smtClean="0"/>
              <a:t>4 (4) </a:t>
            </a:r>
            <a:r>
              <a:rPr lang="en-US" sz="2800" dirty="0" smtClean="0"/>
              <a:t>x 10</a:t>
            </a:r>
            <a:r>
              <a:rPr lang="en-US" sz="2800" baseline="30000" dirty="0" smtClean="0"/>
              <a:t>-9</a:t>
            </a:r>
            <a:r>
              <a:rPr lang="en-US" sz="2800" dirty="0" smtClean="0"/>
              <a:t> s</a:t>
            </a:r>
            <a:r>
              <a:rPr lang="en-US" sz="2800" baseline="30000" dirty="0" smtClean="0"/>
              <a:t>-2</a:t>
            </a:r>
          </a:p>
          <a:p>
            <a:r>
              <a:rPr lang="en-US" sz="2800" dirty="0" smtClean="0"/>
              <a:t>	minimum contour (color) = </a:t>
            </a:r>
            <a:r>
              <a:rPr lang="en-US" sz="2800" dirty="0" smtClean="0"/>
              <a:t>-20 </a:t>
            </a:r>
            <a:r>
              <a:rPr lang="en-US" sz="2800" dirty="0" smtClean="0"/>
              <a:t>(0) </a:t>
            </a:r>
            <a:r>
              <a:rPr lang="en-US" sz="2800" dirty="0"/>
              <a:t>x </a:t>
            </a:r>
            <a:r>
              <a:rPr lang="en-US" sz="2800" dirty="0" smtClean="0"/>
              <a:t>10</a:t>
            </a:r>
            <a:r>
              <a:rPr lang="en-US" sz="2800" baseline="30000" dirty="0" smtClean="0"/>
              <a:t>-9</a:t>
            </a:r>
            <a:r>
              <a:rPr lang="en-US" sz="2800" dirty="0" smtClean="0"/>
              <a:t> s</a:t>
            </a:r>
            <a:r>
              <a:rPr lang="en-US" sz="2800" baseline="30000" dirty="0" smtClean="0"/>
              <a:t>-2</a:t>
            </a:r>
          </a:p>
          <a:p>
            <a:r>
              <a:rPr lang="en-US" sz="2800" dirty="0" smtClean="0"/>
              <a:t>500 </a:t>
            </a:r>
            <a:r>
              <a:rPr lang="en-US" sz="2800" dirty="0" err="1" smtClean="0"/>
              <a:t>hPa</a:t>
            </a:r>
            <a:r>
              <a:rPr lang="en-US" sz="2800" dirty="0" smtClean="0"/>
              <a:t> level</a:t>
            </a:r>
          </a:p>
          <a:p>
            <a:r>
              <a:rPr lang="en-US" sz="2800" dirty="0"/>
              <a:t>	contour (color) interval = </a:t>
            </a:r>
            <a:r>
              <a:rPr lang="en-US" sz="2800" dirty="0" smtClean="0"/>
              <a:t>4 </a:t>
            </a:r>
            <a:r>
              <a:rPr lang="en-US" sz="2800" dirty="0" smtClean="0"/>
              <a:t>(4) </a:t>
            </a:r>
            <a:r>
              <a:rPr lang="en-US" sz="2800" dirty="0"/>
              <a:t>x 10</a:t>
            </a:r>
            <a:r>
              <a:rPr lang="en-US" sz="2800" baseline="30000" dirty="0"/>
              <a:t>-9</a:t>
            </a:r>
            <a:r>
              <a:rPr lang="en-US" sz="2800" dirty="0"/>
              <a:t> s</a:t>
            </a:r>
            <a:r>
              <a:rPr lang="en-US" sz="2800" baseline="30000" dirty="0"/>
              <a:t>-2</a:t>
            </a:r>
          </a:p>
          <a:p>
            <a:r>
              <a:rPr lang="en-US" sz="2800" dirty="0"/>
              <a:t>	minimum contour (color) = </a:t>
            </a:r>
            <a:r>
              <a:rPr lang="en-US" sz="2800" smtClean="0"/>
              <a:t>-</a:t>
            </a:r>
            <a:r>
              <a:rPr lang="en-US" sz="2800" smtClean="0"/>
              <a:t>20 </a:t>
            </a:r>
            <a:r>
              <a:rPr lang="en-US" sz="2800" dirty="0"/>
              <a:t>(0) x </a:t>
            </a:r>
            <a:r>
              <a:rPr lang="en-US" sz="2800" dirty="0" smtClean="0"/>
              <a:t>10</a:t>
            </a:r>
            <a:r>
              <a:rPr lang="en-US" sz="2800" baseline="30000" dirty="0" smtClean="0"/>
              <a:t>-9</a:t>
            </a:r>
            <a:r>
              <a:rPr lang="en-US" sz="2800" dirty="0" smtClean="0"/>
              <a:t> s</a:t>
            </a:r>
            <a:r>
              <a:rPr lang="en-US" sz="2800" baseline="30000" dirty="0" smtClean="0"/>
              <a:t>-2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477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615" y="161981"/>
            <a:ext cx="8774636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1000 </a:t>
            </a:r>
            <a:r>
              <a:rPr lang="en-US" sz="2800" dirty="0" err="1" smtClean="0"/>
              <a:t>hPa</a:t>
            </a:r>
            <a:r>
              <a:rPr lang="en-US" sz="2800" dirty="0" smtClean="0"/>
              <a:t> geopotential height contour interval = </a:t>
            </a:r>
            <a:r>
              <a:rPr lang="en-US" sz="2800" dirty="0"/>
              <a:t>30 </a:t>
            </a:r>
            <a:r>
              <a:rPr lang="en-US" sz="2800" dirty="0" smtClean="0"/>
              <a:t>meters</a:t>
            </a:r>
          </a:p>
          <a:p>
            <a:r>
              <a:rPr lang="en-US" sz="2800" dirty="0"/>
              <a:t>5</a:t>
            </a:r>
            <a:r>
              <a:rPr lang="en-US" sz="2800" dirty="0" smtClean="0"/>
              <a:t>00 </a:t>
            </a:r>
            <a:r>
              <a:rPr lang="en-US" sz="2800" dirty="0" err="1"/>
              <a:t>hPa</a:t>
            </a:r>
            <a:r>
              <a:rPr lang="en-US" sz="2800" dirty="0"/>
              <a:t> geopotential height contour interval = </a:t>
            </a:r>
            <a:r>
              <a:rPr lang="en-US" sz="2800" dirty="0" smtClean="0"/>
              <a:t>60 meters</a:t>
            </a:r>
          </a:p>
          <a:p>
            <a:endParaRPr lang="en-US" sz="2800" dirty="0"/>
          </a:p>
          <a:p>
            <a:r>
              <a:rPr lang="en-US" sz="2800" dirty="0"/>
              <a:t>Geostrophic Earth’s Vorticity Advection (CORA) x 10</a:t>
            </a:r>
            <a:r>
              <a:rPr lang="en-US" sz="2800" baseline="30000" dirty="0"/>
              <a:t>-9</a:t>
            </a:r>
            <a:r>
              <a:rPr lang="en-US" sz="2800" dirty="0"/>
              <a:t> </a:t>
            </a:r>
            <a:r>
              <a:rPr lang="en-US" sz="2800" dirty="0" smtClean="0"/>
              <a:t>s</a:t>
            </a:r>
            <a:r>
              <a:rPr lang="en-US" sz="2800" baseline="30000" dirty="0" smtClean="0"/>
              <a:t>-2</a:t>
            </a:r>
            <a:endParaRPr lang="en-US" sz="2800" dirty="0" smtClean="0"/>
          </a:p>
          <a:p>
            <a:r>
              <a:rPr lang="en-US" sz="2800" dirty="0" smtClean="0"/>
              <a:t>1000 </a:t>
            </a:r>
            <a:r>
              <a:rPr lang="en-US" sz="2800" dirty="0" err="1" smtClean="0"/>
              <a:t>hPa</a:t>
            </a:r>
            <a:r>
              <a:rPr lang="en-US" sz="2800" dirty="0" smtClean="0"/>
              <a:t> level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contour </a:t>
            </a:r>
            <a:r>
              <a:rPr lang="en-US" sz="2800" dirty="0"/>
              <a:t>(</a:t>
            </a:r>
            <a:r>
              <a:rPr lang="en-US" sz="2800" dirty="0" smtClean="0"/>
              <a:t>color) interval = 0.2 (0.06) x 10</a:t>
            </a:r>
            <a:r>
              <a:rPr lang="en-US" sz="2800" baseline="30000" dirty="0" smtClean="0"/>
              <a:t>-9</a:t>
            </a:r>
            <a:r>
              <a:rPr lang="en-US" sz="2800" dirty="0" smtClean="0"/>
              <a:t> s</a:t>
            </a:r>
            <a:r>
              <a:rPr lang="en-US" sz="2800" baseline="30000" dirty="0" smtClean="0"/>
              <a:t>-2</a:t>
            </a:r>
          </a:p>
          <a:p>
            <a:r>
              <a:rPr lang="en-US" sz="2800" dirty="0" smtClean="0"/>
              <a:t>	minimum contour (color) = -0.6 (0) </a:t>
            </a:r>
            <a:r>
              <a:rPr lang="en-US" sz="2800" dirty="0"/>
              <a:t>x </a:t>
            </a:r>
            <a:r>
              <a:rPr lang="en-US" sz="2800" dirty="0" smtClean="0"/>
              <a:t>10</a:t>
            </a:r>
            <a:r>
              <a:rPr lang="en-US" sz="2800" baseline="30000" dirty="0" smtClean="0"/>
              <a:t>-9</a:t>
            </a:r>
            <a:r>
              <a:rPr lang="en-US" sz="2800" dirty="0" smtClean="0"/>
              <a:t> s</a:t>
            </a:r>
            <a:r>
              <a:rPr lang="en-US" sz="2800" baseline="30000" dirty="0" smtClean="0"/>
              <a:t>-2</a:t>
            </a:r>
          </a:p>
          <a:p>
            <a:r>
              <a:rPr lang="en-US" sz="2800" dirty="0" smtClean="0"/>
              <a:t>500 </a:t>
            </a:r>
            <a:r>
              <a:rPr lang="en-US" sz="2800" dirty="0" err="1" smtClean="0"/>
              <a:t>hPa</a:t>
            </a:r>
            <a:r>
              <a:rPr lang="en-US" sz="2800" dirty="0" smtClean="0"/>
              <a:t> level</a:t>
            </a:r>
          </a:p>
          <a:p>
            <a:r>
              <a:rPr lang="en-US" sz="2800" dirty="0"/>
              <a:t>	contour (color) interval = </a:t>
            </a:r>
            <a:r>
              <a:rPr lang="en-US" sz="2800" dirty="0" smtClean="0"/>
              <a:t>0.09 (0.05) </a:t>
            </a:r>
            <a:r>
              <a:rPr lang="en-US" sz="2800" dirty="0"/>
              <a:t>x 10</a:t>
            </a:r>
            <a:r>
              <a:rPr lang="en-US" sz="2800" baseline="30000" dirty="0"/>
              <a:t>-9</a:t>
            </a:r>
            <a:r>
              <a:rPr lang="en-US" sz="2800" dirty="0"/>
              <a:t> s</a:t>
            </a:r>
            <a:r>
              <a:rPr lang="en-US" sz="2800" baseline="30000" dirty="0"/>
              <a:t>-2</a:t>
            </a:r>
          </a:p>
          <a:p>
            <a:r>
              <a:rPr lang="en-US" sz="2800" dirty="0"/>
              <a:t>	minimum contour (color) = </a:t>
            </a:r>
            <a:r>
              <a:rPr lang="en-US" sz="2800" dirty="0" smtClean="0"/>
              <a:t>-0.36 </a:t>
            </a:r>
            <a:r>
              <a:rPr lang="en-US" sz="2800" dirty="0"/>
              <a:t>(0) x </a:t>
            </a:r>
            <a:r>
              <a:rPr lang="en-US" sz="2800" dirty="0" smtClean="0"/>
              <a:t>10</a:t>
            </a:r>
            <a:r>
              <a:rPr lang="en-US" sz="2800" baseline="30000" dirty="0" smtClean="0"/>
              <a:t>-9</a:t>
            </a:r>
            <a:r>
              <a:rPr lang="en-US" sz="2800" dirty="0" smtClean="0"/>
              <a:t> s</a:t>
            </a:r>
            <a:r>
              <a:rPr lang="en-US" sz="2800" baseline="30000" dirty="0" smtClean="0"/>
              <a:t>-2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428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77"/>
            <a:ext cx="9144000" cy="6229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1477" y="148122"/>
            <a:ext cx="288104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Z1000_GRVA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4550386" y="4509946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85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77"/>
            <a:ext cx="9144000" cy="62292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1477" y="148122"/>
            <a:ext cx="290368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Z1000_CORA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550386" y="4509946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194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77"/>
            <a:ext cx="9144000" cy="62292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67732" y="189686"/>
            <a:ext cx="260853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Z1000_GAV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550386" y="4509946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063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77"/>
            <a:ext cx="9144000" cy="62292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67732" y="189686"/>
            <a:ext cx="260853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Z1000_GRV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550386" y="4509946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154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77"/>
            <a:ext cx="9144000" cy="62292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67732" y="189686"/>
            <a:ext cx="260712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Z1000_COR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550386" y="4509946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279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77"/>
            <a:ext cx="9144000" cy="6229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61320" y="161977"/>
            <a:ext cx="262135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Z500_GAVA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550386" y="4509946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732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77"/>
            <a:ext cx="9144000" cy="6229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61320" y="161977"/>
            <a:ext cx="2621359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Z500_GRVA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550386" y="4509946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757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77"/>
            <a:ext cx="9144000" cy="6229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61320" y="161977"/>
            <a:ext cx="2643994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Z500_CORA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550386" y="4509946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831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352</Words>
  <Application>Microsoft Office PowerPoint</Application>
  <PresentationFormat>On-screen Show (4:3)</PresentationFormat>
  <Paragraphs>66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UNC Asheville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Miller</dc:creator>
  <cp:lastModifiedBy>Doug Miller</cp:lastModifiedBy>
  <cp:revision>38</cp:revision>
  <dcterms:created xsi:type="dcterms:W3CDTF">2020-03-20T15:02:49Z</dcterms:created>
  <dcterms:modified xsi:type="dcterms:W3CDTF">2021-03-22T16:58:05Z</dcterms:modified>
</cp:coreProperties>
</file>