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63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9" r:id="rId39"/>
    <p:sldId id="298" r:id="rId40"/>
    <p:sldId id="300" r:id="rId41"/>
    <p:sldId id="301" r:id="rId42"/>
    <p:sldId id="302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262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20" r:id="rId60"/>
    <p:sldId id="319" r:id="rId61"/>
    <p:sldId id="321" r:id="rId62"/>
    <p:sldId id="322" r:id="rId63"/>
    <p:sldId id="323" r:id="rId64"/>
    <p:sldId id="324" r:id="rId65"/>
    <p:sldId id="325" r:id="rId66"/>
    <p:sldId id="326" r:id="rId67"/>
    <p:sldId id="329" r:id="rId68"/>
    <p:sldId id="330" r:id="rId69"/>
    <p:sldId id="331" r:id="rId70"/>
    <p:sldId id="327" r:id="rId71"/>
    <p:sldId id="332" r:id="rId72"/>
    <p:sldId id="333" r:id="rId73"/>
    <p:sldId id="334" r:id="rId74"/>
    <p:sldId id="328" r:id="rId75"/>
    <p:sldId id="336" r:id="rId76"/>
    <p:sldId id="337" r:id="rId77"/>
    <p:sldId id="338" r:id="rId78"/>
    <p:sldId id="335" r:id="rId79"/>
    <p:sldId id="339" r:id="rId80"/>
    <p:sldId id="261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8" r:id="rId98"/>
    <p:sldId id="359" r:id="rId99"/>
    <p:sldId id="356" r:id="rId100"/>
    <p:sldId id="360" r:id="rId101"/>
    <p:sldId id="361" r:id="rId102"/>
    <p:sldId id="362" r:id="rId103"/>
    <p:sldId id="363" r:id="rId104"/>
    <p:sldId id="260" r:id="rId105"/>
    <p:sldId id="357" r:id="rId106"/>
    <p:sldId id="364" r:id="rId107"/>
    <p:sldId id="365" r:id="rId108"/>
    <p:sldId id="366" r:id="rId109"/>
    <p:sldId id="367" r:id="rId110"/>
    <p:sldId id="368" r:id="rId1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5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9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3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7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3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6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C060-3DA0-43D0-BADE-1535632F0DA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6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FC060-3DA0-43D0-BADE-1535632F0DA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1DE-0429-47EF-9673-6FE97EDD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852487"/>
            <a:ext cx="9134475" cy="515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2963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Kinematics </a:t>
            </a:r>
            <a:r>
              <a:rPr lang="en-US" dirty="0"/>
              <a:t>and Dynamics</a:t>
            </a:r>
          </a:p>
        </p:txBody>
      </p:sp>
    </p:spTree>
    <p:extLst>
      <p:ext uri="{BB962C8B-B14F-4D97-AF65-F5344CB8AC3E}">
        <p14:creationId xmlns:p14="http://schemas.microsoft.com/office/powerpoint/2010/main" val="9944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 smtClean="0"/>
              <a:t>weak </a:t>
            </a:r>
            <a:r>
              <a:rPr lang="en-US" dirty="0"/>
              <a:t>pole to equator temperature gradient in Northern Hemisphere troposphere </a:t>
            </a:r>
            <a:r>
              <a:rPr lang="en-US" dirty="0" smtClean="0"/>
              <a:t>(summer)</a:t>
            </a:r>
          </a:p>
          <a:p>
            <a:pPr lvl="1"/>
            <a:r>
              <a:rPr lang="en-US" dirty="0" smtClean="0"/>
              <a:t>seasonal tropospheric temperature gradient difference in Southern Hemisphere is less noteworthy</a:t>
            </a:r>
          </a:p>
          <a:p>
            <a:pPr marL="457200" lvl="1" indent="0">
              <a:buNone/>
            </a:pPr>
            <a:r>
              <a:rPr lang="en-US" dirty="0" smtClean="0"/>
              <a:t>[1] thermal inertia of oceans</a:t>
            </a:r>
          </a:p>
          <a:p>
            <a:pPr marL="457200" lvl="1" indent="0">
              <a:buNone/>
            </a:pPr>
            <a:r>
              <a:rPr lang="en-US" dirty="0" smtClean="0"/>
              <a:t>[2] greater fraction of surface in Southern Hemisphere is covered by oceans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4700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Zonally averaged cross </a:t>
            </a:r>
            <a:r>
              <a:rPr lang="en-US" sz="2400" dirty="0" smtClean="0"/>
              <a:t>sections (JJA)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524" y="216335"/>
            <a:ext cx="1939636" cy="11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Ageostrophic</a:t>
            </a:r>
            <a:r>
              <a:rPr lang="en-US" sz="2400" dirty="0"/>
              <a:t> Circulation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180" y="2794999"/>
            <a:ext cx="6591886" cy="33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70" y="2673051"/>
            <a:ext cx="6733747" cy="357255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Ageostrophic</a:t>
            </a:r>
            <a:r>
              <a:rPr lang="en-US" sz="2400" dirty="0"/>
              <a:t> Circulation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note </a:t>
            </a:r>
            <a:r>
              <a:rPr lang="en-US" dirty="0"/>
              <a:t>that due to the strong </a:t>
            </a:r>
            <a:r>
              <a:rPr lang="en-US" dirty="0" err="1"/>
              <a:t>jetstream</a:t>
            </a:r>
            <a:r>
              <a:rPr lang="en-US" dirty="0"/>
              <a:t> at 300 </a:t>
            </a:r>
            <a:r>
              <a:rPr lang="en-US" dirty="0" err="1"/>
              <a:t>hPa</a:t>
            </a:r>
            <a:r>
              <a:rPr lang="en-US" dirty="0"/>
              <a:t> </a:t>
            </a:r>
            <a:r>
              <a:rPr lang="en-US" dirty="0" smtClean="0"/>
              <a:t>at the </a:t>
            </a:r>
            <a:r>
              <a:rPr lang="en-US" dirty="0"/>
              <a:t>center of the waves the </a:t>
            </a:r>
            <a:r>
              <a:rPr lang="en-US" dirty="0" err="1"/>
              <a:t>advective</a:t>
            </a:r>
            <a:r>
              <a:rPr lang="en-US" dirty="0"/>
              <a:t> contribution dominates over the </a:t>
            </a:r>
            <a:r>
              <a:rPr lang="en-US" dirty="0" err="1" smtClean="0"/>
              <a:t>isallobaric</a:t>
            </a:r>
            <a:r>
              <a:rPr lang="en-US" dirty="0" smtClean="0"/>
              <a:t> contribution</a:t>
            </a:r>
            <a:r>
              <a:rPr lang="en-US" dirty="0"/>
              <a:t>. On the flanks of the waves at 300 </a:t>
            </a:r>
            <a:r>
              <a:rPr lang="en-US" dirty="0" err="1"/>
              <a:t>hPa</a:t>
            </a:r>
            <a:r>
              <a:rPr lang="en-US" dirty="0"/>
              <a:t> the two contributions are </a:t>
            </a:r>
            <a:r>
              <a:rPr lang="en-US" dirty="0" smtClean="0"/>
              <a:t>of comparable </a:t>
            </a:r>
            <a:r>
              <a:rPr lang="en-US" dirty="0"/>
              <a:t>amplitude so that the net </a:t>
            </a:r>
            <a:r>
              <a:rPr lang="en-US" dirty="0" err="1"/>
              <a:t>ageostrophic</a:t>
            </a:r>
            <a:r>
              <a:rPr lang="en-US" dirty="0"/>
              <a:t> wind is </a:t>
            </a:r>
            <a:r>
              <a:rPr lang="en-US" dirty="0" smtClean="0"/>
              <a:t>small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the </a:t>
            </a:r>
            <a:r>
              <a:rPr lang="en-US" dirty="0" smtClean="0"/>
              <a:t>850-hPa level</a:t>
            </a:r>
            <a:r>
              <a:rPr lang="en-US" dirty="0"/>
              <a:t>, however, the two contributions nearly cancel at the center of the </a:t>
            </a:r>
            <a:r>
              <a:rPr lang="en-US" dirty="0" smtClean="0"/>
              <a:t>perturbations, whereas </a:t>
            </a:r>
            <a:r>
              <a:rPr lang="en-US" dirty="0"/>
              <a:t>the </a:t>
            </a:r>
            <a:r>
              <a:rPr lang="en-US" dirty="0" err="1"/>
              <a:t>advective</a:t>
            </a:r>
            <a:r>
              <a:rPr lang="en-US" dirty="0"/>
              <a:t> contribution is nearly zero on the flanks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Ageostrophic</a:t>
            </a:r>
            <a:r>
              <a:rPr lang="en-US" sz="2400" dirty="0"/>
              <a:t> Circulation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15010"/>
            <a:ext cx="3749386" cy="1900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327" y="245045"/>
            <a:ext cx="3894163" cy="206866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085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net </a:t>
            </a:r>
            <a:r>
              <a:rPr lang="en-US" dirty="0" smtClean="0"/>
              <a:t>result</a:t>
            </a:r>
          </a:p>
          <a:p>
            <a:pPr marL="457200" lvl="1" indent="0">
              <a:buNone/>
            </a:pPr>
            <a:r>
              <a:rPr lang="en-US" dirty="0" err="1" smtClean="0"/>
              <a:t>ageostrophic</a:t>
            </a:r>
            <a:r>
              <a:rPr lang="en-US" dirty="0" smtClean="0"/>
              <a:t> </a:t>
            </a:r>
            <a:r>
              <a:rPr lang="en-US" dirty="0"/>
              <a:t>motion for </a:t>
            </a:r>
            <a:r>
              <a:rPr lang="en-US" dirty="0" err="1"/>
              <a:t>baroclinic</a:t>
            </a:r>
            <a:r>
              <a:rPr lang="en-US" dirty="0"/>
              <a:t> waves is primarily zonal in the </a:t>
            </a:r>
            <a:r>
              <a:rPr lang="en-US" dirty="0" smtClean="0"/>
              <a:t>upper troposphere </a:t>
            </a:r>
            <a:r>
              <a:rPr lang="en-US" dirty="0"/>
              <a:t>and primarily meridional in the lower troposphere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Ageostrophic</a:t>
            </a:r>
            <a:r>
              <a:rPr lang="en-US" sz="2400" dirty="0"/>
              <a:t> Circulation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15010"/>
            <a:ext cx="3749386" cy="1900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327" y="245045"/>
            <a:ext cx="3894163" cy="206866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542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Idealized model of a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disturbance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838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essential </a:t>
            </a:r>
            <a:r>
              <a:rPr lang="en-US" sz="2400" dirty="0"/>
              <a:t>structural characteristics of a </a:t>
            </a:r>
            <a:r>
              <a:rPr lang="en-US" sz="2400" b="1" i="1" u="sng" dirty="0"/>
              <a:t>developing</a:t>
            </a:r>
            <a:r>
              <a:rPr lang="en-US" sz="2400" dirty="0"/>
              <a:t> </a:t>
            </a:r>
            <a:r>
              <a:rPr lang="en-US" sz="2400" dirty="0" err="1"/>
              <a:t>baroclinic</a:t>
            </a:r>
            <a:r>
              <a:rPr lang="en-US" sz="2400" dirty="0"/>
              <a:t> wave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50" y="2722579"/>
            <a:ext cx="4267150" cy="403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Idealized model of a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disturbance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03" y="180212"/>
            <a:ext cx="6841593" cy="6553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291" y="5808630"/>
            <a:ext cx="5359415" cy="2283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160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Idealized model of a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disturbance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8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characteristics </a:t>
            </a:r>
            <a:r>
              <a:rPr lang="en-US" sz="2400" dirty="0"/>
              <a:t>of a </a:t>
            </a:r>
            <a:r>
              <a:rPr lang="en-US" sz="2400" b="1" i="1" u="sng" dirty="0"/>
              <a:t>developing</a:t>
            </a:r>
            <a:r>
              <a:rPr lang="en-US" sz="2400" dirty="0"/>
              <a:t> </a:t>
            </a:r>
            <a:r>
              <a:rPr lang="en-US" sz="2400" dirty="0" err="1"/>
              <a:t>baroclinic</a:t>
            </a:r>
            <a:r>
              <a:rPr lang="en-US" sz="2400" dirty="0"/>
              <a:t> wave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332" y="212175"/>
            <a:ext cx="1565749" cy="1478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40" y="2752296"/>
            <a:ext cx="6143720" cy="40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Idealized model of a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disturbance</a:t>
            </a:r>
          </a:p>
          <a:p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all cases the vertical motion and divergence fields </a:t>
            </a:r>
            <a:r>
              <a:rPr lang="en-US" dirty="0" smtClean="0"/>
              <a:t>act to </a:t>
            </a:r>
            <a:r>
              <a:rPr lang="en-US" dirty="0"/>
              <a:t>keep the </a:t>
            </a:r>
            <a:r>
              <a:rPr lang="en-US" u="sng" dirty="0"/>
              <a:t>temperature changes hydrostatic </a:t>
            </a:r>
            <a:r>
              <a:rPr lang="en-US" dirty="0"/>
              <a:t>and </a:t>
            </a:r>
            <a:r>
              <a:rPr lang="en-US" u="sng" dirty="0"/>
              <a:t>vorticity changes geostrophic </a:t>
            </a:r>
            <a:r>
              <a:rPr lang="en-US" dirty="0" smtClean="0"/>
              <a:t>in order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preserve thermal wind </a:t>
            </a:r>
            <a:r>
              <a:rPr lang="en-US" dirty="0" smtClean="0">
                <a:solidFill>
                  <a:srgbClr val="FF0000"/>
                </a:solidFill>
              </a:rPr>
              <a:t>balance</a:t>
            </a:r>
          </a:p>
          <a:p>
            <a:pPr lvl="1"/>
            <a:r>
              <a:rPr lang="en-US" dirty="0"/>
              <a:t>we may regard the vertical and </a:t>
            </a:r>
            <a:r>
              <a:rPr lang="en-US" dirty="0" smtClean="0"/>
              <a:t>divergent </a:t>
            </a:r>
            <a:r>
              <a:rPr lang="en-US" dirty="0" err="1" smtClean="0"/>
              <a:t>ageostrophic</a:t>
            </a:r>
            <a:r>
              <a:rPr lang="en-US" dirty="0" smtClean="0"/>
              <a:t> </a:t>
            </a:r>
            <a:r>
              <a:rPr lang="en-US" dirty="0"/>
              <a:t>motions as constituting a secondary circulation imposed by </a:t>
            </a:r>
            <a:r>
              <a:rPr lang="en-US" dirty="0" smtClean="0"/>
              <a:t>the simultaneous </a:t>
            </a:r>
            <a:r>
              <a:rPr lang="en-US" dirty="0"/>
              <a:t>constraints of geostrophic and hydrostatic balance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8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characteristics </a:t>
            </a:r>
            <a:r>
              <a:rPr lang="en-US" sz="2400" dirty="0"/>
              <a:t>of a </a:t>
            </a:r>
            <a:r>
              <a:rPr lang="en-US" sz="2400" b="1" i="1" u="sng" dirty="0"/>
              <a:t>developing</a:t>
            </a:r>
            <a:r>
              <a:rPr lang="en-US" sz="2400" dirty="0"/>
              <a:t> </a:t>
            </a:r>
            <a:r>
              <a:rPr lang="en-US" sz="2400" dirty="0" err="1"/>
              <a:t>baroclinic</a:t>
            </a:r>
            <a:r>
              <a:rPr lang="en-US" sz="2400" dirty="0"/>
              <a:t> wave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332" y="212175"/>
            <a:ext cx="1565749" cy="14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Idealized model of a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disturbance</a:t>
            </a:r>
          </a:p>
          <a:p>
            <a:endParaRPr lang="en-US" dirty="0"/>
          </a:p>
          <a:p>
            <a:pPr lvl="1"/>
            <a:r>
              <a:rPr lang="en-US" dirty="0"/>
              <a:t>note that the secondary circulation in a developing </a:t>
            </a:r>
            <a:r>
              <a:rPr lang="en-US" dirty="0" err="1" smtClean="0"/>
              <a:t>baroclinic</a:t>
            </a:r>
            <a:r>
              <a:rPr lang="en-US" dirty="0" smtClean="0"/>
              <a:t> system </a:t>
            </a:r>
            <a:r>
              <a:rPr lang="en-US" dirty="0"/>
              <a:t>always acts to oppose the horizontal advection </a:t>
            </a:r>
            <a:r>
              <a:rPr lang="en-US" dirty="0" smtClean="0"/>
              <a:t>fields</a:t>
            </a:r>
          </a:p>
          <a:p>
            <a:pPr lvl="1"/>
            <a:r>
              <a:rPr lang="en-US" dirty="0"/>
              <a:t>Thus, </a:t>
            </a:r>
            <a:r>
              <a:rPr lang="en-US" dirty="0" smtClean="0"/>
              <a:t>the divergent </a:t>
            </a:r>
            <a:r>
              <a:rPr lang="en-US" dirty="0"/>
              <a:t>motions tend partly to cancel the vorticity advection, and the </a:t>
            </a:r>
            <a:r>
              <a:rPr lang="en-US" dirty="0" smtClean="0"/>
              <a:t>adiabatic temperature </a:t>
            </a:r>
            <a:r>
              <a:rPr lang="en-US" dirty="0"/>
              <a:t>changes due to vertical motion tend to cancel partly the thermal advection</a:t>
            </a:r>
            <a:r>
              <a:rPr lang="en-US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8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characteristics </a:t>
            </a:r>
            <a:r>
              <a:rPr lang="en-US" sz="2400" dirty="0"/>
              <a:t>of a </a:t>
            </a:r>
            <a:r>
              <a:rPr lang="en-US" sz="2400" b="1" i="1" u="sng" dirty="0"/>
              <a:t>developing</a:t>
            </a:r>
            <a:r>
              <a:rPr lang="en-US" sz="2400" dirty="0"/>
              <a:t> </a:t>
            </a:r>
            <a:r>
              <a:rPr lang="en-US" sz="2400" dirty="0" err="1"/>
              <a:t>baroclinic</a:t>
            </a:r>
            <a:r>
              <a:rPr lang="en-US" sz="2400" dirty="0"/>
              <a:t> wave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332" y="212175"/>
            <a:ext cx="1565749" cy="14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Idealized model of a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disturbance</a:t>
            </a:r>
          </a:p>
          <a:p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should now be clear that a secondary divergent circulation is necessary </a:t>
            </a:r>
            <a:r>
              <a:rPr lang="en-US" dirty="0" smtClean="0"/>
              <a:t>to satisfy </a:t>
            </a:r>
            <a:r>
              <a:rPr lang="en-US" dirty="0"/>
              <a:t>the twin constraints of geostrophic and hydrostatic balance for a </a:t>
            </a:r>
            <a:r>
              <a:rPr lang="en-US" dirty="0" err="1" smtClean="0"/>
              <a:t>baroclinic</a:t>
            </a:r>
            <a:r>
              <a:rPr lang="en-US" dirty="0" smtClean="0"/>
              <a:t> system.</a:t>
            </a:r>
          </a:p>
          <a:p>
            <a:pPr lvl="1"/>
            <a:r>
              <a:rPr lang="en-US" dirty="0"/>
              <a:t>The secondary circulation is itself forced, however, by </a:t>
            </a:r>
            <a:r>
              <a:rPr lang="en-US" dirty="0" smtClean="0"/>
              <a:t>slight departures </a:t>
            </a:r>
            <a:r>
              <a:rPr lang="en-US" dirty="0"/>
              <a:t>from </a:t>
            </a:r>
            <a:r>
              <a:rPr lang="en-US" dirty="0" err="1"/>
              <a:t>geostrophy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8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characteristics </a:t>
            </a:r>
            <a:r>
              <a:rPr lang="en-US" sz="2400" dirty="0"/>
              <a:t>of a </a:t>
            </a:r>
            <a:r>
              <a:rPr lang="en-US" sz="2400" b="1" i="1" u="sng" dirty="0"/>
              <a:t>developing</a:t>
            </a:r>
            <a:r>
              <a:rPr lang="en-US" sz="2400" dirty="0"/>
              <a:t> </a:t>
            </a:r>
            <a:r>
              <a:rPr lang="en-US" sz="2400" dirty="0" err="1"/>
              <a:t>baroclinic</a:t>
            </a:r>
            <a:r>
              <a:rPr lang="en-US" sz="2400" dirty="0"/>
              <a:t> wave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332" y="212175"/>
            <a:ext cx="1565749" cy="14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the Northern </a:t>
            </a:r>
            <a:r>
              <a:rPr lang="en-US" dirty="0" smtClean="0"/>
              <a:t>Hemisphere the </a:t>
            </a:r>
            <a:r>
              <a:rPr lang="en-US" dirty="0"/>
              <a:t>maximum zonal wind speed in the winter is twice as large as in the </a:t>
            </a:r>
            <a:r>
              <a:rPr lang="en-US" dirty="0" smtClean="0"/>
              <a:t>summer</a:t>
            </a:r>
          </a:p>
          <a:p>
            <a:pPr lvl="1"/>
            <a:r>
              <a:rPr lang="en-US" dirty="0"/>
              <a:t>in the Southern Hemisphere the difference between winter and </a:t>
            </a:r>
            <a:r>
              <a:rPr lang="en-US" dirty="0" smtClean="0"/>
              <a:t>summer zonal </a:t>
            </a:r>
            <a:r>
              <a:rPr lang="en-US" dirty="0"/>
              <a:t>wind maxima is much smaller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4700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Zonally averaged cross </a:t>
            </a:r>
            <a:r>
              <a:rPr lang="en-US" sz="2400" dirty="0" smtClean="0"/>
              <a:t>sections (JJA)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524" y="216335"/>
            <a:ext cx="1939636" cy="11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Idealized model of a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disturbance</a:t>
            </a:r>
          </a:p>
          <a:p>
            <a:endParaRPr lang="en-US" dirty="0"/>
          </a:p>
          <a:p>
            <a:pPr lvl="1"/>
            <a:r>
              <a:rPr lang="en-US" dirty="0"/>
              <a:t>cold advection causes the geopotential </a:t>
            </a:r>
            <a:r>
              <a:rPr lang="en-US" dirty="0" smtClean="0"/>
              <a:t>height to </a:t>
            </a:r>
            <a:r>
              <a:rPr lang="en-US" dirty="0"/>
              <a:t>fall and thus intensifies the horizontal pressure </a:t>
            </a:r>
            <a:r>
              <a:rPr lang="en-US" dirty="0" smtClean="0"/>
              <a:t>gradient</a:t>
            </a:r>
          </a:p>
          <a:p>
            <a:pPr lvl="1"/>
            <a:r>
              <a:rPr lang="en-US" dirty="0"/>
              <a:t>the wind becomes slightly </a:t>
            </a:r>
            <a:r>
              <a:rPr lang="en-US" dirty="0" err="1"/>
              <a:t>subgeostrophic</a:t>
            </a:r>
            <a:r>
              <a:rPr lang="en-US" dirty="0"/>
              <a:t> and experiences an acceleration across the </a:t>
            </a:r>
            <a:r>
              <a:rPr lang="en-US" dirty="0" smtClean="0"/>
              <a:t>isobars toward </a:t>
            </a:r>
            <a:r>
              <a:rPr lang="en-US" dirty="0"/>
              <a:t>lower </a:t>
            </a:r>
            <a:r>
              <a:rPr lang="en-US" dirty="0" smtClean="0"/>
              <a:t>pressure</a:t>
            </a:r>
          </a:p>
          <a:p>
            <a:pPr lvl="1"/>
            <a:r>
              <a:rPr lang="en-US" dirty="0"/>
              <a:t>cross isobaric </a:t>
            </a:r>
            <a:r>
              <a:rPr lang="en-US" dirty="0" err="1"/>
              <a:t>ageostrophic</a:t>
            </a:r>
            <a:r>
              <a:rPr lang="en-US" dirty="0"/>
              <a:t> wind component </a:t>
            </a:r>
            <a:r>
              <a:rPr lang="en-US" dirty="0" smtClean="0"/>
              <a:t>is responsible </a:t>
            </a:r>
            <a:r>
              <a:rPr lang="en-US" dirty="0"/>
              <a:t>for the convergence spins up the vorticity in the upper </a:t>
            </a:r>
            <a:r>
              <a:rPr lang="en-US" dirty="0" smtClean="0"/>
              <a:t>troposphere so </a:t>
            </a:r>
            <a:r>
              <a:rPr lang="en-US" dirty="0"/>
              <a:t>that it adjusts </a:t>
            </a:r>
            <a:r>
              <a:rPr lang="en-US" dirty="0" err="1"/>
              <a:t>geostrophically</a:t>
            </a:r>
            <a:r>
              <a:rPr lang="en-US" dirty="0"/>
              <a:t> to the new geopotential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/>
              <a:t>cross isobaric flow is accelerated by the </a:t>
            </a:r>
            <a:r>
              <a:rPr lang="en-US" dirty="0" smtClean="0"/>
              <a:t>pressure gradient </a:t>
            </a:r>
            <a:r>
              <a:rPr lang="en-US" dirty="0"/>
              <a:t>force so that the wind speed adjusts back toward geostrophic balance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8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characteristics </a:t>
            </a:r>
            <a:r>
              <a:rPr lang="en-US" sz="2400" dirty="0"/>
              <a:t>of a </a:t>
            </a:r>
            <a:r>
              <a:rPr lang="en-US" sz="2400" b="1" i="1" u="sng" dirty="0"/>
              <a:t>developing</a:t>
            </a:r>
            <a:r>
              <a:rPr lang="en-US" sz="2400" dirty="0"/>
              <a:t> </a:t>
            </a:r>
            <a:r>
              <a:rPr lang="en-US" sz="2400" dirty="0" err="1"/>
              <a:t>baroclinic</a:t>
            </a:r>
            <a:r>
              <a:rPr lang="en-US" sz="2400" dirty="0"/>
              <a:t> </a:t>
            </a:r>
            <a:r>
              <a:rPr lang="en-US" sz="2400" dirty="0" smtClean="0"/>
              <a:t>wave – </a:t>
            </a:r>
            <a:r>
              <a:rPr lang="en-US" sz="2400" u="sng" dirty="0" smtClean="0">
                <a:solidFill>
                  <a:srgbClr val="FF0000"/>
                </a:solidFill>
              </a:rPr>
              <a:t>column A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332" y="212175"/>
            <a:ext cx="1565749" cy="1478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318" y="230191"/>
            <a:ext cx="8358763" cy="83099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/>
              <a:t>ageostrophic flow toward lower pressure is associated</a:t>
            </a:r>
          </a:p>
          <a:p>
            <a:r>
              <a:rPr lang="en-US" sz="2400"/>
              <a:t>with conversion of energy from potential energy to kinetic 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75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554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zonal wind at the 200-hPa level </a:t>
            </a:r>
            <a:r>
              <a:rPr lang="en-US" sz="2400" dirty="0" smtClean="0"/>
              <a:t>(DJF)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941" y="2715484"/>
            <a:ext cx="5000118" cy="3971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219" y="467768"/>
            <a:ext cx="5831416" cy="57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/>
              <a:t>very large deviations of the time-mean zonal flow </a:t>
            </a:r>
            <a:r>
              <a:rPr lang="en-US" dirty="0" smtClean="0"/>
              <a:t>from its </a:t>
            </a:r>
            <a:r>
              <a:rPr lang="en-US" dirty="0"/>
              <a:t>longitudinally averaged </a:t>
            </a:r>
            <a:r>
              <a:rPr lang="en-US" dirty="0" smtClean="0"/>
              <a:t>distribution</a:t>
            </a:r>
          </a:p>
          <a:p>
            <a:pPr marL="457200" lvl="1" indent="0">
              <a:buNone/>
            </a:pPr>
            <a:r>
              <a:rPr lang="en-US" dirty="0"/>
              <a:t>[1] strong zonal </a:t>
            </a:r>
            <a:r>
              <a:rPr lang="en-US" dirty="0" smtClean="0"/>
              <a:t>wind maxima </a:t>
            </a:r>
            <a:r>
              <a:rPr lang="en-US" dirty="0"/>
              <a:t>(jets) near 30°N just east of the Asian and North American continents </a:t>
            </a:r>
            <a:r>
              <a:rPr lang="en-US" dirty="0" smtClean="0"/>
              <a:t>and north </a:t>
            </a:r>
            <a:r>
              <a:rPr lang="en-US" dirty="0"/>
              <a:t>of the Arabian </a:t>
            </a:r>
            <a:r>
              <a:rPr lang="en-US" dirty="0" smtClean="0"/>
              <a:t>peninsula</a:t>
            </a:r>
          </a:p>
          <a:p>
            <a:pPr marL="457200" lvl="1" indent="0">
              <a:buNone/>
            </a:pPr>
            <a:r>
              <a:rPr lang="en-US" dirty="0"/>
              <a:t>[2] distinct minima occur in the eastern Pacific and</a:t>
            </a:r>
          </a:p>
          <a:p>
            <a:pPr marL="457200" lvl="1" indent="0">
              <a:buNone/>
            </a:pPr>
            <a:r>
              <a:rPr lang="en-US" dirty="0"/>
              <a:t>eastern Atlantic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554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zonal wind at the 200-hPa level </a:t>
            </a:r>
            <a:r>
              <a:rPr lang="en-US" sz="2400" dirty="0" smtClean="0"/>
              <a:t>(DJF)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961" y="141810"/>
            <a:ext cx="1590930" cy="15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/>
              <a:t>Synoptic-scale disturbances tend to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[</a:t>
            </a:r>
            <a:r>
              <a:rPr lang="en-US" dirty="0"/>
              <a:t>1] develop preferentially in </a:t>
            </a:r>
            <a:r>
              <a:rPr lang="en-US" dirty="0" smtClean="0"/>
              <a:t>the regions </a:t>
            </a:r>
            <a:r>
              <a:rPr lang="en-US" dirty="0"/>
              <a:t>of maximum time-mean zonal winds associated with the western </a:t>
            </a:r>
            <a:r>
              <a:rPr lang="en-US" dirty="0" smtClean="0"/>
              <a:t>Pacific and </a:t>
            </a:r>
            <a:r>
              <a:rPr lang="en-US" dirty="0"/>
              <a:t>western Atlantic jets</a:t>
            </a:r>
          </a:p>
          <a:p>
            <a:pPr marL="457200" lvl="1" indent="0">
              <a:buNone/>
            </a:pPr>
            <a:r>
              <a:rPr lang="en-US" dirty="0" smtClean="0"/>
              <a:t>[</a:t>
            </a:r>
            <a:r>
              <a:rPr lang="en-US" dirty="0"/>
              <a:t>2] propagate downstream along storm tracks </a:t>
            </a:r>
            <a:r>
              <a:rPr lang="en-US" dirty="0" smtClean="0"/>
              <a:t>that approximately </a:t>
            </a:r>
            <a:r>
              <a:rPr lang="en-US" dirty="0"/>
              <a:t>follow the jet axes</a:t>
            </a:r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554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zonal wind at the 200-hPa level </a:t>
            </a:r>
            <a:r>
              <a:rPr lang="en-US" sz="2400" dirty="0" smtClean="0"/>
              <a:t>(DJF)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961" y="141810"/>
            <a:ext cx="1590930" cy="15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627" y="2715484"/>
            <a:ext cx="3900744" cy="41569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5300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500-hPa contours in </a:t>
            </a:r>
            <a:r>
              <a:rPr lang="en-US" sz="2400" dirty="0" smtClean="0"/>
              <a:t>January (N.H.)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00" y="137953"/>
            <a:ext cx="6176399" cy="65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/>
              <a:t>The most prominent asymmetries are the troughs to the east of </a:t>
            </a:r>
            <a:r>
              <a:rPr lang="en-US" dirty="0" smtClean="0"/>
              <a:t>the American </a:t>
            </a:r>
            <a:r>
              <a:rPr lang="en-US" dirty="0"/>
              <a:t>and Asian continents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intense jet </a:t>
            </a:r>
            <a:r>
              <a:rPr lang="en-US" dirty="0"/>
              <a:t>at 35°N and 140°E is a result of the </a:t>
            </a:r>
            <a:r>
              <a:rPr lang="en-US" dirty="0" smtClean="0"/>
              <a:t>semi-permanent </a:t>
            </a:r>
            <a:r>
              <a:rPr lang="en-US" dirty="0"/>
              <a:t>trough in that </a:t>
            </a:r>
            <a:r>
              <a:rPr lang="en-US" dirty="0" smtClean="0"/>
              <a:t>region</a:t>
            </a:r>
          </a:p>
          <a:p>
            <a:pPr lvl="1"/>
            <a:r>
              <a:rPr lang="en-US" dirty="0"/>
              <a:t>the mean flow in which synoptic systems are embedded </a:t>
            </a:r>
            <a:r>
              <a:rPr lang="en-US" dirty="0" smtClean="0"/>
              <a:t>should be </a:t>
            </a:r>
            <a:r>
              <a:rPr lang="en-US" dirty="0"/>
              <a:t>regarded as a longitude-dependent time-averaged flow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5300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500-hPa contours in </a:t>
            </a:r>
            <a:r>
              <a:rPr lang="en-US" sz="2400" dirty="0" smtClean="0"/>
              <a:t>January (N.H.)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114" y="230190"/>
            <a:ext cx="1464976" cy="14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651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Latitude–height cross sections through a cold front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917" y="2797119"/>
            <a:ext cx="4771186" cy="3735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8" y="2805275"/>
            <a:ext cx="4738507" cy="3727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55" y="6506257"/>
            <a:ext cx="1086764" cy="314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582" y="2665754"/>
            <a:ext cx="373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zonal wind and potential temperature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0000" y="2665750"/>
            <a:ext cx="497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 temperature and </a:t>
            </a:r>
            <a:r>
              <a:rPr lang="en-US" dirty="0" err="1"/>
              <a:t>Ertel</a:t>
            </a:r>
            <a:r>
              <a:rPr lang="en-US" dirty="0"/>
              <a:t> potential </a:t>
            </a:r>
            <a:r>
              <a:rPr lang="en-US" dirty="0" smtClean="0"/>
              <a:t>vorticity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/>
              <a:t>at any time the planetary scale flow in the </a:t>
            </a:r>
            <a:r>
              <a:rPr lang="en-US" dirty="0" smtClean="0"/>
              <a:t>region of </a:t>
            </a:r>
            <a:r>
              <a:rPr lang="en-US" dirty="0"/>
              <a:t>the </a:t>
            </a:r>
            <a:r>
              <a:rPr lang="en-US" dirty="0" smtClean="0"/>
              <a:t>jet stream </a:t>
            </a:r>
            <a:r>
              <a:rPr lang="en-US" dirty="0"/>
              <a:t>has much greater </a:t>
            </a:r>
            <a:r>
              <a:rPr lang="en-US" dirty="0" err="1"/>
              <a:t>baroclinicity</a:t>
            </a:r>
            <a:r>
              <a:rPr lang="en-US" dirty="0"/>
              <a:t> than indicated on </a:t>
            </a:r>
            <a:r>
              <a:rPr lang="en-US" dirty="0" smtClean="0"/>
              <a:t>time-averaged charts</a:t>
            </a:r>
          </a:p>
          <a:p>
            <a:pPr lvl="1"/>
            <a:r>
              <a:rPr lang="en-US" dirty="0"/>
              <a:t>axis of the </a:t>
            </a:r>
            <a:r>
              <a:rPr lang="en-US" dirty="0" smtClean="0"/>
              <a:t>jet stream </a:t>
            </a:r>
            <a:r>
              <a:rPr lang="en-US" dirty="0"/>
              <a:t>tends to be located </a:t>
            </a:r>
            <a:r>
              <a:rPr lang="en-US" dirty="0" smtClean="0"/>
              <a:t>above a </a:t>
            </a:r>
            <a:r>
              <a:rPr lang="en-US" dirty="0"/>
              <a:t>narrow sloping zone of strong potential temperature gradients called the </a:t>
            </a:r>
            <a:r>
              <a:rPr lang="en-US" i="1" dirty="0" smtClean="0"/>
              <a:t>polar frontal </a:t>
            </a:r>
            <a:r>
              <a:rPr lang="en-US" dirty="0"/>
              <a:t>zone (thermal wind balance)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651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Latitude–height cross sections through a cold front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53" y="5848821"/>
            <a:ext cx="7439094" cy="908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228" y="119104"/>
            <a:ext cx="1961432" cy="14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/>
              <a:t>strong static </a:t>
            </a:r>
            <a:r>
              <a:rPr lang="en-US" dirty="0" smtClean="0"/>
              <a:t>stability in </a:t>
            </a:r>
            <a:r>
              <a:rPr lang="en-US" dirty="0"/>
              <a:t>the </a:t>
            </a:r>
            <a:r>
              <a:rPr lang="en-US" dirty="0" smtClean="0"/>
              <a:t>stratosphere</a:t>
            </a:r>
          </a:p>
          <a:p>
            <a:pPr lvl="1"/>
            <a:r>
              <a:rPr lang="en-US" dirty="0" err="1"/>
              <a:t>isentropes</a:t>
            </a:r>
            <a:r>
              <a:rPr lang="en-US" dirty="0"/>
              <a:t> (constant θ </a:t>
            </a:r>
            <a:r>
              <a:rPr lang="en-US" dirty="0" smtClean="0"/>
              <a:t>surfaces) cross </a:t>
            </a:r>
            <a:r>
              <a:rPr lang="en-US" dirty="0"/>
              <a:t>the tropopause in the vicinity of the jet so that air can move between </a:t>
            </a:r>
            <a:r>
              <a:rPr lang="en-US" dirty="0" smtClean="0"/>
              <a:t>the troposphere </a:t>
            </a:r>
            <a:r>
              <a:rPr lang="en-US" dirty="0"/>
              <a:t>and the stratosphere without </a:t>
            </a:r>
            <a:r>
              <a:rPr lang="en-US" dirty="0" err="1" smtClean="0"/>
              <a:t>diabatic</a:t>
            </a:r>
            <a:r>
              <a:rPr lang="en-US" dirty="0" smtClean="0"/>
              <a:t> heating </a:t>
            </a:r>
            <a:r>
              <a:rPr lang="en-US" dirty="0"/>
              <a:t>or </a:t>
            </a:r>
            <a:r>
              <a:rPr lang="en-US" dirty="0" smtClean="0"/>
              <a:t>cooling</a:t>
            </a:r>
          </a:p>
          <a:p>
            <a:pPr lvl="1"/>
            <a:r>
              <a:rPr lang="en-US" dirty="0" smtClean="0"/>
              <a:t>strong gradient </a:t>
            </a:r>
            <a:r>
              <a:rPr lang="en-US" dirty="0"/>
              <a:t>of </a:t>
            </a:r>
            <a:r>
              <a:rPr lang="en-US" dirty="0" err="1"/>
              <a:t>Ertel</a:t>
            </a:r>
            <a:r>
              <a:rPr lang="en-US" dirty="0"/>
              <a:t> potential vorticity at the tropopause; provides a </a:t>
            </a:r>
            <a:r>
              <a:rPr lang="en-US" dirty="0" smtClean="0"/>
              <a:t>strong resistance </a:t>
            </a:r>
            <a:r>
              <a:rPr lang="en-US" dirty="0"/>
              <a:t>to cross-tropopause flow along the </a:t>
            </a:r>
            <a:r>
              <a:rPr lang="en-US" dirty="0" err="1"/>
              <a:t>isentropes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651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Latitude–height cross sections through a cold front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647" y="107635"/>
            <a:ext cx="1943158" cy="14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Outline of this lecture packet…</a:t>
            </a:r>
          </a:p>
          <a:p>
            <a:pPr lvl="1"/>
            <a:r>
              <a:rPr lang="en-US" dirty="0" smtClean="0"/>
              <a:t>The observed structure of extratropical circulations</a:t>
            </a:r>
          </a:p>
          <a:p>
            <a:pPr lvl="1"/>
            <a:r>
              <a:rPr lang="en-US" dirty="0" smtClean="0"/>
              <a:t>The quasi-geostrophic approximation</a:t>
            </a:r>
          </a:p>
          <a:p>
            <a:pPr lvl="1"/>
            <a:r>
              <a:rPr lang="en-US" dirty="0" smtClean="0"/>
              <a:t>Quasi-geostrophic prediction</a:t>
            </a:r>
          </a:p>
          <a:p>
            <a:pPr lvl="1"/>
            <a:r>
              <a:rPr lang="en-US" dirty="0" smtClean="0"/>
              <a:t>The diagnosis of vertical motion</a:t>
            </a:r>
          </a:p>
          <a:p>
            <a:pPr lvl="1"/>
            <a:r>
              <a:rPr lang="en-US" dirty="0" smtClean="0"/>
              <a:t>Idealized model of a </a:t>
            </a:r>
            <a:r>
              <a:rPr lang="en-US" dirty="0" err="1" smtClean="0"/>
              <a:t>baroclinic</a:t>
            </a:r>
            <a:r>
              <a:rPr lang="en-US" dirty="0" smtClean="0"/>
              <a:t> disturbance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36" y="122959"/>
            <a:ext cx="1996810" cy="19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/>
              <a:t>the frontal zone is characterized by a strong positive anomaly in </a:t>
            </a:r>
            <a:r>
              <a:rPr lang="en-US" dirty="0" smtClean="0"/>
              <a:t>potential vorticity </a:t>
            </a:r>
            <a:r>
              <a:rPr lang="en-US" dirty="0"/>
              <a:t>associated with the strong relative vorticity on the poleward side of </a:t>
            </a:r>
            <a:r>
              <a:rPr lang="en-US" dirty="0" smtClean="0"/>
              <a:t>the jet </a:t>
            </a:r>
            <a:r>
              <a:rPr lang="en-US" dirty="0"/>
              <a:t>and the strong static stability on the cold air side of the frontal </a:t>
            </a:r>
            <a:r>
              <a:rPr lang="en-US" dirty="0" smtClean="0"/>
              <a:t>zone</a:t>
            </a:r>
          </a:p>
          <a:p>
            <a:pPr lvl="1"/>
            <a:r>
              <a:rPr lang="en-US" dirty="0"/>
              <a:t>any small disturbance introduced into the jet will tend to amplify, </a:t>
            </a:r>
            <a:r>
              <a:rPr lang="en-US" dirty="0" smtClean="0"/>
              <a:t>drawing energy </a:t>
            </a:r>
            <a:r>
              <a:rPr lang="en-US" dirty="0"/>
              <a:t>from the jet as it </a:t>
            </a:r>
            <a:r>
              <a:rPr lang="en-US" dirty="0" smtClean="0"/>
              <a:t>grows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synoptic-scale systems in </a:t>
            </a:r>
            <a:r>
              <a:rPr lang="en-US" dirty="0" smtClean="0"/>
              <a:t>mid-latitudes appear to </a:t>
            </a:r>
            <a:r>
              <a:rPr lang="en-US" dirty="0"/>
              <a:t>develop as the result of an instability of the </a:t>
            </a:r>
            <a:r>
              <a:rPr lang="en-US" dirty="0" smtClean="0"/>
              <a:t>jet stream flow (</a:t>
            </a:r>
            <a:r>
              <a:rPr lang="en-US" i="1" dirty="0" err="1"/>
              <a:t>baroclinic</a:t>
            </a:r>
            <a:r>
              <a:rPr lang="en-US" i="1" dirty="0"/>
              <a:t> instability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651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Latitude–height cross sections through a cold front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647" y="107635"/>
            <a:ext cx="1943158" cy="14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i="1" dirty="0" err="1" smtClean="0"/>
              <a:t>baroclinic</a:t>
            </a:r>
            <a:r>
              <a:rPr lang="en-US" i="1" dirty="0" smtClean="0"/>
              <a:t> instability</a:t>
            </a:r>
            <a:r>
              <a:rPr lang="en-US" dirty="0"/>
              <a:t>- depends on the meridional temperature gradient, </a:t>
            </a:r>
            <a:r>
              <a:rPr lang="en-US" dirty="0" smtClean="0"/>
              <a:t>particularly at </a:t>
            </a:r>
            <a:r>
              <a:rPr lang="en-US" dirty="0"/>
              <a:t>the surface. </a:t>
            </a:r>
            <a:endParaRPr lang="en-US" dirty="0" smtClean="0"/>
          </a:p>
          <a:p>
            <a:pPr lvl="1"/>
            <a:r>
              <a:rPr lang="en-US" dirty="0" smtClean="0"/>
              <a:t>hence</a:t>
            </a:r>
            <a:r>
              <a:rPr lang="en-US" dirty="0"/>
              <a:t>, through the thermal wind relationship,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instability depends </a:t>
            </a:r>
            <a:r>
              <a:rPr lang="en-US" dirty="0"/>
              <a:t>on vertical shear and tends to occur in the region of the polar frontal zone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651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Latitude–height cross sections through a cold front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647" y="107635"/>
            <a:ext cx="1943158" cy="14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41" y="2654273"/>
            <a:ext cx="7853517" cy="41898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773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developing </a:t>
            </a:r>
            <a:r>
              <a:rPr lang="en-US" sz="2400" dirty="0" err="1"/>
              <a:t>baroclinic</a:t>
            </a:r>
            <a:r>
              <a:rPr lang="en-US" sz="2400" dirty="0"/>
              <a:t> wave at three stages of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/>
              <a:t>In </a:t>
            </a:r>
            <a:r>
              <a:rPr lang="en-US" dirty="0" smtClean="0"/>
              <a:t>the stage </a:t>
            </a:r>
            <a:r>
              <a:rPr lang="en-US" dirty="0"/>
              <a:t>of rapid development there is a cooperative interaction between the </a:t>
            </a:r>
            <a:r>
              <a:rPr lang="en-US" dirty="0" smtClean="0"/>
              <a:t>upper level </a:t>
            </a:r>
            <a:r>
              <a:rPr lang="en-US" dirty="0"/>
              <a:t>and surface flows; strong cold advection is seen to occur west of the </a:t>
            </a:r>
            <a:r>
              <a:rPr lang="en-US" dirty="0" smtClean="0"/>
              <a:t>trough at </a:t>
            </a:r>
            <a:r>
              <a:rPr lang="en-US" dirty="0"/>
              <a:t>the surface, with weaker warm advection to the </a:t>
            </a:r>
            <a:r>
              <a:rPr lang="en-US" dirty="0" smtClean="0"/>
              <a:t>east</a:t>
            </a:r>
          </a:p>
          <a:p>
            <a:pPr lvl="1"/>
            <a:r>
              <a:rPr lang="en-US" dirty="0"/>
              <a:t>a direct consequence of the fact that the trough at 500 </a:t>
            </a:r>
            <a:r>
              <a:rPr lang="en-US" dirty="0" err="1"/>
              <a:t>hPa</a:t>
            </a:r>
            <a:r>
              <a:rPr lang="en-US" dirty="0"/>
              <a:t> lags (</a:t>
            </a:r>
            <a:r>
              <a:rPr lang="en-US" dirty="0" smtClean="0"/>
              <a:t>lies to </a:t>
            </a:r>
            <a:r>
              <a:rPr lang="en-US" dirty="0"/>
              <a:t>the west of ) the surface </a:t>
            </a:r>
            <a:r>
              <a:rPr lang="en-US" dirty="0" smtClean="0"/>
              <a:t>trough</a:t>
            </a:r>
          </a:p>
          <a:p>
            <a:pPr lvl="1"/>
            <a:r>
              <a:rPr lang="en-US" dirty="0"/>
              <a:t>the mean geostrophic wind in the </a:t>
            </a:r>
            <a:r>
              <a:rPr lang="en-US" dirty="0" smtClean="0"/>
              <a:t>1000-500-hPa </a:t>
            </a:r>
            <a:r>
              <a:rPr lang="en-US" dirty="0"/>
              <a:t>layer is directed across the </a:t>
            </a:r>
            <a:r>
              <a:rPr lang="en-US" dirty="0" smtClean="0"/>
              <a:t>1000-500-hPa </a:t>
            </a:r>
            <a:r>
              <a:rPr lang="en-US" dirty="0"/>
              <a:t>thickness lines </a:t>
            </a:r>
            <a:r>
              <a:rPr lang="en-US" dirty="0" smtClean="0"/>
              <a:t>toward larger </a:t>
            </a:r>
            <a:r>
              <a:rPr lang="en-US" dirty="0"/>
              <a:t>thickness west of the surface trough and toward smaller thickness east </a:t>
            </a:r>
            <a:r>
              <a:rPr lang="en-US" dirty="0" smtClean="0"/>
              <a:t>of the </a:t>
            </a:r>
            <a:r>
              <a:rPr lang="en-US" dirty="0"/>
              <a:t>surface trough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773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developing </a:t>
            </a:r>
            <a:r>
              <a:rPr lang="en-US" sz="2400" dirty="0" err="1"/>
              <a:t>baroclinic</a:t>
            </a:r>
            <a:r>
              <a:rPr lang="en-US" sz="2400" dirty="0"/>
              <a:t> wave at three stages of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7889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West–east cross section through a developing baroclinic wave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96" y="471055"/>
            <a:ext cx="7321807" cy="55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 smtClean="0"/>
              <a:t>throughout the troposphere </a:t>
            </a:r>
            <a:r>
              <a:rPr lang="en-US" dirty="0"/>
              <a:t>the trough and ridge axes tilt westward (or upstream) with </a:t>
            </a:r>
            <a:r>
              <a:rPr lang="en-US" dirty="0" smtClean="0"/>
              <a:t>height</a:t>
            </a:r>
          </a:p>
          <a:p>
            <a:pPr lvl="1"/>
            <a:r>
              <a:rPr lang="en-US" dirty="0"/>
              <a:t>axes of warmest and coldest air are observed to </a:t>
            </a:r>
            <a:r>
              <a:rPr lang="en-US" dirty="0" smtClean="0"/>
              <a:t>have the </a:t>
            </a:r>
            <a:r>
              <a:rPr lang="en-US" dirty="0"/>
              <a:t>opposite </a:t>
            </a:r>
            <a:r>
              <a:rPr lang="en-US" dirty="0" smtClean="0"/>
              <a:t>tilt</a:t>
            </a:r>
          </a:p>
          <a:p>
            <a:pPr lvl="1"/>
            <a:r>
              <a:rPr lang="en-US" dirty="0"/>
              <a:t>the westward tilt of the troughs and ridges is necessary in </a:t>
            </a:r>
            <a:r>
              <a:rPr lang="en-US" dirty="0" smtClean="0"/>
              <a:t>order that </a:t>
            </a:r>
            <a:r>
              <a:rPr lang="en-US" dirty="0"/>
              <a:t>the mean flow transfers potential energy to the developing </a:t>
            </a:r>
            <a:r>
              <a:rPr lang="en-US" dirty="0" smtClean="0"/>
              <a:t>wave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mature stage </a:t>
            </a:r>
            <a:r>
              <a:rPr lang="en-US" dirty="0"/>
              <a:t>(not shown in Fig. 6.5) the troughs at 500 and 1000 </a:t>
            </a:r>
            <a:r>
              <a:rPr lang="en-US" dirty="0" err="1"/>
              <a:t>hPa</a:t>
            </a:r>
            <a:r>
              <a:rPr lang="en-US" dirty="0"/>
              <a:t> are nearly in </a:t>
            </a:r>
            <a:r>
              <a:rPr lang="en-US" dirty="0" smtClean="0"/>
              <a:t>phase =&gt; the </a:t>
            </a:r>
            <a:r>
              <a:rPr lang="en-US" dirty="0"/>
              <a:t>thermal advection and energy conversion are quite weak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7889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West–east cross section through a developing baroclinic wave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987" y="158959"/>
            <a:ext cx="2027205" cy="15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 smtClean="0"/>
          </a:p>
          <a:p>
            <a:pPr lvl="1"/>
            <a:r>
              <a:rPr lang="en-US" dirty="0"/>
              <a:t>for </a:t>
            </a:r>
            <a:r>
              <a:rPr lang="en-US" dirty="0" smtClean="0"/>
              <a:t>motions that </a:t>
            </a:r>
            <a:r>
              <a:rPr lang="en-US" dirty="0"/>
              <a:t>are hydrostatic and nearly geostrophic, the three-dimensional flow field </a:t>
            </a:r>
            <a:r>
              <a:rPr lang="en-US" dirty="0" smtClean="0"/>
              <a:t>is determined </a:t>
            </a:r>
            <a:r>
              <a:rPr lang="en-US" dirty="0"/>
              <a:t>approximately by the isobaric distribution of geopotential </a:t>
            </a:r>
            <a:r>
              <a:rPr lang="en-US" dirty="0" smtClean="0"/>
              <a:t>[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(</a:t>
            </a:r>
            <a:r>
              <a:rPr lang="en-US" dirty="0"/>
              <a:t>x, </a:t>
            </a:r>
            <a:r>
              <a:rPr lang="en-US" dirty="0" smtClean="0"/>
              <a:t>y, p</a:t>
            </a:r>
            <a:r>
              <a:rPr lang="en-US" dirty="0"/>
              <a:t>, t</a:t>
            </a:r>
            <a:r>
              <a:rPr lang="en-US" dirty="0" smtClean="0"/>
              <a:t>) ]</a:t>
            </a:r>
          </a:p>
          <a:p>
            <a:pPr marL="457200" lvl="1" indent="0">
              <a:buNone/>
            </a:pPr>
            <a:r>
              <a:rPr lang="en-US" dirty="0"/>
              <a:t>=&gt; use of the isobaric coordinate </a:t>
            </a:r>
            <a:r>
              <a:rPr lang="en-US" dirty="0" smtClean="0"/>
              <a:t>system simplifies </a:t>
            </a:r>
            <a:r>
              <a:rPr lang="en-US" dirty="0"/>
              <a:t>the development of approximate prognostic and </a:t>
            </a:r>
            <a:r>
              <a:rPr lang="en-US" dirty="0" smtClean="0"/>
              <a:t>diagnostic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2" y="2730173"/>
            <a:ext cx="7708416" cy="35817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7792" y="2729339"/>
            <a:ext cx="3064499" cy="24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these equations still </a:t>
            </a:r>
            <a:r>
              <a:rPr lang="en-US" dirty="0"/>
              <a:t>contain several terms that are of secondary significance for </a:t>
            </a:r>
            <a:r>
              <a:rPr lang="en-US" dirty="0" smtClean="0"/>
              <a:t>mid-latitude synoptic-scale </a:t>
            </a:r>
            <a:r>
              <a:rPr lang="en-US" dirty="0"/>
              <a:t>systems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62" y="2864275"/>
            <a:ext cx="8161076" cy="23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dirty="0" smtClean="0"/>
              <a:t>recall </a:t>
            </a:r>
            <a:r>
              <a:rPr lang="en-US" dirty="0"/>
              <a:t>from </a:t>
            </a:r>
            <a:r>
              <a:rPr lang="en-US" dirty="0" smtClean="0"/>
              <a:t>Section 2.4 </a:t>
            </a:r>
            <a:r>
              <a:rPr lang="en-US" dirty="0"/>
              <a:t>that the horizontal flow is nearly geostrophic and that the magnitude </a:t>
            </a:r>
            <a:r>
              <a:rPr lang="en-US" dirty="0" smtClean="0"/>
              <a:t>of the </a:t>
            </a:r>
            <a:r>
              <a:rPr lang="en-US" dirty="0"/>
              <a:t>ratio of vertical velocity to horizontal velocity is of order </a:t>
            </a:r>
            <a:r>
              <a:rPr lang="en-US" dirty="0" smtClean="0"/>
              <a:t>10</a:t>
            </a:r>
            <a:r>
              <a:rPr lang="en-US" baseline="30000" dirty="0" smtClean="0"/>
              <a:t>-3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10" y="3935085"/>
            <a:ext cx="7999579" cy="27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 smtClean="0"/>
              <a:t>Weather disturbances on the synoptic scale have flow that tends toward nearly geostrophic (quasi-geostrophic) and hydrostatic balance =&gt; thermal wind balance (LP #3)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4038894"/>
            <a:ext cx="1847850" cy="2466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544" y="6545161"/>
            <a:ext cx="885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https%3A%2F%2Fearthobservatory.nasa.gov%2Fimages%2F83127%2Fextratropical-cyclone-over-the-united-kingdom&amp;psig=AOvVaw3Bfgj_8TNQvd5cZhUgAf10&amp;ust=1577905129265004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747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35" y="2864274"/>
            <a:ext cx="8234329" cy="174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 smtClean="0"/>
              <a:t> </a:t>
            </a:r>
            <a:r>
              <a:rPr lang="en-US" dirty="0" smtClean="0"/>
              <a:t>can </a:t>
            </a:r>
            <a:r>
              <a:rPr lang="en-US" dirty="0"/>
              <a:t>be replaced </a:t>
            </a:r>
            <a:r>
              <a:rPr lang="en-US" dirty="0" smtClean="0"/>
              <a:t>by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/>
              <a:t> </a:t>
            </a:r>
            <a:r>
              <a:rPr lang="en-US" dirty="0"/>
              <a:t>and the vertical </a:t>
            </a:r>
            <a:r>
              <a:rPr lang="en-US" dirty="0" smtClean="0"/>
              <a:t>advection, which </a:t>
            </a:r>
            <a:r>
              <a:rPr lang="en-US" dirty="0"/>
              <a:t>arises only from the </a:t>
            </a:r>
            <a:r>
              <a:rPr lang="en-US" dirty="0" err="1"/>
              <a:t>ageostrophic</a:t>
            </a:r>
            <a:r>
              <a:rPr lang="en-US" dirty="0"/>
              <a:t> flow, can be neglected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90" y="4046194"/>
            <a:ext cx="8693620" cy="193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dirty="0">
                <a:cs typeface="Times New Roman" panose="02020603050405020304" pitchFamily="18" charset="0"/>
              </a:rPr>
              <a:t>it is still necessary to </a:t>
            </a:r>
            <a:r>
              <a:rPr lang="en-US" dirty="0" smtClean="0">
                <a:cs typeface="Times New Roman" panose="02020603050405020304" pitchFamily="18" charset="0"/>
              </a:rPr>
              <a:t>retain the </a:t>
            </a:r>
            <a:r>
              <a:rPr lang="en-US" dirty="0">
                <a:cs typeface="Times New Roman" panose="02020603050405020304" pitchFamily="18" charset="0"/>
              </a:rPr>
              <a:t>dynamical effect of the variation of the Coriolis parameter with latitude in </a:t>
            </a:r>
            <a:r>
              <a:rPr lang="en-US" dirty="0" smtClean="0">
                <a:cs typeface="Times New Roman" panose="02020603050405020304" pitchFamily="18" charset="0"/>
              </a:rPr>
              <a:t>the Coriolis </a:t>
            </a:r>
            <a:r>
              <a:rPr lang="en-US" dirty="0">
                <a:cs typeface="Times New Roman" panose="02020603050405020304" pitchFamily="18" charset="0"/>
              </a:rPr>
              <a:t>force term in the momentum equation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10" y="3941008"/>
            <a:ext cx="7731779" cy="19194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08618" y="5555673"/>
            <a:ext cx="182927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23" y="2864274"/>
            <a:ext cx="8152953" cy="17563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523" y="2864274"/>
            <a:ext cx="2774150" cy="29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64" y="2864274"/>
            <a:ext cx="8049471" cy="33941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99308" y="4113206"/>
            <a:ext cx="2466109" cy="61118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60" y="2686554"/>
            <a:ext cx="8180479" cy="40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1760" y="2686554"/>
            <a:ext cx="5919040" cy="209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dirty="0"/>
              <a:t>Equations (6.7), (6.11), (6.12), and (6.13b) constitute the </a:t>
            </a:r>
            <a:r>
              <a:rPr lang="en-US" dirty="0" smtClean="0"/>
              <a:t>quasi-geostrophic equations</a:t>
            </a:r>
          </a:p>
          <a:p>
            <a:pPr lvl="1"/>
            <a:r>
              <a:rPr lang="en-US" dirty="0"/>
              <a:t>a complete set in the dependent variables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,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dirty="0" smtClean="0"/>
              <a:t> (provided </a:t>
            </a:r>
            <a:r>
              <a:rPr lang="en-US" dirty="0"/>
              <a:t>that the </a:t>
            </a:r>
            <a:r>
              <a:rPr lang="en-US" dirty="0" err="1"/>
              <a:t>diabatic</a:t>
            </a:r>
            <a:r>
              <a:rPr lang="en-US" dirty="0"/>
              <a:t> heating rate is known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quasi-geostrophic momentum equation (</a:t>
            </a:r>
            <a:r>
              <a:rPr lang="en-US" dirty="0" smtClean="0"/>
              <a:t>6.11) can be </a:t>
            </a:r>
            <a:r>
              <a:rPr lang="en-US" dirty="0"/>
              <a:t>used </a:t>
            </a:r>
            <a:r>
              <a:rPr lang="en-US" dirty="0" smtClean="0"/>
              <a:t>diagnostically to </a:t>
            </a:r>
            <a:r>
              <a:rPr lang="en-US" dirty="0"/>
              <a:t>determine the </a:t>
            </a:r>
            <a:r>
              <a:rPr lang="en-US" dirty="0" smtClean="0"/>
              <a:t>non-divergent </a:t>
            </a:r>
            <a:r>
              <a:rPr lang="en-US" dirty="0"/>
              <a:t>part </a:t>
            </a:r>
            <a:r>
              <a:rPr lang="en-US" dirty="0" smtClean="0"/>
              <a:t>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/>
              <a:t>, for </a:t>
            </a:r>
            <a:r>
              <a:rPr lang="en-US" dirty="0"/>
              <a:t>a known distribution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dirty="0" smtClean="0"/>
              <a:t>(Section </a:t>
            </a:r>
            <a:r>
              <a:rPr lang="en-US" dirty="0"/>
              <a:t>6.4.3)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</a:t>
            </a:r>
            <a:r>
              <a:rPr lang="en-US" sz="2400" dirty="0"/>
              <a:t>Analysis in Isobaric Coordinates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8" y="2864274"/>
            <a:ext cx="8185362" cy="24558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1188" y="2864274"/>
            <a:ext cx="598736" cy="307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i="1" dirty="0" err="1" smtClean="0">
                <a:solidFill>
                  <a:srgbClr val="FF0000"/>
                </a:solidFill>
              </a:rPr>
              <a:t>Invertibility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Equation (6.15) can be used to determine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dirty="0" smtClean="0"/>
              <a:t>g(x</a:t>
            </a:r>
            <a:r>
              <a:rPr lang="en-US" dirty="0"/>
              <a:t>, y) from a known field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(</a:t>
            </a:r>
            <a:r>
              <a:rPr lang="en-US" dirty="0"/>
              <a:t>x, y</a:t>
            </a:r>
            <a:r>
              <a:rPr lang="en-US" dirty="0" smtClean="0"/>
              <a:t>). Alternatively</a:t>
            </a:r>
            <a:r>
              <a:rPr lang="en-US" dirty="0"/>
              <a:t>, (6.15) can be solved by inverting the Laplacian operator to </a:t>
            </a:r>
            <a:r>
              <a:rPr lang="en-US" dirty="0" smtClean="0"/>
              <a:t>determine </a:t>
            </a:r>
            <a:r>
              <a:rPr lang="en-US" dirty="0" smtClean="0">
                <a:sym typeface="Symbol" panose="05050102010706020507" pitchFamily="18" charset="2"/>
              </a:rPr>
              <a:t> </a:t>
            </a:r>
            <a:r>
              <a:rPr lang="en-US" dirty="0" smtClean="0"/>
              <a:t>from </a:t>
            </a:r>
            <a:r>
              <a:rPr lang="en-US" dirty="0"/>
              <a:t>a known distribution of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ζg</a:t>
            </a:r>
            <a:r>
              <a:rPr lang="en-US" sz="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/>
              <a:t>, </a:t>
            </a:r>
            <a:r>
              <a:rPr lang="en-US" dirty="0"/>
              <a:t>provided that suitable conditions on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 are specified </a:t>
            </a:r>
            <a:r>
              <a:rPr lang="en-US" dirty="0"/>
              <a:t>on the boundaries of the region in </a:t>
            </a:r>
            <a:r>
              <a:rPr lang="en-US" dirty="0" smtClean="0"/>
              <a:t>question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evolution </a:t>
            </a:r>
            <a:r>
              <a:rPr lang="en-US" dirty="0"/>
              <a:t>of the </a:t>
            </a:r>
            <a:r>
              <a:rPr lang="en-US" dirty="0" smtClean="0"/>
              <a:t>vorticity can </a:t>
            </a:r>
            <a:r>
              <a:rPr lang="en-US" dirty="0"/>
              <a:t>be predicted, then </a:t>
            </a:r>
            <a:r>
              <a:rPr lang="en-US" dirty="0">
                <a:solidFill>
                  <a:srgbClr val="FF0000"/>
                </a:solidFill>
              </a:rPr>
              <a:t>inversion</a:t>
            </a:r>
            <a:r>
              <a:rPr lang="en-US" dirty="0"/>
              <a:t> of (6.15) yields the evolution of the </a:t>
            </a:r>
            <a:r>
              <a:rPr lang="en-US" dirty="0" smtClean="0"/>
              <a:t>geopotential field</a:t>
            </a:r>
            <a:r>
              <a:rPr lang="en-US" dirty="0"/>
              <a:t>, from which it is possible to determine the geostrophic wind and </a:t>
            </a:r>
            <a:r>
              <a:rPr lang="en-US" dirty="0" smtClean="0"/>
              <a:t>temperature distributions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7549" y="2864274"/>
            <a:ext cx="570196" cy="307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15" y="2691387"/>
            <a:ext cx="7538569" cy="41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governing equations (LP #2), </a:t>
            </a:r>
            <a:r>
              <a:rPr lang="en-US" dirty="0"/>
              <a:t>which express the conservation of momentum, mass, </a:t>
            </a:r>
            <a:r>
              <a:rPr lang="en-US" dirty="0" smtClean="0"/>
              <a:t>and energy</a:t>
            </a:r>
            <a:r>
              <a:rPr lang="en-US" dirty="0"/>
              <a:t>, completely determine the relationships among the pressure, </a:t>
            </a:r>
            <a:r>
              <a:rPr lang="en-US" dirty="0" smtClean="0"/>
              <a:t>temperature, and </a:t>
            </a:r>
            <a:r>
              <a:rPr lang="en-US" dirty="0"/>
              <a:t>velocity </a:t>
            </a:r>
            <a:r>
              <a:rPr lang="en-US" dirty="0" smtClean="0"/>
              <a:t>fields.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extratropical synoptic-scale systems, the twin </a:t>
            </a:r>
            <a:r>
              <a:rPr lang="en-US" dirty="0" smtClean="0"/>
              <a:t>requirements of </a:t>
            </a:r>
            <a:r>
              <a:rPr lang="en-US" dirty="0"/>
              <a:t>hydrostatic and geostrophic balance constrain the </a:t>
            </a:r>
            <a:r>
              <a:rPr lang="en-US" dirty="0" err="1"/>
              <a:t>baroclinic</a:t>
            </a:r>
            <a:r>
              <a:rPr lang="en-US" dirty="0"/>
              <a:t> motions </a:t>
            </a:r>
            <a:r>
              <a:rPr lang="en-US" dirty="0" smtClean="0"/>
              <a:t>so that </a:t>
            </a:r>
            <a:r>
              <a:rPr lang="en-US" dirty="0"/>
              <a:t>to a good approximation the </a:t>
            </a:r>
            <a:r>
              <a:rPr lang="en-US" u="sng" dirty="0"/>
              <a:t>structure</a:t>
            </a:r>
            <a:r>
              <a:rPr lang="en-US" dirty="0"/>
              <a:t> and </a:t>
            </a:r>
            <a:r>
              <a:rPr lang="en-US" u="sng" dirty="0"/>
              <a:t>evolution</a:t>
            </a:r>
            <a:r>
              <a:rPr lang="en-US" dirty="0"/>
              <a:t> of the </a:t>
            </a:r>
            <a:r>
              <a:rPr lang="en-US" dirty="0" smtClean="0"/>
              <a:t>three-dimensional velocity </a:t>
            </a:r>
            <a:r>
              <a:rPr lang="en-US" dirty="0"/>
              <a:t>field are determined by the distribution of geopotential height on </a:t>
            </a:r>
            <a:r>
              <a:rPr lang="en-US" dirty="0" smtClean="0"/>
              <a:t>isobaric surfaces (quasi-geostrophic system).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946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Thermal wind balance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16" y="2864274"/>
            <a:ext cx="8306905" cy="21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27" y="1834038"/>
            <a:ext cx="7419084" cy="49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region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</a:t>
            </a:r>
            <a:r>
              <a:rPr lang="en-US" dirty="0" smtClean="0"/>
              <a:t>(upstream </a:t>
            </a:r>
            <a:r>
              <a:rPr lang="en-US" dirty="0"/>
              <a:t>of the 500-hPa </a:t>
            </a:r>
            <a:r>
              <a:rPr lang="en-US" dirty="0" smtClean="0"/>
              <a:t>trough)</a:t>
            </a:r>
          </a:p>
          <a:p>
            <a:pPr lvl="1"/>
            <a:r>
              <a:rPr lang="en-US" dirty="0"/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</a:t>
            </a:r>
            <a:r>
              <a:rPr lang="en-US" b="1" dirty="0"/>
              <a:t>・∇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&lt; </a:t>
            </a:r>
            <a:r>
              <a:rPr lang="en-US" dirty="0" smtClean="0"/>
              <a:t>0, </a:t>
            </a:r>
            <a:r>
              <a:rPr lang="el-GR" dirty="0"/>
              <a:t>– 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&gt; </a:t>
            </a:r>
            <a:r>
              <a:rPr lang="en-US" dirty="0" smtClean="0"/>
              <a:t>0</a:t>
            </a:r>
          </a:p>
          <a:p>
            <a:pPr lvl="1"/>
            <a:r>
              <a:rPr lang="en-US" dirty="0"/>
              <a:t>advection of </a:t>
            </a:r>
            <a:r>
              <a:rPr lang="en-US" dirty="0" smtClean="0"/>
              <a:t>relative vorticity </a:t>
            </a:r>
            <a:r>
              <a:rPr lang="en-US" dirty="0"/>
              <a:t>tends to decrease the local vorticity, whereas the advection of </a:t>
            </a:r>
            <a:r>
              <a:rPr lang="en-US" dirty="0" smtClean="0"/>
              <a:t>planetary vorticity </a:t>
            </a:r>
            <a:r>
              <a:rPr lang="en-US" dirty="0"/>
              <a:t>tends to increase the local vorticity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449" y="230191"/>
            <a:ext cx="1650426" cy="129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87" y="2864274"/>
            <a:ext cx="4421673" cy="39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region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dirty="0" smtClean="0"/>
              <a:t> (downstream </a:t>
            </a:r>
            <a:r>
              <a:rPr lang="en-US" dirty="0"/>
              <a:t>of the 500-hPa </a:t>
            </a:r>
            <a:r>
              <a:rPr lang="en-US" dirty="0" smtClean="0"/>
              <a:t>trough)</a:t>
            </a:r>
          </a:p>
          <a:p>
            <a:pPr lvl="1"/>
            <a:r>
              <a:rPr lang="en-US" dirty="0"/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</a:t>
            </a:r>
            <a:r>
              <a:rPr lang="en-US" b="1" dirty="0"/>
              <a:t>・∇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</a:t>
            </a:r>
            <a:r>
              <a:rPr lang="en-US" dirty="0" smtClean="0"/>
              <a:t>&gt; 0, </a:t>
            </a:r>
            <a:r>
              <a:rPr lang="el-GR" dirty="0"/>
              <a:t>– 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</a:t>
            </a:r>
            <a:r>
              <a:rPr lang="en-US" dirty="0" smtClean="0"/>
              <a:t>&lt; 0</a:t>
            </a:r>
          </a:p>
          <a:p>
            <a:pPr lvl="1"/>
            <a:r>
              <a:rPr lang="en-US" dirty="0"/>
              <a:t>advection of </a:t>
            </a:r>
            <a:r>
              <a:rPr lang="en-US" dirty="0" smtClean="0"/>
              <a:t>relative vorticity </a:t>
            </a:r>
            <a:r>
              <a:rPr lang="en-US" dirty="0"/>
              <a:t>tends to </a:t>
            </a:r>
            <a:r>
              <a:rPr lang="en-US" dirty="0" smtClean="0"/>
              <a:t>increase </a:t>
            </a:r>
            <a:r>
              <a:rPr lang="en-US" dirty="0"/>
              <a:t>the local vorticity, whereas the advection of </a:t>
            </a:r>
            <a:r>
              <a:rPr lang="en-US" dirty="0" smtClean="0"/>
              <a:t>planetary vorticity </a:t>
            </a:r>
            <a:r>
              <a:rPr lang="en-US" dirty="0"/>
              <a:t>tends to </a:t>
            </a:r>
            <a:r>
              <a:rPr lang="en-US" dirty="0" smtClean="0"/>
              <a:t>decrease </a:t>
            </a:r>
            <a:r>
              <a:rPr lang="en-US" dirty="0"/>
              <a:t>the local vorticity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449" y="230191"/>
            <a:ext cx="1650426" cy="129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87" y="2864274"/>
            <a:ext cx="4421673" cy="39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advection </a:t>
            </a:r>
            <a:r>
              <a:rPr lang="en-US" dirty="0"/>
              <a:t>of relative vorticity tends to </a:t>
            </a:r>
            <a:r>
              <a:rPr lang="en-US" dirty="0" smtClean="0"/>
              <a:t>move the </a:t>
            </a:r>
            <a:r>
              <a:rPr lang="en-US" dirty="0"/>
              <a:t>vorticity pattern and hence the troughs and ridges eastward (downstream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advection of planetary vorticity tends to move the troughs and </a:t>
            </a:r>
            <a:r>
              <a:rPr lang="en-US" dirty="0" smtClean="0"/>
              <a:t>ridges westward </a:t>
            </a:r>
            <a:r>
              <a:rPr lang="en-US" dirty="0"/>
              <a:t>against the </a:t>
            </a:r>
            <a:r>
              <a:rPr lang="en-US" dirty="0" err="1"/>
              <a:t>advecting</a:t>
            </a:r>
            <a:r>
              <a:rPr lang="en-US" dirty="0"/>
              <a:t> wind </a:t>
            </a:r>
            <a:r>
              <a:rPr lang="en-US" dirty="0" smtClean="0"/>
              <a:t>field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retrograde </a:t>
            </a:r>
            <a:r>
              <a:rPr lang="en-US" dirty="0" smtClean="0"/>
              <a:t>motion </a:t>
            </a:r>
            <a:r>
              <a:rPr lang="en-US" dirty="0"/>
              <a:t>or </a:t>
            </a:r>
            <a:r>
              <a:rPr lang="en-US" i="1" dirty="0" smtClean="0"/>
              <a:t>retrogression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net effect of advection on the evolution of the vorticity pattern </a:t>
            </a:r>
            <a:r>
              <a:rPr lang="en-US" dirty="0" smtClean="0"/>
              <a:t>depends on </a:t>
            </a:r>
            <a:r>
              <a:rPr lang="en-US" dirty="0"/>
              <a:t>which type of vorticity advection dominates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449" y="230191"/>
            <a:ext cx="1650426" cy="129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87" y="2864274"/>
            <a:ext cx="4421673" cy="39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00" y="539427"/>
            <a:ext cx="6558137" cy="6166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375" y="249588"/>
            <a:ext cx="4771186" cy="2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a disturbance with a </a:t>
            </a:r>
            <a:r>
              <a:rPr lang="en-US" dirty="0" smtClean="0"/>
              <a:t>fixed amplitude </a:t>
            </a:r>
            <a:r>
              <a:rPr lang="en-US" dirty="0"/>
              <a:t>of geopotential disturbance, the amplitude of the vorticity </a:t>
            </a:r>
            <a:r>
              <a:rPr lang="en-US" dirty="0" smtClean="0"/>
              <a:t>increases as </a:t>
            </a:r>
            <a:r>
              <a:rPr lang="en-US" dirty="0"/>
              <a:t>the square of the wave number or, inversely, as the square of the </a:t>
            </a:r>
            <a:r>
              <a:rPr lang="en-US" dirty="0" smtClean="0"/>
              <a:t>horizontal scale</a:t>
            </a:r>
          </a:p>
          <a:p>
            <a:pPr lvl="1"/>
            <a:r>
              <a:rPr lang="en-US" dirty="0"/>
              <a:t>advection of relative vorticity dominates over </a:t>
            </a:r>
            <a:r>
              <a:rPr lang="en-US" dirty="0" smtClean="0"/>
              <a:t>planetary vorticity </a:t>
            </a:r>
            <a:r>
              <a:rPr lang="en-US" dirty="0"/>
              <a:t>advection for short waves (</a:t>
            </a:r>
            <a:r>
              <a:rPr lang="en-US" i="1" dirty="0"/>
              <a:t>L</a:t>
            </a:r>
            <a:r>
              <a:rPr lang="en-US" sz="2000" i="1" dirty="0"/>
              <a:t>x</a:t>
            </a:r>
            <a:r>
              <a:rPr lang="en-US" sz="800" dirty="0"/>
              <a:t> </a:t>
            </a:r>
            <a:r>
              <a:rPr lang="en-US" sz="800" dirty="0" smtClean="0"/>
              <a:t> </a:t>
            </a:r>
            <a:r>
              <a:rPr lang="en-US" dirty="0" smtClean="0"/>
              <a:t>&lt; 3,000 km)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long </a:t>
            </a:r>
            <a:r>
              <a:rPr lang="en-US" dirty="0" smtClean="0"/>
              <a:t>waves (</a:t>
            </a:r>
            <a:r>
              <a:rPr lang="en-US" i="1" dirty="0" smtClean="0"/>
              <a:t>L</a:t>
            </a:r>
            <a:r>
              <a:rPr lang="en-US" sz="1800" i="1" dirty="0" smtClean="0"/>
              <a:t>x</a:t>
            </a:r>
            <a:r>
              <a:rPr lang="en-US" i="1" dirty="0" smtClean="0"/>
              <a:t> </a:t>
            </a:r>
            <a:r>
              <a:rPr lang="en-US" dirty="0" smtClean="0"/>
              <a:t>&gt;10,000 </a:t>
            </a:r>
            <a:r>
              <a:rPr lang="en-US" dirty="0"/>
              <a:t>km) the planetary vorticity advection tends to dominate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004" y="230191"/>
            <a:ext cx="2358455" cy="8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dirty="0"/>
              <a:t>Since positive maxima in relative vorticity are associated with cyclonic </a:t>
            </a:r>
            <a:r>
              <a:rPr lang="en-US" dirty="0" smtClean="0"/>
              <a:t>disturbances, regions </a:t>
            </a:r>
            <a:r>
              <a:rPr lang="en-US" dirty="0"/>
              <a:t>of </a:t>
            </a:r>
            <a:r>
              <a:rPr lang="en-US" strike="dblStrike" dirty="0"/>
              <a:t>positive</a:t>
            </a:r>
            <a:r>
              <a:rPr lang="en-US" dirty="0"/>
              <a:t> </a:t>
            </a:r>
            <a:r>
              <a:rPr lang="en-US" dirty="0" smtClean="0"/>
              <a:t>cyclonic vorticity </a:t>
            </a:r>
            <a:r>
              <a:rPr lang="en-US" dirty="0"/>
              <a:t>advection, which can be estimated </a:t>
            </a:r>
            <a:r>
              <a:rPr lang="en-US" dirty="0" smtClean="0"/>
              <a:t>easily from </a:t>
            </a:r>
            <a:r>
              <a:rPr lang="en-US" dirty="0"/>
              <a:t>upper level maps, are commonly used as aids in forecasting </a:t>
            </a:r>
            <a:r>
              <a:rPr lang="en-US" dirty="0" smtClean="0"/>
              <a:t>synoptic-scale weather </a:t>
            </a:r>
            <a:r>
              <a:rPr lang="en-US" dirty="0"/>
              <a:t>disturbances.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Quasi-Geostrophic Vorticity Equation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004" y="230191"/>
            <a:ext cx="2358455" cy="8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dirty="0"/>
              <a:t>A change in the vertical shear of the horizontal wind associated </a:t>
            </a:r>
            <a:r>
              <a:rPr lang="en-US" dirty="0" smtClean="0"/>
              <a:t>with differential </a:t>
            </a:r>
            <a:r>
              <a:rPr lang="en-US" dirty="0"/>
              <a:t>(i.e., height dependent) vorticity advection will drive an </a:t>
            </a:r>
            <a:r>
              <a:rPr lang="en-US" dirty="0" err="1" smtClean="0"/>
              <a:t>ageostrophic</a:t>
            </a:r>
            <a:r>
              <a:rPr lang="en-US" dirty="0" smtClean="0"/>
              <a:t> vertical </a:t>
            </a:r>
            <a:r>
              <a:rPr lang="en-US" dirty="0"/>
              <a:t>circulation, which adiabatically adjusts the horizontal temperature </a:t>
            </a:r>
            <a:r>
              <a:rPr lang="en-US" dirty="0" smtClean="0"/>
              <a:t>gradient to </a:t>
            </a:r>
            <a:r>
              <a:rPr lang="en-US" dirty="0">
                <a:solidFill>
                  <a:srgbClr val="FF0000"/>
                </a:solidFill>
              </a:rPr>
              <a:t>maintain thermal wind balance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convergence and divergence </a:t>
            </a:r>
            <a:r>
              <a:rPr lang="en-US" dirty="0" smtClean="0"/>
              <a:t>fields associated </a:t>
            </a:r>
            <a:r>
              <a:rPr lang="en-US" dirty="0"/>
              <a:t>with this vertical circulation will not only modify the effects of </a:t>
            </a:r>
            <a:r>
              <a:rPr lang="en-US" dirty="0" smtClean="0"/>
              <a:t>vorticity advection </a:t>
            </a:r>
            <a:r>
              <a:rPr lang="en-US" dirty="0"/>
              <a:t>at upper levels, but will force changes in the vorticity distribution </a:t>
            </a:r>
            <a:r>
              <a:rPr lang="en-US" dirty="0" smtClean="0"/>
              <a:t>in the </a:t>
            </a:r>
            <a:r>
              <a:rPr lang="en-US" dirty="0"/>
              <a:t>lower troposphere where advection may be very weak.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233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Quasi-Geostrophic Vorticity </a:t>
            </a:r>
            <a:r>
              <a:rPr lang="en-US" sz="2400" dirty="0" smtClean="0"/>
              <a:t>Equation – other factors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004" y="230191"/>
            <a:ext cx="2358455" cy="8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030441" cy="4879975"/>
          </a:xfrm>
        </p:spPr>
        <p:txBody>
          <a:bodyPr>
            <a:normAutofit/>
          </a:bodyPr>
          <a:lstStyle/>
          <a:p>
            <a:r>
              <a:rPr lang="en-US" dirty="0"/>
              <a:t>The quasi-geostrophic </a:t>
            </a:r>
            <a:r>
              <a:rPr lang="en-US" dirty="0" smtClean="0"/>
              <a:t>approximation</a:t>
            </a:r>
          </a:p>
          <a:p>
            <a:endParaRPr lang="en-US" dirty="0"/>
          </a:p>
          <a:p>
            <a:pPr lvl="1"/>
            <a:r>
              <a:rPr lang="en-US" dirty="0" smtClean="0"/>
              <a:t>thermal </a:t>
            </a:r>
            <a:r>
              <a:rPr lang="en-US" dirty="0"/>
              <a:t>advection, which is often strong near the </a:t>
            </a:r>
            <a:r>
              <a:rPr lang="en-US" dirty="0" smtClean="0"/>
              <a:t>surface, does </a:t>
            </a:r>
            <a:r>
              <a:rPr lang="en-US" dirty="0"/>
              <a:t>not merely force changes in the temperature in the lower </a:t>
            </a:r>
            <a:r>
              <a:rPr lang="en-US" dirty="0" smtClean="0"/>
              <a:t>troposphere. Rather</a:t>
            </a:r>
            <a:r>
              <a:rPr lang="en-US" dirty="0"/>
              <a:t>, it will induce a vertical circulation, which through its associated </a:t>
            </a:r>
            <a:r>
              <a:rPr lang="en-US" dirty="0" smtClean="0"/>
              <a:t>divergence and </a:t>
            </a:r>
            <a:r>
              <a:rPr lang="en-US" dirty="0"/>
              <a:t>convergence patterns will alter the vorticity fields both near the surface </a:t>
            </a:r>
            <a:r>
              <a:rPr lang="en-US" dirty="0" smtClean="0"/>
              <a:t>and aloft </a:t>
            </a:r>
            <a:r>
              <a:rPr lang="en-US" dirty="0"/>
              <a:t>so that </a:t>
            </a:r>
            <a:r>
              <a:rPr lang="en-US" dirty="0">
                <a:solidFill>
                  <a:srgbClr val="FF0000"/>
                </a:solidFill>
              </a:rPr>
              <a:t>thermal wind balance is maintained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233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Quasi-Geostrophic Vorticity </a:t>
            </a:r>
            <a:r>
              <a:rPr lang="en-US" sz="2400" dirty="0" smtClean="0"/>
              <a:t>Equation – other factors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004" y="230191"/>
            <a:ext cx="2358455" cy="8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 smtClean="0"/>
          </a:p>
          <a:p>
            <a:pPr lvl="1"/>
            <a:r>
              <a:rPr lang="en-US" dirty="0"/>
              <a:t>are generally </a:t>
            </a:r>
            <a:r>
              <a:rPr lang="en-US" dirty="0" smtClean="0"/>
              <a:t>highly asymmetric </a:t>
            </a:r>
            <a:r>
              <a:rPr lang="en-US" dirty="0"/>
              <a:t>in </a:t>
            </a:r>
            <a:r>
              <a:rPr lang="en-US" dirty="0" smtClean="0"/>
              <a:t>form</a:t>
            </a:r>
          </a:p>
          <a:p>
            <a:pPr lvl="1"/>
            <a:r>
              <a:rPr lang="en-US" dirty="0" smtClean="0"/>
              <a:t>have the strongest </a:t>
            </a:r>
            <a:r>
              <a:rPr lang="en-US" dirty="0"/>
              <a:t>winds and largest temperature </a:t>
            </a:r>
            <a:r>
              <a:rPr lang="en-US" dirty="0" smtClean="0"/>
              <a:t>gradients concentrated </a:t>
            </a:r>
            <a:r>
              <a:rPr lang="en-US" dirty="0"/>
              <a:t>along narrow bands called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fronts</a:t>
            </a:r>
          </a:p>
          <a:p>
            <a:pPr lvl="1"/>
            <a:r>
              <a:rPr lang="en-US" dirty="0"/>
              <a:t>are highly </a:t>
            </a:r>
            <a:r>
              <a:rPr lang="en-US" dirty="0" err="1" smtClean="0"/>
              <a:t>baroclinic</a:t>
            </a:r>
            <a:r>
              <a:rPr lang="en-US" dirty="0"/>
              <a:t>; amplitudes and phases of the geopotential and velocity </a:t>
            </a:r>
            <a:r>
              <a:rPr lang="en-US" dirty="0" smtClean="0"/>
              <a:t>perturbations both </a:t>
            </a:r>
            <a:r>
              <a:rPr lang="en-US" dirty="0"/>
              <a:t>change substantially with </a:t>
            </a:r>
            <a:r>
              <a:rPr lang="en-US" dirty="0" smtClean="0"/>
              <a:t>height</a:t>
            </a:r>
          </a:p>
          <a:p>
            <a:pPr lvl="1"/>
            <a:r>
              <a:rPr lang="en-US" dirty="0"/>
              <a:t>embedded in a slowly varying planetary scale flow that is itself </a:t>
            </a:r>
            <a:r>
              <a:rPr lang="en-US" dirty="0" smtClean="0"/>
              <a:t>highly </a:t>
            </a:r>
            <a:r>
              <a:rPr lang="en-US" dirty="0" err="1" smtClean="0"/>
              <a:t>baroclinic</a:t>
            </a:r>
            <a:endParaRPr lang="en-US" dirty="0" smtClean="0"/>
          </a:p>
          <a:p>
            <a:pPr lvl="1"/>
            <a:r>
              <a:rPr lang="en-US" dirty="0"/>
              <a:t>planetary scale flow is influenced by orography (i.e</a:t>
            </a:r>
            <a:r>
              <a:rPr lang="en-US" dirty="0" smtClean="0"/>
              <a:t>., by </a:t>
            </a:r>
            <a:r>
              <a:rPr lang="en-US" dirty="0"/>
              <a:t>large-scale terrain variations) and continent-ocean heating contrasts so that </a:t>
            </a:r>
            <a:r>
              <a:rPr lang="en-US" dirty="0" smtClean="0"/>
              <a:t>it is </a:t>
            </a:r>
            <a:r>
              <a:rPr lang="en-US" dirty="0"/>
              <a:t>highly longitude dependent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12254"/>
            <a:ext cx="523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Mid-latitude synoptic-scale disturbances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 smtClean="0"/>
          </a:p>
          <a:p>
            <a:pPr lvl="1"/>
            <a:r>
              <a:rPr lang="en-US" dirty="0"/>
              <a:t>the </a:t>
            </a:r>
            <a:r>
              <a:rPr lang="en-US" dirty="0" err="1"/>
              <a:t>ageostrophic</a:t>
            </a:r>
            <a:r>
              <a:rPr lang="en-US" dirty="0"/>
              <a:t> vertical motion plays an </a:t>
            </a:r>
            <a:r>
              <a:rPr lang="en-US" dirty="0" smtClean="0"/>
              <a:t>essential role </a:t>
            </a:r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maintenance of thermal wind balance</a:t>
            </a:r>
            <a:r>
              <a:rPr lang="en-US" dirty="0"/>
              <a:t> as the flow evolves, the </a:t>
            </a:r>
            <a:r>
              <a:rPr lang="en-US" dirty="0" smtClean="0"/>
              <a:t>evolution of </a:t>
            </a:r>
            <a:r>
              <a:rPr lang="en-US" dirty="0"/>
              <a:t>the geostrophic circulation can actually be determined without explicitly </a:t>
            </a:r>
            <a:r>
              <a:rPr lang="en-US" dirty="0" smtClean="0"/>
              <a:t>determining the </a:t>
            </a:r>
            <a:r>
              <a:rPr lang="en-US" dirty="0"/>
              <a:t>distribution of </a:t>
            </a:r>
            <a:r>
              <a:rPr lang="el-GR" dirty="0"/>
              <a:t>ω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72" y="4460163"/>
            <a:ext cx="8375856" cy="2023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072" y="4460163"/>
            <a:ext cx="2913310" cy="291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76105" y="5541818"/>
            <a:ext cx="609600" cy="10945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97" y="2864275"/>
            <a:ext cx="8237223" cy="2275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097" y="2864275"/>
            <a:ext cx="3117376" cy="280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097" y="3144982"/>
            <a:ext cx="346467" cy="277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082" y="3771713"/>
            <a:ext cx="627942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lvl="1"/>
            <a:r>
              <a:rPr lang="en-US" dirty="0" smtClean="0"/>
              <a:t>vertical stretching [</a:t>
            </a:r>
            <a:r>
              <a:rPr lang="el-GR" dirty="0" smtClean="0"/>
              <a:t>∂ω</a:t>
            </a:r>
            <a:r>
              <a:rPr lang="en-US" dirty="0" smtClean="0"/>
              <a:t>/∂</a:t>
            </a:r>
            <a:r>
              <a:rPr lang="en-US" dirty="0"/>
              <a:t>p &gt; 0] forces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[1] a positive tendency </a:t>
            </a:r>
            <a:r>
              <a:rPr lang="en-US" dirty="0"/>
              <a:t>in the geostrophic vorticity (6.21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[2] a negative tendency of equal </a:t>
            </a:r>
            <a:r>
              <a:rPr lang="en-US" dirty="0" smtClean="0"/>
              <a:t>magnitude in </a:t>
            </a:r>
            <a:r>
              <a:rPr lang="en-US" dirty="0"/>
              <a:t>the term on the left side in (6.22</a:t>
            </a:r>
            <a:r>
              <a:rPr lang="en-US" dirty="0" smtClean="0"/>
              <a:t>) {</a:t>
            </a:r>
            <a:r>
              <a:rPr lang="en-US" dirty="0"/>
              <a:t>the local rate of change of a normalized </a:t>
            </a:r>
            <a:r>
              <a:rPr lang="en-US" i="1" dirty="0"/>
              <a:t>static stability anomaly</a:t>
            </a:r>
            <a:r>
              <a:rPr lang="en-US" dirty="0"/>
              <a:t>} =&gt; </a:t>
            </a:r>
            <a:r>
              <a:rPr lang="en-US" dirty="0" smtClean="0"/>
              <a:t>left </a:t>
            </a:r>
            <a:r>
              <a:rPr lang="en-US" dirty="0"/>
              <a:t>side of (6.22) is negative when the lapse rate tendency is positive</a:t>
            </a:r>
          </a:p>
          <a:p>
            <a:pPr marL="457200" lvl="1" indent="0">
              <a:buNone/>
            </a:pPr>
            <a:r>
              <a:rPr lang="en-US" dirty="0"/>
              <a:t>(i.e., when the static stability tendency is negative)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Ageostrophic</a:t>
            </a:r>
            <a:r>
              <a:rPr lang="en-US" sz="2400" dirty="0" smtClean="0"/>
              <a:t> vertical motion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lvl="1"/>
            <a:r>
              <a:rPr lang="en-US" dirty="0" smtClean="0"/>
              <a:t>vertical stretching [</a:t>
            </a:r>
            <a:r>
              <a:rPr lang="el-GR" dirty="0" smtClean="0"/>
              <a:t>∂ω</a:t>
            </a:r>
            <a:r>
              <a:rPr lang="en-US" dirty="0" smtClean="0"/>
              <a:t>/∂</a:t>
            </a:r>
            <a:r>
              <a:rPr lang="en-US" dirty="0"/>
              <a:t>p &gt; 0</a:t>
            </a:r>
            <a:r>
              <a:rPr lang="en-US" dirty="0" smtClean="0"/>
              <a:t>], see Fig. 4.7</a:t>
            </a:r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Ageostrophic</a:t>
            </a:r>
            <a:r>
              <a:rPr lang="en-US" sz="2400" dirty="0" smtClean="0"/>
              <a:t> vertical motion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790" y="3188144"/>
            <a:ext cx="6224420" cy="25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vertical stretching [</a:t>
            </a:r>
            <a:r>
              <a:rPr lang="el-GR" dirty="0" smtClean="0"/>
              <a:t>∂ω</a:t>
            </a:r>
            <a:r>
              <a:rPr lang="en-US" dirty="0" smtClean="0"/>
              <a:t>/∂</a:t>
            </a:r>
            <a:r>
              <a:rPr lang="en-US" dirty="0"/>
              <a:t>p &gt; 0</a:t>
            </a:r>
            <a:r>
              <a:rPr lang="en-US" dirty="0" smtClean="0"/>
              <a:t>], see Fig. 4.7</a:t>
            </a:r>
          </a:p>
          <a:p>
            <a:pPr lvl="1"/>
            <a:r>
              <a:rPr lang="en-US" dirty="0"/>
              <a:t>an air column that moves adiabatically from a region of high static stability to </a:t>
            </a:r>
            <a:r>
              <a:rPr lang="en-US" dirty="0" smtClean="0"/>
              <a:t>a region </a:t>
            </a:r>
            <a:r>
              <a:rPr lang="en-US" dirty="0"/>
              <a:t>of low static stability is stretched </a:t>
            </a:r>
            <a:r>
              <a:rPr lang="en-US" dirty="0" smtClean="0"/>
              <a:t>vertically (Fig. </a:t>
            </a:r>
            <a:r>
              <a:rPr lang="en-US" dirty="0"/>
              <a:t>4.7) so that the </a:t>
            </a:r>
            <a:r>
              <a:rPr lang="en-US" dirty="0" smtClean="0"/>
              <a:t>upper portion </a:t>
            </a:r>
            <a:r>
              <a:rPr lang="en-US" dirty="0"/>
              <a:t>of the column cools adiabatically relative to the lower </a:t>
            </a:r>
            <a:r>
              <a:rPr lang="en-US" dirty="0" smtClean="0"/>
              <a:t>portion</a:t>
            </a:r>
          </a:p>
          <a:p>
            <a:pPr lvl="1"/>
            <a:r>
              <a:rPr lang="en-US" dirty="0" smtClean="0"/>
              <a:t>the relative </a:t>
            </a:r>
            <a:r>
              <a:rPr lang="en-US" dirty="0"/>
              <a:t>vorticity in (6.21) and the normalized static stability anomaly in (</a:t>
            </a:r>
            <a:r>
              <a:rPr lang="en-US" dirty="0" smtClean="0"/>
              <a:t>6.22) are </a:t>
            </a:r>
            <a:r>
              <a:rPr lang="en-US" dirty="0"/>
              <a:t>changed by equal and opposite </a:t>
            </a:r>
            <a:r>
              <a:rPr lang="en-US" dirty="0" smtClean="0"/>
              <a:t>amounts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normalized </a:t>
            </a:r>
            <a:r>
              <a:rPr lang="en-US" dirty="0" smtClean="0"/>
              <a:t>static stability </a:t>
            </a:r>
            <a:r>
              <a:rPr lang="en-US" dirty="0"/>
              <a:t>anomaly is referred to as the </a:t>
            </a:r>
            <a:r>
              <a:rPr lang="en-US" i="1" dirty="0"/>
              <a:t>stretching vorticity</a:t>
            </a:r>
            <a:endParaRPr lang="en-US" i="1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Ageostrophic</a:t>
            </a:r>
            <a:r>
              <a:rPr lang="en-US" sz="2400" dirty="0" smtClean="0"/>
              <a:t> vertical motion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71" y="199326"/>
            <a:ext cx="6224420" cy="25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vertical stretching [</a:t>
            </a:r>
            <a:r>
              <a:rPr lang="el-GR" dirty="0" smtClean="0"/>
              <a:t>∂ω</a:t>
            </a:r>
            <a:r>
              <a:rPr lang="en-US" dirty="0" smtClean="0"/>
              <a:t>/∂</a:t>
            </a:r>
            <a:r>
              <a:rPr lang="en-US" dirty="0"/>
              <a:t>p &gt; 0</a:t>
            </a:r>
            <a:r>
              <a:rPr lang="en-US" dirty="0" smtClean="0"/>
              <a:t>], see Fig. 4.7</a:t>
            </a:r>
          </a:p>
          <a:p>
            <a:pPr lvl="1"/>
            <a:r>
              <a:rPr lang="en-US" dirty="0"/>
              <a:t>the role of the vertical motion distribution must be to </a:t>
            </a:r>
            <a:r>
              <a:rPr lang="en-US" dirty="0" smtClean="0"/>
              <a:t>maintain consistency </a:t>
            </a:r>
            <a:r>
              <a:rPr lang="en-US" dirty="0"/>
              <a:t>between the geopotential tendencies required by vorticity </a:t>
            </a:r>
            <a:r>
              <a:rPr lang="en-US" dirty="0" smtClean="0"/>
              <a:t>advection in </a:t>
            </a:r>
            <a:r>
              <a:rPr lang="en-US" dirty="0"/>
              <a:t>(6.21) and thermal advection in (6.22)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Ageostrophic</a:t>
            </a:r>
            <a:r>
              <a:rPr lang="en-US" sz="2400" dirty="0" smtClean="0"/>
              <a:t> vertical motion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076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Geopotential Tendency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8" y="2729339"/>
            <a:ext cx="7868282" cy="40431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00109" y="6470073"/>
            <a:ext cx="715241" cy="302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lvl="1"/>
            <a:r>
              <a:rPr lang="en-US" dirty="0" smtClean="0"/>
              <a:t>provides a </a:t>
            </a:r>
            <a:r>
              <a:rPr lang="en-US" dirty="0"/>
              <a:t>relationship between the local geopotential tendency (</a:t>
            </a:r>
            <a:r>
              <a:rPr lang="en-US" b="1" dirty="0"/>
              <a:t>term A</a:t>
            </a:r>
            <a:r>
              <a:rPr lang="en-US" dirty="0"/>
              <a:t>) and </a:t>
            </a:r>
            <a:r>
              <a:rPr lang="en-US" dirty="0" smtClean="0"/>
              <a:t>the distributions </a:t>
            </a:r>
            <a:r>
              <a:rPr lang="en-US" dirty="0"/>
              <a:t>of vorticity advection (</a:t>
            </a:r>
            <a:r>
              <a:rPr lang="en-US" b="1" dirty="0"/>
              <a:t>term B</a:t>
            </a:r>
            <a:r>
              <a:rPr lang="en-US" dirty="0"/>
              <a:t>) and thickness advection (</a:t>
            </a:r>
            <a:r>
              <a:rPr lang="en-US" b="1" dirty="0"/>
              <a:t>term 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the </a:t>
            </a:r>
            <a:r>
              <a:rPr lang="en-US" dirty="0"/>
              <a:t>distribution </a:t>
            </a:r>
            <a:r>
              <a:rPr lang="en-US" dirty="0" smtClean="0"/>
              <a:t>of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 is </a:t>
            </a:r>
            <a:r>
              <a:rPr lang="en-US" dirty="0"/>
              <a:t>known at a given time, then terms B and C may be </a:t>
            </a:r>
            <a:r>
              <a:rPr lang="en-US" dirty="0" smtClean="0"/>
              <a:t>regarded as </a:t>
            </a:r>
            <a:r>
              <a:rPr lang="en-US" dirty="0"/>
              <a:t>known forcing functions, and (6.23) is a linear partial differential equation </a:t>
            </a:r>
            <a:r>
              <a:rPr lang="en-US" dirty="0" smtClean="0"/>
              <a:t>in the </a:t>
            </a:r>
            <a:r>
              <a:rPr lang="en-US" dirty="0"/>
              <a:t>unknown </a:t>
            </a:r>
            <a:r>
              <a:rPr lang="el-GR" dirty="0"/>
              <a:t>χ.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distribution </a:t>
            </a:r>
            <a:r>
              <a:rPr lang="en-US" dirty="0"/>
              <a:t>of vorticity advection (</a:t>
            </a:r>
            <a:r>
              <a:rPr lang="en-US" b="1" dirty="0"/>
              <a:t>term B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usually the </a:t>
            </a:r>
            <a:r>
              <a:rPr lang="en-US" dirty="0" smtClean="0"/>
              <a:t>dominant forcing </a:t>
            </a:r>
            <a:r>
              <a:rPr lang="en-US" dirty="0"/>
              <a:t>term in the upper </a:t>
            </a:r>
            <a:r>
              <a:rPr lang="en-US" dirty="0" smtClean="0"/>
              <a:t>troposphere</a:t>
            </a:r>
          </a:p>
          <a:p>
            <a:pPr lvl="1"/>
            <a:r>
              <a:rPr lang="en-US" dirty="0"/>
              <a:t>for shortwaves </a:t>
            </a:r>
            <a:r>
              <a:rPr lang="en-US" dirty="0" smtClean="0"/>
              <a:t>term B is </a:t>
            </a:r>
            <a:r>
              <a:rPr lang="en-US" dirty="0"/>
              <a:t>negative in </a:t>
            </a:r>
            <a:r>
              <a:rPr lang="en-US" u="sng" dirty="0">
                <a:solidFill>
                  <a:srgbClr val="FF0000"/>
                </a:solidFill>
              </a:rPr>
              <a:t>region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 </a:t>
            </a:r>
            <a:r>
              <a:rPr lang="en-US" dirty="0"/>
              <a:t>of Fig. 6.7 (upstream of the upper </a:t>
            </a:r>
            <a:r>
              <a:rPr lang="en-US" dirty="0" smtClean="0"/>
              <a:t>level trough)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the sign of the geopotential tendency is opposite to that </a:t>
            </a:r>
            <a:r>
              <a:rPr lang="en-US" dirty="0" smtClean="0"/>
              <a:t>of term </a:t>
            </a:r>
            <a:r>
              <a:rPr lang="en-US" dirty="0"/>
              <a:t>B in this case, χ will be positive and a ridge will tend to develop {necessary for the development of </a:t>
            </a:r>
            <a:r>
              <a:rPr lang="en-US" strike="dblStrike" dirty="0"/>
              <a:t>a negative</a:t>
            </a:r>
            <a:r>
              <a:rPr lang="en-US" dirty="0"/>
              <a:t> </a:t>
            </a:r>
            <a:r>
              <a:rPr lang="en-US" dirty="0" err="1" smtClean="0"/>
              <a:t>anticyclonic</a:t>
            </a:r>
            <a:r>
              <a:rPr lang="en-US" dirty="0" smtClean="0"/>
              <a:t> geostrophic </a:t>
            </a:r>
            <a:r>
              <a:rPr lang="en-US" dirty="0"/>
              <a:t>vorticity}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distribution </a:t>
            </a:r>
            <a:r>
              <a:rPr lang="en-US" dirty="0"/>
              <a:t>of vorticity advection (</a:t>
            </a:r>
            <a:r>
              <a:rPr lang="en-US" b="1" dirty="0"/>
              <a:t>term 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important </a:t>
            </a:r>
            <a:r>
              <a:rPr lang="en-US" dirty="0"/>
              <a:t>to note that the </a:t>
            </a:r>
            <a:r>
              <a:rPr lang="en-US" dirty="0" smtClean="0"/>
              <a:t>vorticity advection </a:t>
            </a:r>
            <a:r>
              <a:rPr lang="en-US" dirty="0"/>
              <a:t>term is zero along both the trough and ridge axes, as both ∇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/>
              <a:t> are </a:t>
            </a:r>
            <a:r>
              <a:rPr lang="en-US" dirty="0"/>
              <a:t>zero at the </a:t>
            </a:r>
            <a:r>
              <a:rPr lang="en-US" dirty="0" smtClean="0"/>
              <a:t>axes</a:t>
            </a:r>
          </a:p>
          <a:p>
            <a:pPr lvl="1"/>
            <a:r>
              <a:rPr lang="en-US" dirty="0"/>
              <a:t>vorticity advection cannot change the strength of </a:t>
            </a:r>
            <a:r>
              <a:rPr lang="en-US" dirty="0" smtClean="0"/>
              <a:t>this type </a:t>
            </a:r>
            <a:r>
              <a:rPr lang="en-US" dirty="0"/>
              <a:t>of disturbance at the levels where the advection is occurring, but only acts </a:t>
            </a:r>
            <a:r>
              <a:rPr lang="en-US" dirty="0" smtClean="0"/>
              <a:t>to propagate </a:t>
            </a:r>
            <a:r>
              <a:rPr lang="en-US" dirty="0"/>
              <a:t>the disturbance horizontally and (as shown in the next section) to </a:t>
            </a:r>
            <a:r>
              <a:rPr lang="en-US" dirty="0" smtClean="0"/>
              <a:t>spread it </a:t>
            </a:r>
            <a:r>
              <a:rPr lang="en-US" dirty="0"/>
              <a:t>vertically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 smtClean="0"/>
          </a:p>
          <a:p>
            <a:pPr lvl="1"/>
            <a:r>
              <a:rPr lang="en-US" dirty="0"/>
              <a:t>Zonally averaged cross sections do provide some useful information on </a:t>
            </a:r>
            <a:r>
              <a:rPr lang="en-US" dirty="0" smtClean="0"/>
              <a:t>the gross </a:t>
            </a:r>
            <a:r>
              <a:rPr lang="en-US" dirty="0"/>
              <a:t>structure of the planetary scale circulation in which synoptic-scale </a:t>
            </a:r>
            <a:r>
              <a:rPr lang="en-US" dirty="0" smtClean="0"/>
              <a:t>eddies are </a:t>
            </a:r>
            <a:r>
              <a:rPr lang="en-US" dirty="0"/>
              <a:t>embedded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523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Mid-latitude synoptic-scale disturbances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90" y="5592972"/>
            <a:ext cx="7340220" cy="1164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186" y="4098955"/>
            <a:ext cx="2009723" cy="1170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976" y="4133376"/>
            <a:ext cx="1846242" cy="110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distribution </a:t>
            </a:r>
            <a:r>
              <a:rPr lang="en-US" dirty="0"/>
              <a:t>of </a:t>
            </a:r>
            <a:r>
              <a:rPr lang="en-US" dirty="0" smtClean="0"/>
              <a:t>thickness </a:t>
            </a:r>
            <a:r>
              <a:rPr lang="en-US" dirty="0"/>
              <a:t>advection (</a:t>
            </a:r>
            <a:r>
              <a:rPr lang="en-US" b="1" dirty="0"/>
              <a:t>term 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major </a:t>
            </a:r>
            <a:r>
              <a:rPr lang="en-US" dirty="0"/>
              <a:t>mechanism for amplification or decay of </a:t>
            </a:r>
            <a:r>
              <a:rPr lang="en-US" dirty="0" smtClean="0"/>
              <a:t>mid-latitude </a:t>
            </a:r>
            <a:r>
              <a:rPr lang="en-US" dirty="0"/>
              <a:t>synoptic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thickness advection tends </a:t>
            </a:r>
            <a:r>
              <a:rPr lang="en-US" dirty="0"/>
              <a:t>to be largest in magnitude in the lower troposphere beneath the </a:t>
            </a:r>
            <a:r>
              <a:rPr lang="en-US" dirty="0" smtClean="0"/>
              <a:t>500-hPa trough </a:t>
            </a:r>
            <a:r>
              <a:rPr lang="en-US" dirty="0"/>
              <a:t>and ridge lines in a developing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wave</a:t>
            </a:r>
          </a:p>
          <a:p>
            <a:pPr lvl="1"/>
            <a:r>
              <a:rPr lang="en-US" dirty="0" smtClean="0"/>
              <a:t>because −∂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/</a:t>
            </a:r>
            <a:r>
              <a:rPr lang="en-US" dirty="0"/>
              <a:t>∂p </a:t>
            </a:r>
            <a:r>
              <a:rPr lang="en-US" dirty="0" smtClean="0"/>
              <a:t>is proportional </a:t>
            </a:r>
            <a:r>
              <a:rPr lang="en-US" dirty="0"/>
              <a:t>to temperature, the thickness advection is proportional to the </a:t>
            </a:r>
            <a:r>
              <a:rPr lang="en-US" dirty="0" smtClean="0"/>
              <a:t>temperature advection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distribution </a:t>
            </a:r>
            <a:r>
              <a:rPr lang="en-US" dirty="0"/>
              <a:t>of </a:t>
            </a:r>
            <a:r>
              <a:rPr lang="en-US" dirty="0" smtClean="0"/>
              <a:t>thickness </a:t>
            </a:r>
            <a:r>
              <a:rPr lang="en-US" dirty="0"/>
              <a:t>advection (</a:t>
            </a:r>
            <a:r>
              <a:rPr lang="en-US" b="1" dirty="0"/>
              <a:t>term 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proportional </a:t>
            </a:r>
            <a:r>
              <a:rPr lang="en-US" dirty="0"/>
              <a:t>to minus the rate of </a:t>
            </a:r>
            <a:r>
              <a:rPr lang="en-US" dirty="0" smtClean="0"/>
              <a:t>change of </a:t>
            </a:r>
            <a:r>
              <a:rPr lang="en-US" dirty="0"/>
              <a:t>temperature advection with respect to </a:t>
            </a:r>
            <a:r>
              <a:rPr lang="en-US" dirty="0" smtClean="0"/>
              <a:t>pressure</a:t>
            </a:r>
          </a:p>
          <a:p>
            <a:pPr lvl="1"/>
            <a:r>
              <a:rPr lang="en-US" dirty="0"/>
              <a:t>term is sometimes referred to as </a:t>
            </a:r>
            <a:r>
              <a:rPr lang="en-US" i="1" dirty="0"/>
              <a:t>differential </a:t>
            </a:r>
            <a:r>
              <a:rPr lang="en-US" i="1" dirty="0" smtClean="0"/>
              <a:t>temperature advection</a:t>
            </a:r>
          </a:p>
          <a:p>
            <a:pPr lvl="1"/>
            <a:r>
              <a:rPr lang="en-US" dirty="0" smtClean="0"/>
              <a:t>below </a:t>
            </a:r>
            <a:r>
              <a:rPr lang="en-US" dirty="0"/>
              <a:t>the 500-hPa ridge there is strong </a:t>
            </a:r>
            <a:r>
              <a:rPr lang="en-US" dirty="0">
                <a:solidFill>
                  <a:srgbClr val="FF0000"/>
                </a:solidFill>
              </a:rPr>
              <a:t>warm </a:t>
            </a:r>
            <a:r>
              <a:rPr lang="en-US" dirty="0" smtClean="0">
                <a:solidFill>
                  <a:srgbClr val="FF0000"/>
                </a:solidFill>
              </a:rPr>
              <a:t>advection </a:t>
            </a:r>
            <a:r>
              <a:rPr lang="en-US" dirty="0" smtClean="0"/>
              <a:t>associated </a:t>
            </a:r>
            <a:r>
              <a:rPr lang="en-US" dirty="0"/>
              <a:t>with the </a:t>
            </a:r>
            <a:r>
              <a:rPr lang="en-US" dirty="0">
                <a:solidFill>
                  <a:srgbClr val="FF0000"/>
                </a:solidFill>
              </a:rPr>
              <a:t>warm</a:t>
            </a:r>
            <a:r>
              <a:rPr lang="en-US" dirty="0"/>
              <a:t> front =&gt; increases thickness, </a:t>
            </a:r>
            <a:r>
              <a:rPr lang="en-US" dirty="0" smtClean="0"/>
              <a:t>thus builds </a:t>
            </a:r>
            <a:r>
              <a:rPr lang="en-US" dirty="0"/>
              <a:t>the upper level ridge</a:t>
            </a:r>
            <a:endParaRPr lang="en-US" dirty="0" smtClean="0"/>
          </a:p>
          <a:p>
            <a:pPr lvl="1"/>
            <a:r>
              <a:rPr lang="en-US" dirty="0"/>
              <a:t>below the 500-hPa trough there is </a:t>
            </a:r>
            <a:r>
              <a:rPr lang="en-US" dirty="0" smtClean="0"/>
              <a:t>strong </a:t>
            </a:r>
            <a:r>
              <a:rPr lang="en-US" dirty="0" smtClean="0">
                <a:solidFill>
                  <a:srgbClr val="0070C0"/>
                </a:solidFill>
              </a:rPr>
              <a:t>cold </a:t>
            </a:r>
            <a:r>
              <a:rPr lang="en-US" dirty="0">
                <a:solidFill>
                  <a:srgbClr val="0070C0"/>
                </a:solidFill>
              </a:rPr>
              <a:t>advection </a:t>
            </a:r>
            <a:r>
              <a:rPr lang="en-US" dirty="0"/>
              <a:t>associated with the </a:t>
            </a:r>
            <a:r>
              <a:rPr lang="en-US" dirty="0">
                <a:solidFill>
                  <a:srgbClr val="0070C0"/>
                </a:solidFill>
              </a:rPr>
              <a:t>cold</a:t>
            </a:r>
            <a:r>
              <a:rPr lang="en-US" dirty="0"/>
              <a:t> front =&gt; decreases thickness, thus deepens the </a:t>
            </a:r>
            <a:r>
              <a:rPr lang="en-US" dirty="0" smtClean="0"/>
              <a:t>upper level </a:t>
            </a:r>
            <a:r>
              <a:rPr lang="en-US" dirty="0"/>
              <a:t>trough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distribution </a:t>
            </a:r>
            <a:r>
              <a:rPr lang="en-US" dirty="0"/>
              <a:t>of </a:t>
            </a:r>
            <a:r>
              <a:rPr lang="en-US" dirty="0" smtClean="0"/>
              <a:t>thickness </a:t>
            </a:r>
            <a:r>
              <a:rPr lang="en-US" dirty="0"/>
              <a:t>advection (</a:t>
            </a:r>
            <a:r>
              <a:rPr lang="en-US" b="1" dirty="0"/>
              <a:t>term C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bove </a:t>
            </a:r>
            <a:r>
              <a:rPr lang="en-US" dirty="0"/>
              <a:t>the 500-hPa level the temperature gradient is usually </a:t>
            </a:r>
            <a:r>
              <a:rPr lang="en-US" dirty="0" smtClean="0"/>
              <a:t>weaker, and </a:t>
            </a:r>
            <a:r>
              <a:rPr lang="en-US" dirty="0"/>
              <a:t>the isotherms often become nearly parallel to the height lines so that </a:t>
            </a:r>
            <a:r>
              <a:rPr lang="en-US" dirty="0" smtClean="0"/>
              <a:t>thermal advection </a:t>
            </a:r>
            <a:r>
              <a:rPr lang="en-US" dirty="0"/>
              <a:t>tends to be </a:t>
            </a:r>
            <a:r>
              <a:rPr lang="en-US" dirty="0" smtClean="0"/>
              <a:t>small</a:t>
            </a:r>
          </a:p>
          <a:p>
            <a:pPr lvl="1"/>
            <a:r>
              <a:rPr lang="en-US" dirty="0"/>
              <a:t>forcing </a:t>
            </a:r>
            <a:r>
              <a:rPr lang="en-US" dirty="0" smtClean="0"/>
              <a:t>term C </a:t>
            </a:r>
            <a:r>
              <a:rPr lang="en-US" dirty="0"/>
              <a:t>is concentrated in the lower </a:t>
            </a:r>
            <a:r>
              <a:rPr lang="en-US" dirty="0" smtClean="0"/>
              <a:t>troposphere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=&gt; the </a:t>
            </a:r>
            <a:r>
              <a:rPr lang="en-US" dirty="0"/>
              <a:t>geopotential </a:t>
            </a:r>
            <a:r>
              <a:rPr lang="en-US" dirty="0" smtClean="0"/>
              <a:t>tendency response </a:t>
            </a:r>
            <a:r>
              <a:rPr lang="en-US" dirty="0"/>
              <a:t>will not be limited to the levels of forcing, but is spread in the vertical </a:t>
            </a:r>
            <a:r>
              <a:rPr lang="en-US" dirty="0" smtClean="0"/>
              <a:t>so that</a:t>
            </a:r>
            <a:r>
              <a:rPr lang="en-US" dirty="0"/>
              <a:t>, as noted above, in developing waves differential temperature advection </a:t>
            </a:r>
            <a:r>
              <a:rPr lang="en-US" dirty="0" smtClean="0"/>
              <a:t>will deepen </a:t>
            </a:r>
            <a:r>
              <a:rPr lang="en-US" dirty="0"/>
              <a:t>upper level troughs and build upper level ridges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distribution </a:t>
            </a:r>
            <a:r>
              <a:rPr lang="en-US" dirty="0"/>
              <a:t>of </a:t>
            </a:r>
            <a:r>
              <a:rPr lang="en-US" dirty="0" smtClean="0"/>
              <a:t>thickness </a:t>
            </a:r>
            <a:r>
              <a:rPr lang="en-US" dirty="0"/>
              <a:t>advection (</a:t>
            </a:r>
            <a:r>
              <a:rPr lang="en-US" b="1" dirty="0"/>
              <a:t>term C</a:t>
            </a:r>
            <a:r>
              <a:rPr lang="en-US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53" y="3171389"/>
            <a:ext cx="8734628" cy="279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distribution </a:t>
            </a:r>
            <a:r>
              <a:rPr lang="en-US" dirty="0"/>
              <a:t>of </a:t>
            </a:r>
            <a:r>
              <a:rPr lang="en-US" dirty="0" smtClean="0"/>
              <a:t>thickness </a:t>
            </a:r>
            <a:r>
              <a:rPr lang="en-US" dirty="0"/>
              <a:t>advection (</a:t>
            </a:r>
            <a:r>
              <a:rPr lang="en-US" b="1" dirty="0"/>
              <a:t>term C</a:t>
            </a:r>
            <a:r>
              <a:rPr lang="en-US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14" y="365126"/>
            <a:ext cx="7833972" cy="61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distribution </a:t>
            </a:r>
            <a:r>
              <a:rPr lang="en-US" dirty="0"/>
              <a:t>of </a:t>
            </a:r>
            <a:r>
              <a:rPr lang="en-US" dirty="0" smtClean="0"/>
              <a:t>thickness </a:t>
            </a:r>
            <a:r>
              <a:rPr lang="en-US" dirty="0"/>
              <a:t>advection (</a:t>
            </a:r>
            <a:r>
              <a:rPr lang="en-US" b="1" dirty="0"/>
              <a:t>term 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advection </a:t>
            </a:r>
            <a:r>
              <a:rPr lang="en-US" dirty="0"/>
              <a:t>of cold air into the air column below the 500-hPa </a:t>
            </a:r>
            <a:r>
              <a:rPr lang="en-US" dirty="0" smtClean="0"/>
              <a:t>trough reduces </a:t>
            </a:r>
            <a:r>
              <a:rPr lang="en-US" dirty="0"/>
              <a:t>the thickness of that column, and hence lowers the height of the </a:t>
            </a:r>
            <a:r>
              <a:rPr lang="en-US" dirty="0" smtClean="0"/>
              <a:t>500-hPa surface </a:t>
            </a:r>
            <a:r>
              <a:rPr lang="en-US" dirty="0"/>
              <a:t>unless there is a compensating rise in the surface </a:t>
            </a:r>
            <a:r>
              <a:rPr lang="en-US" dirty="0" smtClean="0"/>
              <a:t>pressure</a:t>
            </a:r>
          </a:p>
          <a:p>
            <a:pPr lvl="1"/>
            <a:r>
              <a:rPr lang="en-US" dirty="0" smtClean="0"/>
              <a:t>warm advection </a:t>
            </a:r>
            <a:r>
              <a:rPr lang="en-US" dirty="0"/>
              <a:t>into the air column below the ridge has the opposite </a:t>
            </a:r>
            <a:r>
              <a:rPr lang="en-US" dirty="0" smtClean="0"/>
              <a:t>effect</a:t>
            </a:r>
          </a:p>
          <a:p>
            <a:pPr lvl="1"/>
            <a:r>
              <a:rPr lang="en-US" dirty="0"/>
              <a:t>in the absence of </a:t>
            </a:r>
            <a:r>
              <a:rPr lang="en-US" dirty="0" err="1"/>
              <a:t>diabatic</a:t>
            </a:r>
            <a:r>
              <a:rPr lang="en-US" dirty="0"/>
              <a:t> heating the horizontal </a:t>
            </a:r>
            <a:r>
              <a:rPr lang="en-US" dirty="0" smtClean="0"/>
              <a:t>temperature advection </a:t>
            </a:r>
            <a:r>
              <a:rPr lang="en-US" dirty="0"/>
              <a:t>must be nonzero in order that a </a:t>
            </a:r>
            <a:r>
              <a:rPr lang="en-US" dirty="0" smtClean="0"/>
              <a:t>mid-latitude </a:t>
            </a:r>
            <a:r>
              <a:rPr lang="en-US" dirty="0"/>
              <a:t>synoptic system </a:t>
            </a:r>
            <a:r>
              <a:rPr lang="en-US" dirty="0" smtClean="0"/>
              <a:t>intensifies through </a:t>
            </a:r>
            <a:r>
              <a:rPr lang="en-US" dirty="0" err="1"/>
              <a:t>baroclinic</a:t>
            </a:r>
            <a:r>
              <a:rPr lang="en-US" dirty="0"/>
              <a:t> processes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Geopotential </a:t>
            </a:r>
            <a:r>
              <a:rPr lang="en-US" sz="2400" dirty="0" smtClean="0"/>
              <a:t>Tendency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lvl="1"/>
            <a:r>
              <a:rPr lang="en-US" dirty="0" smtClean="0"/>
              <a:t>Transform Eq. (6.23) to a conservation form of quasi-geostrophic potential vorticity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from left to right, are the geostrophic </a:t>
            </a:r>
            <a:r>
              <a:rPr lang="en-US" dirty="0" smtClean="0"/>
              <a:t>relative vorticity</a:t>
            </a:r>
            <a:r>
              <a:rPr lang="en-US" dirty="0"/>
              <a:t>, the planetary vorticity, and the stretching vorticity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21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Quasi-Geostrophic Potential Vorticity Equation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55" y="3544583"/>
            <a:ext cx="8414089" cy="23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a parcel </a:t>
            </a:r>
            <a:r>
              <a:rPr lang="en-US" dirty="0" smtClean="0"/>
              <a:t>moves about </a:t>
            </a:r>
            <a:r>
              <a:rPr lang="en-US" dirty="0"/>
              <a:t>in the atmosphere, the geostrophic relative vorticity, the planetary </a:t>
            </a:r>
            <a:r>
              <a:rPr lang="en-US" dirty="0" smtClean="0"/>
              <a:t>vorticity, and </a:t>
            </a:r>
            <a:r>
              <a:rPr lang="en-US" dirty="0"/>
              <a:t>the stretching vorticity terms may each change.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according to (</a:t>
            </a:r>
            <a:r>
              <a:rPr lang="en-US" dirty="0" smtClean="0"/>
              <a:t>6.24) their </a:t>
            </a:r>
            <a:r>
              <a:rPr lang="en-US" dirty="0"/>
              <a:t>sum is conserved following the geostrophic motion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21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Quasi-Geostrophic Potential Vorticity Equation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70" y="2864274"/>
            <a:ext cx="6989459" cy="91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lvl="1"/>
            <a:r>
              <a:rPr lang="en-US" dirty="0" smtClean="0"/>
              <a:t>scalar </a:t>
            </a:r>
            <a:r>
              <a:rPr lang="en-US" i="1" dirty="0"/>
              <a:t>q</a:t>
            </a:r>
            <a:r>
              <a:rPr lang="en-US" dirty="0"/>
              <a:t> is proportional to a linearized form of the </a:t>
            </a:r>
            <a:r>
              <a:rPr lang="en-US" dirty="0" err="1"/>
              <a:t>Ertel</a:t>
            </a:r>
            <a:r>
              <a:rPr lang="en-US" dirty="0"/>
              <a:t> potential </a:t>
            </a:r>
            <a:r>
              <a:rPr lang="en-US" dirty="0" smtClean="0"/>
              <a:t>vorticity</a:t>
            </a:r>
          </a:p>
          <a:p>
            <a:pPr lvl="1"/>
            <a:r>
              <a:rPr lang="en-US" i="1" dirty="0"/>
              <a:t>q </a:t>
            </a:r>
            <a:r>
              <a:rPr lang="en-US" dirty="0"/>
              <a:t>has </a:t>
            </a:r>
            <a:r>
              <a:rPr lang="en-US" dirty="0" smtClean="0"/>
              <a:t>units of </a:t>
            </a:r>
            <a:r>
              <a:rPr lang="en-US" dirty="0"/>
              <a:t>vorticity and is determined solely by the isobaric geopotential </a:t>
            </a:r>
            <a:r>
              <a:rPr lang="en-US" dirty="0" smtClean="0"/>
              <a:t>distribution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is conserved under adiabatic conditions following </a:t>
            </a:r>
            <a:r>
              <a:rPr lang="en-US" dirty="0" smtClean="0"/>
              <a:t>the geostrophic </a:t>
            </a:r>
            <a:r>
              <a:rPr lang="en-US" dirty="0"/>
              <a:t>motion on an isobaric </a:t>
            </a:r>
            <a:r>
              <a:rPr lang="en-US" dirty="0" smtClean="0"/>
              <a:t>surface</a:t>
            </a:r>
          </a:p>
          <a:p>
            <a:pPr lvl="1"/>
            <a:r>
              <a:rPr lang="en-US" dirty="0" smtClean="0"/>
              <a:t>quasi-geostrophic </a:t>
            </a:r>
            <a:r>
              <a:rPr lang="en-US" dirty="0"/>
              <a:t>potential vorticity tends to be </a:t>
            </a:r>
            <a:r>
              <a:rPr lang="en-US" dirty="0" smtClean="0"/>
              <a:t>proportional to </a:t>
            </a:r>
            <a:r>
              <a:rPr lang="en-US" dirty="0"/>
              <a:t>minus the geopotential</a:t>
            </a:r>
            <a:r>
              <a:rPr lang="en-US" dirty="0" smtClean="0"/>
              <a:t>. A </a:t>
            </a:r>
            <a:r>
              <a:rPr lang="en-US" dirty="0"/>
              <a:t>local increase in q is associated with trough </a:t>
            </a:r>
            <a:r>
              <a:rPr lang="en-US" dirty="0" smtClean="0"/>
              <a:t>development, whereas </a:t>
            </a:r>
            <a:r>
              <a:rPr lang="en-US" dirty="0"/>
              <a:t>a decrease in q is associated with ridge development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21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Quasi-Geostrophic Potential Vorticity Equation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89" y="1381535"/>
            <a:ext cx="6986622" cy="908383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159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21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Quasi-Geostrophic Potential Vorticity Equation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00" y="2864274"/>
            <a:ext cx="8216400" cy="28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4757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Zonally averaged cross </a:t>
            </a:r>
            <a:r>
              <a:rPr lang="en-US" sz="2400" dirty="0" smtClean="0"/>
              <a:t>sections (DJF)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838" y="2850420"/>
            <a:ext cx="5980323" cy="34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process of recovering the geopotential field from </a:t>
            </a:r>
            <a:r>
              <a:rPr lang="en-US" dirty="0" smtClean="0"/>
              <a:t>the potential </a:t>
            </a:r>
            <a:r>
              <a:rPr lang="en-US" dirty="0"/>
              <a:t>vorticity field is referred to as </a:t>
            </a:r>
            <a:r>
              <a:rPr lang="en-US" i="1" dirty="0">
                <a:solidFill>
                  <a:srgbClr val="FF0000"/>
                </a:solidFill>
              </a:rPr>
              <a:t>potential vorticity inversion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Because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 is related </a:t>
            </a:r>
            <a:r>
              <a:rPr lang="en-US" dirty="0"/>
              <a:t>to </a:t>
            </a:r>
            <a:r>
              <a:rPr lang="en-US" i="1" dirty="0"/>
              <a:t>q</a:t>
            </a:r>
            <a:r>
              <a:rPr lang="en-US" dirty="0"/>
              <a:t> by a second-order differential operator, the geopotential </a:t>
            </a:r>
            <a:r>
              <a:rPr lang="en-US" dirty="0" smtClean="0"/>
              <a:t>disturbance associated </a:t>
            </a:r>
            <a:r>
              <a:rPr lang="en-US" dirty="0"/>
              <a:t>with a localized anomaly in </a:t>
            </a:r>
            <a:r>
              <a:rPr lang="en-US" i="1" dirty="0"/>
              <a:t>q</a:t>
            </a:r>
            <a:r>
              <a:rPr lang="en-US" dirty="0"/>
              <a:t> will extend horizontally and </a:t>
            </a:r>
            <a:r>
              <a:rPr lang="en-US" dirty="0" smtClean="0"/>
              <a:t>vertically beyond </a:t>
            </a:r>
            <a:r>
              <a:rPr lang="en-US" dirty="0"/>
              <a:t>the region of anomalous </a:t>
            </a:r>
            <a:r>
              <a:rPr lang="en-US" i="1" dirty="0" smtClean="0"/>
              <a:t>q</a:t>
            </a:r>
          </a:p>
          <a:p>
            <a:pPr lvl="1"/>
            <a:r>
              <a:rPr lang="en-US" dirty="0" smtClean="0"/>
              <a:t>An example…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627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Potential Vorticity Inversion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627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Potential Vorticity Inversion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58" y="365126"/>
            <a:ext cx="7909892" cy="57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pattern of potential temperature </a:t>
            </a:r>
            <a:r>
              <a:rPr lang="en-US" dirty="0" smtClean="0"/>
              <a:t>induced </a:t>
            </a:r>
            <a:r>
              <a:rPr lang="en-US" dirty="0"/>
              <a:t>by this compact positive potential vorticity </a:t>
            </a:r>
            <a:r>
              <a:rPr lang="en-US" dirty="0" smtClean="0"/>
              <a:t>anomaly</a:t>
            </a:r>
          </a:p>
          <a:p>
            <a:pPr lvl="1"/>
            <a:r>
              <a:rPr lang="en-US" dirty="0"/>
              <a:t>static stability is enhanced in the ball of positive </a:t>
            </a:r>
            <a:r>
              <a:rPr lang="en-US" dirty="0" smtClean="0"/>
              <a:t>potential vorticity </a:t>
            </a:r>
            <a:r>
              <a:rPr lang="en-US" dirty="0"/>
              <a:t>and is reduced both above and below the </a:t>
            </a:r>
            <a:r>
              <a:rPr lang="en-US" dirty="0" smtClean="0"/>
              <a:t>ball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potential </a:t>
            </a:r>
            <a:r>
              <a:rPr lang="en-US" dirty="0" smtClean="0"/>
              <a:t>vorticity is </a:t>
            </a:r>
            <a:r>
              <a:rPr lang="en-US" dirty="0"/>
              <a:t>conserved (and has zero anomaly outside the ball), positive vorticity </a:t>
            </a:r>
            <a:r>
              <a:rPr lang="en-US" dirty="0" smtClean="0"/>
              <a:t>anomalies are </a:t>
            </a:r>
            <a:r>
              <a:rPr lang="en-US" dirty="0"/>
              <a:t>induced above and below the ball of potential vorticity to compensate </a:t>
            </a:r>
            <a:r>
              <a:rPr lang="en-US" dirty="0" smtClean="0"/>
              <a:t>for the reduced </a:t>
            </a:r>
            <a:r>
              <a:rPr lang="en-US" dirty="0"/>
              <a:t>stability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Potential Vorticity </a:t>
            </a:r>
            <a:r>
              <a:rPr lang="en-US" sz="2400" dirty="0" smtClean="0"/>
              <a:t>Inversion - example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008" y="102801"/>
            <a:ext cx="2908463" cy="27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pattern of </a:t>
            </a:r>
            <a:r>
              <a:rPr lang="en-US" dirty="0" smtClean="0"/>
              <a:t>geostrophic wind induced </a:t>
            </a:r>
            <a:r>
              <a:rPr lang="en-US" dirty="0"/>
              <a:t>by this compact positive potential vorticity </a:t>
            </a:r>
            <a:r>
              <a:rPr lang="en-US" dirty="0" smtClean="0"/>
              <a:t>anomaly</a:t>
            </a:r>
          </a:p>
          <a:p>
            <a:pPr lvl="1"/>
            <a:r>
              <a:rPr lang="en-US" dirty="0" smtClean="0"/>
              <a:t>geostrophic </a:t>
            </a:r>
            <a:r>
              <a:rPr lang="en-US" dirty="0"/>
              <a:t>flow induced by the potential </a:t>
            </a:r>
            <a:r>
              <a:rPr lang="en-US" dirty="0" smtClean="0"/>
              <a:t>vorticity anomaly </a:t>
            </a:r>
            <a:r>
              <a:rPr lang="en-US" dirty="0"/>
              <a:t>extends well beyond the boundary of the anomaly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Potential Vorticity </a:t>
            </a:r>
            <a:r>
              <a:rPr lang="en-US" sz="2400" dirty="0" smtClean="0"/>
              <a:t>Inversion - example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687" y="104101"/>
            <a:ext cx="2875784" cy="27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pPr lvl="1"/>
            <a:r>
              <a:rPr lang="en-US" dirty="0"/>
              <a:t>a potential vorticity anomaly at one level yields a </a:t>
            </a:r>
            <a:r>
              <a:rPr lang="en-US" dirty="0" smtClean="0"/>
              <a:t>nonzero geopotential </a:t>
            </a:r>
            <a:r>
              <a:rPr lang="en-US" dirty="0"/>
              <a:t>anomaly (and hence nonzero geostrophic winds) at other </a:t>
            </a:r>
            <a:r>
              <a:rPr lang="en-US" dirty="0" smtClean="0"/>
              <a:t>levels</a:t>
            </a:r>
          </a:p>
          <a:p>
            <a:pPr lvl="1"/>
            <a:r>
              <a:rPr lang="en-US" dirty="0"/>
              <a:t>has important consequences for the influence of upper level disturbances on </a:t>
            </a:r>
            <a:r>
              <a:rPr lang="en-US" dirty="0" smtClean="0"/>
              <a:t>the lower </a:t>
            </a:r>
            <a:r>
              <a:rPr lang="en-US" dirty="0"/>
              <a:t>troposphere. The induction of geopotential changes in the lower </a:t>
            </a:r>
            <a:r>
              <a:rPr lang="en-US" dirty="0" smtClean="0"/>
              <a:t>troposphere by </a:t>
            </a:r>
            <a:r>
              <a:rPr lang="en-US" dirty="0"/>
              <a:t>an upper level potential vorticity change can be demonstrated in a simple</a:t>
            </a:r>
          </a:p>
          <a:p>
            <a:pPr lvl="1"/>
            <a:r>
              <a:rPr lang="en-US" dirty="0" smtClean="0"/>
              <a:t>Another example…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70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Vertical Coupling Through Potential Vorticity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Upper-tropospheric flow induced by geopotential pattern of Eq. (6.20)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99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Vertical Coupling Through Potential </a:t>
            </a:r>
            <a:r>
              <a:rPr lang="en-US" sz="2400" dirty="0" smtClean="0"/>
              <a:t>Vorticity - example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198714"/>
            <a:ext cx="2002574" cy="1405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77" y="1781463"/>
            <a:ext cx="7900564" cy="486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65" y="3657105"/>
            <a:ext cx="7844976" cy="28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Equation </a:t>
            </a:r>
            <a:r>
              <a:rPr lang="en-US" dirty="0"/>
              <a:t>(6.31) shows that potential vorticity </a:t>
            </a:r>
            <a:r>
              <a:rPr lang="en-US" dirty="0" smtClean="0"/>
              <a:t>advection at </a:t>
            </a:r>
            <a:r>
              <a:rPr lang="en-US" dirty="0"/>
              <a:t>a given altitude will generate a response in the geopotential tendency </a:t>
            </a:r>
            <a:r>
              <a:rPr lang="en-US" dirty="0" smtClean="0"/>
              <a:t>whose vertical </a:t>
            </a:r>
            <a:r>
              <a:rPr lang="en-US" dirty="0"/>
              <a:t>scale (measured in pressure units) is </a:t>
            </a:r>
            <a:r>
              <a:rPr lang="en-US" dirty="0" smtClean="0"/>
              <a:t>λ</a:t>
            </a:r>
            <a:r>
              <a:rPr lang="en-US" baseline="30000" dirty="0" smtClean="0"/>
              <a:t>−</a:t>
            </a:r>
            <a:r>
              <a:rPr lang="en-US" baseline="30000" dirty="0"/>
              <a:t>1</a:t>
            </a:r>
            <a:endParaRPr lang="en-US" baseline="300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99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Vertical Coupling Through Potential </a:t>
            </a:r>
            <a:r>
              <a:rPr lang="en-US" sz="2400" dirty="0" smtClean="0"/>
              <a:t>Vorticity - example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198714"/>
            <a:ext cx="2002574" cy="1405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94" y="2818533"/>
            <a:ext cx="8333947" cy="23881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97382" y="4876800"/>
            <a:ext cx="5314959" cy="32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68979" y="3713015"/>
            <a:ext cx="1371600" cy="90054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>
            <a:off x="5901064" y="3586055"/>
            <a:ext cx="346364" cy="3257760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1" idx="1"/>
          </p:cNvCxnSpPr>
          <p:nvPr/>
        </p:nvCxnSpPr>
        <p:spPr>
          <a:xfrm>
            <a:off x="5361709" y="4613560"/>
            <a:ext cx="712537" cy="42819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upper-level vorticity </a:t>
            </a:r>
            <a:r>
              <a:rPr lang="en-US" dirty="0"/>
              <a:t>advection associated with disturbances of large horizontal scale (small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) will </a:t>
            </a:r>
            <a:r>
              <a:rPr lang="en-US" dirty="0"/>
              <a:t>produce geopotential tendencies that extend down to the surface with </a:t>
            </a:r>
            <a:r>
              <a:rPr lang="en-US" dirty="0" smtClean="0"/>
              <a:t>little loss </a:t>
            </a:r>
            <a:r>
              <a:rPr lang="en-US" dirty="0"/>
              <a:t>of </a:t>
            </a:r>
            <a:r>
              <a:rPr lang="en-US" dirty="0" smtClean="0"/>
              <a:t>amplitude</a:t>
            </a:r>
          </a:p>
          <a:p>
            <a:pPr lvl="1"/>
            <a:r>
              <a:rPr lang="en-US" dirty="0"/>
              <a:t>for disturbances of small horizontal scale the </a:t>
            </a:r>
            <a:r>
              <a:rPr lang="en-US" dirty="0" smtClean="0"/>
              <a:t>response is </a:t>
            </a:r>
            <a:r>
              <a:rPr lang="en-US" dirty="0"/>
              <a:t>confined close to the levels of forcing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99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Vertical Coupling Through Potential </a:t>
            </a:r>
            <a:r>
              <a:rPr lang="en-US" sz="2400" dirty="0" smtClean="0"/>
              <a:t>Vorticity - example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198714"/>
            <a:ext cx="2002574" cy="1405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28" y="2864274"/>
            <a:ext cx="7207404" cy="1305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355" y="3840681"/>
            <a:ext cx="531617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99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Vertical Coupling Through Potential </a:t>
            </a:r>
            <a:r>
              <a:rPr lang="en-US" sz="2400" dirty="0" smtClean="0"/>
              <a:t>Vorticity - example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76" y="53295"/>
            <a:ext cx="7105107" cy="66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dirty="0"/>
              <a:t>Quasi-geostrophic </a:t>
            </a:r>
            <a:r>
              <a:rPr lang="en-US" dirty="0" smtClean="0"/>
              <a:t>prediction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In mathematical terms</a:t>
            </a:r>
            <a:r>
              <a:rPr lang="en-US" dirty="0"/>
              <a:t>, the differential operator in (6.31) spreads the response in the vertical so </a:t>
            </a:r>
            <a:r>
              <a:rPr lang="en-US" dirty="0" smtClean="0"/>
              <a:t>that forcing </a:t>
            </a:r>
            <a:r>
              <a:rPr lang="en-US" dirty="0"/>
              <a:t>at one altitude influences other altitudes.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99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Vertical Coupling Through Potential </a:t>
            </a:r>
            <a:r>
              <a:rPr lang="en-US" sz="2400" dirty="0" smtClean="0"/>
              <a:t>Vorticity - example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198714"/>
            <a:ext cx="2002574" cy="1405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28" y="2864274"/>
            <a:ext cx="7207404" cy="1305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355" y="3840681"/>
            <a:ext cx="531617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/>
          </a:p>
          <a:p>
            <a:pPr lvl="1"/>
            <a:r>
              <a:rPr lang="en-US" dirty="0" smtClean="0"/>
              <a:t>large pole to equator temperature gradient in Northern Hemisphere troposphere (winter)</a:t>
            </a:r>
          </a:p>
          <a:p>
            <a:pPr lvl="1"/>
            <a:r>
              <a:rPr lang="en-US" dirty="0"/>
              <a:t>seasonal cycle in zonal wind speeds </a:t>
            </a:r>
            <a:r>
              <a:rPr lang="en-US" dirty="0" smtClean="0"/>
              <a:t>is similar </a:t>
            </a:r>
            <a:r>
              <a:rPr lang="en-US" dirty="0"/>
              <a:t>to that of the meridional temperature </a:t>
            </a:r>
            <a:r>
              <a:rPr lang="en-US" dirty="0" smtClean="0"/>
              <a:t>gradient (thermal wind relationship)</a:t>
            </a:r>
          </a:p>
          <a:p>
            <a:pPr lvl="1"/>
            <a:r>
              <a:rPr lang="en-US" dirty="0"/>
              <a:t>the core </a:t>
            </a:r>
            <a:r>
              <a:rPr lang="en-US" dirty="0" smtClean="0"/>
              <a:t>of maximum </a:t>
            </a:r>
            <a:r>
              <a:rPr lang="en-US" dirty="0"/>
              <a:t>zonal wind speed (called the mean </a:t>
            </a:r>
            <a:r>
              <a:rPr lang="en-US" i="1" dirty="0" smtClean="0"/>
              <a:t>jet stream </a:t>
            </a:r>
            <a:r>
              <a:rPr lang="en-US" dirty="0"/>
              <a:t>axis) is </a:t>
            </a:r>
            <a:r>
              <a:rPr lang="en-US" dirty="0" smtClean="0"/>
              <a:t>located</a:t>
            </a:r>
          </a:p>
          <a:p>
            <a:pPr marL="457200" lvl="1" indent="0">
              <a:buNone/>
            </a:pPr>
            <a:r>
              <a:rPr lang="en-US" dirty="0" smtClean="0"/>
              <a:t>[1] </a:t>
            </a:r>
            <a:r>
              <a:rPr lang="en-US" dirty="0"/>
              <a:t>just </a:t>
            </a:r>
            <a:r>
              <a:rPr lang="en-US" dirty="0" smtClean="0"/>
              <a:t>below the </a:t>
            </a:r>
            <a:r>
              <a:rPr lang="en-US" i="1" dirty="0" smtClean="0"/>
              <a:t>tropopause</a:t>
            </a:r>
          </a:p>
          <a:p>
            <a:pPr marL="457200" lvl="1" indent="0">
              <a:buNone/>
            </a:pPr>
            <a:r>
              <a:rPr lang="en-US" dirty="0" smtClean="0"/>
              <a:t>[2] </a:t>
            </a:r>
            <a:r>
              <a:rPr lang="en-US" dirty="0"/>
              <a:t>at </a:t>
            </a:r>
            <a:r>
              <a:rPr lang="en-US" dirty="0" smtClean="0"/>
              <a:t>the latitude </a:t>
            </a:r>
            <a:r>
              <a:rPr lang="en-US" dirty="0"/>
              <a:t>where the thermal wind integrated through the troposphere is a </a:t>
            </a:r>
            <a:r>
              <a:rPr lang="en-US" dirty="0" smtClean="0"/>
              <a:t>maximum. </a:t>
            </a:r>
          </a:p>
          <a:p>
            <a:pPr marL="457200" lvl="1" indent="0">
              <a:buNone/>
            </a:pPr>
            <a:r>
              <a:rPr lang="en-US" dirty="0" smtClean="0"/>
              <a:t>In </a:t>
            </a:r>
            <a:r>
              <a:rPr lang="en-US" dirty="0"/>
              <a:t>both hemispheres, this is about 30° during winter, but moves poleward to 40</a:t>
            </a:r>
            <a:r>
              <a:rPr lang="en-US" dirty="0" smtClean="0"/>
              <a:t>°– 45</a:t>
            </a:r>
            <a:r>
              <a:rPr lang="en-US" dirty="0"/>
              <a:t>° during summer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4757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Zonally averaged cross </a:t>
            </a:r>
            <a:r>
              <a:rPr lang="en-US" sz="2400" dirty="0" smtClean="0"/>
              <a:t>sections </a:t>
            </a:r>
            <a:r>
              <a:rPr lang="en-US" sz="2400" dirty="0"/>
              <a:t>(DJF</a:t>
            </a:r>
            <a:r>
              <a:rPr lang="en-US" sz="2400" dirty="0" smtClean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777" y="230190"/>
            <a:ext cx="1904966" cy="11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 smtClean="0"/>
              <a:t>associated with divergence and convergence of </a:t>
            </a:r>
            <a:r>
              <a:rPr lang="en-US" dirty="0" err="1" smtClean="0"/>
              <a:t>ageostrophic</a:t>
            </a:r>
            <a:r>
              <a:rPr lang="en-US" dirty="0" smtClean="0"/>
              <a:t> flow</a:t>
            </a:r>
          </a:p>
          <a:p>
            <a:pPr lvl="1"/>
            <a:r>
              <a:rPr lang="en-US" dirty="0" smtClean="0"/>
              <a:t>important as vertical motion is directly linked with sensible weather having a dramatic societal impact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0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vorticity equation method of </a:t>
            </a:r>
            <a:r>
              <a:rPr lang="en-US" dirty="0" smtClean="0"/>
              <a:t>estimating </a:t>
            </a:r>
            <a:r>
              <a:rPr lang="en-US" i="1" dirty="0" smtClean="0"/>
              <a:t>ω</a:t>
            </a:r>
            <a:r>
              <a:rPr lang="en-US" dirty="0" smtClean="0"/>
              <a:t> </a:t>
            </a:r>
            <a:r>
              <a:rPr lang="en-US" dirty="0"/>
              <a:t>is usually more accurate than the continuity equation method </a:t>
            </a:r>
            <a:r>
              <a:rPr lang="en-US" dirty="0" smtClean="0"/>
              <a:t>discussed in </a:t>
            </a:r>
            <a:r>
              <a:rPr lang="en-US" dirty="0"/>
              <a:t>Section </a:t>
            </a:r>
            <a:r>
              <a:rPr lang="en-US" dirty="0" smtClean="0"/>
              <a:t>3.5.1 of Holton</a:t>
            </a:r>
          </a:p>
          <a:p>
            <a:pPr lvl="1"/>
            <a:r>
              <a:rPr lang="en-US" dirty="0" smtClean="0"/>
              <a:t>alternative method of estimating the vertical motion, called the </a:t>
            </a:r>
            <a:r>
              <a:rPr lang="en-US" i="1" dirty="0" smtClean="0"/>
              <a:t>omega </a:t>
            </a:r>
            <a:r>
              <a:rPr lang="en-US" i="1" dirty="0"/>
              <a:t>equation</a:t>
            </a:r>
            <a:r>
              <a:rPr lang="en-US" dirty="0"/>
              <a:t>, which utilizes both </a:t>
            </a:r>
            <a:r>
              <a:rPr lang="en-US" dirty="0" smtClean="0"/>
              <a:t>the vorticity </a:t>
            </a:r>
            <a:r>
              <a:rPr lang="en-US" dirty="0"/>
              <a:t>equation and the thermodynamic equation, is developed </a:t>
            </a:r>
            <a:r>
              <a:rPr lang="en-US" dirty="0" smtClean="0"/>
              <a:t>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Equation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 smtClean="0"/>
              <a:t>using a variation of </a:t>
            </a:r>
            <a:r>
              <a:rPr lang="en-US" dirty="0" err="1" smtClean="0"/>
              <a:t>Eqs</a:t>
            </a:r>
            <a:r>
              <a:rPr lang="en-US" dirty="0" smtClean="0"/>
              <a:t>. (6.13b) and (6.21), and eliminating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dirty="0" smtClean="0"/>
              <a:t>, the traditional omega equation is derived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Equation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98" y="3889518"/>
            <a:ext cx="7949403" cy="24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 smtClean="0"/>
              <a:t>approximate form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a </a:t>
            </a:r>
            <a:r>
              <a:rPr lang="en-US" dirty="0" smtClean="0"/>
              <a:t>diagnostic equation </a:t>
            </a:r>
            <a:r>
              <a:rPr lang="en-US" dirty="0"/>
              <a:t>for the field of ω in terms of the instantaneous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 field</a:t>
            </a:r>
          </a:p>
          <a:p>
            <a:pPr lvl="1"/>
            <a:r>
              <a:rPr lang="en-US" dirty="0"/>
              <a:t>a method of estimating ω </a:t>
            </a:r>
            <a:r>
              <a:rPr lang="en-US" dirty="0" smtClean="0"/>
              <a:t>that does </a:t>
            </a:r>
            <a:r>
              <a:rPr lang="en-US" dirty="0"/>
              <a:t>not depend on observations of the </a:t>
            </a:r>
            <a:r>
              <a:rPr lang="en-US" dirty="0" err="1"/>
              <a:t>ageostrophic</a:t>
            </a:r>
            <a:r>
              <a:rPr lang="en-US" dirty="0"/>
              <a:t> </a:t>
            </a:r>
            <a:r>
              <a:rPr lang="en-US" dirty="0" smtClean="0"/>
              <a:t>wind (fraught with error)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Equation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1388"/>
            <a:ext cx="8810681" cy="155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 smtClean="0"/>
              <a:t>approximate form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/>
              <a:t>observations of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 </a:t>
            </a:r>
            <a:r>
              <a:rPr lang="en-US" dirty="0"/>
              <a:t>at a single time are </a:t>
            </a:r>
            <a:r>
              <a:rPr lang="en-US" dirty="0" smtClean="0"/>
              <a:t>needed to </a:t>
            </a:r>
            <a:r>
              <a:rPr lang="en-US" dirty="0"/>
              <a:t>determine the ω field using (6.36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terms in (6.36), however, do </a:t>
            </a:r>
            <a:r>
              <a:rPr lang="en-US" dirty="0" smtClean="0"/>
              <a:t>employ higher </a:t>
            </a:r>
            <a:r>
              <a:rPr lang="en-US" dirty="0"/>
              <a:t>order derivatives than are involved in the other methods of estimating </a:t>
            </a:r>
            <a:r>
              <a:rPr lang="en-US" dirty="0" smtClean="0"/>
              <a:t>ω. Accurately </a:t>
            </a:r>
            <a:r>
              <a:rPr lang="en-US" dirty="0"/>
              <a:t>estimating such terms from noisy observational data can be difficult.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Equation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4403"/>
            <a:ext cx="8810681" cy="155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assume </a:t>
            </a:r>
            <a:r>
              <a:rPr lang="en-US" dirty="0"/>
              <a:t>that ω has sinusoidal behavior not only in the </a:t>
            </a:r>
            <a:r>
              <a:rPr lang="en-US" dirty="0" smtClean="0"/>
              <a:t>horizontal, but </a:t>
            </a:r>
            <a:r>
              <a:rPr lang="en-US" dirty="0"/>
              <a:t>also in </a:t>
            </a:r>
            <a:r>
              <a:rPr lang="en-US" dirty="0" smtClean="0"/>
              <a:t>the vertical</a:t>
            </a:r>
          </a:p>
          <a:p>
            <a:pPr lvl="1"/>
            <a:r>
              <a:rPr lang="en-US" dirty="0"/>
              <a:t>left side of (6.36) is proportional to −</a:t>
            </a:r>
            <a:r>
              <a:rPr lang="en-US" dirty="0" smtClean="0"/>
              <a:t>ω upward </a:t>
            </a:r>
            <a:r>
              <a:rPr lang="en-US" dirty="0"/>
              <a:t>motion </a:t>
            </a:r>
            <a:r>
              <a:rPr lang="en-US" dirty="0" smtClean="0"/>
              <a:t>is forced </a:t>
            </a:r>
            <a:r>
              <a:rPr lang="en-US" dirty="0"/>
              <a:t>where the right-hand side of (6.36) is positive and downward motion </a:t>
            </a:r>
            <a:r>
              <a:rPr lang="en-US" dirty="0" smtClean="0"/>
              <a:t>is forced </a:t>
            </a:r>
            <a:r>
              <a:rPr lang="en-US" dirty="0"/>
              <a:t>where it is negative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623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</a:t>
            </a:r>
            <a:r>
              <a:rPr lang="en-US" sz="2400" dirty="0" smtClean="0"/>
              <a:t>Equation - interpretation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8757"/>
            <a:ext cx="8810681" cy="155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right side of (6.36) represents the advection of absolute vorticity by </a:t>
            </a:r>
            <a:r>
              <a:rPr lang="en-US" dirty="0" smtClean="0"/>
              <a:t>the thermal </a:t>
            </a:r>
            <a:r>
              <a:rPr lang="en-US" dirty="0"/>
              <a:t>wind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623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</a:t>
            </a:r>
            <a:r>
              <a:rPr lang="en-US" sz="2400" dirty="0" smtClean="0"/>
              <a:t>Equation - interpretation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8757"/>
            <a:ext cx="8810681" cy="1555680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>
          <a:xfrm rot="16200000">
            <a:off x="4405543" y="3492993"/>
            <a:ext cx="595745" cy="596151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840182" y="5047570"/>
            <a:ext cx="21336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right side of (6.36) represents the advection of absolute vorticity by </a:t>
            </a:r>
            <a:r>
              <a:rPr lang="en-US" dirty="0" smtClean="0"/>
              <a:t>the thermal </a:t>
            </a:r>
            <a:r>
              <a:rPr lang="en-US" dirty="0"/>
              <a:t>wind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623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</a:t>
            </a:r>
            <a:r>
              <a:rPr lang="en-US" sz="2400" dirty="0" smtClean="0"/>
              <a:t>Equation - interpretation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8757"/>
            <a:ext cx="8810681" cy="1555680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>
          <a:xfrm rot="16200000">
            <a:off x="4405543" y="3492993"/>
            <a:ext cx="595745" cy="596151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840182" y="5047570"/>
            <a:ext cx="21336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48" y="498764"/>
            <a:ext cx="8365539" cy="5763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0621" y="6155600"/>
            <a:ext cx="3761992" cy="52322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Let’s plot some vectors!!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7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due </a:t>
            </a:r>
            <a:r>
              <a:rPr lang="en-US" dirty="0"/>
              <a:t>to the westward tilt of the system </a:t>
            </a:r>
            <a:r>
              <a:rPr lang="en-US" dirty="0" smtClean="0"/>
              <a:t>with height</a:t>
            </a:r>
            <a:r>
              <a:rPr lang="en-US" dirty="0"/>
              <a:t>, the 500-hPa geopotential field leads the isotherm pattern.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623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</a:t>
            </a:r>
            <a:r>
              <a:rPr lang="en-US" sz="2400" dirty="0" smtClean="0"/>
              <a:t>Equation - interpretation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8757"/>
            <a:ext cx="8810681" cy="1555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925" y="156607"/>
            <a:ext cx="2016338" cy="1236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53" y="5182505"/>
            <a:ext cx="7735094" cy="919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6152402"/>
            <a:ext cx="380161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Note: w = </a:t>
            </a:r>
            <a:r>
              <a:rPr lang="en-US" sz="2400" dirty="0" err="1" smtClean="0"/>
              <a:t>dz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 smtClean="0"/>
              <a:t>, (not omega)</a:t>
            </a:r>
            <a:endParaRPr lang="en-US" sz="2400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704453" y="5781921"/>
            <a:ext cx="261107" cy="40087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/>
              <a:t>rising motion above the surface low and subsidence above the </a:t>
            </a:r>
            <a:r>
              <a:rPr lang="en-US" dirty="0" smtClean="0"/>
              <a:t>surface high</a:t>
            </a:r>
          </a:p>
          <a:p>
            <a:pPr lvl="1"/>
            <a:r>
              <a:rPr lang="en-US" dirty="0"/>
              <a:t>For example, above the surface low there is positive vorticity </a:t>
            </a:r>
            <a:r>
              <a:rPr lang="en-US" dirty="0" smtClean="0"/>
              <a:t>associated with </a:t>
            </a:r>
            <a:r>
              <a:rPr lang="en-US" dirty="0"/>
              <a:t>negative geopotential deviations, as vorticity is proportional to the </a:t>
            </a:r>
            <a:r>
              <a:rPr lang="en-US" dirty="0" err="1" smtClean="0"/>
              <a:t>Laplacianof</a:t>
            </a:r>
            <a:r>
              <a:rPr lang="en-US" dirty="0" smtClean="0"/>
              <a:t> </a:t>
            </a:r>
            <a:r>
              <a:rPr lang="en-US" dirty="0"/>
              <a:t>geopotential. Increasing vorticity thus implies a falling geopotential 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dirty="0"/>
              <a:t> &lt; 0</a:t>
            </a:r>
            <a:r>
              <a:rPr lang="en-US" dirty="0" smtClean="0"/>
              <a:t>). Hence </a:t>
            </a:r>
            <a:r>
              <a:rPr lang="en-US" dirty="0"/>
              <a:t>the 500- to 1000-hPa thickness is decreasing in that </a:t>
            </a:r>
            <a:r>
              <a:rPr lang="en-US" dirty="0" smtClean="0"/>
              <a:t>region.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623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</a:t>
            </a:r>
            <a:r>
              <a:rPr lang="en-US" sz="2400" dirty="0" smtClean="0"/>
              <a:t>Equation - interpretation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426" y="156607"/>
            <a:ext cx="3856837" cy="2364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53" y="5750549"/>
            <a:ext cx="7735094" cy="9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/>
              <a:t>The observed structure of extratropical </a:t>
            </a:r>
            <a:r>
              <a:rPr lang="en-US" dirty="0" smtClean="0"/>
              <a:t>circulations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53819"/>
            <a:ext cx="4700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Zonally averaged cross </a:t>
            </a:r>
            <a:r>
              <a:rPr lang="en-US" sz="2400" dirty="0" smtClean="0"/>
              <a:t>sections (JJA)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999" y="148466"/>
            <a:ext cx="980457" cy="1308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159" y="2836565"/>
            <a:ext cx="6045681" cy="36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/>
              <a:t>Because </a:t>
            </a:r>
            <a:r>
              <a:rPr lang="en-US" dirty="0" smtClean="0"/>
              <a:t>horizontal temperature </a:t>
            </a:r>
            <a:r>
              <a:rPr lang="en-US" dirty="0"/>
              <a:t>advection is small above the center of the surface low, the </a:t>
            </a:r>
            <a:r>
              <a:rPr lang="en-US" dirty="0" smtClean="0"/>
              <a:t>only way </a:t>
            </a:r>
            <a:r>
              <a:rPr lang="en-US" dirty="0"/>
              <a:t>to cool the atmosphere as required by the thickness tendency is by </a:t>
            </a:r>
            <a:r>
              <a:rPr lang="en-US" dirty="0" smtClean="0"/>
              <a:t>adiabatic cooling </a:t>
            </a:r>
            <a:r>
              <a:rPr lang="en-US" dirty="0"/>
              <a:t>through the vertical motion </a:t>
            </a:r>
            <a:r>
              <a:rPr lang="en-US" dirty="0" smtClean="0"/>
              <a:t>field.</a:t>
            </a:r>
          </a:p>
          <a:p>
            <a:pPr lvl="1"/>
            <a:r>
              <a:rPr lang="en-US" dirty="0" smtClean="0"/>
              <a:t>Without </a:t>
            </a:r>
            <a:r>
              <a:rPr lang="en-US" dirty="0"/>
              <a:t>this </a:t>
            </a:r>
            <a:r>
              <a:rPr lang="en-US" dirty="0" smtClean="0"/>
              <a:t>compensating vertical </a:t>
            </a:r>
            <a:r>
              <a:rPr lang="en-US" dirty="0"/>
              <a:t>motion, either the vorticity changes at 500 </a:t>
            </a:r>
            <a:r>
              <a:rPr lang="en-US" dirty="0" err="1"/>
              <a:t>hPa</a:t>
            </a:r>
            <a:r>
              <a:rPr lang="en-US" dirty="0"/>
              <a:t> could not </a:t>
            </a:r>
            <a:r>
              <a:rPr lang="en-US" dirty="0" smtClean="0"/>
              <a:t>remain geostrophic </a:t>
            </a:r>
            <a:r>
              <a:rPr lang="en-US" dirty="0"/>
              <a:t>or the temperature changes in the 500- to 1000-hPa layer could </a:t>
            </a:r>
            <a:r>
              <a:rPr lang="en-US" dirty="0" smtClean="0"/>
              <a:t>not remain </a:t>
            </a:r>
            <a:r>
              <a:rPr lang="en-US" dirty="0"/>
              <a:t>hydrostatic.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623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</a:t>
            </a:r>
            <a:r>
              <a:rPr lang="en-US" sz="2400" dirty="0" smtClean="0"/>
              <a:t>Equation - interpretation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53" y="5750549"/>
            <a:ext cx="7735094" cy="919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925" y="156607"/>
            <a:ext cx="2016338" cy="12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/>
              <a:t>for </a:t>
            </a:r>
            <a:r>
              <a:rPr lang="en-US" dirty="0" smtClean="0"/>
              <a:t>synoptic-scale motions </a:t>
            </a:r>
            <a:r>
              <a:rPr lang="en-US" dirty="0"/>
              <a:t>where vorticity is constrained to be geostrophic and temperature </a:t>
            </a:r>
            <a:r>
              <a:rPr lang="en-US" dirty="0" smtClean="0"/>
              <a:t>is constrained </a:t>
            </a:r>
            <a:r>
              <a:rPr lang="en-US" dirty="0"/>
              <a:t>to be hydrostatic, vertical motion field is just that required to ensure that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[1] changes </a:t>
            </a:r>
            <a:r>
              <a:rPr lang="en-US" dirty="0"/>
              <a:t>in vorticity will be </a:t>
            </a:r>
            <a:r>
              <a:rPr lang="en-US" dirty="0" smtClean="0"/>
              <a:t>geostrophic</a:t>
            </a:r>
          </a:p>
          <a:p>
            <a:pPr marL="457200" lvl="1" indent="0">
              <a:buNone/>
            </a:pPr>
            <a:r>
              <a:rPr lang="en-US" dirty="0" smtClean="0"/>
              <a:t>[2</a:t>
            </a:r>
            <a:r>
              <a:rPr lang="en-US" dirty="0"/>
              <a:t>] changes </a:t>
            </a:r>
            <a:r>
              <a:rPr lang="en-US" dirty="0" smtClean="0"/>
              <a:t>in temperature </a:t>
            </a:r>
            <a:r>
              <a:rPr lang="en-US" dirty="0"/>
              <a:t>will be hydrostatic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586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Traditional Omega </a:t>
            </a:r>
            <a:r>
              <a:rPr lang="en-US" sz="2400" dirty="0" smtClean="0"/>
              <a:t>Equation – a summary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925" y="156607"/>
            <a:ext cx="2016338" cy="12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33" y="2794999"/>
            <a:ext cx="8311133" cy="25243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the left-hand side in (</a:t>
            </a:r>
            <a:r>
              <a:rPr lang="en-US" dirty="0" smtClean="0"/>
              <a:t>6.53) is proportional </a:t>
            </a:r>
            <a:r>
              <a:rPr lang="en-US" dirty="0"/>
              <a:t>to the vertical </a:t>
            </a:r>
            <a:r>
              <a:rPr lang="en-US" dirty="0" smtClean="0"/>
              <a:t>velocity**. </a:t>
            </a:r>
            <a:r>
              <a:rPr lang="en-US" dirty="0"/>
              <a:t>Hence, a convergent Q forces ascent, and </a:t>
            </a:r>
            <a:r>
              <a:rPr lang="en-US" dirty="0" smtClean="0"/>
              <a:t>a divergent </a:t>
            </a:r>
            <a:r>
              <a:rPr lang="en-US" dirty="0"/>
              <a:t>Q forces descent.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596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 </a:t>
            </a:r>
            <a:r>
              <a:rPr lang="en-US" sz="2400" dirty="0" smtClean="0"/>
              <a:t>Vector form of the Q-G omega equation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4909" y="2794999"/>
            <a:ext cx="1967346" cy="23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59639" y="6288688"/>
            <a:ext cx="25034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**clarification is in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 smtClean="0"/>
              <a:t>by rotation of the horizontal coordinate axes…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The </a:t>
            </a:r>
            <a:r>
              <a:rPr lang="en-US" b="1" dirty="0"/>
              <a:t>Q </a:t>
            </a:r>
            <a:r>
              <a:rPr lang="en-US" dirty="0"/>
              <a:t>vector, and hence the forcing of vertical motion, can be estimated </a:t>
            </a:r>
            <a:r>
              <a:rPr lang="en-US" dirty="0" smtClean="0"/>
              <a:t>with the </a:t>
            </a:r>
            <a:r>
              <a:rPr lang="en-US" dirty="0"/>
              <a:t>aid of (6.55) from observations of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</a:t>
            </a:r>
            <a:r>
              <a:rPr lang="en-US" u="sng" dirty="0"/>
              <a:t>on a single isobaric surface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596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 </a:t>
            </a:r>
            <a:r>
              <a:rPr lang="en-US" sz="2400" dirty="0" smtClean="0"/>
              <a:t>Vector form of the Q-G omega equation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98" y="3345318"/>
            <a:ext cx="7768052" cy="1753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249" y="578151"/>
            <a:ext cx="4030832" cy="8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b="1" dirty="0"/>
              <a:t>Q </a:t>
            </a:r>
            <a:r>
              <a:rPr lang="en-US" dirty="0"/>
              <a:t>vector, and hence the forcing of vertical motion, can be estimated </a:t>
            </a:r>
            <a:r>
              <a:rPr lang="en-US" dirty="0" smtClean="0"/>
              <a:t>with the </a:t>
            </a:r>
            <a:r>
              <a:rPr lang="en-US" dirty="0"/>
              <a:t>aid of (6.55) from observations of </a:t>
            </a:r>
            <a:r>
              <a:rPr lang="en-US" dirty="0" smtClean="0">
                <a:sym typeface="Symbol" panose="05050102010706020507" pitchFamily="18" charset="2"/>
              </a:rPr>
              <a:t>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on a single isobaric </a:t>
            </a:r>
            <a:r>
              <a:rPr lang="en-US" dirty="0" smtClean="0"/>
              <a:t>surface</a:t>
            </a:r>
          </a:p>
          <a:p>
            <a:pPr marL="457200" lvl="1" indent="0">
              <a:buNone/>
            </a:pPr>
            <a:r>
              <a:rPr lang="en-US" u="sng" dirty="0" smtClean="0"/>
              <a:t>Examples!!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596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 </a:t>
            </a:r>
            <a:r>
              <a:rPr lang="en-US" sz="2400" dirty="0" smtClean="0"/>
              <a:t>Vector form of the Q-G omega equation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033" y="4220266"/>
            <a:ext cx="6297934" cy="2568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2602" y="3875497"/>
            <a:ext cx="58699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 axis is parallel to the local isotherm with cold air on the left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461" y="4025253"/>
            <a:ext cx="6209078" cy="27975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u="sng" dirty="0" smtClean="0"/>
              <a:t>Examples (cont.)!!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596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 </a:t>
            </a:r>
            <a:r>
              <a:rPr lang="en-US" sz="2400" dirty="0" smtClean="0"/>
              <a:t>Vector form of the Q-G omega equation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2602" y="3307456"/>
            <a:ext cx="58699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 axis is parallel to the local isotherm with cold air on the </a:t>
            </a:r>
            <a:r>
              <a:rPr lang="en-US" dirty="0" smtClean="0"/>
              <a:t>left</a:t>
            </a:r>
          </a:p>
          <a:p>
            <a:r>
              <a:rPr lang="en-US" dirty="0" smtClean="0"/>
              <a:t>(+y axis points toward cold air, normal to local isotherm)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pPr lvl="1"/>
            <a:r>
              <a:rPr lang="en-US" dirty="0"/>
              <a:t>in some synoptic situations, </a:t>
            </a:r>
            <a:r>
              <a:rPr lang="en-US" u="sng" dirty="0"/>
              <a:t>advection by the </a:t>
            </a:r>
            <a:r>
              <a:rPr lang="en-US" u="sng" dirty="0" err="1"/>
              <a:t>ageostrophic</a:t>
            </a:r>
            <a:r>
              <a:rPr lang="en-US" u="sng" dirty="0"/>
              <a:t> wind</a:t>
            </a:r>
            <a:r>
              <a:rPr lang="en-US" dirty="0"/>
              <a:t> </a:t>
            </a:r>
            <a:r>
              <a:rPr lang="en-US" dirty="0" smtClean="0"/>
              <a:t>may be </a:t>
            </a:r>
            <a:r>
              <a:rPr lang="en-US" dirty="0"/>
              <a:t>important in the evolution of the temperature and vorticity </a:t>
            </a:r>
            <a:r>
              <a:rPr lang="en-US" dirty="0" smtClean="0"/>
              <a:t>fields (to be examined in detail in Synoptic II)</a:t>
            </a:r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Ageostrophic</a:t>
            </a:r>
            <a:r>
              <a:rPr lang="en-US" sz="2400" dirty="0"/>
              <a:t> Circulation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406" y="3896217"/>
            <a:ext cx="2660819" cy="27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Ageostrophic</a:t>
            </a:r>
            <a:r>
              <a:rPr lang="en-US" sz="2400" dirty="0"/>
              <a:t> Circulation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52" y="2794999"/>
            <a:ext cx="8531895" cy="17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term (RHS); directed </a:t>
            </a:r>
            <a:r>
              <a:rPr lang="en-US" dirty="0"/>
              <a:t>down the gradient of the tendency </a:t>
            </a:r>
            <a:r>
              <a:rPr lang="en-US" dirty="0" smtClean="0"/>
              <a:t>field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term (RHS</a:t>
            </a:r>
            <a:r>
              <a:rPr lang="en-US" dirty="0"/>
              <a:t>); dominated by zonal advection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Ageostrophic</a:t>
            </a:r>
            <a:r>
              <a:rPr lang="en-US" sz="2400" dirty="0"/>
              <a:t> Circulation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18" y="2794999"/>
            <a:ext cx="8495763" cy="799316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16200000">
            <a:off x="3718469" y="2725293"/>
            <a:ext cx="550480" cy="1808291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6201765" y="2403309"/>
            <a:ext cx="550480" cy="2452251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24345" y="3964421"/>
            <a:ext cx="2138727" cy="46166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isallobaric</a:t>
            </a:r>
            <a:r>
              <a:rPr lang="en-US" sz="2400" i="1" dirty="0" smtClean="0"/>
              <a:t> </a:t>
            </a:r>
            <a:r>
              <a:rPr lang="en-US" sz="2400" dirty="0"/>
              <a:t>wind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3174" y="3943385"/>
            <a:ext cx="2797669" cy="83099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advective</a:t>
            </a:r>
            <a:r>
              <a:rPr lang="en-US" sz="2400" dirty="0"/>
              <a:t> part of the </a:t>
            </a:r>
            <a:r>
              <a:rPr lang="en-US" sz="2400" dirty="0" err="1"/>
              <a:t>ageostrophic</a:t>
            </a:r>
            <a:r>
              <a:rPr lang="en-US" sz="2400" dirty="0"/>
              <a:t> wind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361" y="5931438"/>
            <a:ext cx="2282988" cy="7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Synoptic-Scale Motions I:</a:t>
            </a:r>
            <a:br>
              <a:rPr lang="en-US" dirty="0"/>
            </a:br>
            <a:r>
              <a:rPr lang="en-US" dirty="0"/>
              <a:t>Quasi-Geostrophic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r>
              <a:rPr lang="en-US" dirty="0"/>
              <a:t>The diagnosis of vertical </a:t>
            </a:r>
            <a:r>
              <a:rPr lang="en-US" dirty="0" smtClean="0"/>
              <a:t>motion</a:t>
            </a:r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198399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Ageostrophic</a:t>
            </a:r>
            <a:r>
              <a:rPr lang="en-US" sz="2400" dirty="0"/>
              <a:t> Circulation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34" y="221777"/>
            <a:ext cx="1588547" cy="146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6672"/>
            <a:ext cx="5334000" cy="6578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1745" y="3172691"/>
            <a:ext cx="2252220" cy="64633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Examples!!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3953957"/>
            <a:ext cx="2529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term; solid arrows</a:t>
            </a:r>
          </a:p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term; open arrows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72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5488</Words>
  <Application>Microsoft Office PowerPoint</Application>
  <PresentationFormat>On-screen Show (4:3)</PresentationFormat>
  <Paragraphs>839</Paragraphs>
  <Slides>110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6" baseType="lpstr">
      <vt:lpstr>Arial</vt:lpstr>
      <vt:lpstr>Calibri</vt:lpstr>
      <vt:lpstr>Calibri Light</vt:lpstr>
      <vt:lpstr>Symbol</vt:lpstr>
      <vt:lpstr>Times New Roman</vt:lpstr>
      <vt:lpstr>Office Theme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  <vt:lpstr>Synoptic-Scale Motions I: Quasi-Geostrophic Analysis</vt:lpstr>
    </vt:vector>
  </TitlesOfParts>
  <Company>UNC Asheville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206</cp:revision>
  <dcterms:created xsi:type="dcterms:W3CDTF">2019-12-31T18:32:23Z</dcterms:created>
  <dcterms:modified xsi:type="dcterms:W3CDTF">2020-03-16T17:21:47Z</dcterms:modified>
</cp:coreProperties>
</file>