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5" r:id="rId7"/>
    <p:sldId id="266" r:id="rId8"/>
    <p:sldId id="267" r:id="rId9"/>
    <p:sldId id="268" r:id="rId10"/>
    <p:sldId id="269" r:id="rId11"/>
    <p:sldId id="270" r:id="rId12"/>
    <p:sldId id="259"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2"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60" r:id="rId49"/>
    <p:sldId id="306" r:id="rId50"/>
    <p:sldId id="308" r:id="rId51"/>
    <p:sldId id="309" r:id="rId52"/>
    <p:sldId id="310" r:id="rId53"/>
    <p:sldId id="311" r:id="rId54"/>
    <p:sldId id="312" r:id="rId55"/>
    <p:sldId id="313" r:id="rId56"/>
    <p:sldId id="314" r:id="rId57"/>
    <p:sldId id="315" r:id="rId58"/>
    <p:sldId id="316" r:id="rId59"/>
    <p:sldId id="307"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261" r:id="rId75"/>
    <p:sldId id="334" r:id="rId76"/>
    <p:sldId id="335" r:id="rId77"/>
    <p:sldId id="333" r:id="rId78"/>
    <p:sldId id="336" r:id="rId79"/>
    <p:sldId id="337" r:id="rId80"/>
    <p:sldId id="332" r:id="rId81"/>
    <p:sldId id="338" r:id="rId82"/>
    <p:sldId id="339" r:id="rId83"/>
    <p:sldId id="340" r:id="rId84"/>
    <p:sldId id="341" r:id="rId85"/>
    <p:sldId id="342" r:id="rId86"/>
    <p:sldId id="343" r:id="rId87"/>
    <p:sldId id="344" r:id="rId88"/>
    <p:sldId id="360" r:id="rId89"/>
    <p:sldId id="345" r:id="rId90"/>
    <p:sldId id="346" r:id="rId91"/>
    <p:sldId id="347" r:id="rId92"/>
    <p:sldId id="348" r:id="rId93"/>
    <p:sldId id="262" r:id="rId94"/>
    <p:sldId id="349" r:id="rId95"/>
    <p:sldId id="351" r:id="rId96"/>
    <p:sldId id="353" r:id="rId97"/>
    <p:sldId id="352" r:id="rId98"/>
    <p:sldId id="354" r:id="rId99"/>
    <p:sldId id="355" r:id="rId100"/>
    <p:sldId id="356" r:id="rId101"/>
    <p:sldId id="350" r:id="rId102"/>
    <p:sldId id="357" r:id="rId103"/>
    <p:sldId id="358" r:id="rId104"/>
    <p:sldId id="359"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63130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232626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09869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52869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BC0C-2354-4969-9ECF-9CB472883AC2}"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177563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7440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2BC0C-2354-4969-9ECF-9CB472883AC2}"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304160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2BC0C-2354-4969-9ECF-9CB472883AC2}"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80697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2BC0C-2354-4969-9ECF-9CB472883AC2}"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77285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389286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02BC0C-2354-4969-9ECF-9CB472883AC2}"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3E4A3-9E43-41E0-A60D-6F61E57A71CA}" type="slidenum">
              <a:rPr lang="en-US" smtClean="0"/>
              <a:t>‹#›</a:t>
            </a:fld>
            <a:endParaRPr lang="en-US"/>
          </a:p>
        </p:txBody>
      </p:sp>
    </p:spTree>
    <p:extLst>
      <p:ext uri="{BB962C8B-B14F-4D97-AF65-F5344CB8AC3E}">
        <p14:creationId xmlns:p14="http://schemas.microsoft.com/office/powerpoint/2010/main" val="27279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2BC0C-2354-4969-9ECF-9CB472883AC2}" type="datetimeFigureOut">
              <a:rPr lang="en-US" smtClean="0"/>
              <a:t>3/11/2020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3E4A3-9E43-41E0-A60D-6F61E57A71CA}" type="slidenum">
              <a:rPr lang="en-US" smtClean="0"/>
              <a:t>‹#›</a:t>
            </a:fld>
            <a:endParaRPr lang="en-US"/>
          </a:p>
        </p:txBody>
      </p:sp>
    </p:spTree>
    <p:extLst>
      <p:ext uri="{BB962C8B-B14F-4D97-AF65-F5344CB8AC3E}">
        <p14:creationId xmlns:p14="http://schemas.microsoft.com/office/powerpoint/2010/main" val="195723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79.emf"/><Relationship Id="rId1" Type="http://schemas.openxmlformats.org/officeDocument/2006/relationships/slideLayout" Target="../slideLayouts/slideLayout4.xml"/><Relationship Id="rId5" Type="http://schemas.openxmlformats.org/officeDocument/2006/relationships/image" Target="../media/image86.emf"/><Relationship Id="rId4" Type="http://schemas.openxmlformats.org/officeDocument/2006/relationships/image" Target="../media/image85.emf"/></Relationships>
</file>

<file path=ppt/slides/_rels/slide10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0.emf"/><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2.emf"/></Relationships>
</file>

<file path=ppt/slides/_rels/slide7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64.emf"/></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59.emf"/><Relationship Id="rId1" Type="http://schemas.openxmlformats.org/officeDocument/2006/relationships/slideLayout" Target="../slideLayouts/slideLayout4.xml"/><Relationship Id="rId5" Type="http://schemas.openxmlformats.org/officeDocument/2006/relationships/image" Target="../media/image68.emf"/><Relationship Id="rId4" Type="http://schemas.openxmlformats.org/officeDocument/2006/relationships/image" Target="../media/image67.emf"/></Relationships>
</file>

<file path=ppt/slides/_rels/slide8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59.emf"/><Relationship Id="rId1" Type="http://schemas.openxmlformats.org/officeDocument/2006/relationships/slideLayout" Target="../slideLayouts/slideLayout4.xml"/><Relationship Id="rId4" Type="http://schemas.openxmlformats.org/officeDocument/2006/relationships/image" Target="../media/image70.emf"/></Relationships>
</file>

<file path=ppt/slides/_rels/slide8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1.emf"/></Relationships>
</file>

<file path=ppt/slides/_rels/slide8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852487"/>
            <a:ext cx="9134475" cy="5153025"/>
          </a:xfrm>
          <a:prstGeom prst="rect">
            <a:avLst/>
          </a:prstGeom>
        </p:spPr>
      </p:pic>
      <p:sp>
        <p:nvSpPr>
          <p:cNvPr id="2" name="Title 1"/>
          <p:cNvSpPr>
            <a:spLocks noGrp="1"/>
          </p:cNvSpPr>
          <p:nvPr>
            <p:ph type="ctrTitle"/>
          </p:nvPr>
        </p:nvSpPr>
        <p:spPr>
          <a:solidFill>
            <a:schemeClr val="bg1">
              <a:alpha val="60000"/>
            </a:schemeClr>
          </a:solidFill>
        </p:spPr>
        <p:txBody>
          <a:bodyPr>
            <a:normAutofit fontScale="90000"/>
          </a:bodyPr>
          <a:lstStyle/>
          <a:p>
            <a:r>
              <a:rPr lang="en-US" dirty="0" smtClean="0"/>
              <a:t>Synoptic-Scale Motions II:</a:t>
            </a:r>
            <a:br>
              <a:rPr lang="en-US" dirty="0" smtClean="0"/>
            </a:br>
            <a:r>
              <a:rPr lang="en-US" dirty="0" smtClean="0"/>
              <a:t>Baroclinic Instability</a:t>
            </a:r>
            <a:endParaRPr lang="en-US" dirty="0"/>
          </a:p>
        </p:txBody>
      </p:sp>
      <p:sp>
        <p:nvSpPr>
          <p:cNvPr id="3" name="Subtitle 2"/>
          <p:cNvSpPr>
            <a:spLocks noGrp="1"/>
          </p:cNvSpPr>
          <p:nvPr>
            <p:ph type="subTitle" idx="1"/>
          </p:nvPr>
        </p:nvSpPr>
        <p:spPr>
          <a:xfrm>
            <a:off x="1143000" y="3602038"/>
            <a:ext cx="6858000" cy="429635"/>
          </a:xfrm>
          <a:solidFill>
            <a:schemeClr val="bg1">
              <a:alpha val="60000"/>
            </a:schemeClr>
          </a:solidFill>
        </p:spPr>
        <p:txBody>
          <a:bodyPr/>
          <a:lstStyle/>
          <a:p>
            <a:r>
              <a:rPr lang="en-US" dirty="0" smtClean="0"/>
              <a:t>Kinematics </a:t>
            </a:r>
            <a:r>
              <a:rPr lang="en-US" dirty="0"/>
              <a:t>and Dynamics</a:t>
            </a:r>
          </a:p>
        </p:txBody>
      </p:sp>
    </p:spTree>
    <p:extLst>
      <p:ext uri="{BB962C8B-B14F-4D97-AF65-F5344CB8AC3E}">
        <p14:creationId xmlns:p14="http://schemas.microsoft.com/office/powerpoint/2010/main" val="847064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a large amplitude</a:t>
            </a:r>
            <a:r>
              <a:rPr lang="en-US" dirty="0"/>
              <a:t> </a:t>
            </a:r>
            <a:r>
              <a:rPr lang="en-US" dirty="0" smtClean="0"/>
              <a:t>upper-level potential vorticity anomaly is </a:t>
            </a:r>
            <a:r>
              <a:rPr lang="en-US" dirty="0" err="1" smtClean="0"/>
              <a:t>advected</a:t>
            </a:r>
            <a:r>
              <a:rPr lang="en-US" dirty="0" smtClean="0"/>
              <a:t> into a region where there is a preexisting meridional temperature gradient at the surface</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pic>
        <p:nvPicPr>
          <p:cNvPr id="2" name="Picture 1"/>
          <p:cNvPicPr>
            <a:picLocks noChangeAspect="1"/>
          </p:cNvPicPr>
          <p:nvPr/>
        </p:nvPicPr>
        <p:blipFill>
          <a:blip r:embed="rId3"/>
          <a:stretch>
            <a:fillRect/>
          </a:stretch>
        </p:blipFill>
        <p:spPr>
          <a:xfrm>
            <a:off x="1516480" y="5055015"/>
            <a:ext cx="6111040" cy="1680188"/>
          </a:xfrm>
          <a:prstGeom prst="rect">
            <a:avLst/>
          </a:prstGeom>
        </p:spPr>
      </p:pic>
    </p:spTree>
    <p:extLst>
      <p:ext uri="{BB962C8B-B14F-4D97-AF65-F5344CB8AC3E}">
        <p14:creationId xmlns:p14="http://schemas.microsoft.com/office/powerpoint/2010/main" val="21035529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smtClean="0"/>
              <a:t>maximum upward motion </a:t>
            </a:r>
            <a:r>
              <a:rPr lang="en-US" dirty="0"/>
              <a:t>and lower level convergence </a:t>
            </a:r>
            <a:r>
              <a:rPr lang="en-US" dirty="0" smtClean="0"/>
              <a:t>occur </a:t>
            </a:r>
            <a:r>
              <a:rPr lang="en-US" dirty="0"/>
              <a:t>to the west of the initial upper </a:t>
            </a:r>
            <a:r>
              <a:rPr lang="en-US" dirty="0" smtClean="0"/>
              <a:t>level ridge</a:t>
            </a:r>
            <a:r>
              <a:rPr lang="en-US" dirty="0"/>
              <a:t>, and maximum downward motion and lower level divergence occur west </a:t>
            </a:r>
            <a:r>
              <a:rPr lang="en-US" dirty="0" smtClean="0"/>
              <a:t>of the </a:t>
            </a:r>
            <a:r>
              <a:rPr lang="en-US" dirty="0"/>
              <a:t>initial upper level </a:t>
            </a:r>
            <a:r>
              <a:rPr lang="en-US" dirty="0" smtClean="0"/>
              <a:t>trough</a:t>
            </a:r>
          </a:p>
          <a:p>
            <a:pPr lvl="1"/>
            <a:r>
              <a:rPr lang="en-US" dirty="0" smtClean="0"/>
              <a:t>the result </a:t>
            </a:r>
            <a:r>
              <a:rPr lang="en-US" dirty="0"/>
              <a:t>is that a pattern of nearly </a:t>
            </a:r>
            <a:r>
              <a:rPr lang="en-US" dirty="0" err="1"/>
              <a:t>barotropic</a:t>
            </a:r>
            <a:r>
              <a:rPr lang="en-US" dirty="0"/>
              <a:t> troughs and ridges develops 90◦ to </a:t>
            </a:r>
            <a:r>
              <a:rPr lang="en-US" dirty="0" smtClean="0"/>
              <a:t>the east </a:t>
            </a:r>
            <a:r>
              <a:rPr lang="en-US" dirty="0"/>
              <a:t>of the initial trough and ridge </a:t>
            </a:r>
            <a:r>
              <a:rPr lang="en-US" dirty="0" smtClean="0"/>
              <a:t>pattern</a:t>
            </a:r>
          </a:p>
          <a:p>
            <a:pPr lvl="1"/>
            <a:r>
              <a:rPr lang="en-US" dirty="0" smtClean="0"/>
              <a:t>unlike </a:t>
            </a:r>
            <a:r>
              <a:rPr lang="en-US" dirty="0"/>
              <a:t>normal mode instability </a:t>
            </a:r>
            <a:r>
              <a:rPr lang="en-US" dirty="0" smtClean="0"/>
              <a:t>the growth </a:t>
            </a:r>
            <a:r>
              <a:rPr lang="en-US" dirty="0"/>
              <a:t>in this case does not continue </a:t>
            </a:r>
            <a:r>
              <a:rPr lang="en-US" dirty="0" smtClean="0"/>
              <a:t>indefinitely</a:t>
            </a:r>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37154699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It was noted in Section 7.2.2 that under some circumstances the zonal </a:t>
            </a:r>
            <a:r>
              <a:rPr lang="en-US" dirty="0" smtClean="0"/>
              <a:t>group velocity </a:t>
            </a:r>
            <a:r>
              <a:rPr lang="en-US" dirty="0"/>
              <a:t>may exceed the zonal phase speed so that the energy of a wave </a:t>
            </a:r>
            <a:r>
              <a:rPr lang="en-US" dirty="0" smtClean="0"/>
              <a:t>group propagates </a:t>
            </a:r>
            <a:r>
              <a:rPr lang="en-US" dirty="0"/>
              <a:t>faster than the individual wave </a:t>
            </a:r>
            <a:r>
              <a:rPr lang="en-US" dirty="0" smtClean="0"/>
              <a:t>disturbances.</a:t>
            </a:r>
          </a:p>
          <a:p>
            <a:pPr lvl="1"/>
            <a:r>
              <a:rPr lang="en-US" dirty="0"/>
              <a:t>The </a:t>
            </a:r>
            <a:r>
              <a:rPr lang="en-US" dirty="0" smtClean="0"/>
              <a:t>two-layer channel </a:t>
            </a:r>
            <a:r>
              <a:rPr lang="en-US" dirty="0"/>
              <a:t>model with constant Coriolis parameter can be used to demonstrate </a:t>
            </a:r>
            <a:r>
              <a:rPr lang="en-US" dirty="0" smtClean="0"/>
              <a:t>the process </a:t>
            </a:r>
            <a:r>
              <a:rPr lang="en-US" dirty="0"/>
              <a:t>of dispersion and downstream development of neutral waves in a </a:t>
            </a:r>
            <a:r>
              <a:rPr lang="en-US" dirty="0" smtClean="0"/>
              <a:t>simple context</a:t>
            </a:r>
            <a:r>
              <a:rPr lang="en-US" dirty="0"/>
              <a:t>.</a:t>
            </a:r>
            <a:endParaRPr lang="en-US" dirty="0" smtClean="0"/>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26683061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406977" y="2864275"/>
            <a:ext cx="8240900" cy="1259923"/>
          </a:xfrm>
          <a:prstGeom prst="rect">
            <a:avLst/>
          </a:prstGeom>
        </p:spPr>
      </p:pic>
      <p:pic>
        <p:nvPicPr>
          <p:cNvPr id="3" name="Picture 2"/>
          <p:cNvPicPr>
            <a:picLocks noChangeAspect="1"/>
          </p:cNvPicPr>
          <p:nvPr/>
        </p:nvPicPr>
        <p:blipFill>
          <a:blip r:embed="rId4"/>
          <a:stretch>
            <a:fillRect/>
          </a:stretch>
        </p:blipFill>
        <p:spPr>
          <a:xfrm>
            <a:off x="286121" y="4259134"/>
            <a:ext cx="8229229" cy="1453014"/>
          </a:xfrm>
          <a:prstGeom prst="rect">
            <a:avLst/>
          </a:prstGeom>
        </p:spPr>
      </p:pic>
      <p:pic>
        <p:nvPicPr>
          <p:cNvPr id="7" name="Picture 6"/>
          <p:cNvPicPr>
            <a:picLocks noChangeAspect="1"/>
          </p:cNvPicPr>
          <p:nvPr/>
        </p:nvPicPr>
        <p:blipFill>
          <a:blip r:embed="rId5"/>
          <a:stretch>
            <a:fillRect/>
          </a:stretch>
        </p:blipFill>
        <p:spPr>
          <a:xfrm>
            <a:off x="1483800" y="5585635"/>
            <a:ext cx="6176399" cy="1182656"/>
          </a:xfrm>
          <a:prstGeom prst="rect">
            <a:avLst/>
          </a:prstGeom>
          <a:ln>
            <a:solidFill>
              <a:srgbClr val="FF0000"/>
            </a:solidFill>
          </a:ln>
        </p:spPr>
      </p:pic>
    </p:spTree>
    <p:extLst>
      <p:ext uri="{BB962C8B-B14F-4D97-AF65-F5344CB8AC3E}">
        <p14:creationId xmlns:p14="http://schemas.microsoft.com/office/powerpoint/2010/main" val="40702923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Comparison of (8.77 ) with (8.71) shows that relative to the mean zonal </a:t>
            </a:r>
            <a:r>
              <a:rPr lang="en-US" dirty="0" smtClean="0"/>
              <a:t>flow the </a:t>
            </a:r>
            <a:r>
              <a:rPr lang="en-US" dirty="0"/>
              <a:t>group velocity exceeds the phase velocity by the factor in parentheses on </a:t>
            </a:r>
            <a:r>
              <a:rPr lang="en-US" dirty="0" smtClean="0"/>
              <a:t>the right </a:t>
            </a:r>
            <a:r>
              <a:rPr lang="en-US" dirty="0"/>
              <a:t>side of (8.77 ) for both eastward and westward directed neutral modes. </a:t>
            </a:r>
            <a:endParaRPr lang="en-US" dirty="0" smtClean="0"/>
          </a:p>
          <a:p>
            <a:pPr marL="457200" lvl="1" indent="0">
              <a:buNone/>
            </a:pPr>
            <a:r>
              <a:rPr lang="en-US" dirty="0" smtClean="0"/>
              <a:t>For example, if                                  , </a:t>
            </a:r>
          </a:p>
          <a:p>
            <a:pPr marL="457200" lvl="1" indent="0">
              <a:buNone/>
            </a:pPr>
            <a:r>
              <a:rPr lang="en-US" dirty="0" smtClean="0"/>
              <a:t>the </a:t>
            </a:r>
            <a:r>
              <a:rPr lang="en-US" dirty="0"/>
              <a:t>group velocity equals twice the phase </a:t>
            </a:r>
            <a:r>
              <a:rPr lang="en-US" dirty="0" smtClean="0"/>
              <a:t>speed, which </a:t>
            </a:r>
            <a:r>
              <a:rPr lang="en-US" dirty="0"/>
              <a:t>is the situation shown schematically in Fig. 7.4.</a:t>
            </a:r>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7" name="Picture 6"/>
          <p:cNvPicPr>
            <a:picLocks noChangeAspect="1"/>
          </p:cNvPicPr>
          <p:nvPr/>
        </p:nvPicPr>
        <p:blipFill>
          <a:blip r:embed="rId3"/>
          <a:stretch>
            <a:fillRect/>
          </a:stretch>
        </p:blipFill>
        <p:spPr>
          <a:xfrm>
            <a:off x="3166667" y="4502728"/>
            <a:ext cx="2106634" cy="457202"/>
          </a:xfrm>
          <a:prstGeom prst="rect">
            <a:avLst/>
          </a:prstGeom>
        </p:spPr>
      </p:pic>
    </p:spTree>
    <p:extLst>
      <p:ext uri="{BB962C8B-B14F-4D97-AF65-F5344CB8AC3E}">
        <p14:creationId xmlns:p14="http://schemas.microsoft.com/office/powerpoint/2010/main" val="31323068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smtClean="0"/>
              <a:t>the </a:t>
            </a:r>
            <a:r>
              <a:rPr lang="en-US" dirty="0"/>
              <a:t>situation shown schematically in Fig. 7.4.</a:t>
            </a:r>
          </a:p>
        </p:txBody>
      </p:sp>
      <p:sp>
        <p:nvSpPr>
          <p:cNvPr id="8" name="TextBox 7"/>
          <p:cNvSpPr txBox="1"/>
          <p:nvPr/>
        </p:nvSpPr>
        <p:spPr>
          <a:xfrm>
            <a:off x="1124771" y="2267674"/>
            <a:ext cx="3514039" cy="461665"/>
          </a:xfrm>
          <a:prstGeom prst="rect">
            <a:avLst/>
          </a:prstGeom>
          <a:noFill/>
        </p:spPr>
        <p:txBody>
          <a:bodyPr wrap="none" rtlCol="0">
            <a:spAutoFit/>
          </a:bodyPr>
          <a:lstStyle/>
          <a:p>
            <a:r>
              <a:rPr lang="en-US" sz="2400" dirty="0" smtClean="0"/>
              <a:t>Downstream development</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2563113" y="3205534"/>
            <a:ext cx="4017774" cy="3413478"/>
          </a:xfrm>
          <a:prstGeom prst="rect">
            <a:avLst/>
          </a:prstGeom>
        </p:spPr>
      </p:pic>
      <p:sp>
        <p:nvSpPr>
          <p:cNvPr id="3" name="TextBox 2"/>
          <p:cNvSpPr txBox="1"/>
          <p:nvPr/>
        </p:nvSpPr>
        <p:spPr>
          <a:xfrm>
            <a:off x="5031617" y="4727607"/>
            <a:ext cx="1549270" cy="369332"/>
          </a:xfrm>
          <a:prstGeom prst="rect">
            <a:avLst/>
          </a:prstGeom>
          <a:noFill/>
        </p:spPr>
        <p:txBody>
          <a:bodyPr wrap="none" rtlCol="0">
            <a:spAutoFit/>
          </a:bodyPr>
          <a:lstStyle/>
          <a:p>
            <a:r>
              <a:rPr lang="en-US" dirty="0" smtClean="0"/>
              <a:t>group velocity</a:t>
            </a:r>
            <a:endParaRPr lang="en-US" dirty="0"/>
          </a:p>
        </p:txBody>
      </p:sp>
      <p:sp>
        <p:nvSpPr>
          <p:cNvPr id="9" name="TextBox 8"/>
          <p:cNvSpPr txBox="1"/>
          <p:nvPr/>
        </p:nvSpPr>
        <p:spPr>
          <a:xfrm>
            <a:off x="3396462" y="5496103"/>
            <a:ext cx="1358064" cy="369332"/>
          </a:xfrm>
          <a:prstGeom prst="rect">
            <a:avLst/>
          </a:prstGeom>
          <a:solidFill>
            <a:schemeClr val="bg1"/>
          </a:solidFill>
        </p:spPr>
        <p:txBody>
          <a:bodyPr wrap="none" rtlCol="0">
            <a:spAutoFit/>
          </a:bodyPr>
          <a:lstStyle/>
          <a:p>
            <a:r>
              <a:rPr lang="en-US" dirty="0" smtClean="0"/>
              <a:t>phase speed</a:t>
            </a:r>
            <a:endParaRPr lang="en-US" dirty="0"/>
          </a:p>
        </p:txBody>
      </p:sp>
    </p:spTree>
    <p:extLst>
      <p:ext uri="{BB962C8B-B14F-4D97-AF65-F5344CB8AC3E}">
        <p14:creationId xmlns:p14="http://schemas.microsoft.com/office/powerpoint/2010/main" val="38416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the circulation induced by the upper-level anomaly (which extends downward, as discussed in Section 6.3) leads to temperature advection at the surface; this induces a potential vorticity anomaly near the surface, which in turn reinforces the upper-level anomaly</a:t>
            </a:r>
          </a:p>
          <a:p>
            <a:pPr lvl="2"/>
            <a:r>
              <a:rPr lang="en-US" dirty="0" smtClean="0"/>
              <a:t>If they become phase-locked; induced circulations produce a very rapid amplification of the anomaly pattern</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2"/>
          <a:stretch>
            <a:fillRect/>
          </a:stretch>
        </p:blipFill>
        <p:spPr>
          <a:xfrm>
            <a:off x="6519367" y="107935"/>
            <a:ext cx="2501034" cy="1872655"/>
          </a:xfrm>
          <a:prstGeom prst="rect">
            <a:avLst/>
          </a:prstGeom>
        </p:spPr>
      </p:pic>
    </p:spTree>
    <p:extLst>
      <p:ext uri="{BB962C8B-B14F-4D97-AF65-F5344CB8AC3E}">
        <p14:creationId xmlns:p14="http://schemas.microsoft.com/office/powerpoint/2010/main" val="473745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p>
          <a:p>
            <a:pPr marL="0" indent="0">
              <a:buNone/>
            </a:pPr>
            <a:endParaRPr lang="en-US" dirty="0"/>
          </a:p>
          <a:p>
            <a:pPr lvl="1"/>
            <a:r>
              <a:rPr lang="en-US" dirty="0" smtClean="0"/>
              <a:t>The atmosphere is represented by two discrete layers bounded by surfaces numbered 0, 2, and 4 (generally taken to be the 0-, 500-, and 1000-hPa surfaces, respectively) as shown in Fig. 8.2</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1957651" y="4149341"/>
            <a:ext cx="5228698" cy="2667094"/>
          </a:xfrm>
          <a:prstGeom prst="rect">
            <a:avLst/>
          </a:prstGeom>
        </p:spPr>
      </p:pic>
      <p:pic>
        <p:nvPicPr>
          <p:cNvPr id="6" name="Picture 5"/>
          <p:cNvPicPr>
            <a:picLocks noChangeAspect="1"/>
          </p:cNvPicPr>
          <p:nvPr/>
        </p:nvPicPr>
        <p:blipFill>
          <a:blip r:embed="rId3"/>
          <a:stretch>
            <a:fillRect/>
          </a:stretch>
        </p:blipFill>
        <p:spPr>
          <a:xfrm>
            <a:off x="7283334" y="100690"/>
            <a:ext cx="1762928" cy="1602047"/>
          </a:xfrm>
          <a:prstGeom prst="rect">
            <a:avLst/>
          </a:prstGeom>
        </p:spPr>
      </p:pic>
    </p:spTree>
    <p:extLst>
      <p:ext uri="{BB962C8B-B14F-4D97-AF65-F5344CB8AC3E}">
        <p14:creationId xmlns:p14="http://schemas.microsoft.com/office/powerpoint/2010/main" val="382536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endParaRPr lang="en-US" dirty="0"/>
          </a:p>
          <a:p>
            <a:endParaRPr lang="en-US" dirty="0"/>
          </a:p>
          <a:p>
            <a:pPr lvl="1"/>
            <a:r>
              <a:rPr lang="en-US" dirty="0" smtClean="0"/>
              <a:t>Q-G vorticity equation for the </a:t>
            </a:r>
            <a:r>
              <a:rPr lang="en-US" dirty="0" err="1" smtClean="0"/>
              <a:t>midlatitude</a:t>
            </a:r>
            <a:r>
              <a:rPr lang="en-US" dirty="0" smtClean="0"/>
              <a:t> β plane is applied at the 250- and 750-hPa levels, designated by 1 and 3</a:t>
            </a:r>
          </a:p>
          <a:p>
            <a:pPr lvl="1"/>
            <a:r>
              <a:rPr lang="en-US" dirty="0" smtClean="0"/>
              <a:t>Q-G thermodynamic energy equation is applied at the 500-hPa level, designated by 2</a:t>
            </a:r>
          </a:p>
          <a:p>
            <a:pPr lvl="1"/>
            <a:r>
              <a:rPr lang="en-US" dirty="0" smtClean="0"/>
              <a:t>define a geostrophic </a:t>
            </a:r>
            <a:r>
              <a:rPr lang="en-US" dirty="0" err="1" smtClean="0"/>
              <a:t>streamfunction,</a:t>
            </a:r>
            <a:r>
              <a:rPr lang="en-US" i="1" dirty="0" err="1" smtClean="0">
                <a:latin typeface="Times New Roman" panose="02020603050405020304" pitchFamily="18" charset="0"/>
                <a:cs typeface="Times New Roman" panose="02020603050405020304" pitchFamily="18" charset="0"/>
              </a:rPr>
              <a:t>ψ</a:t>
            </a:r>
            <a:r>
              <a:rPr lang="en-US" dirty="0" smtClean="0"/>
              <a:t> ≡ </a:t>
            </a:r>
            <a:r>
              <a:rPr lang="en-US" dirty="0" smtClean="0">
                <a:sym typeface="Symbol" panose="05050102010706020507" pitchFamily="18" charset="2"/>
              </a:rPr>
              <a:t></a:t>
            </a:r>
            <a:r>
              <a:rPr lang="en-US" dirty="0" smtClean="0"/>
              <a:t>/</a:t>
            </a:r>
            <a:r>
              <a:rPr lang="en-US" i="1" dirty="0" smtClean="0">
                <a:latin typeface="Times New Roman" panose="02020603050405020304" pitchFamily="18" charset="0"/>
                <a:cs typeface="Times New Roman" panose="02020603050405020304" pitchFamily="18" charset="0"/>
              </a:rPr>
              <a:t>f</a:t>
            </a:r>
            <a:r>
              <a:rPr lang="en-US" baseline="-25000" dirty="0" smtClean="0"/>
              <a:t>0</a:t>
            </a:r>
            <a:r>
              <a:rPr lang="en-US" dirty="0" smtClean="0"/>
              <a:t> and </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360936" y="5037525"/>
            <a:ext cx="8422128" cy="781383"/>
          </a:xfrm>
          <a:prstGeom prst="rect">
            <a:avLst/>
          </a:prstGeom>
        </p:spPr>
      </p:pic>
    </p:spTree>
    <p:extLst>
      <p:ext uri="{BB962C8B-B14F-4D97-AF65-F5344CB8AC3E}">
        <p14:creationId xmlns:p14="http://schemas.microsoft.com/office/powerpoint/2010/main" val="98323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Normal mode baroclinic instability: a 2-layer model</a:t>
            </a: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502154" y="2852227"/>
            <a:ext cx="8139692" cy="2595263"/>
          </a:xfrm>
          <a:prstGeom prst="rect">
            <a:avLst/>
          </a:prstGeom>
        </p:spPr>
      </p:pic>
    </p:spTree>
    <p:extLst>
      <p:ext uri="{BB962C8B-B14F-4D97-AF65-F5344CB8AC3E}">
        <p14:creationId xmlns:p14="http://schemas.microsoft.com/office/powerpoint/2010/main" val="246831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589030"/>
          </a:xfrm>
        </p:spPr>
        <p:txBody>
          <a:bodyPr>
            <a:normAutofit lnSpcReduction="10000"/>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457200" lvl="1" indent="0">
              <a:buNone/>
            </a:pPr>
            <a:endParaRPr lang="en-US" dirty="0" smtClean="0"/>
          </a:p>
          <a:p>
            <a:pPr marL="457200" lvl="1" indent="0">
              <a:buNone/>
            </a:pPr>
            <a:r>
              <a:rPr lang="en-US" dirty="0" smtClean="0"/>
              <a:t>…at the middle of the two layers</a:t>
            </a: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613855" y="2864275"/>
            <a:ext cx="7916289" cy="2710233"/>
          </a:xfrm>
          <a:prstGeom prst="rect">
            <a:avLst/>
          </a:prstGeom>
        </p:spPr>
      </p:pic>
    </p:spTree>
    <p:extLst>
      <p:ext uri="{BB962C8B-B14F-4D97-AF65-F5344CB8AC3E}">
        <p14:creationId xmlns:p14="http://schemas.microsoft.com/office/powerpoint/2010/main" val="95210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2783904" cy="461665"/>
          </a:xfrm>
          <a:prstGeom prst="rect">
            <a:avLst/>
          </a:prstGeom>
          <a:noFill/>
        </p:spPr>
        <p:txBody>
          <a:bodyPr wrap="none" rtlCol="0">
            <a:spAutoFit/>
          </a:bodyPr>
          <a:lstStyle/>
          <a:p>
            <a:r>
              <a:rPr lang="en-US" sz="2400" dirty="0" smtClean="0"/>
              <a:t>Governing equations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410505" y="2729339"/>
            <a:ext cx="8322989" cy="3732450"/>
          </a:xfrm>
          <a:prstGeom prst="rect">
            <a:avLst/>
          </a:prstGeom>
        </p:spPr>
      </p:pic>
    </p:spTree>
    <p:extLst>
      <p:ext uri="{BB962C8B-B14F-4D97-AF65-F5344CB8AC3E}">
        <p14:creationId xmlns:p14="http://schemas.microsoft.com/office/powerpoint/2010/main" val="246348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19215" y="2852227"/>
            <a:ext cx="8305569" cy="3447624"/>
          </a:xfrm>
          <a:prstGeom prst="rect">
            <a:avLst/>
          </a:prstGeom>
        </p:spPr>
      </p:pic>
    </p:spTree>
    <p:extLst>
      <p:ext uri="{BB962C8B-B14F-4D97-AF65-F5344CB8AC3E}">
        <p14:creationId xmlns:p14="http://schemas.microsoft.com/office/powerpoint/2010/main" val="289435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309996" y="2864275"/>
            <a:ext cx="8515350" cy="1090760"/>
          </a:xfrm>
          <a:prstGeom prst="rect">
            <a:avLst/>
          </a:prstGeom>
        </p:spPr>
      </p:pic>
      <p:pic>
        <p:nvPicPr>
          <p:cNvPr id="7" name="Picture 6"/>
          <p:cNvPicPr>
            <a:picLocks noChangeAspect="1"/>
          </p:cNvPicPr>
          <p:nvPr/>
        </p:nvPicPr>
        <p:blipFill>
          <a:blip r:embed="rId4"/>
          <a:stretch>
            <a:fillRect/>
          </a:stretch>
        </p:blipFill>
        <p:spPr>
          <a:xfrm>
            <a:off x="411685" y="4157562"/>
            <a:ext cx="8311971" cy="971059"/>
          </a:xfrm>
          <a:prstGeom prst="rect">
            <a:avLst/>
          </a:prstGeom>
        </p:spPr>
      </p:pic>
    </p:spTree>
    <p:extLst>
      <p:ext uri="{BB962C8B-B14F-4D97-AF65-F5344CB8AC3E}">
        <p14:creationId xmlns:p14="http://schemas.microsoft.com/office/powerpoint/2010/main" val="2152858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945988" y="2864275"/>
            <a:ext cx="7252024" cy="2676880"/>
          </a:xfrm>
          <a:prstGeom prst="rect">
            <a:avLst/>
          </a:prstGeom>
        </p:spPr>
      </p:pic>
      <p:sp>
        <p:nvSpPr>
          <p:cNvPr id="9" name="Rectangle 8"/>
          <p:cNvSpPr/>
          <p:nvPr/>
        </p:nvSpPr>
        <p:spPr>
          <a:xfrm>
            <a:off x="3269673" y="5237018"/>
            <a:ext cx="4895125"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393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Outline of this lecture packet…</a:t>
            </a:r>
          </a:p>
          <a:p>
            <a:pPr lvl="1"/>
            <a:r>
              <a:rPr lang="en-US" dirty="0" smtClean="0"/>
              <a:t>Hydrodynamic instability</a:t>
            </a:r>
          </a:p>
          <a:p>
            <a:pPr lvl="1"/>
            <a:r>
              <a:rPr lang="en-US" dirty="0" smtClean="0"/>
              <a:t>Normal mode baroclinic instability: a two-layer model</a:t>
            </a:r>
          </a:p>
          <a:p>
            <a:pPr lvl="1"/>
            <a:r>
              <a:rPr lang="en-US" dirty="0" smtClean="0"/>
              <a:t>The energetics of baroclinic waves</a:t>
            </a:r>
          </a:p>
          <a:p>
            <a:pPr lvl="1"/>
            <a:r>
              <a:rPr lang="en-US" dirty="0" smtClean="0"/>
              <a:t>Baroclinic instability of a continuously stratified atmosphere</a:t>
            </a:r>
          </a:p>
          <a:p>
            <a:pPr lvl="1"/>
            <a:r>
              <a:rPr lang="en-US" dirty="0" smtClean="0"/>
              <a:t>Growth and propagation of neutral modes</a:t>
            </a:r>
          </a:p>
          <a:p>
            <a:pPr marL="457200" lvl="1" indent="0">
              <a:buNone/>
            </a:pPr>
            <a:endParaRPr lang="en-US" dirty="0" smtClean="0"/>
          </a:p>
          <a:p>
            <a:pPr marL="457200" lvl="1" indent="0">
              <a:buNone/>
            </a:pPr>
            <a:endParaRPr lang="en-US" dirty="0" smtClean="0"/>
          </a:p>
          <a:p>
            <a:pPr marL="457200" lvl="1" indent="0">
              <a:buNone/>
            </a:pPr>
            <a:endParaRPr lang="en-US" dirty="0"/>
          </a:p>
          <a:p>
            <a:pPr lvl="1"/>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936" y="122959"/>
            <a:ext cx="1996810" cy="1969077"/>
          </a:xfrm>
          <a:prstGeom prst="rect">
            <a:avLst/>
          </a:prstGeom>
        </p:spPr>
      </p:pic>
    </p:spTree>
    <p:extLst>
      <p:ext uri="{BB962C8B-B14F-4D97-AF65-F5344CB8AC3E}">
        <p14:creationId xmlns:p14="http://schemas.microsoft.com/office/powerpoint/2010/main" val="123341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363571" y="2864275"/>
            <a:ext cx="8416857" cy="1153109"/>
          </a:xfrm>
          <a:prstGeom prst="rect">
            <a:avLst/>
          </a:prstGeom>
        </p:spPr>
      </p:pic>
      <p:pic>
        <p:nvPicPr>
          <p:cNvPr id="7" name="Picture 6"/>
          <p:cNvPicPr>
            <a:picLocks noChangeAspect="1"/>
          </p:cNvPicPr>
          <p:nvPr/>
        </p:nvPicPr>
        <p:blipFill>
          <a:blip r:embed="rId4"/>
          <a:stretch>
            <a:fillRect/>
          </a:stretch>
        </p:blipFill>
        <p:spPr>
          <a:xfrm>
            <a:off x="957686" y="4170849"/>
            <a:ext cx="7228625" cy="1852649"/>
          </a:xfrm>
          <a:prstGeom prst="rect">
            <a:avLst/>
          </a:prstGeom>
        </p:spPr>
      </p:pic>
    </p:spTree>
    <p:extLst>
      <p:ext uri="{BB962C8B-B14F-4D97-AF65-F5344CB8AC3E}">
        <p14:creationId xmlns:p14="http://schemas.microsoft.com/office/powerpoint/2010/main" val="736856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Exponential growth if </a:t>
            </a:r>
            <a:r>
              <a:rPr lang="en-US" b="1" i="1" dirty="0" smtClean="0">
                <a:latin typeface="Times New Roman" panose="02020603050405020304" pitchFamily="18" charset="0"/>
                <a:cs typeface="Times New Roman" panose="02020603050405020304" pitchFamily="18" charset="0"/>
              </a:rPr>
              <a:t>c</a:t>
            </a:r>
            <a:r>
              <a:rPr lang="en-US" dirty="0" smtClean="0"/>
              <a:t> has an imaginary part…</a:t>
            </a:r>
          </a:p>
          <a:p>
            <a:pPr marL="457200" lvl="1" indent="0">
              <a:buNone/>
            </a:pPr>
            <a:r>
              <a:rPr lang="en-US" dirty="0" smtClean="0">
                <a:sym typeface="Wingdings" panose="05000000000000000000" pitchFamily="2" charset="2"/>
              </a:rPr>
              <a:t> o</a:t>
            </a:r>
            <a:r>
              <a:rPr lang="en-US" dirty="0" smtClean="0"/>
              <a:t>ccurs if </a:t>
            </a:r>
            <a:r>
              <a:rPr lang="en-US" dirty="0" smtClean="0">
                <a:sym typeface="Symbol" panose="05050102010706020507" pitchFamily="18" charset="2"/>
              </a:rPr>
              <a:t> &lt; 0</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957686" y="2771538"/>
            <a:ext cx="7228625" cy="1852649"/>
          </a:xfrm>
          <a:prstGeom prst="rect">
            <a:avLst/>
          </a:prstGeom>
        </p:spPr>
      </p:pic>
    </p:spTree>
    <p:extLst>
      <p:ext uri="{BB962C8B-B14F-4D97-AF65-F5344CB8AC3E}">
        <p14:creationId xmlns:p14="http://schemas.microsoft.com/office/powerpoint/2010/main" val="46400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Consider two special cases; [1] barotropic mean flow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a:t> </a:t>
            </a:r>
            <a:r>
              <a:rPr lang="en-US" dirty="0" smtClean="0"/>
              <a:t>= 0) and [2] f-plane approximation ( </a:t>
            </a:r>
            <a:r>
              <a:rPr lang="el-GR" b="1" i="1" dirty="0" smtClean="0">
                <a:latin typeface="Times New Roman" panose="02020603050405020304" pitchFamily="18" charset="0"/>
                <a:cs typeface="Times New Roman" panose="02020603050405020304" pitchFamily="18" charset="0"/>
              </a:rPr>
              <a:t>β</a:t>
            </a:r>
            <a:r>
              <a:rPr lang="en-US" dirty="0" smtClean="0"/>
              <a:t> = 0 )</a:t>
            </a:r>
          </a:p>
          <a:p>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688126" cy="461665"/>
          </a:xfrm>
          <a:prstGeom prst="rect">
            <a:avLst/>
          </a:prstGeom>
          <a:noFill/>
        </p:spPr>
        <p:txBody>
          <a:bodyPr wrap="none" rtlCol="0">
            <a:spAutoFit/>
          </a:bodyPr>
          <a:lstStyle/>
          <a:p>
            <a:r>
              <a:rPr lang="en-US" sz="2400" dirty="0" smtClean="0"/>
              <a:t>Linear Perturbation Analysis</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7" name="Picture 6"/>
          <p:cNvPicPr>
            <a:picLocks noChangeAspect="1"/>
          </p:cNvPicPr>
          <p:nvPr/>
        </p:nvPicPr>
        <p:blipFill>
          <a:blip r:embed="rId3"/>
          <a:stretch>
            <a:fillRect/>
          </a:stretch>
        </p:blipFill>
        <p:spPr>
          <a:xfrm>
            <a:off x="957686" y="2771538"/>
            <a:ext cx="7228625" cy="1852649"/>
          </a:xfrm>
          <a:prstGeom prst="rect">
            <a:avLst/>
          </a:prstGeom>
        </p:spPr>
      </p:pic>
    </p:spTree>
    <p:extLst>
      <p:ext uri="{BB962C8B-B14F-4D97-AF65-F5344CB8AC3E}">
        <p14:creationId xmlns:p14="http://schemas.microsoft.com/office/powerpoint/2010/main" val="2012140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Normal mode baroclinic instability: a 2-layer model</a:t>
            </a:r>
          </a:p>
          <a:p>
            <a:endParaRPr lang="en-US" dirty="0"/>
          </a:p>
          <a:p>
            <a:endParaRPr lang="en-US" dirty="0" smtClean="0"/>
          </a:p>
          <a:p>
            <a:endParaRPr lang="en-US" dirty="0"/>
          </a:p>
          <a:p>
            <a:pPr marL="0" indent="0">
              <a:buNone/>
            </a:pPr>
            <a:endParaRPr lang="en-US" dirty="0"/>
          </a:p>
          <a:p>
            <a:pPr lvl="1"/>
            <a:r>
              <a:rPr lang="en-US" dirty="0" smtClean="0"/>
              <a:t>The phase speed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1</a:t>
            </a:r>
            <a:r>
              <a:rPr lang="en-US" dirty="0" smtClean="0"/>
              <a:t> is simply the dispersion relationship for a barotropic </a:t>
            </a:r>
            <a:r>
              <a:rPr lang="en-US" dirty="0" err="1" smtClean="0"/>
              <a:t>Rossby</a:t>
            </a:r>
            <a:r>
              <a:rPr lang="en-US" dirty="0" smtClean="0"/>
              <a:t> wave with no y dependence (see Section 7.7); B = 0 [Eq. (8.17)] so that the perturbation is barotropic in structure</a:t>
            </a:r>
          </a:p>
          <a:p>
            <a:pPr lvl="1"/>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18189" cy="461665"/>
          </a:xfrm>
          <a:prstGeom prst="rect">
            <a:avLst/>
          </a:prstGeom>
          <a:noFill/>
        </p:spPr>
        <p:txBody>
          <a:bodyPr wrap="none" rtlCol="0">
            <a:spAutoFit/>
          </a:bodyPr>
          <a:lstStyle/>
          <a:p>
            <a:r>
              <a:rPr lang="en-US" sz="2400" dirty="0" smtClean="0"/>
              <a:t>barotropic mean flow (</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T</a:t>
            </a:r>
            <a:r>
              <a:rPr lang="en-US" sz="2400" dirty="0" smtClean="0"/>
              <a:t> = 0)</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91232" y="2864275"/>
            <a:ext cx="8161536" cy="1321877"/>
          </a:xfrm>
          <a:prstGeom prst="rect">
            <a:avLst/>
          </a:prstGeom>
        </p:spPr>
      </p:pic>
    </p:spTree>
    <p:extLst>
      <p:ext uri="{BB962C8B-B14F-4D97-AF65-F5344CB8AC3E}">
        <p14:creationId xmlns:p14="http://schemas.microsoft.com/office/powerpoint/2010/main" val="238124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lnSpcReduction="10000"/>
          </a:bodyPr>
          <a:lstStyle/>
          <a:p>
            <a:r>
              <a:rPr lang="en-US" dirty="0" smtClean="0"/>
              <a:t>Normal mode baroclinic instability: a 2-layer model</a:t>
            </a:r>
          </a:p>
          <a:p>
            <a:endParaRPr lang="en-US" dirty="0"/>
          </a:p>
          <a:p>
            <a:endParaRPr lang="en-US" dirty="0" smtClean="0"/>
          </a:p>
          <a:p>
            <a:endParaRPr lang="en-US" dirty="0"/>
          </a:p>
          <a:p>
            <a:pPr marL="0" indent="0">
              <a:buNone/>
            </a:pPr>
            <a:endParaRPr lang="en-US" dirty="0"/>
          </a:p>
          <a:p>
            <a:pPr lvl="1"/>
            <a:r>
              <a:rPr lang="en-US" dirty="0" smtClean="0"/>
              <a:t>The phase speed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2</a:t>
            </a:r>
            <a:r>
              <a:rPr lang="en-US" b="1" i="1"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is a dispersion relationship analogous to the </a:t>
            </a:r>
            <a:r>
              <a:rPr lang="en-US" dirty="0" err="1" smtClean="0">
                <a:cs typeface="Times New Roman" panose="02020603050405020304" pitchFamily="18" charset="0"/>
              </a:rPr>
              <a:t>Rossby</a:t>
            </a:r>
            <a:r>
              <a:rPr lang="en-US" dirty="0" smtClean="0">
                <a:cs typeface="Times New Roman" panose="02020603050405020304" pitchFamily="18" charset="0"/>
              </a:rPr>
              <a:t> wave speed for a homogeneous ocean with a free surface; the perturbation is baroclinic, although the basic state is barotropic</a:t>
            </a:r>
          </a:p>
          <a:p>
            <a:pPr lvl="1"/>
            <a:r>
              <a:rPr lang="en-US" dirty="0" smtClean="0"/>
              <a:t>rising motion </a:t>
            </a:r>
            <a:r>
              <a:rPr lang="en-US" u="sng" dirty="0" smtClean="0"/>
              <a:t>west</a:t>
            </a:r>
            <a:r>
              <a:rPr lang="en-US" dirty="0" smtClean="0"/>
              <a:t> of the 250-hPa trough produces the thickness changes required by the westward motion of the system [</a:t>
            </a:r>
            <a:r>
              <a:rPr lang="en-US" b="1" i="1" dirty="0" smtClean="0">
                <a:latin typeface="Times New Roman" panose="02020603050405020304" pitchFamily="18" charset="0"/>
                <a:cs typeface="Times New Roman" panose="02020603050405020304" pitchFamily="18" charset="0"/>
              </a:rPr>
              <a:t>c</a:t>
            </a:r>
            <a:r>
              <a:rPr lang="en-US" b="1" i="1" baseline="-25000" dirty="0" smtClean="0">
                <a:latin typeface="Times New Roman" panose="02020603050405020304" pitchFamily="18" charset="0"/>
                <a:cs typeface="Times New Roman" panose="02020603050405020304" pitchFamily="18" charset="0"/>
              </a:rPr>
              <a:t>2 </a:t>
            </a:r>
            <a:r>
              <a:rPr lang="en-US" dirty="0" smtClean="0"/>
              <a:t>– U</a:t>
            </a:r>
            <a:r>
              <a:rPr lang="en-US" baseline="-25000" dirty="0" smtClean="0"/>
              <a:t>m</a:t>
            </a:r>
            <a:r>
              <a:rPr lang="en-US" dirty="0" smtClean="0"/>
              <a:t> &lt; 0]</a:t>
            </a:r>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18189" cy="461665"/>
          </a:xfrm>
          <a:prstGeom prst="rect">
            <a:avLst/>
          </a:prstGeom>
          <a:noFill/>
        </p:spPr>
        <p:txBody>
          <a:bodyPr wrap="none" rtlCol="0">
            <a:spAutoFit/>
          </a:bodyPr>
          <a:lstStyle/>
          <a:p>
            <a:r>
              <a:rPr lang="en-US" sz="2400" dirty="0" smtClean="0"/>
              <a:t>barotropic mean flow (</a:t>
            </a:r>
            <a:r>
              <a:rPr lang="en-US" sz="2400" i="1" dirty="0" smtClean="0">
                <a:latin typeface="Times New Roman" panose="02020603050405020304" pitchFamily="18" charset="0"/>
                <a:cs typeface="Times New Roman" panose="02020603050405020304" pitchFamily="18" charset="0"/>
              </a:rPr>
              <a:t>U</a:t>
            </a:r>
            <a:r>
              <a:rPr lang="en-US" sz="2400" i="1" baseline="-25000" dirty="0" smtClean="0">
                <a:latin typeface="Times New Roman" panose="02020603050405020304" pitchFamily="18" charset="0"/>
                <a:cs typeface="Times New Roman" panose="02020603050405020304" pitchFamily="18" charset="0"/>
              </a:rPr>
              <a:t>T</a:t>
            </a:r>
            <a:r>
              <a:rPr lang="en-US" sz="2400" dirty="0" smtClean="0"/>
              <a:t> = 0)</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91232" y="2864275"/>
            <a:ext cx="8161536" cy="1321877"/>
          </a:xfrm>
          <a:prstGeom prst="rect">
            <a:avLst/>
          </a:prstGeom>
        </p:spPr>
      </p:pic>
    </p:spTree>
    <p:extLst>
      <p:ext uri="{BB962C8B-B14F-4D97-AF65-F5344CB8AC3E}">
        <p14:creationId xmlns:p14="http://schemas.microsoft.com/office/powerpoint/2010/main" val="268666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endParaRPr lang="en-US" dirty="0"/>
          </a:p>
          <a:p>
            <a:endParaRPr lang="en-US" dirty="0" smtClean="0"/>
          </a:p>
          <a:p>
            <a:endParaRPr lang="en-US" dirty="0"/>
          </a:p>
          <a:p>
            <a:pPr lvl="1"/>
            <a:r>
              <a:rPr lang="en-US" dirty="0" smtClean="0"/>
              <a:t>all waves longer than the critical wavelength </a:t>
            </a:r>
            <a:r>
              <a:rPr lang="en-US" i="1" dirty="0" smtClean="0">
                <a:latin typeface="Times New Roman" panose="02020603050405020304" pitchFamily="18" charset="0"/>
                <a:cs typeface="Times New Roman" panose="02020603050405020304" pitchFamily="18" charset="0"/>
              </a:rPr>
              <a:t>L</a:t>
            </a:r>
            <a:r>
              <a:rPr lang="en-US" i="1" baseline="-25000" dirty="0" smtClean="0">
                <a:latin typeface="Times New Roman" panose="02020603050405020304" pitchFamily="18" charset="0"/>
                <a:cs typeface="Times New Roman" panose="02020603050405020304" pitchFamily="18" charset="0"/>
              </a:rPr>
              <a:t>c</a:t>
            </a:r>
            <a:r>
              <a:rPr lang="en-US" dirty="0" smtClean="0"/>
              <a:t> will amplify (for typical tropospheric conditions we find that </a:t>
            </a:r>
            <a:r>
              <a:rPr lang="en-US" i="1" dirty="0" smtClean="0">
                <a:latin typeface="Times New Roman" panose="02020603050405020304" pitchFamily="18" charset="0"/>
                <a:cs typeface="Times New Roman" panose="02020603050405020304" pitchFamily="18" charset="0"/>
              </a:rPr>
              <a:t>L</a:t>
            </a:r>
            <a:r>
              <a:rPr lang="en-US" i="1" baseline="-25000" dirty="0" smtClean="0">
                <a:latin typeface="Times New Roman" panose="02020603050405020304" pitchFamily="18" charset="0"/>
                <a:cs typeface="Times New Roman" panose="02020603050405020304" pitchFamily="18" charset="0"/>
              </a:rPr>
              <a:t>c</a:t>
            </a:r>
            <a:r>
              <a:rPr lang="en-US" dirty="0" smtClean="0"/>
              <a:t> ≈ 3000 km)</a:t>
            </a:r>
            <a:endParaRPr lang="en-US" dirty="0"/>
          </a:p>
          <a:p>
            <a:endParaRPr lang="en-US" dirty="0" smtClean="0"/>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61918" cy="461665"/>
          </a:xfrm>
          <a:prstGeom prst="rect">
            <a:avLst/>
          </a:prstGeom>
          <a:noFill/>
        </p:spPr>
        <p:txBody>
          <a:bodyPr wrap="none" rtlCol="0">
            <a:spAutoFit/>
          </a:bodyPr>
          <a:lstStyle/>
          <a:p>
            <a:r>
              <a:rPr lang="en-US" sz="2400" dirty="0" smtClean="0"/>
              <a:t>f-plane approximation ( </a:t>
            </a:r>
            <a:r>
              <a:rPr lang="el-GR" sz="2400" dirty="0" smtClean="0"/>
              <a:t>β = 0 )</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788318" y="2864275"/>
            <a:ext cx="7567363" cy="888197"/>
          </a:xfrm>
          <a:prstGeom prst="rect">
            <a:avLst/>
          </a:prstGeom>
        </p:spPr>
      </p:pic>
      <p:pic>
        <p:nvPicPr>
          <p:cNvPr id="3" name="Picture 2"/>
          <p:cNvPicPr>
            <a:picLocks noChangeAspect="1"/>
          </p:cNvPicPr>
          <p:nvPr/>
        </p:nvPicPr>
        <p:blipFill>
          <a:blip r:embed="rId4"/>
          <a:stretch>
            <a:fillRect/>
          </a:stretch>
        </p:blipFill>
        <p:spPr>
          <a:xfrm>
            <a:off x="556919" y="3752472"/>
            <a:ext cx="8030160" cy="937449"/>
          </a:xfrm>
          <a:prstGeom prst="rect">
            <a:avLst/>
          </a:prstGeom>
        </p:spPr>
      </p:pic>
    </p:spTree>
    <p:extLst>
      <p:ext uri="{BB962C8B-B14F-4D97-AF65-F5344CB8AC3E}">
        <p14:creationId xmlns:p14="http://schemas.microsoft.com/office/powerpoint/2010/main" val="72793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endParaRPr lang="en-US" dirty="0"/>
          </a:p>
          <a:p>
            <a:endParaRPr lang="en-US" dirty="0" smtClean="0"/>
          </a:p>
          <a:p>
            <a:pPr marL="0" indent="0">
              <a:buNone/>
            </a:pPr>
            <a:endParaRPr lang="en-US" dirty="0"/>
          </a:p>
          <a:p>
            <a:pPr lvl="1"/>
            <a:r>
              <a:rPr lang="en-US" dirty="0" smtClean="0"/>
              <a:t>critical wavelength for baroclinic instability increases with increasing static stability</a:t>
            </a:r>
          </a:p>
          <a:p>
            <a:pPr lvl="1"/>
            <a:r>
              <a:rPr lang="en-US" dirty="0" smtClean="0"/>
              <a:t>increased static stability resists vertical displacements (strong rising motion) =&gt; static stability stabilizes shorter waves [no growth as APE -&gt; KE conversion through vertical motions is damped by strong static stability]</a:t>
            </a:r>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3961918" cy="461665"/>
          </a:xfrm>
          <a:prstGeom prst="rect">
            <a:avLst/>
          </a:prstGeom>
          <a:noFill/>
        </p:spPr>
        <p:txBody>
          <a:bodyPr wrap="none" rtlCol="0">
            <a:spAutoFit/>
          </a:bodyPr>
          <a:lstStyle/>
          <a:p>
            <a:r>
              <a:rPr lang="en-US" sz="2400" dirty="0" smtClean="0"/>
              <a:t>f-plane approximation ( </a:t>
            </a:r>
            <a:r>
              <a:rPr lang="el-GR" sz="2400" dirty="0" smtClean="0"/>
              <a:t>β = 0 )</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3" name="Picture 2"/>
          <p:cNvPicPr>
            <a:picLocks noChangeAspect="1"/>
          </p:cNvPicPr>
          <p:nvPr/>
        </p:nvPicPr>
        <p:blipFill>
          <a:blip r:embed="rId3"/>
          <a:stretch>
            <a:fillRect/>
          </a:stretch>
        </p:blipFill>
        <p:spPr>
          <a:xfrm>
            <a:off x="556919" y="2782655"/>
            <a:ext cx="8030160" cy="937449"/>
          </a:xfrm>
          <a:prstGeom prst="rect">
            <a:avLst/>
          </a:prstGeom>
        </p:spPr>
      </p:pic>
    </p:spTree>
    <p:extLst>
      <p:ext uri="{BB962C8B-B14F-4D97-AF65-F5344CB8AC3E}">
        <p14:creationId xmlns:p14="http://schemas.microsoft.com/office/powerpoint/2010/main" val="4163189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General disturbance solution; </a:t>
            </a:r>
            <a:r>
              <a:rPr lang="en-US" dirty="0" err="1" smtClean="0"/>
              <a:t>exp</a:t>
            </a:r>
            <a:r>
              <a:rPr lang="en-US" dirty="0" smtClean="0"/>
              <a:t>(–</a:t>
            </a:r>
            <a:r>
              <a:rPr lang="en-US" i="1" dirty="0" err="1" smtClean="0">
                <a:latin typeface="Times New Roman" panose="02020603050405020304" pitchFamily="18" charset="0"/>
                <a:cs typeface="Times New Roman" panose="02020603050405020304" pitchFamily="18" charset="0"/>
              </a:rPr>
              <a:t>ikct</a:t>
            </a:r>
            <a:r>
              <a:rPr lang="en-US" dirty="0" smtClean="0"/>
              <a:t>), exponential growth rate is </a:t>
            </a:r>
            <a:r>
              <a:rPr lang="en-US" i="1" dirty="0" smtClean="0">
                <a:latin typeface="Times New Roman" panose="02020603050405020304" pitchFamily="18" charset="0"/>
                <a:cs typeface="Times New Roman" panose="02020603050405020304" pitchFamily="18" charset="0"/>
              </a:rPr>
              <a:t>α</a:t>
            </a:r>
            <a:r>
              <a:rPr lang="en-US" dirty="0" smtClean="0"/>
              <a:t> = </a:t>
            </a:r>
            <a:r>
              <a:rPr lang="en-US" i="1" dirty="0" smtClean="0">
                <a:latin typeface="Times New Roman" panose="02020603050405020304" pitchFamily="18" charset="0"/>
                <a:cs typeface="Times New Roman" panose="02020603050405020304" pitchFamily="18" charset="0"/>
              </a:rPr>
              <a:t>kc</a:t>
            </a:r>
            <a:r>
              <a:rPr lang="en-US" i="1" baseline="-25000" dirty="0" smtClean="0">
                <a:latin typeface="Times New Roman" panose="02020603050405020304" pitchFamily="18" charset="0"/>
                <a:cs typeface="Times New Roman" panose="02020603050405020304" pitchFamily="18" charset="0"/>
              </a:rPr>
              <a:t>i</a:t>
            </a:r>
            <a:r>
              <a:rPr lang="en-US" dirty="0" smtClean="0"/>
              <a:t> , where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a:t> </a:t>
            </a:r>
            <a:r>
              <a:rPr lang="en-US" dirty="0" smtClean="0"/>
              <a:t>designates the imaginary part of the phase speed</a:t>
            </a:r>
          </a:p>
          <a:p>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567678" cy="461665"/>
          </a:xfrm>
          <a:prstGeom prst="rect">
            <a:avLst/>
          </a:prstGeom>
          <a:noFill/>
        </p:spPr>
        <p:txBody>
          <a:bodyPr wrap="none" rtlCol="0">
            <a:spAutoFit/>
          </a:bodyPr>
          <a:lstStyle/>
          <a:p>
            <a:r>
              <a:rPr lang="en-US" sz="2400" dirty="0" smtClean="0"/>
              <a:t>f-plane approximation ( </a:t>
            </a:r>
            <a:r>
              <a:rPr lang="el-GR" sz="2400" dirty="0" smtClean="0"/>
              <a:t>β = 0 )</a:t>
            </a:r>
            <a:r>
              <a:rPr lang="en-US" sz="2400" dirty="0" smtClean="0"/>
              <a:t>, growth rate</a:t>
            </a:r>
            <a:endParaRPr lang="en-US" sz="2400" dirty="0"/>
          </a:p>
        </p:txBody>
      </p:sp>
      <p:pic>
        <p:nvPicPr>
          <p:cNvPr id="6" name="Picture 5"/>
          <p:cNvPicPr>
            <a:picLocks noChangeAspect="1"/>
          </p:cNvPicPr>
          <p:nvPr/>
        </p:nvPicPr>
        <p:blipFill>
          <a:blip r:embed="rId2"/>
          <a:stretch>
            <a:fillRect/>
          </a:stretch>
        </p:blipFill>
        <p:spPr>
          <a:xfrm>
            <a:off x="7283334" y="100690"/>
            <a:ext cx="1762928" cy="1602047"/>
          </a:xfrm>
          <a:prstGeom prst="rect">
            <a:avLst/>
          </a:prstGeom>
        </p:spPr>
      </p:pic>
      <p:pic>
        <p:nvPicPr>
          <p:cNvPr id="2" name="Picture 1"/>
          <p:cNvPicPr>
            <a:picLocks noChangeAspect="1"/>
          </p:cNvPicPr>
          <p:nvPr/>
        </p:nvPicPr>
        <p:blipFill>
          <a:blip r:embed="rId3"/>
          <a:stretch>
            <a:fillRect/>
          </a:stretch>
        </p:blipFill>
        <p:spPr>
          <a:xfrm>
            <a:off x="489353" y="3858884"/>
            <a:ext cx="8165294" cy="1405843"/>
          </a:xfrm>
          <a:prstGeom prst="rect">
            <a:avLst/>
          </a:prstGeom>
        </p:spPr>
      </p:pic>
    </p:spTree>
    <p:extLst>
      <p:ext uri="{BB962C8B-B14F-4D97-AF65-F5344CB8AC3E}">
        <p14:creationId xmlns:p14="http://schemas.microsoft.com/office/powerpoint/2010/main" val="339741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neutral curve, which connects all values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and </a:t>
            </a:r>
            <a:r>
              <a:rPr lang="en-US" i="1" dirty="0" smtClean="0">
                <a:latin typeface="Times New Roman" panose="02020603050405020304" pitchFamily="18" charset="0"/>
                <a:cs typeface="Times New Roman" panose="02020603050405020304" pitchFamily="18" charset="0"/>
              </a:rPr>
              <a:t>k</a:t>
            </a:r>
            <a:r>
              <a:rPr lang="en-US" dirty="0" smtClean="0"/>
              <a:t> for which </a:t>
            </a:r>
            <a:r>
              <a:rPr lang="en-US" i="1" dirty="0" smtClean="0">
                <a:latin typeface="Times New Roman" panose="02020603050405020304" pitchFamily="18" charset="0"/>
                <a:cs typeface="Times New Roman" panose="02020603050405020304" pitchFamily="18" charset="0"/>
              </a:rPr>
              <a:t>δ</a:t>
            </a:r>
            <a:r>
              <a:rPr lang="en-US" dirty="0" smtClean="0"/>
              <a:t> = 0 so that the flow is marginally stable.</a:t>
            </a:r>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7" name="Picture 6"/>
          <p:cNvPicPr>
            <a:picLocks noChangeAspect="1"/>
          </p:cNvPicPr>
          <p:nvPr/>
        </p:nvPicPr>
        <p:blipFill>
          <a:blip r:embed="rId3"/>
          <a:stretch>
            <a:fillRect/>
          </a:stretch>
        </p:blipFill>
        <p:spPr>
          <a:xfrm>
            <a:off x="530250" y="3682070"/>
            <a:ext cx="8095937" cy="1402547"/>
          </a:xfrm>
          <a:prstGeom prst="rect">
            <a:avLst/>
          </a:prstGeom>
        </p:spPr>
      </p:pic>
    </p:spTree>
    <p:extLst>
      <p:ext uri="{BB962C8B-B14F-4D97-AF65-F5344CB8AC3E}">
        <p14:creationId xmlns:p14="http://schemas.microsoft.com/office/powerpoint/2010/main" val="1588742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t>neutral curve, which connects all values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and </a:t>
            </a:r>
            <a:r>
              <a:rPr lang="en-US" i="1" dirty="0" smtClean="0">
                <a:latin typeface="Times New Roman" panose="02020603050405020304" pitchFamily="18" charset="0"/>
                <a:cs typeface="Times New Roman" panose="02020603050405020304" pitchFamily="18" charset="0"/>
              </a:rPr>
              <a:t>k</a:t>
            </a:r>
            <a:r>
              <a:rPr lang="en-US" dirty="0" smtClean="0"/>
              <a:t> for which </a:t>
            </a:r>
            <a:r>
              <a:rPr lang="en-US" i="1" dirty="0" smtClean="0">
                <a:latin typeface="Times New Roman" panose="02020603050405020304" pitchFamily="18" charset="0"/>
                <a:cs typeface="Times New Roman" panose="02020603050405020304" pitchFamily="18" charset="0"/>
              </a:rPr>
              <a:t>δ</a:t>
            </a:r>
            <a:r>
              <a:rPr lang="en-US" dirty="0" smtClean="0"/>
              <a:t> = 0 so that the flow is marginally stable.</a:t>
            </a:r>
            <a:endParaRPr lang="en-US" dirty="0"/>
          </a:p>
          <a:p>
            <a:endParaRPr lang="en-US" dirty="0" smtClean="0"/>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7" name="Picture 6"/>
          <p:cNvPicPr>
            <a:picLocks noChangeAspect="1"/>
          </p:cNvPicPr>
          <p:nvPr/>
        </p:nvPicPr>
        <p:blipFill>
          <a:blip r:embed="rId3"/>
          <a:stretch>
            <a:fillRect/>
          </a:stretch>
        </p:blipFill>
        <p:spPr>
          <a:xfrm>
            <a:off x="530250" y="3682070"/>
            <a:ext cx="8095937" cy="1402547"/>
          </a:xfrm>
          <a:prstGeom prst="rect">
            <a:avLst/>
          </a:prstGeom>
        </p:spPr>
      </p:pic>
      <p:pic>
        <p:nvPicPr>
          <p:cNvPr id="2" name="Picture 1"/>
          <p:cNvPicPr>
            <a:picLocks noChangeAspect="1"/>
          </p:cNvPicPr>
          <p:nvPr/>
        </p:nvPicPr>
        <p:blipFill>
          <a:blip r:embed="rId4"/>
          <a:stretch>
            <a:fillRect/>
          </a:stretch>
        </p:blipFill>
        <p:spPr>
          <a:xfrm>
            <a:off x="1516081" y="365126"/>
            <a:ext cx="6111837" cy="6208096"/>
          </a:xfrm>
          <a:prstGeom prst="rect">
            <a:avLst/>
          </a:prstGeom>
        </p:spPr>
      </p:pic>
      <p:sp>
        <p:nvSpPr>
          <p:cNvPr id="6" name="TextBox 5"/>
          <p:cNvSpPr txBox="1"/>
          <p:nvPr/>
        </p:nvSpPr>
        <p:spPr>
          <a:xfrm>
            <a:off x="6137564" y="5675568"/>
            <a:ext cx="2214837" cy="400110"/>
          </a:xfrm>
          <a:prstGeom prst="rect">
            <a:avLst/>
          </a:prstGeom>
          <a:solidFill>
            <a:schemeClr val="bg1"/>
          </a:solidFill>
          <a:ln>
            <a:solidFill>
              <a:srgbClr val="FF0000"/>
            </a:solidFill>
          </a:ln>
        </p:spPr>
        <p:txBody>
          <a:bodyPr wrap="none" rtlCol="0">
            <a:spAutoFit/>
          </a:bodyPr>
          <a:lstStyle/>
          <a:p>
            <a:r>
              <a:rPr lang="en-US" sz="2000" dirty="0" smtClean="0"/>
              <a:t>zonal wave number</a:t>
            </a:r>
            <a:endParaRPr lang="en-US" sz="2000" dirty="0"/>
          </a:p>
        </p:txBody>
      </p:sp>
      <p:sp>
        <p:nvSpPr>
          <p:cNvPr id="9" name="TextBox 8"/>
          <p:cNvSpPr txBox="1"/>
          <p:nvPr/>
        </p:nvSpPr>
        <p:spPr>
          <a:xfrm rot="16200000">
            <a:off x="1576596" y="835129"/>
            <a:ext cx="1580882" cy="400110"/>
          </a:xfrm>
          <a:prstGeom prst="rect">
            <a:avLst/>
          </a:prstGeom>
          <a:solidFill>
            <a:schemeClr val="bg1"/>
          </a:solidFill>
          <a:ln>
            <a:solidFill>
              <a:srgbClr val="FF0000"/>
            </a:solidFill>
          </a:ln>
        </p:spPr>
        <p:txBody>
          <a:bodyPr wrap="none" rtlCol="0">
            <a:spAutoFit/>
          </a:bodyPr>
          <a:lstStyle/>
          <a:p>
            <a:r>
              <a:rPr lang="en-US" sz="2000" dirty="0"/>
              <a:t>t</a:t>
            </a:r>
            <a:r>
              <a:rPr lang="en-US" sz="2000" dirty="0" smtClean="0"/>
              <a:t>hermal wind</a:t>
            </a:r>
            <a:endParaRPr lang="en-US" sz="2000" dirty="0"/>
          </a:p>
        </p:txBody>
      </p:sp>
    </p:spTree>
    <p:extLst>
      <p:ext uri="{BB962C8B-B14F-4D97-AF65-F5344CB8AC3E}">
        <p14:creationId xmlns:p14="http://schemas.microsoft.com/office/powerpoint/2010/main" val="372579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Review</a:t>
            </a:r>
          </a:p>
          <a:p>
            <a:endParaRPr lang="en-US" dirty="0"/>
          </a:p>
          <a:p>
            <a:pPr lvl="1"/>
            <a:r>
              <a:rPr lang="en-US" dirty="0" smtClean="0"/>
              <a:t>Developed diagnostic relationships between geopotential, vorticity, temperature, and vertical velocity in </a:t>
            </a:r>
            <a:r>
              <a:rPr lang="en-US" dirty="0" err="1" smtClean="0"/>
              <a:t>midlatitude</a:t>
            </a:r>
            <a:r>
              <a:rPr lang="en-US" dirty="0" smtClean="0"/>
              <a:t> synoptic-scale systems via the quasi-geostrophic framework</a:t>
            </a:r>
          </a:p>
          <a:p>
            <a:pPr lvl="1"/>
            <a:r>
              <a:rPr lang="en-US" dirty="0" smtClean="0"/>
              <a:t>No information on origins, growth rates, propagation speeds of atmospheric disturbances</a:t>
            </a:r>
          </a:p>
          <a:p>
            <a:pPr lvl="2"/>
            <a:r>
              <a:rPr lang="en-US" dirty="0" smtClean="0"/>
              <a:t>Found in this chapter via the techniques of Chapter 7</a:t>
            </a:r>
          </a:p>
        </p:txBody>
      </p:sp>
      <p:sp>
        <p:nvSpPr>
          <p:cNvPr id="8" name="TextBox 7"/>
          <p:cNvSpPr txBox="1"/>
          <p:nvPr/>
        </p:nvSpPr>
        <p:spPr>
          <a:xfrm>
            <a:off x="1124771" y="2267674"/>
            <a:ext cx="1403076" cy="461665"/>
          </a:xfrm>
          <a:prstGeom prst="rect">
            <a:avLst/>
          </a:prstGeom>
          <a:noFill/>
        </p:spPr>
        <p:txBody>
          <a:bodyPr wrap="none" rtlCol="0">
            <a:spAutoFit/>
          </a:bodyPr>
          <a:lstStyle/>
          <a:p>
            <a:r>
              <a:rPr lang="en-US" sz="2400" dirty="0" smtClean="0"/>
              <a:t>Chapter 6</a:t>
            </a:r>
            <a:endParaRPr lang="en-US" sz="2400" dirty="0"/>
          </a:p>
        </p:txBody>
      </p:sp>
      <p:pic>
        <p:nvPicPr>
          <p:cNvPr id="3" name="Picture 2"/>
          <p:cNvPicPr>
            <a:picLocks noChangeAspect="1"/>
          </p:cNvPicPr>
          <p:nvPr/>
        </p:nvPicPr>
        <p:blipFill>
          <a:blip r:embed="rId2"/>
          <a:stretch>
            <a:fillRect/>
          </a:stretch>
        </p:blipFill>
        <p:spPr>
          <a:xfrm>
            <a:off x="2784764" y="5207064"/>
            <a:ext cx="3560618" cy="1547148"/>
          </a:xfrm>
          <a:prstGeom prst="rect">
            <a:avLst/>
          </a:prstGeom>
        </p:spPr>
      </p:pic>
    </p:spTree>
    <p:extLst>
      <p:ext uri="{BB962C8B-B14F-4D97-AF65-F5344CB8AC3E}">
        <p14:creationId xmlns:p14="http://schemas.microsoft.com/office/powerpoint/2010/main" val="138440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l-GR" b="1" i="1" dirty="0" smtClean="0">
                <a:latin typeface="Times New Roman" panose="02020603050405020304" pitchFamily="18" charset="0"/>
                <a:cs typeface="Times New Roman" panose="02020603050405020304" pitchFamily="18" charset="0"/>
              </a:rPr>
              <a:t>β</a:t>
            </a:r>
            <a:r>
              <a:rPr lang="en-US" dirty="0" smtClean="0"/>
              <a:t> effect stabilizes flow</a:t>
            </a:r>
          </a:p>
          <a:p>
            <a:pPr lvl="1"/>
            <a:r>
              <a:rPr lang="en-US" dirty="0" smtClean="0"/>
              <a:t>Minimum value of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t> required for unstable growth depends strongly on k. Thus, the </a:t>
            </a:r>
            <a:r>
              <a:rPr lang="en-US" b="1" i="1" dirty="0" smtClean="0">
                <a:latin typeface="Times New Roman" panose="02020603050405020304" pitchFamily="18" charset="0"/>
                <a:cs typeface="Times New Roman" panose="02020603050405020304" pitchFamily="18" charset="0"/>
              </a:rPr>
              <a:t>β</a:t>
            </a:r>
            <a:r>
              <a:rPr lang="en-US" dirty="0" smtClean="0"/>
              <a:t> effect strongly stabilizes the long wave end of the wave spectrum (</a:t>
            </a:r>
            <a:r>
              <a:rPr lang="en-US" i="1" dirty="0" smtClean="0">
                <a:latin typeface="Times New Roman" panose="02020603050405020304" pitchFamily="18" charset="0"/>
                <a:cs typeface="Times New Roman" panose="02020603050405020304" pitchFamily="18" charset="0"/>
              </a:rPr>
              <a:t>k</a:t>
            </a:r>
            <a:r>
              <a:rPr lang="en-US" dirty="0" smtClean="0"/>
              <a:t> → 0)</a:t>
            </a:r>
          </a:p>
          <a:p>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1821554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0" indent="0">
              <a:buNone/>
            </a:pPr>
            <a:endParaRPr lang="en-US" dirty="0"/>
          </a:p>
          <a:p>
            <a:pPr lvl="1"/>
            <a:r>
              <a:rPr lang="en-US" dirty="0" smtClean="0">
                <a:cs typeface="Times New Roman" panose="02020603050405020304" pitchFamily="18" charset="0"/>
              </a:rPr>
              <a:t>Baroclinically unstable waves always propagate at a speed that lies between maximum and minimum mean zonal wind speeds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1</a:t>
            </a:r>
            <a:r>
              <a:rPr lang="en-US" dirty="0" smtClean="0">
                <a:cs typeface="Times New Roman" panose="02020603050405020304" pitchFamily="18" charset="0"/>
              </a:rPr>
              <a:t> &gt;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&gt; 0; the real part of the phase speed satisfies the inequality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r</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1</a:t>
            </a:r>
            <a:r>
              <a:rPr lang="en-US" dirty="0" smtClean="0">
                <a:cs typeface="Times New Roman" panose="02020603050405020304" pitchFamily="18" charset="0"/>
              </a:rPr>
              <a:t> for unstable waves.</a:t>
            </a:r>
          </a:p>
          <a:p>
            <a:pPr lvl="1"/>
            <a:r>
              <a:rPr lang="en-US" dirty="0" smtClean="0">
                <a:cs typeface="Times New Roman" panose="02020603050405020304" pitchFamily="18" charset="0"/>
              </a:rPr>
              <a:t>For long waves and weak basic state wind shear, the solution given by (8.21) will have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r</a:t>
            </a:r>
            <a:r>
              <a:rPr lang="en-US" dirty="0" smtClean="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3</a:t>
            </a:r>
            <a:r>
              <a:rPr lang="en-US" dirty="0" smtClean="0">
                <a:cs typeface="Times New Roman" panose="02020603050405020304" pitchFamily="18" charset="0"/>
              </a:rPr>
              <a:t>, there is no steering level, and unstable growth cannot occur.</a:t>
            </a:r>
          </a:p>
          <a:p>
            <a:pPr lvl="1"/>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5814477" cy="461665"/>
          </a:xfrm>
          <a:prstGeom prst="rect">
            <a:avLst/>
          </a:prstGeom>
          <a:noFill/>
        </p:spPr>
        <p:txBody>
          <a:bodyPr wrap="none" rtlCol="0">
            <a:spAutoFit/>
          </a:bodyPr>
          <a:lstStyle/>
          <a:p>
            <a:r>
              <a:rPr lang="en-US" sz="2400" dirty="0" smtClean="0"/>
              <a:t>General case; disturbance growth [Eq. (8.21)]</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125421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4"/>
            <a:ext cx="7886700" cy="4921539"/>
          </a:xfrm>
        </p:spPr>
        <p:txBody>
          <a:bodyPr>
            <a:normAutofit/>
          </a:bodyPr>
          <a:lstStyle/>
          <a:p>
            <a:r>
              <a:rPr lang="en-US" dirty="0" smtClean="0"/>
              <a:t>Normal mode baroclinic instability: a 2-layer model</a:t>
            </a:r>
          </a:p>
          <a:p>
            <a:pPr marL="0" indent="0">
              <a:buNone/>
            </a:pPr>
            <a:endParaRPr lang="en-US" dirty="0"/>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r>
              <a:rPr lang="en-US" dirty="0" smtClean="0">
                <a:cs typeface="Times New Roman" panose="02020603050405020304" pitchFamily="18" charset="0"/>
              </a:rPr>
              <a:t>Minimum in wind shear at                            (wave of maximum instability)</a:t>
            </a:r>
          </a:p>
          <a:p>
            <a:pPr lvl="2"/>
            <a:r>
              <a:rPr lang="en-US" dirty="0">
                <a:cs typeface="Times New Roman" panose="02020603050405020304" pitchFamily="18" charset="0"/>
              </a:rPr>
              <a:t>I</a:t>
            </a:r>
            <a:r>
              <a:rPr lang="en-US" dirty="0" smtClean="0">
                <a:cs typeface="Times New Roman" panose="02020603050405020304" pitchFamily="18" charset="0"/>
              </a:rPr>
              <a:t>f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r>
              <a:rPr lang="en-US" dirty="0" smtClean="0">
                <a:cs typeface="Times New Roman" panose="02020603050405020304" pitchFamily="18" charset="0"/>
              </a:rPr>
              <a:t> were gradually raised from zero the flow would first become unstable for perturbations of wave number k = 2</a:t>
            </a:r>
            <a:r>
              <a:rPr lang="en-US" baseline="30000" dirty="0" smtClean="0">
                <a:cs typeface="Times New Roman" panose="02020603050405020304" pitchFamily="18" charset="0"/>
              </a:rPr>
              <a:t>1/4</a:t>
            </a:r>
            <a:r>
              <a:rPr lang="en-US" dirty="0" smtClean="0">
                <a:cs typeface="Times New Roman" panose="02020603050405020304" pitchFamily="18" charset="0"/>
              </a:rPr>
              <a:t>λ. Those perturbations would then amplify and in the process remove energy from the mean thermal wind, thereby decreasing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 </a:t>
            </a:r>
            <a:r>
              <a:rPr lang="en-US" dirty="0">
                <a:cs typeface="Times New Roman" panose="02020603050405020304" pitchFamily="18" charset="0"/>
              </a:rPr>
              <a:t> </a:t>
            </a:r>
            <a:r>
              <a:rPr lang="en-US" dirty="0" smtClean="0">
                <a:cs typeface="Times New Roman" panose="02020603050405020304" pitchFamily="18" charset="0"/>
              </a:rPr>
              <a:t>and stabilizing the flow.</a:t>
            </a:r>
          </a:p>
          <a:p>
            <a:pPr lvl="1"/>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pic>
        <p:nvPicPr>
          <p:cNvPr id="2" name="Picture 1"/>
          <p:cNvPicPr>
            <a:picLocks noChangeAspect="1"/>
          </p:cNvPicPr>
          <p:nvPr/>
        </p:nvPicPr>
        <p:blipFill>
          <a:blip r:embed="rId3"/>
          <a:stretch>
            <a:fillRect/>
          </a:stretch>
        </p:blipFill>
        <p:spPr>
          <a:xfrm>
            <a:off x="2801202" y="2729339"/>
            <a:ext cx="3541596" cy="1504555"/>
          </a:xfrm>
          <a:prstGeom prst="rect">
            <a:avLst/>
          </a:prstGeom>
        </p:spPr>
      </p:pic>
      <p:sp>
        <p:nvSpPr>
          <p:cNvPr id="6" name="Down Arrow 5"/>
          <p:cNvSpPr/>
          <p:nvPr/>
        </p:nvSpPr>
        <p:spPr>
          <a:xfrm>
            <a:off x="5043054" y="2640794"/>
            <a:ext cx="180109" cy="446961"/>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2"/>
          </p:cNvCxnSpPr>
          <p:nvPr/>
        </p:nvCxnSpPr>
        <p:spPr>
          <a:xfrm flipH="1">
            <a:off x="5133108" y="3087755"/>
            <a:ext cx="1" cy="1040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4659772" y="4264259"/>
            <a:ext cx="1897097" cy="457702"/>
          </a:xfrm>
          <a:prstGeom prst="rect">
            <a:avLst/>
          </a:prstGeom>
        </p:spPr>
      </p:pic>
    </p:spTree>
    <p:extLst>
      <p:ext uri="{BB962C8B-B14F-4D97-AF65-F5344CB8AC3E}">
        <p14:creationId xmlns:p14="http://schemas.microsoft.com/office/powerpoint/2010/main" val="3194320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under normal conditions of static stability the wavelength of maximum instability is about 4000 km, close to the average wavelength for </a:t>
            </a:r>
            <a:r>
              <a:rPr lang="en-US" dirty="0" err="1" smtClean="0">
                <a:cs typeface="Times New Roman" panose="02020603050405020304" pitchFamily="18" charset="0"/>
              </a:rPr>
              <a:t>midlatitude</a:t>
            </a:r>
            <a:r>
              <a:rPr lang="en-US" dirty="0" smtClean="0">
                <a:cs typeface="Times New Roman" panose="02020603050405020304" pitchFamily="18" charset="0"/>
              </a:rPr>
              <a:t> synoptic systems</a:t>
            </a:r>
          </a:p>
          <a:p>
            <a:pPr lvl="1"/>
            <a:r>
              <a:rPr lang="en-US" dirty="0" smtClean="0"/>
              <a:t>observed behavior of </a:t>
            </a:r>
            <a:r>
              <a:rPr lang="en-US" dirty="0" err="1" smtClean="0"/>
              <a:t>midlatitude</a:t>
            </a:r>
            <a:r>
              <a:rPr lang="en-US" dirty="0" smtClean="0"/>
              <a:t> synoptic systems is consistent with the hypothesis that such systems can originate from infinitesimal perturbations of a baroclinically unstable basic current</a:t>
            </a:r>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3921967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Other factors may influence the development of synoptic systems</a:t>
            </a:r>
          </a:p>
          <a:p>
            <a:pPr lvl="2"/>
            <a:r>
              <a:rPr lang="en-US" dirty="0" smtClean="0"/>
              <a:t>instabilities due to lateral shear in the </a:t>
            </a:r>
            <a:r>
              <a:rPr lang="en-US" dirty="0" err="1" smtClean="0"/>
              <a:t>jetstream</a:t>
            </a:r>
            <a:r>
              <a:rPr lang="en-US" dirty="0" smtClean="0"/>
              <a:t>, </a:t>
            </a:r>
          </a:p>
          <a:p>
            <a:pPr lvl="2"/>
            <a:r>
              <a:rPr lang="en-US" dirty="0" smtClean="0"/>
              <a:t>Nonlinear interactions of finite amplitude perturbations, and </a:t>
            </a:r>
          </a:p>
          <a:p>
            <a:pPr lvl="2"/>
            <a:r>
              <a:rPr lang="en-US" dirty="0" smtClean="0"/>
              <a:t>the release of latent heat in precipitating systems</a:t>
            </a:r>
            <a:endParaRPr lang="en-US" dirty="0"/>
          </a:p>
          <a:p>
            <a:endParaRPr lang="en-US" dirty="0" smtClean="0"/>
          </a:p>
          <a:p>
            <a:pPr marL="457200" lvl="1" indent="0">
              <a:buNone/>
            </a:pPr>
            <a:endParaRPr lang="en-US" dirty="0"/>
          </a:p>
          <a:p>
            <a:endParaRPr lang="en-US" dirty="0"/>
          </a:p>
        </p:txBody>
      </p:sp>
      <p:sp>
        <p:nvSpPr>
          <p:cNvPr id="8" name="TextBox 7"/>
          <p:cNvSpPr txBox="1"/>
          <p:nvPr/>
        </p:nvSpPr>
        <p:spPr>
          <a:xfrm>
            <a:off x="1124771" y="2267674"/>
            <a:ext cx="4441985" cy="461665"/>
          </a:xfrm>
          <a:prstGeom prst="rect">
            <a:avLst/>
          </a:prstGeom>
          <a:noFill/>
        </p:spPr>
        <p:txBody>
          <a:bodyPr wrap="none" rtlCol="0">
            <a:spAutoFit/>
          </a:bodyPr>
          <a:lstStyle/>
          <a:p>
            <a:r>
              <a:rPr lang="en-US" sz="2400" dirty="0" smtClean="0"/>
              <a:t>General case; disturbance growth </a:t>
            </a:r>
            <a:endParaRPr lang="en-US" sz="2400" dirty="0"/>
          </a:p>
        </p:txBody>
      </p:sp>
      <p:pic>
        <p:nvPicPr>
          <p:cNvPr id="3" name="Picture 2"/>
          <p:cNvPicPr>
            <a:picLocks noChangeAspect="1"/>
          </p:cNvPicPr>
          <p:nvPr/>
        </p:nvPicPr>
        <p:blipFill>
          <a:blip r:embed="rId2"/>
          <a:stretch>
            <a:fillRect/>
          </a:stretch>
        </p:blipFill>
        <p:spPr>
          <a:xfrm>
            <a:off x="7114146" y="83636"/>
            <a:ext cx="1956139" cy="1288073"/>
          </a:xfrm>
          <a:prstGeom prst="rect">
            <a:avLst/>
          </a:prstGeom>
        </p:spPr>
      </p:pic>
    </p:spTree>
    <p:extLst>
      <p:ext uri="{BB962C8B-B14F-4D97-AF65-F5344CB8AC3E}">
        <p14:creationId xmlns:p14="http://schemas.microsoft.com/office/powerpoint/2010/main" val="30770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Forcing of vertical motion; by [1] thermal advection (evaluated at level 2) and [2] differential vorticity advection (evaluated as the difference between the vorticity advection at level 1 and that at level 3)</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2"/>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3819391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2"/>
          <a:stretch>
            <a:fillRect/>
          </a:stretch>
        </p:blipFill>
        <p:spPr>
          <a:xfrm>
            <a:off x="873986" y="3171388"/>
            <a:ext cx="7396027" cy="2230912"/>
          </a:xfrm>
          <a:prstGeom prst="rect">
            <a:avLst/>
          </a:prstGeom>
        </p:spPr>
      </p:pic>
      <p:pic>
        <p:nvPicPr>
          <p:cNvPr id="9" name="Picture 8"/>
          <p:cNvPicPr>
            <a:picLocks noChangeAspect="1"/>
          </p:cNvPicPr>
          <p:nvPr/>
        </p:nvPicPr>
        <p:blipFill>
          <a:blip r:embed="rId3"/>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4068244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marL="0" indent="0">
              <a:buNone/>
            </a:pP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6" name="Picture 5"/>
          <p:cNvPicPr>
            <a:picLocks noChangeAspect="1"/>
          </p:cNvPicPr>
          <p:nvPr/>
        </p:nvPicPr>
        <p:blipFill>
          <a:blip r:embed="rId2"/>
          <a:stretch>
            <a:fillRect/>
          </a:stretch>
        </p:blipFill>
        <p:spPr>
          <a:xfrm>
            <a:off x="581356" y="3060548"/>
            <a:ext cx="7981288" cy="1672430"/>
          </a:xfrm>
          <a:prstGeom prst="rect">
            <a:avLst/>
          </a:prstGeom>
        </p:spPr>
      </p:pic>
      <p:sp>
        <p:nvSpPr>
          <p:cNvPr id="7" name="Rectangle 6"/>
          <p:cNvSpPr/>
          <p:nvPr/>
        </p:nvSpPr>
        <p:spPr>
          <a:xfrm>
            <a:off x="512618" y="3046693"/>
            <a:ext cx="1177637" cy="264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039349" y="4612070"/>
            <a:ext cx="5065301" cy="2071688"/>
          </a:xfrm>
          <a:prstGeom prst="rect">
            <a:avLst/>
          </a:prstGeom>
        </p:spPr>
      </p:pic>
      <p:pic>
        <p:nvPicPr>
          <p:cNvPr id="10" name="Picture 9"/>
          <p:cNvPicPr>
            <a:picLocks noChangeAspect="1"/>
          </p:cNvPicPr>
          <p:nvPr/>
        </p:nvPicPr>
        <p:blipFill>
          <a:blip r:embed="rId4"/>
          <a:stretch>
            <a:fillRect/>
          </a:stretch>
        </p:blipFill>
        <p:spPr>
          <a:xfrm>
            <a:off x="7217602" y="102414"/>
            <a:ext cx="1830044" cy="1459969"/>
          </a:xfrm>
          <a:prstGeom prst="rect">
            <a:avLst/>
          </a:prstGeom>
        </p:spPr>
      </p:pic>
    </p:spTree>
    <p:extLst>
      <p:ext uri="{BB962C8B-B14F-4D97-AF65-F5344CB8AC3E}">
        <p14:creationId xmlns:p14="http://schemas.microsoft.com/office/powerpoint/2010/main" val="3541073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Q-vector expression in two-layer model…</a:t>
            </a:r>
          </a:p>
          <a:p>
            <a:pPr lvl="1"/>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lvl="1"/>
            <a:r>
              <a:rPr lang="en-US" dirty="0" smtClean="0">
                <a:cs typeface="Times New Roman" panose="02020603050405020304" pitchFamily="18" charset="0"/>
              </a:rPr>
              <a:t>sinking motion is forced by </a:t>
            </a:r>
            <a:r>
              <a:rPr lang="en-US" strike="sngStrike" dirty="0" smtClean="0">
                <a:cs typeface="Times New Roman" panose="02020603050405020304" pitchFamily="18" charset="0"/>
              </a:rPr>
              <a:t>negative</a:t>
            </a:r>
            <a:r>
              <a:rPr lang="en-US" dirty="0" smtClean="0">
                <a:cs typeface="Times New Roman" panose="02020603050405020304" pitchFamily="18" charset="0"/>
              </a:rPr>
              <a:t> </a:t>
            </a:r>
            <a:r>
              <a:rPr lang="en-US" dirty="0" err="1" smtClean="0">
                <a:cs typeface="Times New Roman" panose="02020603050405020304" pitchFamily="18" charset="0"/>
              </a:rPr>
              <a:t>anticyclonic</a:t>
            </a:r>
            <a:r>
              <a:rPr lang="en-US" dirty="0" smtClean="0">
                <a:cs typeface="Times New Roman" panose="02020603050405020304" pitchFamily="18" charset="0"/>
              </a:rPr>
              <a:t> advection of disturbance vorticity [AVA] by the basic state thermal wind (or alternatively, cold advection of the basic state thermal field by the perturbation meridional wind)</a:t>
            </a:r>
            <a:endParaRPr lang="en-US" dirty="0" smtClean="0"/>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9" name="Picture 8"/>
          <p:cNvPicPr>
            <a:picLocks noChangeAspect="1"/>
          </p:cNvPicPr>
          <p:nvPr/>
        </p:nvPicPr>
        <p:blipFill>
          <a:blip r:embed="rId2"/>
          <a:stretch>
            <a:fillRect/>
          </a:stretch>
        </p:blipFill>
        <p:spPr>
          <a:xfrm>
            <a:off x="7217602" y="102414"/>
            <a:ext cx="1830044" cy="1459969"/>
          </a:xfrm>
          <a:prstGeom prst="rect">
            <a:avLst/>
          </a:prstGeom>
        </p:spPr>
      </p:pic>
      <p:pic>
        <p:nvPicPr>
          <p:cNvPr id="2" name="Picture 1"/>
          <p:cNvPicPr>
            <a:picLocks noChangeAspect="1"/>
          </p:cNvPicPr>
          <p:nvPr/>
        </p:nvPicPr>
        <p:blipFill>
          <a:blip r:embed="rId3"/>
          <a:stretch>
            <a:fillRect/>
          </a:stretch>
        </p:blipFill>
        <p:spPr>
          <a:xfrm>
            <a:off x="2211742" y="3171388"/>
            <a:ext cx="4720515" cy="961492"/>
          </a:xfrm>
          <a:prstGeom prst="rect">
            <a:avLst/>
          </a:prstGeom>
        </p:spPr>
      </p:pic>
    </p:spTree>
    <p:extLst>
      <p:ext uri="{BB962C8B-B14F-4D97-AF65-F5344CB8AC3E}">
        <p14:creationId xmlns:p14="http://schemas.microsoft.com/office/powerpoint/2010/main" val="1473560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diagram the structure of a baroclinically</a:t>
            </a:r>
            <a:r>
              <a:rPr lang="en-US" dirty="0">
                <a:cs typeface="Times New Roman" panose="02020603050405020304" pitchFamily="18" charset="0"/>
              </a:rPr>
              <a:t> </a:t>
            </a:r>
            <a:r>
              <a:rPr lang="en-US" dirty="0" smtClean="0">
                <a:cs typeface="Times New Roman" panose="02020603050405020304" pitchFamily="18" charset="0"/>
              </a:rPr>
              <a:t>unstable disturbance in the two-level model</a:t>
            </a:r>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9" name="Picture 8"/>
          <p:cNvPicPr>
            <a:picLocks noChangeAspect="1"/>
          </p:cNvPicPr>
          <p:nvPr/>
        </p:nvPicPr>
        <p:blipFill>
          <a:blip r:embed="rId2"/>
          <a:stretch>
            <a:fillRect/>
          </a:stretch>
        </p:blipFill>
        <p:spPr>
          <a:xfrm>
            <a:off x="7217602" y="102414"/>
            <a:ext cx="1830044" cy="1459969"/>
          </a:xfrm>
          <a:prstGeom prst="rect">
            <a:avLst/>
          </a:prstGeom>
        </p:spPr>
      </p:pic>
      <p:pic>
        <p:nvPicPr>
          <p:cNvPr id="3" name="Picture 2"/>
          <p:cNvPicPr>
            <a:picLocks noChangeAspect="1"/>
          </p:cNvPicPr>
          <p:nvPr/>
        </p:nvPicPr>
        <p:blipFill>
          <a:blip r:embed="rId3"/>
          <a:stretch>
            <a:fillRect/>
          </a:stretch>
        </p:blipFill>
        <p:spPr>
          <a:xfrm>
            <a:off x="136941" y="248246"/>
            <a:ext cx="8910705" cy="6332663"/>
          </a:xfrm>
          <a:prstGeom prst="rect">
            <a:avLst/>
          </a:prstGeom>
        </p:spPr>
      </p:pic>
    </p:spTree>
    <p:extLst>
      <p:ext uri="{BB962C8B-B14F-4D97-AF65-F5344CB8AC3E}">
        <p14:creationId xmlns:p14="http://schemas.microsoft.com/office/powerpoint/2010/main" val="2968475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Background </a:t>
            </a:r>
          </a:p>
          <a:p>
            <a:endParaRPr lang="en-US" dirty="0"/>
          </a:p>
          <a:p>
            <a:pPr lvl="1"/>
            <a:r>
              <a:rPr lang="en-US" dirty="0" smtClean="0"/>
              <a:t>the development of synoptic-scale weather disturbances is often referred to as </a:t>
            </a:r>
            <a:r>
              <a:rPr lang="en-US" i="1" u="sng" dirty="0" smtClean="0">
                <a:solidFill>
                  <a:srgbClr val="FF0000"/>
                </a:solidFill>
              </a:rPr>
              <a:t>cyclogenesis</a:t>
            </a:r>
            <a:r>
              <a:rPr lang="en-US" dirty="0" smtClean="0"/>
              <a:t>, a term that emphasizes the role of relative vorticity in developing synoptic-scale systems</a:t>
            </a:r>
          </a:p>
          <a:p>
            <a:pPr lvl="1"/>
            <a:r>
              <a:rPr lang="en-US" dirty="0" smtClean="0"/>
              <a:t>role of dynamical instability of the mean flow in accounting for the growth of synoptic-scale disturbances</a:t>
            </a:r>
          </a:p>
          <a:p>
            <a:pPr lvl="1"/>
            <a:r>
              <a:rPr lang="en-US" dirty="0" smtClean="0"/>
              <a:t>quasi-geostrophic equations provide a reasonable theoretical basis for understanding the development of synoptic-scale storms</a:t>
            </a:r>
          </a:p>
        </p:txBody>
      </p:sp>
      <p:sp>
        <p:nvSpPr>
          <p:cNvPr id="8" name="TextBox 7"/>
          <p:cNvSpPr txBox="1"/>
          <p:nvPr/>
        </p:nvSpPr>
        <p:spPr>
          <a:xfrm>
            <a:off x="1124771" y="2267674"/>
            <a:ext cx="1768369" cy="461665"/>
          </a:xfrm>
          <a:prstGeom prst="rect">
            <a:avLst/>
          </a:prstGeom>
          <a:noFill/>
        </p:spPr>
        <p:txBody>
          <a:bodyPr wrap="none" rtlCol="0">
            <a:spAutoFit/>
          </a:bodyPr>
          <a:lstStyle/>
          <a:p>
            <a:r>
              <a:rPr lang="en-US" sz="2400" dirty="0" smtClean="0"/>
              <a:t>Cyclogenesis</a:t>
            </a:r>
            <a:endParaRPr lang="en-US" sz="2400" dirty="0"/>
          </a:p>
        </p:txBody>
      </p:sp>
      <p:pic>
        <p:nvPicPr>
          <p:cNvPr id="3" name="Picture 2"/>
          <p:cNvPicPr>
            <a:picLocks noChangeAspect="1"/>
          </p:cNvPicPr>
          <p:nvPr/>
        </p:nvPicPr>
        <p:blipFill>
          <a:blip r:embed="rId2"/>
          <a:stretch>
            <a:fillRect/>
          </a:stretch>
        </p:blipFill>
        <p:spPr>
          <a:xfrm>
            <a:off x="6802580" y="230190"/>
            <a:ext cx="2244437" cy="975245"/>
          </a:xfrm>
          <a:prstGeom prst="rect">
            <a:avLst/>
          </a:prstGeom>
        </p:spPr>
      </p:pic>
    </p:spTree>
    <p:extLst>
      <p:ext uri="{BB962C8B-B14F-4D97-AF65-F5344CB8AC3E}">
        <p14:creationId xmlns:p14="http://schemas.microsoft.com/office/powerpoint/2010/main" val="187711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diagram the structure of a baroclinically</a:t>
            </a:r>
            <a:r>
              <a:rPr lang="en-US" dirty="0">
                <a:cs typeface="Times New Roman" panose="02020603050405020304" pitchFamily="18" charset="0"/>
              </a:rPr>
              <a:t> </a:t>
            </a:r>
            <a:r>
              <a:rPr lang="en-US" dirty="0" smtClean="0">
                <a:cs typeface="Times New Roman" panose="02020603050405020304" pitchFamily="18" charset="0"/>
              </a:rPr>
              <a:t>unstable disturbance in the two-level model</a:t>
            </a:r>
          </a:p>
          <a:p>
            <a:pPr lvl="2"/>
            <a:r>
              <a:rPr lang="en-US" dirty="0" smtClean="0">
                <a:cs typeface="Times New Roman" panose="02020603050405020304" pitchFamily="18" charset="0"/>
              </a:rPr>
              <a:t>Linear interpolation has been used between levels so that the trough and ridge axes are straight lines tilted back toward the west with height</a:t>
            </a:r>
          </a:p>
          <a:p>
            <a:pPr lvl="2"/>
            <a:r>
              <a:rPr lang="en-US" dirty="0" smtClean="0">
                <a:cs typeface="Times New Roman" panose="02020603050405020304" pitchFamily="18" charset="0"/>
              </a:rPr>
              <a:t>In this example the </a:t>
            </a:r>
            <a:r>
              <a:rPr lang="en-US" i="1" dirty="0" smtClean="0">
                <a:latin typeface="Times New Roman" panose="02020603050405020304" pitchFamily="18" charset="0"/>
                <a:cs typeface="Times New Roman" panose="02020603050405020304" pitchFamily="18" charset="0"/>
              </a:rPr>
              <a:t>ψ</a:t>
            </a:r>
            <a:r>
              <a:rPr lang="en-US" baseline="-25000" dirty="0" smtClean="0">
                <a:cs typeface="Times New Roman" panose="02020603050405020304" pitchFamily="18" charset="0"/>
              </a:rPr>
              <a:t>1</a:t>
            </a:r>
            <a:r>
              <a:rPr lang="en-US" dirty="0" smtClean="0">
                <a:cs typeface="Times New Roman" panose="02020603050405020304" pitchFamily="18" charset="0"/>
              </a:rPr>
              <a:t> field lags the </a:t>
            </a:r>
            <a:r>
              <a:rPr lang="en-US" i="1" dirty="0" smtClean="0">
                <a:latin typeface="Times New Roman" panose="02020603050405020304" pitchFamily="18" charset="0"/>
                <a:cs typeface="Times New Roman" panose="02020603050405020304" pitchFamily="18" charset="0"/>
              </a:rPr>
              <a:t>ψ</a:t>
            </a:r>
            <a:r>
              <a:rPr lang="en-US" baseline="-25000" dirty="0" smtClean="0">
                <a:cs typeface="Times New Roman" panose="02020603050405020304" pitchFamily="18" charset="0"/>
              </a:rPr>
              <a:t>3</a:t>
            </a:r>
            <a:r>
              <a:rPr lang="en-US" dirty="0" smtClean="0">
                <a:cs typeface="Times New Roman" panose="02020603050405020304" pitchFamily="18" charset="0"/>
              </a:rPr>
              <a:t> field by about 65</a:t>
            </a:r>
            <a:r>
              <a:rPr lang="en-US" sz="2800" dirty="0" smtClean="0">
                <a:cs typeface="Times New Roman" panose="02020603050405020304" pitchFamily="18" charset="0"/>
              </a:rPr>
              <a:t>◦</a:t>
            </a:r>
            <a:r>
              <a:rPr lang="en-US" dirty="0" smtClean="0">
                <a:cs typeface="Times New Roman" panose="02020603050405020304" pitchFamily="18" charset="0"/>
              </a:rPr>
              <a:t> in phase so that the trough at 250 </a:t>
            </a:r>
            <a:r>
              <a:rPr lang="en-US" dirty="0" err="1" smtClean="0">
                <a:cs typeface="Times New Roman" panose="02020603050405020304" pitchFamily="18" charset="0"/>
              </a:rPr>
              <a:t>hPa</a:t>
            </a:r>
            <a:r>
              <a:rPr lang="en-US" dirty="0" smtClean="0">
                <a:cs typeface="Times New Roman" panose="02020603050405020304" pitchFamily="18" charset="0"/>
              </a:rPr>
              <a:t> lies 65</a:t>
            </a:r>
            <a:r>
              <a:rPr lang="en-US" sz="2800" dirty="0" smtClean="0">
                <a:cs typeface="Times New Roman" panose="02020603050405020304" pitchFamily="18" charset="0"/>
              </a:rPr>
              <a:t>◦</a:t>
            </a:r>
            <a:r>
              <a:rPr lang="en-US" dirty="0" smtClean="0">
                <a:cs typeface="Times New Roman" panose="02020603050405020304" pitchFamily="18" charset="0"/>
              </a:rPr>
              <a:t> in phase west of the 750-hPa trough</a:t>
            </a:r>
            <a:endParaRPr lang="en-US" dirty="0">
              <a:cs typeface="Times New Roman" panose="02020603050405020304" pitchFamily="18" charset="0"/>
            </a:endParaRPr>
          </a:p>
          <a:p>
            <a:pPr lvl="1"/>
            <a:endParaRPr lang="en-US" dirty="0" smtClean="0">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4581767"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3"/>
          <a:stretch>
            <a:fillRect/>
          </a:stretch>
        </p:blipFill>
        <p:spPr>
          <a:xfrm>
            <a:off x="1516480" y="5842914"/>
            <a:ext cx="6111040" cy="937969"/>
          </a:xfrm>
          <a:prstGeom prst="rect">
            <a:avLst/>
          </a:prstGeom>
        </p:spPr>
      </p:pic>
    </p:spTree>
    <p:extLst>
      <p:ext uri="{BB962C8B-B14F-4D97-AF65-F5344CB8AC3E}">
        <p14:creationId xmlns:p14="http://schemas.microsoft.com/office/powerpoint/2010/main" val="3930833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cs typeface="Times New Roman" panose="02020603050405020304" pitchFamily="18" charset="0"/>
            </a:endParaRPr>
          </a:p>
          <a:p>
            <a:pPr lvl="1"/>
            <a:r>
              <a:rPr lang="en-US" dirty="0" smtClean="0">
                <a:cs typeface="Times New Roman" panose="02020603050405020304" pitchFamily="18" charset="0"/>
              </a:rPr>
              <a:t>at 500 </a:t>
            </a:r>
            <a:r>
              <a:rPr lang="en-US" dirty="0" err="1" smtClean="0">
                <a:cs typeface="Times New Roman" panose="02020603050405020304" pitchFamily="18" charset="0"/>
              </a:rPr>
              <a:t>hPa</a:t>
            </a:r>
            <a:r>
              <a:rPr lang="en-US" dirty="0" smtClean="0">
                <a:cs typeface="Times New Roman" panose="02020603050405020304" pitchFamily="18" charset="0"/>
              </a:rPr>
              <a:t> the perturbation thickness field lags the geopotential field by </a:t>
            </a:r>
            <a:r>
              <a:rPr lang="en-US" dirty="0" smtClean="0">
                <a:solidFill>
                  <a:srgbClr val="FF0000"/>
                </a:solidFill>
                <a:cs typeface="Times New Roman" panose="02020603050405020304" pitchFamily="18" charset="0"/>
              </a:rPr>
              <a:t>one-quarter wavelength</a:t>
            </a:r>
            <a:endParaRPr lang="en-US" dirty="0" smtClean="0">
              <a:cs typeface="Times New Roman" panose="02020603050405020304" pitchFamily="18" charset="0"/>
            </a:endParaRPr>
          </a:p>
          <a:p>
            <a:pPr lvl="1"/>
            <a:r>
              <a:rPr lang="en-US" dirty="0" smtClean="0">
                <a:cs typeface="Times New Roman" panose="02020603050405020304" pitchFamily="18" charset="0"/>
              </a:rPr>
              <a:t>temperature advection by the perturbation meridional wind is in phase with the 500-hPa thickness field so that the advection of the basic state temperature by the perturbation wind acts to intensify the perturbation thickness field</a:t>
            </a:r>
          </a:p>
          <a:p>
            <a:pPr lvl="2"/>
            <a:r>
              <a:rPr lang="en-US" dirty="0" smtClean="0">
                <a:cs typeface="Times New Roman" panose="02020603050405020304" pitchFamily="18" charset="0"/>
              </a:rPr>
              <a:t>also illustrated by the zonally oriented </a:t>
            </a:r>
            <a:r>
              <a:rPr lang="en-US" b="1" dirty="0" smtClean="0">
                <a:cs typeface="Times New Roman" panose="02020603050405020304" pitchFamily="18" charset="0"/>
              </a:rPr>
              <a:t>Q</a:t>
            </a:r>
            <a:r>
              <a:rPr lang="en-US" dirty="0" smtClean="0">
                <a:cs typeface="Times New Roman" panose="02020603050405020304" pitchFamily="18" charset="0"/>
              </a:rPr>
              <a:t> vectors shown at the 500 </a:t>
            </a:r>
            <a:r>
              <a:rPr lang="en-US" dirty="0" err="1" smtClean="0">
                <a:cs typeface="Times New Roman" panose="02020603050405020304" pitchFamily="18" charset="0"/>
              </a:rPr>
              <a:t>hPa</a:t>
            </a:r>
            <a:r>
              <a:rPr lang="en-US" dirty="0" smtClean="0">
                <a:cs typeface="Times New Roman" panose="02020603050405020304" pitchFamily="18" charset="0"/>
              </a:rPr>
              <a:t>-level</a:t>
            </a:r>
          </a:p>
          <a:p>
            <a:pPr lvl="1"/>
            <a:endParaRPr lang="en-US" dirty="0" smtClean="0">
              <a:solidFill>
                <a:srgbClr val="FF0000"/>
              </a:solidFill>
              <a:cs typeface="Times New Roman" panose="02020603050405020304" pitchFamily="18" charset="0"/>
            </a:endParaRPr>
          </a:p>
          <a:p>
            <a:pPr lvl="1"/>
            <a:endParaRPr lang="en-US" dirty="0">
              <a:cs typeface="Times New Roman" panose="02020603050405020304" pitchFamily="18" charset="0"/>
            </a:endParaRPr>
          </a:p>
          <a:p>
            <a:pPr marL="457200" lvl="1" indent="0">
              <a:buNone/>
            </a:pPr>
            <a:endParaRPr lang="en-US" dirty="0"/>
          </a:p>
          <a:p>
            <a:endParaRPr lang="en-US" dirty="0"/>
          </a:p>
        </p:txBody>
      </p:sp>
      <p:sp>
        <p:nvSpPr>
          <p:cNvPr id="8" name="TextBox 7"/>
          <p:cNvSpPr txBox="1"/>
          <p:nvPr/>
        </p:nvSpPr>
        <p:spPr>
          <a:xfrm>
            <a:off x="1124771" y="2267674"/>
            <a:ext cx="5750485" cy="461665"/>
          </a:xfrm>
          <a:prstGeom prst="rect">
            <a:avLst/>
          </a:prstGeom>
          <a:noFill/>
        </p:spPr>
        <p:txBody>
          <a:bodyPr wrap="none" rtlCol="0">
            <a:spAutoFit/>
          </a:bodyPr>
          <a:lstStyle/>
          <a:p>
            <a:r>
              <a:rPr lang="en-US" sz="2400" dirty="0" smtClean="0"/>
              <a:t>Vertical Motion in Baroclinic Waves; diagram</a:t>
            </a:r>
            <a:endParaRPr lang="en-US" sz="2400" dirty="0"/>
          </a:p>
        </p:txBody>
      </p:sp>
    </p:spTree>
    <p:extLst>
      <p:ext uri="{BB962C8B-B14F-4D97-AF65-F5344CB8AC3E}">
        <p14:creationId xmlns:p14="http://schemas.microsoft.com/office/powerpoint/2010/main" val="25029387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divergence–convergence pattern that contributes</a:t>
            </a:r>
          </a:p>
          <a:p>
            <a:pPr lvl="2"/>
            <a:r>
              <a:rPr lang="en-US" dirty="0" smtClean="0">
                <a:cs typeface="Times New Roman" panose="02020603050405020304" pitchFamily="18" charset="0"/>
              </a:rPr>
              <a:t>a positive vorticity tendency near the 250-hPa trough</a:t>
            </a:r>
          </a:p>
          <a:p>
            <a:pPr lvl="2"/>
            <a:r>
              <a:rPr lang="en-US" dirty="0" smtClean="0">
                <a:cs typeface="Times New Roman" panose="02020603050405020304" pitchFamily="18" charset="0"/>
              </a:rPr>
              <a:t>a negative vorticity tendency near the 750-hPa ridge</a:t>
            </a:r>
          </a:p>
          <a:p>
            <a:pPr lvl="2"/>
            <a:r>
              <a:rPr lang="en-US" dirty="0" smtClean="0">
                <a:cs typeface="Times New Roman" panose="02020603050405020304" pitchFamily="18" charset="0"/>
              </a:rPr>
              <a:t>opposite tendencies at the 250-hPa ridge and 750-hPa trough</a:t>
            </a:r>
          </a:p>
          <a:p>
            <a:pPr lvl="1"/>
            <a:r>
              <a:rPr lang="en-US" dirty="0" smtClean="0">
                <a:cs typeface="Times New Roman" panose="02020603050405020304" pitchFamily="18" charset="0"/>
              </a:rPr>
              <a:t>in all cases these vorticity tendencies tend to increase the extreme values of vorticity at the troughs and ridges, this secondary circulation system will act to increase the strength of the disturbance</a:t>
            </a:r>
            <a:endParaRPr lang="en-US" dirty="0"/>
          </a:p>
        </p:txBody>
      </p:sp>
      <p:sp>
        <p:nvSpPr>
          <p:cNvPr id="8" name="TextBox 7"/>
          <p:cNvSpPr txBox="1"/>
          <p:nvPr/>
        </p:nvSpPr>
        <p:spPr>
          <a:xfrm>
            <a:off x="1124771" y="2267674"/>
            <a:ext cx="5750485" cy="461665"/>
          </a:xfrm>
          <a:prstGeom prst="rect">
            <a:avLst/>
          </a:prstGeom>
          <a:noFill/>
        </p:spPr>
        <p:txBody>
          <a:bodyPr wrap="none" rtlCol="0">
            <a:spAutoFit/>
          </a:bodyPr>
          <a:lstStyle/>
          <a:p>
            <a:r>
              <a:rPr lang="en-US" sz="2400" dirty="0" smtClean="0"/>
              <a:t>Vertical Motion in Baroclinic Waves; diagram</a:t>
            </a:r>
            <a:endParaRPr lang="en-US" sz="2400" dirty="0"/>
          </a:p>
        </p:txBody>
      </p:sp>
    </p:spTree>
    <p:extLst>
      <p:ext uri="{BB962C8B-B14F-4D97-AF65-F5344CB8AC3E}">
        <p14:creationId xmlns:p14="http://schemas.microsoft.com/office/powerpoint/2010/main" val="3911535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pic>
        <p:nvPicPr>
          <p:cNvPr id="2" name="Picture 1"/>
          <p:cNvPicPr>
            <a:picLocks noChangeAspect="1"/>
          </p:cNvPicPr>
          <p:nvPr/>
        </p:nvPicPr>
        <p:blipFill>
          <a:blip r:embed="rId3"/>
          <a:stretch>
            <a:fillRect/>
          </a:stretch>
        </p:blipFill>
        <p:spPr>
          <a:xfrm>
            <a:off x="1233120" y="2729339"/>
            <a:ext cx="6677760" cy="3992861"/>
          </a:xfrm>
          <a:prstGeom prst="rect">
            <a:avLst/>
          </a:prstGeom>
        </p:spPr>
      </p:pic>
      <p:sp>
        <p:nvSpPr>
          <p:cNvPr id="6" name="TextBox 5"/>
          <p:cNvSpPr txBox="1"/>
          <p:nvPr/>
        </p:nvSpPr>
        <p:spPr>
          <a:xfrm>
            <a:off x="6901126" y="2770896"/>
            <a:ext cx="1614224" cy="523220"/>
          </a:xfrm>
          <a:prstGeom prst="rect">
            <a:avLst/>
          </a:prstGeom>
          <a:noFill/>
        </p:spPr>
        <p:txBody>
          <a:bodyPr wrap="none" rtlCol="0">
            <a:spAutoFit/>
          </a:bodyPr>
          <a:lstStyle/>
          <a:p>
            <a:r>
              <a:rPr lang="en-US" sz="2800" u="sng" dirty="0" smtClean="0">
                <a:solidFill>
                  <a:srgbClr val="7030A0"/>
                </a:solidFill>
              </a:rPr>
              <a:t>advection</a:t>
            </a:r>
            <a:endParaRPr lang="en-US" sz="2800" u="sng" dirty="0">
              <a:solidFill>
                <a:srgbClr val="7030A0"/>
              </a:solidFill>
            </a:endParaRPr>
          </a:p>
        </p:txBody>
      </p:sp>
    </p:spTree>
    <p:extLst>
      <p:ext uri="{BB962C8B-B14F-4D97-AF65-F5344CB8AC3E}">
        <p14:creationId xmlns:p14="http://schemas.microsoft.com/office/powerpoint/2010/main" val="3087857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28212" y="2690559"/>
            <a:ext cx="6710441" cy="4017786"/>
          </a:xfrm>
          <a:prstGeom prst="rect">
            <a:avLst/>
          </a:prstGeom>
        </p:spPr>
      </p:pic>
      <p:pic>
        <p:nvPicPr>
          <p:cNvPr id="3" name="Picture 2"/>
          <p:cNvPicPr>
            <a:picLocks noChangeAspect="1"/>
          </p:cNvPicPr>
          <p:nvPr/>
        </p:nvPicPr>
        <p:blipFill>
          <a:blip r:embed="rId3"/>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
        <p:nvSpPr>
          <p:cNvPr id="9" name="TextBox 8"/>
          <p:cNvSpPr txBox="1"/>
          <p:nvPr/>
        </p:nvSpPr>
        <p:spPr>
          <a:xfrm>
            <a:off x="6901126" y="2770896"/>
            <a:ext cx="1466107" cy="523220"/>
          </a:xfrm>
          <a:prstGeom prst="rect">
            <a:avLst/>
          </a:prstGeom>
          <a:noFill/>
        </p:spPr>
        <p:txBody>
          <a:bodyPr wrap="none" rtlCol="0">
            <a:spAutoFit/>
          </a:bodyPr>
          <a:lstStyle/>
          <a:p>
            <a:r>
              <a:rPr lang="en-US" sz="2800" dirty="0" smtClean="0">
                <a:solidFill>
                  <a:srgbClr val="FF0000"/>
                </a:solidFill>
                <a:effectLst>
                  <a:outerShdw blurRad="38100" dist="38100" dir="2700000" algn="tl">
                    <a:srgbClr val="000000">
                      <a:alpha val="43137"/>
                    </a:srgbClr>
                  </a:outerShdw>
                </a:effectLst>
              </a:rPr>
              <a:t>div/</a:t>
            </a:r>
            <a:r>
              <a:rPr lang="en-US" sz="2800" dirty="0" err="1" smtClean="0">
                <a:solidFill>
                  <a:srgbClr val="FF0000"/>
                </a:solidFill>
                <a:effectLst>
                  <a:outerShdw blurRad="38100" dist="38100" dir="2700000" algn="tl">
                    <a:srgbClr val="000000">
                      <a:alpha val="43137"/>
                    </a:srgbClr>
                  </a:outerShdw>
                </a:effectLst>
              </a:rPr>
              <a:t>conv</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779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vorticity advection leads the vorticity field by one-quarter wavelength</a:t>
            </a:r>
          </a:p>
          <a:p>
            <a:pPr lvl="1"/>
            <a:r>
              <a:rPr lang="en-US" dirty="0" smtClean="0"/>
              <a:t>since in this case the basic state wind increases with height, the vorticity advection at 250 </a:t>
            </a:r>
            <a:r>
              <a:rPr lang="en-US" dirty="0" err="1" smtClean="0"/>
              <a:t>hPa</a:t>
            </a:r>
            <a:r>
              <a:rPr lang="en-US" dirty="0" smtClean="0"/>
              <a:t> is larger than that at 750 </a:t>
            </a:r>
            <a:r>
              <a:rPr lang="en-US" dirty="0" err="1" smtClean="0"/>
              <a:t>hPa</a:t>
            </a:r>
            <a:endParaRPr lang="en-US" dirty="0" smtClean="0"/>
          </a:p>
          <a:p>
            <a:pPr lvl="1"/>
            <a:r>
              <a:rPr lang="en-US" dirty="0" smtClean="0"/>
              <a:t>effect of this differential vorticity advection would be to move the upper-level trough and ridge pattern eastward more rapidly than the lower-level pattern (westward tilt of the trough–ridge pattern would quickly be destroyed)</a:t>
            </a: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1495594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852266"/>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maintenance of this tilt in the presence of differential vorticity advection is due to the concentration of vorticity by vortex stretching associated with the divergent secondary circulation</a:t>
            </a:r>
          </a:p>
          <a:p>
            <a:pPr lvl="1"/>
            <a:r>
              <a:rPr lang="en-US" dirty="0" smtClean="0"/>
              <a:t>concentration of vorticity by the divergence effect lags the vorticity field by about 65</a:t>
            </a:r>
            <a:r>
              <a:rPr lang="en-US" sz="2800" dirty="0" smtClean="0"/>
              <a:t>◦</a:t>
            </a:r>
            <a:r>
              <a:rPr lang="en-US" dirty="0" smtClean="0"/>
              <a:t> at 250 </a:t>
            </a:r>
            <a:r>
              <a:rPr lang="en-US" dirty="0" err="1" smtClean="0"/>
              <a:t>hPa</a:t>
            </a:r>
            <a:r>
              <a:rPr lang="en-US" dirty="0" smtClean="0"/>
              <a:t> and leads the vorticity field by about 65</a:t>
            </a:r>
            <a:r>
              <a:rPr lang="en-US" sz="2800" dirty="0" smtClean="0"/>
              <a:t>◦</a:t>
            </a:r>
            <a:r>
              <a:rPr lang="en-US" dirty="0" smtClean="0"/>
              <a:t> at 750 </a:t>
            </a:r>
            <a:r>
              <a:rPr lang="en-US" dirty="0" err="1" smtClean="0"/>
              <a:t>hPa</a:t>
            </a:r>
            <a:endParaRPr lang="en-US" dirty="0" smtClean="0"/>
          </a:p>
          <a:p>
            <a:pPr lvl="1"/>
            <a:r>
              <a:rPr lang="en-US" dirty="0" smtClean="0"/>
              <a:t>net vorticity tendencies ahead of the vorticity maxima and minima are </a:t>
            </a:r>
            <a:r>
              <a:rPr lang="en-US" u="sng" dirty="0" smtClean="0">
                <a:solidFill>
                  <a:srgbClr val="7030A0"/>
                </a:solidFill>
              </a:rPr>
              <a:t>less than</a:t>
            </a:r>
            <a:r>
              <a:rPr lang="en-US" dirty="0" smtClean="0">
                <a:solidFill>
                  <a:srgbClr val="7030A0"/>
                </a:solidFill>
              </a:rPr>
              <a:t> </a:t>
            </a:r>
            <a:r>
              <a:rPr lang="en-US" dirty="0" smtClean="0"/>
              <a:t>the </a:t>
            </a:r>
            <a:r>
              <a:rPr lang="en-US" dirty="0" err="1" smtClean="0"/>
              <a:t>advective</a:t>
            </a:r>
            <a:r>
              <a:rPr lang="en-US" dirty="0" smtClean="0"/>
              <a:t> tendencies at the </a:t>
            </a:r>
            <a:r>
              <a:rPr lang="en-US" u="sng" dirty="0" smtClean="0">
                <a:solidFill>
                  <a:srgbClr val="7030A0"/>
                </a:solidFill>
              </a:rPr>
              <a:t>upper level</a:t>
            </a:r>
            <a:r>
              <a:rPr lang="en-US" u="sng" dirty="0" smtClean="0"/>
              <a:t> </a:t>
            </a:r>
            <a:r>
              <a:rPr lang="en-US" dirty="0" smtClean="0"/>
              <a:t>and </a:t>
            </a:r>
            <a:r>
              <a:rPr lang="en-US" dirty="0" smtClean="0">
                <a:solidFill>
                  <a:srgbClr val="FF0000"/>
                </a:solidFill>
                <a:effectLst>
                  <a:outerShdw blurRad="38100" dist="38100" dir="2700000" algn="tl">
                    <a:srgbClr val="000000">
                      <a:alpha val="43137"/>
                    </a:srgbClr>
                  </a:outerShdw>
                </a:effectLst>
              </a:rPr>
              <a:t>greater than</a:t>
            </a:r>
            <a:r>
              <a:rPr lang="en-US" dirty="0" smtClean="0"/>
              <a:t> the </a:t>
            </a:r>
            <a:r>
              <a:rPr lang="en-US" dirty="0" err="1" smtClean="0"/>
              <a:t>advective</a:t>
            </a:r>
            <a:r>
              <a:rPr lang="en-US" dirty="0" smtClean="0"/>
              <a:t> tendencies at the </a:t>
            </a:r>
            <a:r>
              <a:rPr lang="en-US" dirty="0" smtClean="0">
                <a:solidFill>
                  <a:srgbClr val="FF0000"/>
                </a:solidFill>
                <a:effectLst>
                  <a:outerShdw blurRad="38100" dist="38100" dir="2700000" algn="tl">
                    <a:srgbClr val="000000">
                      <a:alpha val="43137"/>
                    </a:srgbClr>
                  </a:outerShdw>
                </a:effectLst>
              </a:rPr>
              <a:t>lower level</a:t>
            </a:r>
            <a:endParaRPr lang="en-US"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2056162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93321" y="102414"/>
            <a:ext cx="2054326" cy="1459969"/>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Normal mode baroclinic instability: a 2-layer model</a:t>
            </a:r>
          </a:p>
          <a:p>
            <a:pPr marL="457200" lvl="1" indent="0">
              <a:buNone/>
            </a:pPr>
            <a:endParaRPr lang="en-US" dirty="0"/>
          </a:p>
          <a:p>
            <a:pPr lvl="1"/>
            <a:r>
              <a:rPr lang="en-US" dirty="0" smtClean="0">
                <a:cs typeface="Times New Roman" panose="02020603050405020304" pitchFamily="18" charset="0"/>
              </a:rPr>
              <a:t>vorticity concentration by the divergence effect will tend to amplify the vorticity perturbations in the troughs and ridges at both the 250- and 750-hPa levels as required for a growing disturbance</a:t>
            </a:r>
            <a:endParaRPr lang="en-US" dirty="0"/>
          </a:p>
        </p:txBody>
      </p:sp>
      <p:sp>
        <p:nvSpPr>
          <p:cNvPr id="8" name="TextBox 7"/>
          <p:cNvSpPr txBox="1"/>
          <p:nvPr/>
        </p:nvSpPr>
        <p:spPr>
          <a:xfrm>
            <a:off x="1124771" y="2267674"/>
            <a:ext cx="4732449" cy="461665"/>
          </a:xfrm>
          <a:prstGeom prst="rect">
            <a:avLst/>
          </a:prstGeom>
          <a:noFill/>
        </p:spPr>
        <p:txBody>
          <a:bodyPr wrap="none" rtlCol="0">
            <a:spAutoFit/>
          </a:bodyPr>
          <a:lstStyle/>
          <a:p>
            <a:r>
              <a:rPr lang="en-US" sz="2400" dirty="0" smtClean="0"/>
              <a:t>Vertical Motion in Baroclinic Waves</a:t>
            </a:r>
            <a:endParaRPr lang="en-US" sz="2400" dirty="0"/>
          </a:p>
        </p:txBody>
      </p:sp>
    </p:spTree>
    <p:extLst>
      <p:ext uri="{BB962C8B-B14F-4D97-AF65-F5344CB8AC3E}">
        <p14:creationId xmlns:p14="http://schemas.microsoft.com/office/powerpoint/2010/main" val="826659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baroclinically unstable perturbations will amplify exponentially by drawing energy from the mean flow. </a:t>
            </a:r>
          </a:p>
          <a:p>
            <a:pPr lvl="1"/>
            <a:r>
              <a:rPr lang="en-US" dirty="0" smtClean="0"/>
              <a:t>this section considers the energetics of linearized baroclinic disturbances and shows that the potential energy of the mean flow is the energy source for baroclinically unstable perturbations</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4102233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total energy of the atmosphere is the sum of </a:t>
            </a:r>
            <a:r>
              <a:rPr lang="en-US" u="sng" dirty="0" smtClean="0"/>
              <a:t>internal energy</a:t>
            </a:r>
            <a:r>
              <a:rPr lang="en-US" dirty="0" smtClean="0"/>
              <a:t>, </a:t>
            </a:r>
            <a:r>
              <a:rPr lang="en-US" u="sng" dirty="0" smtClean="0"/>
              <a:t>gravitational potential energy</a:t>
            </a:r>
            <a:r>
              <a:rPr lang="en-US" dirty="0" smtClean="0"/>
              <a:t>, and </a:t>
            </a:r>
            <a:r>
              <a:rPr lang="en-US" u="sng" dirty="0" smtClean="0"/>
              <a:t>kinetic energy</a:t>
            </a:r>
          </a:p>
          <a:p>
            <a:pPr lvl="1"/>
            <a:r>
              <a:rPr lang="en-US" dirty="0" smtClean="0"/>
              <a:t>internal and gravitational potential energy are proportional in</a:t>
            </a:r>
            <a:r>
              <a:rPr lang="en-US" dirty="0"/>
              <a:t> </a:t>
            </a:r>
            <a:r>
              <a:rPr lang="en-US" dirty="0" smtClean="0"/>
              <a:t>a hydrostatic atmosphere and the two forms of energy may be combined into a single term called the </a:t>
            </a:r>
            <a:r>
              <a:rPr lang="en-US" i="1" dirty="0" smtClean="0"/>
              <a:t>total potential energy</a:t>
            </a:r>
          </a:p>
        </p:txBody>
      </p:sp>
      <p:sp>
        <p:nvSpPr>
          <p:cNvPr id="8" name="TextBox 7"/>
          <p:cNvSpPr txBox="1"/>
          <p:nvPr/>
        </p:nvSpPr>
        <p:spPr>
          <a:xfrm>
            <a:off x="1124771" y="2267674"/>
            <a:ext cx="3500125" cy="461665"/>
          </a:xfrm>
          <a:prstGeom prst="rect">
            <a:avLst/>
          </a:prstGeom>
          <a:noFill/>
        </p:spPr>
        <p:txBody>
          <a:bodyPr wrap="none" rtlCol="0">
            <a:spAutoFit/>
          </a:bodyPr>
          <a:lstStyle/>
          <a:p>
            <a:r>
              <a:rPr lang="en-US" sz="2400" dirty="0" smtClean="0"/>
              <a:t>Available Potential Energy</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553968" y="4959922"/>
            <a:ext cx="8036063" cy="1496296"/>
          </a:xfrm>
          <a:prstGeom prst="rect">
            <a:avLst/>
          </a:prstGeom>
        </p:spPr>
      </p:pic>
    </p:spTree>
    <p:extLst>
      <p:ext uri="{BB962C8B-B14F-4D97-AF65-F5344CB8AC3E}">
        <p14:creationId xmlns:p14="http://schemas.microsoft.com/office/powerpoint/2010/main" val="165673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p>
          <a:p>
            <a:endParaRPr lang="en-US" dirty="0"/>
          </a:p>
          <a:p>
            <a:pPr lvl="1"/>
            <a:r>
              <a:rPr lang="en-US" dirty="0" smtClean="0"/>
              <a:t>A zonal mean flow field is said to be </a:t>
            </a:r>
            <a:r>
              <a:rPr lang="en-US" dirty="0" err="1" smtClean="0"/>
              <a:t>hydrodynamically</a:t>
            </a:r>
            <a:r>
              <a:rPr lang="en-US" dirty="0" smtClean="0"/>
              <a:t> unstable if a small disturbance introduced into the flow grows spontaneously, drawing energy from the mean flow.</a:t>
            </a:r>
          </a:p>
          <a:p>
            <a:pPr lvl="2"/>
            <a:r>
              <a:rPr lang="en-US" dirty="0" smtClean="0"/>
              <a:t>Parcel instability (convective or inertial instability)</a:t>
            </a:r>
          </a:p>
          <a:p>
            <a:pPr lvl="2"/>
            <a:r>
              <a:rPr lang="en-US" dirty="0" smtClean="0"/>
              <a:t>Wave instability (important for synoptic-scale meteorology)</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37925064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7810" y="2857215"/>
            <a:ext cx="8449764" cy="1631644"/>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smtClean="0"/>
          </a:p>
          <a:p>
            <a:endParaRPr lang="en-US" dirty="0"/>
          </a:p>
        </p:txBody>
      </p:sp>
      <p:sp>
        <p:nvSpPr>
          <p:cNvPr id="8" name="TextBox 7"/>
          <p:cNvSpPr txBox="1"/>
          <p:nvPr/>
        </p:nvSpPr>
        <p:spPr>
          <a:xfrm>
            <a:off x="1124771" y="2267674"/>
            <a:ext cx="3500125" cy="461665"/>
          </a:xfrm>
          <a:prstGeom prst="rect">
            <a:avLst/>
          </a:prstGeom>
          <a:noFill/>
        </p:spPr>
        <p:txBody>
          <a:bodyPr wrap="none" rtlCol="0">
            <a:spAutoFit/>
          </a:bodyPr>
          <a:lstStyle/>
          <a:p>
            <a:r>
              <a:rPr lang="en-US" sz="2400" dirty="0" smtClean="0"/>
              <a:t>Available Potential Energy</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10" name="Rectangle 9"/>
          <p:cNvSpPr/>
          <p:nvPr/>
        </p:nvSpPr>
        <p:spPr>
          <a:xfrm>
            <a:off x="257810" y="2857215"/>
            <a:ext cx="1072226" cy="314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321416" y="4688608"/>
            <a:ext cx="8501167" cy="1288606"/>
          </a:xfrm>
          <a:prstGeom prst="rect">
            <a:avLst/>
          </a:prstGeom>
        </p:spPr>
      </p:pic>
    </p:spTree>
    <p:extLst>
      <p:ext uri="{BB962C8B-B14F-4D97-AF65-F5344CB8AC3E}">
        <p14:creationId xmlns:p14="http://schemas.microsoft.com/office/powerpoint/2010/main" val="1830252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 demonstrate qualitatively why most of the total potential energy is unavailable</a:t>
            </a:r>
          </a:p>
          <a:p>
            <a:endParaRPr lang="en-US" dirty="0" smtClean="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4163635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to demonstrate qualitatively why most of the total potential energy is unavailable</a:t>
            </a:r>
          </a:p>
          <a:p>
            <a:endParaRPr lang="en-US" dirty="0" smtClean="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317936" y="2267674"/>
            <a:ext cx="8733248" cy="4394328"/>
          </a:xfrm>
          <a:prstGeom prst="rect">
            <a:avLst/>
          </a:prstGeom>
        </p:spPr>
      </p:pic>
    </p:spTree>
    <p:extLst>
      <p:ext uri="{BB962C8B-B14F-4D97-AF65-F5344CB8AC3E}">
        <p14:creationId xmlns:p14="http://schemas.microsoft.com/office/powerpoint/2010/main" val="1883509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initially consists of two equal masses of dry air separated by a vertical partition</a:t>
            </a:r>
          </a:p>
          <a:p>
            <a:pPr lvl="1"/>
            <a:r>
              <a:rPr lang="en-US" dirty="0" smtClean="0"/>
              <a:t>the two air masses are at uniform potential temperatures θ</a:t>
            </a:r>
            <a:r>
              <a:rPr lang="en-US" baseline="-25000" dirty="0" smtClean="0"/>
              <a:t>1</a:t>
            </a:r>
            <a:r>
              <a:rPr lang="en-US" dirty="0" smtClean="0"/>
              <a:t> and θ</a:t>
            </a:r>
            <a:r>
              <a:rPr lang="en-US" baseline="-25000" dirty="0" smtClean="0"/>
              <a:t>2</a:t>
            </a:r>
            <a:r>
              <a:rPr lang="en-US" dirty="0" smtClean="0"/>
              <a:t>, respectively, with θ</a:t>
            </a:r>
            <a:r>
              <a:rPr lang="en-US" baseline="-25000" dirty="0" smtClean="0"/>
              <a:t>1</a:t>
            </a:r>
            <a:r>
              <a:rPr lang="en-US" dirty="0" smtClean="0"/>
              <a:t> &lt; θ</a:t>
            </a:r>
            <a:r>
              <a:rPr lang="en-US" baseline="-25000" dirty="0" smtClean="0"/>
              <a:t>2</a:t>
            </a:r>
          </a:p>
          <a:p>
            <a:pPr lvl="1"/>
            <a:r>
              <a:rPr lang="en-US" dirty="0" smtClean="0"/>
              <a:t>the ground level pressure on each side of the partition is taken to be 1000 </a:t>
            </a:r>
            <a:r>
              <a:rPr lang="en-US" dirty="0" err="1" smtClean="0"/>
              <a:t>hPa</a:t>
            </a:r>
            <a:endParaRPr lang="en-US" dirty="0" smtClean="0"/>
          </a:p>
          <a:p>
            <a:pPr lvl="1"/>
            <a:r>
              <a:rPr lang="en-US" dirty="0" smtClean="0"/>
              <a:t>the maximum kinetic energy that can be realized by an adiabatic rearrangement of mass within the same volume when the partition is removed</a:t>
            </a:r>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666475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endParaRPr lang="en-US" dirty="0" smtClean="0"/>
          </a:p>
          <a:p>
            <a:pPr marL="457200" lvl="1" indent="0">
              <a:buNone/>
            </a:pPr>
            <a:endParaRPr lang="en-US" dirty="0" smtClean="0"/>
          </a:p>
          <a:p>
            <a:pPr marL="457200" lvl="1" indent="0">
              <a:buNone/>
            </a:pPr>
            <a:endParaRPr lang="en-US" dirty="0" smtClean="0"/>
          </a:p>
          <a:p>
            <a:pPr lvl="1"/>
            <a:endParaRPr lang="en-US" dirty="0" smtClean="0"/>
          </a:p>
          <a:p>
            <a:pPr lvl="1"/>
            <a:r>
              <a:rPr lang="en-US" dirty="0" smtClean="0"/>
              <a:t>Because θ is conserved for an adiabatic process, the two air masses cannot mix.</a:t>
            </a:r>
            <a:endParaRPr lang="en-US" dirty="0"/>
          </a:p>
          <a:p>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291972" y="2836565"/>
            <a:ext cx="8560056" cy="1311263"/>
          </a:xfrm>
          <a:prstGeom prst="rect">
            <a:avLst/>
          </a:prstGeom>
        </p:spPr>
      </p:pic>
    </p:spTree>
    <p:extLst>
      <p:ext uri="{BB962C8B-B14F-4D97-AF65-F5344CB8AC3E}">
        <p14:creationId xmlns:p14="http://schemas.microsoft.com/office/powerpoint/2010/main" val="1005886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𝐸</m:t>
                        </m:r>
                      </m:e>
                      <m:sub>
                        <m:r>
                          <a:rPr lang="en-US" b="0" i="1" dirty="0" smtClean="0">
                            <a:latin typeface="Cambria Math" panose="02040503050406030204" pitchFamily="18" charset="0"/>
                          </a:rPr>
                          <m:t>𝐼</m:t>
                        </m:r>
                      </m:sub>
                      <m:sup>
                        <m:r>
                          <a:rPr lang="en-US" b="0" i="1" dirty="0" smtClean="0">
                            <a:latin typeface="Cambria Math" panose="02040503050406030204" pitchFamily="18" charset="0"/>
                          </a:rPr>
                          <m:t>′</m:t>
                        </m:r>
                      </m:sup>
                    </m:sSubSup>
                    <m:r>
                      <a:rPr lang="en-US" b="0" i="1" dirty="0" smtClean="0">
                        <a:latin typeface="Cambria Math" panose="02040503050406030204" pitchFamily="18" charset="0"/>
                      </a:rPr>
                      <m:t> </m:t>
                    </m:r>
                  </m:oMath>
                </a14:m>
                <a:r>
                  <a:rPr lang="en-US" dirty="0" smtClean="0"/>
                  <a:t>will be a minimum (designated by </a:t>
                </a:r>
                <a14:m>
                  <m:oMath xmlns:m="http://schemas.openxmlformats.org/officeDocument/2006/math">
                    <m:sSubSup>
                      <m:sSubSupPr>
                        <m:ctrlPr>
                          <a:rPr lang="en-US" i="1" dirty="0" smtClean="0">
                            <a:latin typeface="Cambria Math" panose="02040503050406030204" pitchFamily="18" charset="0"/>
                          </a:rPr>
                        </m:ctrlPr>
                      </m:sSubSupPr>
                      <m:e>
                        <m:r>
                          <a:rPr lang="en-US" i="1" dirty="0" smtClean="0">
                            <a:latin typeface="Cambria Math" panose="02040503050406030204" pitchFamily="18" charset="0"/>
                          </a:rPr>
                          <m:t>𝐸</m:t>
                        </m:r>
                      </m:e>
                      <m:sub>
                        <m:r>
                          <a:rPr lang="en-US" b="0" i="1" dirty="0" smtClean="0">
                            <a:latin typeface="Cambria Math" panose="02040503050406030204" pitchFamily="18" charset="0"/>
                          </a:rPr>
                          <m:t>𝐼</m:t>
                        </m:r>
                      </m:sub>
                      <m:sup>
                        <m:r>
                          <a:rPr lang="en-US" b="0" i="1" dirty="0" smtClean="0">
                            <a:latin typeface="Cambria Math" panose="02040503050406030204" pitchFamily="18" charset="0"/>
                          </a:rPr>
                          <m:t>′′</m:t>
                        </m:r>
                      </m:sup>
                    </m:sSubSup>
                  </m:oMath>
                </a14:m>
                <a:r>
                  <a:rPr lang="en-US" dirty="0" smtClean="0"/>
                  <a:t> ) when the masses are rearranged so that the air at potential temperature θ</a:t>
                </a:r>
                <a:r>
                  <a:rPr lang="en-US" baseline="-25000" dirty="0" smtClean="0"/>
                  <a:t>1</a:t>
                </a:r>
                <a:r>
                  <a:rPr lang="en-US" dirty="0" smtClean="0"/>
                  <a:t> lies entirely beneath the air at potential temperature θ</a:t>
                </a:r>
                <a:r>
                  <a:rPr lang="en-US" baseline="-25000" dirty="0" smtClean="0"/>
                  <a:t>2</a:t>
                </a:r>
                <a:r>
                  <a:rPr lang="en-US" dirty="0" smtClean="0"/>
                  <a:t> with the 500-hPa surface as the horizontal boundary between the two masses</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55"/>
                </a:stretch>
              </a:blipFill>
            </p:spPr>
            <p:txBody>
              <a:bodyPr/>
              <a:lstStyle/>
              <a:p>
                <a:r>
                  <a:rPr lang="en-US">
                    <a:noFill/>
                  </a:rPr>
                  <a:t> </a:t>
                </a:r>
              </a:p>
            </p:txBody>
          </p:sp>
        </mc:Fallback>
      </mc:AlternateContent>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1596658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14:m>
                  <m:oMath xmlns:m="http://schemas.openxmlformats.org/officeDocument/2006/math">
                    <m:r>
                      <a:rPr lang="en-US" i="1" dirty="0" smtClean="0">
                        <a:latin typeface="Cambria Math" panose="02040503050406030204" pitchFamily="18" charset="0"/>
                      </a:rPr>
                      <m:t>𝑎𝑣𝑎𝑖𝑙𝑎𝑏𝑙𝑒</m:t>
                    </m:r>
                    <m:r>
                      <a:rPr lang="en-US" i="1" dirty="0" smtClean="0">
                        <a:latin typeface="Cambria Math" panose="02040503050406030204" pitchFamily="18" charset="0"/>
                      </a:rPr>
                      <m:t> </m:t>
                    </m:r>
                    <m:r>
                      <a:rPr lang="en-US" i="1" dirty="0" smtClean="0">
                        <a:latin typeface="Cambria Math" panose="02040503050406030204" pitchFamily="18" charset="0"/>
                      </a:rPr>
                      <m:t>𝑝𝑜𝑡𝑒𝑛𝑡𝑖𝑎𝑙</m:t>
                    </m:r>
                    <m:r>
                      <a:rPr lang="en-US" i="1" dirty="0" smtClean="0">
                        <a:latin typeface="Cambria Math" panose="02040503050406030204" pitchFamily="18" charset="0"/>
                      </a:rPr>
                      <m:t> </m:t>
                    </m:r>
                    <m:r>
                      <a:rPr lang="en-US" i="1" dirty="0" smtClean="0">
                        <a:latin typeface="Cambria Math" panose="02040503050406030204" pitchFamily="18" charset="0"/>
                      </a:rPr>
                      <m:t>𝑒𝑛𝑒𝑟𝑔𝑦</m:t>
                    </m:r>
                    <m:r>
                      <a:rPr lang="en-US" i="1" dirty="0" smtClean="0">
                        <a:latin typeface="Cambria Math" panose="02040503050406030204" pitchFamily="18" charset="0"/>
                      </a:rPr>
                      <m:t> (</m:t>
                    </m:r>
                    <m:r>
                      <a:rPr lang="en-US" i="1" dirty="0" smtClean="0">
                        <a:latin typeface="Cambria Math" panose="02040503050406030204" pitchFamily="18" charset="0"/>
                      </a:rPr>
                      <m:t>𝐴𝑃𝐸</m:t>
                    </m:r>
                    <m:r>
                      <a:rPr lang="en-US" i="1" dirty="0" smtClean="0">
                        <a:latin typeface="Cambria Math" panose="02040503050406030204" pitchFamily="18" charset="0"/>
                      </a:rPr>
                      <m:t>)</m:t>
                    </m:r>
                  </m:oMath>
                </a14:m>
                <a:r>
                  <a:rPr lang="en-US" dirty="0" smtClean="0"/>
                  <a:t>, which is designated by the symbol P,</a:t>
                </a:r>
              </a:p>
              <a:p>
                <a:pPr lvl="1"/>
                <a:endParaRPr lang="en-US" dirty="0"/>
              </a:p>
              <a:p>
                <a:pPr lvl="1"/>
                <a:endParaRPr lang="en-US" dirty="0" smtClean="0"/>
              </a:p>
              <a:p>
                <a:pPr marL="457200" lvl="1" indent="0">
                  <a:buNone/>
                </a:pPr>
                <a:r>
                  <a:rPr lang="en-US" dirty="0" smtClean="0"/>
                  <a:t>which is equivalent to the maximum kinetic energy that can be realized by an adiabatic process</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pic>
        <p:nvPicPr>
          <p:cNvPr id="2" name="Picture 1"/>
          <p:cNvPicPr>
            <a:picLocks noChangeAspect="1"/>
          </p:cNvPicPr>
          <p:nvPr/>
        </p:nvPicPr>
        <p:blipFill>
          <a:blip r:embed="rId4"/>
          <a:stretch>
            <a:fillRect/>
          </a:stretch>
        </p:blipFill>
        <p:spPr>
          <a:xfrm>
            <a:off x="371654" y="3392928"/>
            <a:ext cx="8400691" cy="751217"/>
          </a:xfrm>
          <a:prstGeom prst="rect">
            <a:avLst/>
          </a:prstGeom>
        </p:spPr>
      </p:pic>
    </p:spTree>
    <p:extLst>
      <p:ext uri="{BB962C8B-B14F-4D97-AF65-F5344CB8AC3E}">
        <p14:creationId xmlns:p14="http://schemas.microsoft.com/office/powerpoint/2010/main" val="3498421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r>
              <a:rPr lang="en-US" dirty="0" smtClean="0"/>
              <a:t>Lorenz (1960)</a:t>
            </a:r>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6" name="Picture 5"/>
          <p:cNvPicPr>
            <a:picLocks noChangeAspect="1"/>
          </p:cNvPicPr>
          <p:nvPr/>
        </p:nvPicPr>
        <p:blipFill>
          <a:blip r:embed="rId3"/>
          <a:stretch>
            <a:fillRect/>
          </a:stretch>
        </p:blipFill>
        <p:spPr>
          <a:xfrm>
            <a:off x="346364" y="3171388"/>
            <a:ext cx="8447423" cy="2624214"/>
          </a:xfrm>
          <a:prstGeom prst="rect">
            <a:avLst/>
          </a:prstGeom>
        </p:spPr>
      </p:pic>
      <p:sp>
        <p:nvSpPr>
          <p:cNvPr id="7" name="Rectangle 6"/>
          <p:cNvSpPr/>
          <p:nvPr/>
        </p:nvSpPr>
        <p:spPr>
          <a:xfrm>
            <a:off x="374073" y="3171388"/>
            <a:ext cx="3519054" cy="30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50327" y="5444836"/>
            <a:ext cx="4443460" cy="350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94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pPr marL="457200" lvl="1" indent="0">
              <a:buNone/>
            </a:pPr>
            <a:endParaRPr lang="en-US" dirty="0" smtClean="0"/>
          </a:p>
          <a:p>
            <a:pPr lvl="1"/>
            <a:r>
              <a:rPr lang="en-US" dirty="0" smtClean="0"/>
              <a:t>Lorenz (1960)</a:t>
            </a:r>
            <a:endParaRPr lang="en-US" dirty="0"/>
          </a:p>
        </p:txBody>
      </p:sp>
      <p:sp>
        <p:nvSpPr>
          <p:cNvPr id="8" name="TextBox 7"/>
          <p:cNvSpPr txBox="1"/>
          <p:nvPr/>
        </p:nvSpPr>
        <p:spPr>
          <a:xfrm>
            <a:off x="1124771" y="2267674"/>
            <a:ext cx="1309333" cy="461665"/>
          </a:xfrm>
          <a:prstGeom prst="rect">
            <a:avLst/>
          </a:prstGeom>
          <a:noFill/>
        </p:spPr>
        <p:txBody>
          <a:bodyPr wrap="none" rtlCol="0">
            <a:spAutoFit/>
          </a:bodyPr>
          <a:lstStyle/>
          <a:p>
            <a:r>
              <a:rPr lang="en-US" sz="2400" dirty="0" smtClean="0"/>
              <a:t>Example </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29076" y="3171388"/>
            <a:ext cx="8285848" cy="2361892"/>
          </a:xfrm>
          <a:prstGeom prst="rect">
            <a:avLst/>
          </a:prstGeom>
        </p:spPr>
      </p:pic>
      <p:sp>
        <p:nvSpPr>
          <p:cNvPr id="9" name="Rectangle 8"/>
          <p:cNvSpPr/>
          <p:nvPr/>
        </p:nvSpPr>
        <p:spPr>
          <a:xfrm>
            <a:off x="429076" y="5126182"/>
            <a:ext cx="7412597" cy="4070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3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523333" y="2867884"/>
            <a:ext cx="8095342" cy="3889673"/>
          </a:xfrm>
          <a:prstGeom prst="rect">
            <a:avLst/>
          </a:prstGeom>
        </p:spPr>
      </p:pic>
      <p:sp>
        <p:nvSpPr>
          <p:cNvPr id="6" name="Rectangle 5"/>
          <p:cNvSpPr/>
          <p:nvPr/>
        </p:nvSpPr>
        <p:spPr>
          <a:xfrm>
            <a:off x="484909" y="2854036"/>
            <a:ext cx="748146" cy="31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38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p>
          <a:p>
            <a:endParaRPr lang="en-US" dirty="0"/>
          </a:p>
          <a:p>
            <a:pPr lvl="1"/>
            <a:r>
              <a:rPr lang="en-US" dirty="0" smtClean="0"/>
              <a:t>Wave instability (important for synoptic-scale meteorology)</a:t>
            </a:r>
          </a:p>
          <a:p>
            <a:pPr lvl="2"/>
            <a:r>
              <a:rPr lang="en-US" dirty="0" smtClean="0">
                <a:solidFill>
                  <a:srgbClr val="FF0000"/>
                </a:solidFill>
              </a:rPr>
              <a:t>Barotropic instability </a:t>
            </a:r>
            <a:r>
              <a:rPr lang="en-US" dirty="0" smtClean="0"/>
              <a:t>- a wave instability associated with the </a:t>
            </a:r>
            <a:r>
              <a:rPr lang="en-US" u="sng" dirty="0" smtClean="0"/>
              <a:t>horizontal shear </a:t>
            </a:r>
            <a:r>
              <a:rPr lang="en-US" dirty="0" smtClean="0"/>
              <a:t>in a jet-like current</a:t>
            </a:r>
          </a:p>
          <a:p>
            <a:pPr lvl="2"/>
            <a:r>
              <a:rPr lang="en-US" dirty="0" smtClean="0">
                <a:solidFill>
                  <a:srgbClr val="FF0000"/>
                </a:solidFill>
              </a:rPr>
              <a:t>Baroclinic instability </a:t>
            </a:r>
            <a:r>
              <a:rPr lang="en-US" dirty="0" smtClean="0"/>
              <a:t>- a wave instability associated with the </a:t>
            </a:r>
            <a:r>
              <a:rPr lang="en-US" u="sng" dirty="0" smtClean="0"/>
              <a:t>vertical shear </a:t>
            </a:r>
            <a:r>
              <a:rPr lang="en-US" dirty="0" smtClean="0"/>
              <a:t>in a jet-like current</a:t>
            </a:r>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3988940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7" name="Picture 6"/>
          <p:cNvPicPr>
            <a:picLocks noChangeAspect="1"/>
          </p:cNvPicPr>
          <p:nvPr/>
        </p:nvPicPr>
        <p:blipFill>
          <a:blip r:embed="rId3"/>
          <a:stretch>
            <a:fillRect/>
          </a:stretch>
        </p:blipFill>
        <p:spPr>
          <a:xfrm>
            <a:off x="424169" y="2764061"/>
            <a:ext cx="8295662" cy="3454467"/>
          </a:xfrm>
          <a:prstGeom prst="rect">
            <a:avLst/>
          </a:prstGeom>
        </p:spPr>
      </p:pic>
      <p:sp>
        <p:nvSpPr>
          <p:cNvPr id="9" name="Rectangle 8"/>
          <p:cNvSpPr/>
          <p:nvPr/>
        </p:nvSpPr>
        <p:spPr>
          <a:xfrm>
            <a:off x="3532909" y="4918364"/>
            <a:ext cx="1482436" cy="471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04774" y="4918364"/>
            <a:ext cx="685735" cy="471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15345" y="6176963"/>
            <a:ext cx="1489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18504" y="6190816"/>
            <a:ext cx="1489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237018" y="4807527"/>
            <a:ext cx="2105891" cy="69272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5650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70377" y="2864275"/>
            <a:ext cx="8203245" cy="2624592"/>
          </a:xfrm>
          <a:prstGeom prst="rect">
            <a:avLst/>
          </a:prstGeom>
        </p:spPr>
      </p:pic>
      <p:pic>
        <p:nvPicPr>
          <p:cNvPr id="6" name="Picture 5"/>
          <p:cNvPicPr>
            <a:picLocks noChangeAspect="1"/>
          </p:cNvPicPr>
          <p:nvPr/>
        </p:nvPicPr>
        <p:blipFill>
          <a:blip r:embed="rId4"/>
          <a:stretch>
            <a:fillRect/>
          </a:stretch>
        </p:blipFill>
        <p:spPr>
          <a:xfrm>
            <a:off x="3990026" y="4998132"/>
            <a:ext cx="1773465" cy="532300"/>
          </a:xfrm>
          <a:prstGeom prst="rect">
            <a:avLst/>
          </a:prstGeom>
        </p:spPr>
      </p:pic>
    </p:spTree>
    <p:extLst>
      <p:ext uri="{BB962C8B-B14F-4D97-AF65-F5344CB8AC3E}">
        <p14:creationId xmlns:p14="http://schemas.microsoft.com/office/powerpoint/2010/main" val="31940572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dirty="0" smtClean="0"/>
              <a:t>Final term in </a:t>
            </a:r>
            <a:r>
              <a:rPr lang="en-US" dirty="0" err="1" smtClean="0"/>
              <a:t>Eqs</a:t>
            </a:r>
            <a:r>
              <a:rPr lang="en-US" dirty="0" smtClean="0"/>
              <a:t>. (8.37) and (8.38) are equal and opposite {represent conversion term between potential and kinetic energy}</a:t>
            </a:r>
          </a:p>
          <a:p>
            <a:pPr lvl="1"/>
            <a:r>
              <a:rPr lang="en-US" dirty="0" smtClean="0"/>
              <a:t>Warm air rising and cold air sinking; APE =&gt; KE</a:t>
            </a:r>
          </a:p>
          <a:p>
            <a:pPr lvl="2"/>
            <a:r>
              <a:rPr lang="en-US" dirty="0" smtClean="0"/>
              <a:t>a situation that clearly tends to lower the center of mass and hence the potential energy of the perturbation</a:t>
            </a:r>
          </a:p>
          <a:p>
            <a:pPr lvl="1"/>
            <a:r>
              <a:rPr lang="en-US" dirty="0" smtClean="0"/>
              <a:t>Both forms of energy can increase if APE can be generated [first term of Eq. (8.38)] at a greater rate than its conversion to KE</a:t>
            </a:r>
          </a:p>
          <a:p>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3683645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The energetics of baroclinic waves</a:t>
            </a:r>
          </a:p>
          <a:p>
            <a:endParaRPr lang="en-US" dirty="0"/>
          </a:p>
          <a:p>
            <a:pPr lvl="1"/>
            <a:r>
              <a:rPr lang="en-US" u="sng" dirty="0" smtClean="0"/>
              <a:t>Generation of APE</a:t>
            </a:r>
            <a:r>
              <a:rPr lang="en-US" dirty="0" smtClean="0"/>
              <a:t>; depends on the correlation between the perturbation thickness and the meridional velocity at 500 </a:t>
            </a:r>
            <a:r>
              <a:rPr lang="en-US" dirty="0" err="1" smtClean="0"/>
              <a:t>hPa</a:t>
            </a:r>
            <a:r>
              <a:rPr lang="en-US" dirty="0" smtClean="0"/>
              <a:t> </a:t>
            </a:r>
          </a:p>
          <a:p>
            <a:pPr lvl="1"/>
            <a:endParaRPr lang="en-US" dirty="0"/>
          </a:p>
          <a:p>
            <a:pPr lvl="1"/>
            <a:endParaRPr lang="en-US" dirty="0" smtClean="0"/>
          </a:p>
          <a:p>
            <a:pPr lvl="1"/>
            <a:endParaRPr lang="en-US" dirty="0"/>
          </a:p>
          <a:p>
            <a:pPr lvl="1"/>
            <a:endParaRPr lang="en-US" dirty="0" smtClean="0"/>
          </a:p>
          <a:p>
            <a:pPr marL="457200" lvl="1" indent="0">
              <a:buNone/>
            </a:pPr>
            <a:r>
              <a:rPr lang="en-US" dirty="0" smtClean="0"/>
              <a:t>where </a:t>
            </a:r>
            <a:r>
              <a:rPr lang="en-US" i="1" dirty="0" smtClean="0">
                <a:latin typeface="Times New Roman" panose="02020603050405020304" pitchFamily="18" charset="0"/>
                <a:cs typeface="Times New Roman" panose="02020603050405020304" pitchFamily="18" charset="0"/>
              </a:rPr>
              <a:t>x</a:t>
            </a:r>
            <a:r>
              <a:rPr lang="en-US" i="1" baseline="-25000" dirty="0" smtClean="0">
                <a:latin typeface="Times New Roman" panose="02020603050405020304" pitchFamily="18" charset="0"/>
                <a:cs typeface="Times New Roman" panose="02020603050405020304" pitchFamily="18" charset="0"/>
              </a:rPr>
              <a:t>0</a:t>
            </a:r>
            <a:r>
              <a:rPr lang="en-US" dirty="0" smtClean="0"/>
              <a:t> designates the phase difference between the barotropic and baroclinic parts of the disturbance</a:t>
            </a:r>
            <a:endParaRPr lang="en-US" dirty="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4404006" y="3450788"/>
            <a:ext cx="1484177" cy="1062966"/>
          </a:xfrm>
          <a:prstGeom prst="rect">
            <a:avLst/>
          </a:prstGeom>
          <a:ln>
            <a:solidFill>
              <a:srgbClr val="FF0000"/>
            </a:solidFill>
          </a:ln>
        </p:spPr>
      </p:pic>
      <p:sp>
        <p:nvSpPr>
          <p:cNvPr id="6" name="Right Arrow 5"/>
          <p:cNvSpPr/>
          <p:nvPr/>
        </p:nvSpPr>
        <p:spPr>
          <a:xfrm>
            <a:off x="2895600" y="3477486"/>
            <a:ext cx="1385455" cy="366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261263" y="4737509"/>
            <a:ext cx="8621474" cy="607849"/>
          </a:xfrm>
          <a:prstGeom prst="rect">
            <a:avLst/>
          </a:prstGeom>
        </p:spPr>
      </p:pic>
    </p:spTree>
    <p:extLst>
      <p:ext uri="{BB962C8B-B14F-4D97-AF65-F5344CB8AC3E}">
        <p14:creationId xmlns:p14="http://schemas.microsoft.com/office/powerpoint/2010/main" val="6703983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87397" y="3887266"/>
            <a:ext cx="8169205" cy="1876225"/>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13720"/>
          </a:xfrm>
        </p:spPr>
        <p:txBody>
          <a:bodyPr>
            <a:normAutofit lnSpcReduction="10000"/>
          </a:bodyPr>
          <a:lstStyle/>
          <a:p>
            <a:r>
              <a:rPr lang="en-US" dirty="0" smtClean="0"/>
              <a:t>The energetics of baroclinic waves</a:t>
            </a:r>
          </a:p>
          <a:p>
            <a:endParaRPr lang="en-US" dirty="0"/>
          </a:p>
          <a:p>
            <a:pPr lvl="1"/>
            <a:r>
              <a:rPr lang="en-US" u="sng" dirty="0" smtClean="0"/>
              <a:t>Generation of APE</a:t>
            </a:r>
            <a:r>
              <a:rPr lang="en-US" dirty="0" smtClean="0"/>
              <a:t>; depends on the correlation between the perturbation thickness and the meridional velocity at 500 </a:t>
            </a:r>
            <a:r>
              <a:rPr lang="en-US" dirty="0" err="1" smtClean="0"/>
              <a:t>hPa</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57200" lvl="1" indent="0">
              <a:buNone/>
            </a:pPr>
            <a:endParaRPr lang="en-US" dirty="0" smtClean="0"/>
          </a:p>
          <a:p>
            <a:pPr marL="457200" lvl="1" indent="0">
              <a:buNone/>
            </a:pPr>
            <a:r>
              <a:rPr lang="en-US" dirty="0" smtClean="0"/>
              <a:t>must be positive if the perturbation potential energy is to increase</a:t>
            </a:r>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10" name="Rectangle 9"/>
          <p:cNvSpPr/>
          <p:nvPr/>
        </p:nvSpPr>
        <p:spPr>
          <a:xfrm>
            <a:off x="969819" y="3887266"/>
            <a:ext cx="983672" cy="7678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6696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13720"/>
          </a:xfrm>
        </p:spPr>
        <p:txBody>
          <a:bodyPr>
            <a:normAutofit/>
          </a:bodyPr>
          <a:lstStyle/>
          <a:p>
            <a:r>
              <a:rPr lang="en-US" dirty="0" smtClean="0"/>
              <a:t>The energetics of baroclinic waves</a:t>
            </a:r>
          </a:p>
          <a:p>
            <a:endParaRPr lang="en-US" dirty="0"/>
          </a:p>
          <a:p>
            <a:pPr lvl="1"/>
            <a:r>
              <a:rPr lang="en-US" u="sng" dirty="0" smtClean="0"/>
              <a:t>Generation of APE</a:t>
            </a:r>
            <a:r>
              <a:rPr lang="en-US" dirty="0" smtClean="0"/>
              <a:t>;                                                 [ &gt;0 ]</a:t>
            </a:r>
          </a:p>
          <a:p>
            <a:pPr lvl="1"/>
            <a:r>
              <a:rPr lang="en-US" dirty="0" smtClean="0"/>
              <a:t>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must satisfy the inequality 0 &lt;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&lt; π. </a:t>
            </a:r>
          </a:p>
          <a:p>
            <a:pPr lvl="1"/>
            <a:r>
              <a:rPr lang="en-US" dirty="0" smtClean="0"/>
              <a:t>Furthermore, the correlation will be a </a:t>
            </a:r>
            <a:r>
              <a:rPr lang="en-US" dirty="0" smtClean="0">
                <a:solidFill>
                  <a:srgbClr val="FF0000"/>
                </a:solidFill>
              </a:rPr>
              <a:t>positive maximum </a:t>
            </a:r>
            <a:r>
              <a:rPr lang="en-US" dirty="0" smtClean="0"/>
              <a:t>for </a:t>
            </a:r>
            <a:r>
              <a:rPr lang="en-US" i="1" dirty="0" smtClean="0">
                <a:latin typeface="Times New Roman" panose="02020603050405020304" pitchFamily="18" charset="0"/>
                <a:cs typeface="Times New Roman" panose="02020603050405020304" pitchFamily="18" charset="0"/>
              </a:rPr>
              <a:t>kx</a:t>
            </a:r>
            <a:r>
              <a:rPr lang="en-US" i="1" baseline="-25000" dirty="0" smtClean="0">
                <a:latin typeface="Times New Roman" panose="02020603050405020304" pitchFamily="18" charset="0"/>
                <a:cs typeface="Times New Roman" panose="02020603050405020304" pitchFamily="18" charset="0"/>
              </a:rPr>
              <a:t>0</a:t>
            </a:r>
            <a:r>
              <a:rPr lang="en-US" dirty="0" smtClean="0"/>
              <a:t> = π/2, that is, when the temperature wave lags the geopotential wave by 90° in phase at 500 </a:t>
            </a:r>
            <a:r>
              <a:rPr lang="en-US" dirty="0" err="1" smtClean="0"/>
              <a:t>hPa</a:t>
            </a:r>
            <a:r>
              <a:rPr lang="en-US" dirty="0" smtClean="0"/>
              <a:t> (</a:t>
            </a:r>
            <a:r>
              <a:rPr lang="en-US" dirty="0" smtClean="0">
                <a:solidFill>
                  <a:srgbClr val="FF0000"/>
                </a:solidFill>
              </a:rPr>
              <a:t>one quarter wavelength</a:t>
            </a:r>
            <a:r>
              <a:rPr lang="en-US" dirty="0" smtClean="0"/>
              <a:t>)</a:t>
            </a:r>
          </a:p>
          <a:p>
            <a:pPr lvl="1"/>
            <a:r>
              <a:rPr lang="en-US" dirty="0" smtClean="0"/>
              <a:t>poleward advection of warm air, equatorward advection of cold air =&gt; generation of APE</a:t>
            </a:r>
          </a:p>
          <a:p>
            <a:pPr lvl="2"/>
            <a:r>
              <a:rPr lang="en-US" dirty="0" smtClean="0"/>
              <a:t>amplifies upper-level wave {CAA [</a:t>
            </a:r>
            <a:r>
              <a:rPr lang="en-US" dirty="0" smtClean="0">
                <a:solidFill>
                  <a:srgbClr val="FF0000"/>
                </a:solidFill>
              </a:rPr>
              <a:t>WAA</a:t>
            </a:r>
            <a:r>
              <a:rPr lang="en-US" dirty="0" smtClean="0"/>
              <a:t>] under upper trough [</a:t>
            </a:r>
            <a:r>
              <a:rPr lang="en-US" dirty="0" smtClean="0">
                <a:solidFill>
                  <a:srgbClr val="FF0000"/>
                </a:solidFill>
              </a:rPr>
              <a:t>ridge</a:t>
            </a:r>
            <a:r>
              <a:rPr lang="en-US" dirty="0" smtClean="0"/>
              <a:t>]}, maintains westward tilt with height</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3865200" y="2802968"/>
            <a:ext cx="3236194" cy="469936"/>
          </a:xfrm>
          <a:prstGeom prst="rect">
            <a:avLst/>
          </a:prstGeom>
        </p:spPr>
      </p:pic>
    </p:spTree>
    <p:extLst>
      <p:ext uri="{BB962C8B-B14F-4D97-AF65-F5344CB8AC3E}">
        <p14:creationId xmlns:p14="http://schemas.microsoft.com/office/powerpoint/2010/main" val="3019341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Thus, for quasi-geostrophic perturbations, a westward tilt of the perturbation with height implies both </a:t>
            </a:r>
          </a:p>
          <a:p>
            <a:pPr lvl="2"/>
            <a:r>
              <a:rPr lang="en-US" dirty="0" smtClean="0"/>
              <a:t>that the horizontal temperature advection will increase the available potential energy of the perturbation and </a:t>
            </a:r>
          </a:p>
          <a:p>
            <a:pPr lvl="2"/>
            <a:r>
              <a:rPr lang="en-US" dirty="0" smtClean="0"/>
              <a:t>that the vertical circulation will convert perturbation available potential energy to perturbation kinetic energy.</a:t>
            </a:r>
          </a:p>
          <a:p>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2695506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457" y="3875979"/>
            <a:ext cx="8023086" cy="1430311"/>
          </a:xfrm>
          <a:prstGeom prst="rect">
            <a:avLst/>
          </a:prstGeom>
        </p:spPr>
      </p:pic>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741430"/>
          </a:xfrm>
        </p:spPr>
        <p:txBody>
          <a:bodyPr>
            <a:normAutofit/>
          </a:bodyPr>
          <a:lstStyle/>
          <a:p>
            <a:r>
              <a:rPr lang="en-US" dirty="0" smtClean="0"/>
              <a:t>The energetics of baroclinic waves</a:t>
            </a:r>
          </a:p>
          <a:p>
            <a:endParaRPr lang="en-US" dirty="0"/>
          </a:p>
          <a:p>
            <a:pPr lvl="1"/>
            <a:r>
              <a:rPr lang="en-US" dirty="0" smtClean="0"/>
              <a:t>it is only the potential energy generation rate that determines the growth of the total energy </a:t>
            </a:r>
            <a:r>
              <a:rPr lang="en-US" i="1" dirty="0" smtClean="0">
                <a:latin typeface="Times New Roman" panose="02020603050405020304" pitchFamily="18" charset="0"/>
                <a:cs typeface="Times New Roman" panose="02020603050405020304" pitchFamily="18" charset="0"/>
              </a:rPr>
              <a:t>P’</a:t>
            </a:r>
            <a:r>
              <a:rPr lang="en-US" dirty="0" smtClean="0"/>
              <a:t> + </a:t>
            </a:r>
            <a:r>
              <a:rPr lang="en-US" i="1" dirty="0" smtClean="0">
                <a:latin typeface="Times New Roman" panose="02020603050405020304" pitchFamily="18" charset="0"/>
                <a:cs typeface="Times New Roman" panose="02020603050405020304" pitchFamily="18" charset="0"/>
              </a:rPr>
              <a:t>K’</a:t>
            </a:r>
            <a:r>
              <a:rPr lang="en-US" dirty="0" smtClean="0"/>
              <a:t> of the disturbance</a:t>
            </a:r>
          </a:p>
          <a:p>
            <a:pPr lvl="1"/>
            <a:endParaRPr lang="en-US" dirty="0"/>
          </a:p>
          <a:p>
            <a:pPr lvl="1"/>
            <a:endParaRPr lang="en-US" dirty="0" smtClean="0"/>
          </a:p>
          <a:p>
            <a:pPr lvl="1"/>
            <a:endParaRPr lang="en-US" dirty="0"/>
          </a:p>
          <a:p>
            <a:pPr lvl="1"/>
            <a:endParaRPr lang="en-US" dirty="0" smtClean="0"/>
          </a:p>
          <a:p>
            <a:pPr marL="457200" lvl="1" indent="0">
              <a:buNone/>
            </a:pPr>
            <a:r>
              <a:rPr lang="en-US" dirty="0" smtClean="0"/>
              <a:t>the rate of increase of the total energy of the perturbation depends on the magnitude of the basic state thermal wind </a:t>
            </a:r>
            <a:r>
              <a:rPr lang="en-US" i="1" dirty="0" smtClean="0">
                <a:latin typeface="Times New Roman" panose="02020603050405020304" pitchFamily="18" charset="0"/>
                <a:cs typeface="Times New Roman" panose="02020603050405020304" pitchFamily="18" charset="0"/>
              </a:rPr>
              <a:t>U</a:t>
            </a:r>
            <a:r>
              <a:rPr lang="en-US" i="1" baseline="-25000" dirty="0" smtClean="0">
                <a:latin typeface="Times New Roman" panose="02020603050405020304" pitchFamily="18" charset="0"/>
                <a:cs typeface="Times New Roman" panose="02020603050405020304" pitchFamily="18" charset="0"/>
              </a:rPr>
              <a:t>T</a:t>
            </a:r>
            <a:endParaRPr lang="en-US" i="1" baseline="-25000" dirty="0">
              <a:latin typeface="Times New Roman" panose="02020603050405020304" pitchFamily="18" charset="0"/>
              <a:cs typeface="Times New Roman" panose="02020603050405020304" pitchFamily="18" charset="0"/>
            </a:endParaRP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3"/>
          <a:stretch>
            <a:fillRect/>
          </a:stretch>
        </p:blipFill>
        <p:spPr>
          <a:xfrm>
            <a:off x="6992384" y="95716"/>
            <a:ext cx="2058800" cy="1688344"/>
          </a:xfrm>
          <a:prstGeom prst="rect">
            <a:avLst/>
          </a:prstGeom>
        </p:spPr>
      </p:pic>
      <p:sp>
        <p:nvSpPr>
          <p:cNvPr id="6" name="Rectangle 5"/>
          <p:cNvSpPr/>
          <p:nvPr/>
        </p:nvSpPr>
        <p:spPr>
          <a:xfrm>
            <a:off x="7495309" y="5001491"/>
            <a:ext cx="1020041"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90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Because the generation of perturbation energy requires systematic poleward transport of warm air and equatorward transport of cold air, it is clear that baroclinically unstable disturbances tend to reduce the meridional temperature gradient and hence the available potential energy of the mean flow</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spTree>
    <p:extLst>
      <p:ext uri="{BB962C8B-B14F-4D97-AF65-F5344CB8AC3E}">
        <p14:creationId xmlns:p14="http://schemas.microsoft.com/office/powerpoint/2010/main" val="3199880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Because the generation of perturbation energy requires systematic poleward transport of warm air and equatorward transport of cold air, it is clear that baroclinically unstable disturbances tend to reduce the meridional temperature gradient and hence the available potential energy of the mean flow</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3" name="Picture 2"/>
          <p:cNvPicPr>
            <a:picLocks noChangeAspect="1"/>
          </p:cNvPicPr>
          <p:nvPr/>
        </p:nvPicPr>
        <p:blipFill>
          <a:blip r:embed="rId2"/>
          <a:stretch>
            <a:fillRect/>
          </a:stretch>
        </p:blipFill>
        <p:spPr>
          <a:xfrm>
            <a:off x="6992384" y="95716"/>
            <a:ext cx="2058800" cy="1688344"/>
          </a:xfrm>
          <a:prstGeom prst="rect">
            <a:avLst/>
          </a:prstGeom>
        </p:spPr>
      </p:pic>
      <p:pic>
        <p:nvPicPr>
          <p:cNvPr id="2" name="Picture 1"/>
          <p:cNvPicPr>
            <a:picLocks noChangeAspect="1"/>
          </p:cNvPicPr>
          <p:nvPr/>
        </p:nvPicPr>
        <p:blipFill>
          <a:blip r:embed="rId3"/>
          <a:stretch>
            <a:fillRect/>
          </a:stretch>
        </p:blipFill>
        <p:spPr>
          <a:xfrm>
            <a:off x="139102" y="465682"/>
            <a:ext cx="8865795" cy="5614296"/>
          </a:xfrm>
          <a:prstGeom prst="rect">
            <a:avLst/>
          </a:prstGeom>
        </p:spPr>
      </p:pic>
    </p:spTree>
    <p:extLst>
      <p:ext uri="{BB962C8B-B14F-4D97-AF65-F5344CB8AC3E}">
        <p14:creationId xmlns:p14="http://schemas.microsoft.com/office/powerpoint/2010/main" val="328994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solidFill>
                  <a:srgbClr val="FF0000"/>
                </a:solidFill>
              </a:rPr>
              <a:t>Baroclinic instability </a:t>
            </a:r>
            <a:r>
              <a:rPr lang="en-US" dirty="0" smtClean="0"/>
              <a:t>- a wave instability associated with the </a:t>
            </a:r>
            <a:r>
              <a:rPr lang="en-US" u="sng" dirty="0" smtClean="0"/>
              <a:t>vertical shear </a:t>
            </a:r>
            <a:r>
              <a:rPr lang="en-US" dirty="0" smtClean="0"/>
              <a:t>in a jet-like current</a:t>
            </a:r>
          </a:p>
          <a:p>
            <a:pPr lvl="2"/>
            <a:r>
              <a:rPr lang="en-US" dirty="0" smtClean="0"/>
              <a:t>grows by converting potential energy associated with the mean horizontal temperature gradient that must exist to provide thermal wind balance for the vertical shear in the basic state flow</a:t>
            </a:r>
          </a:p>
          <a:p>
            <a:pPr lvl="2"/>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610121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parcels that move </a:t>
            </a:r>
            <a:r>
              <a:rPr lang="en-US" dirty="0" smtClean="0">
                <a:solidFill>
                  <a:srgbClr val="FF0000"/>
                </a:solidFill>
              </a:rPr>
              <a:t>poleward</a:t>
            </a:r>
            <a:r>
              <a:rPr lang="en-US" dirty="0" smtClean="0"/>
              <a:t> and </a:t>
            </a:r>
            <a:r>
              <a:rPr lang="en-US" dirty="0" smtClean="0">
                <a:solidFill>
                  <a:srgbClr val="FF0000"/>
                </a:solidFill>
              </a:rPr>
              <a:t>upward</a:t>
            </a:r>
            <a:r>
              <a:rPr lang="en-US" dirty="0" smtClean="0"/>
              <a:t> with slopes </a:t>
            </a:r>
            <a:r>
              <a:rPr lang="en-US" u="sng" dirty="0" smtClean="0"/>
              <a:t>less than</a:t>
            </a:r>
            <a:r>
              <a:rPr lang="en-US" dirty="0" smtClean="0"/>
              <a:t> the slope of the zonal mean potential temperature surface will become </a:t>
            </a:r>
            <a:r>
              <a:rPr lang="en-US" dirty="0" smtClean="0">
                <a:solidFill>
                  <a:srgbClr val="FF0000"/>
                </a:solidFill>
              </a:rPr>
              <a:t>warmer</a:t>
            </a:r>
            <a:r>
              <a:rPr lang="en-US" dirty="0" smtClean="0"/>
              <a:t> than their surroundings, and vice versa for parcels moving downward and equatorward</a:t>
            </a:r>
          </a:p>
          <a:p>
            <a:pPr lvl="2"/>
            <a:r>
              <a:rPr lang="en-US" dirty="0" smtClean="0"/>
              <a:t>the </a:t>
            </a:r>
            <a:r>
              <a:rPr lang="en-US" dirty="0" smtClean="0">
                <a:solidFill>
                  <a:srgbClr val="FF0000"/>
                </a:solidFill>
              </a:rPr>
              <a:t>correlations</a:t>
            </a:r>
            <a:r>
              <a:rPr lang="en-US" dirty="0" smtClean="0"/>
              <a:t> between disturbance meridional velocity and temperature and between disturbance vertical velocity and temperature will both be </a:t>
            </a:r>
            <a:r>
              <a:rPr lang="en-US" dirty="0" smtClean="0">
                <a:solidFill>
                  <a:srgbClr val="FF0000"/>
                </a:solidFill>
              </a:rPr>
              <a:t>positive</a:t>
            </a:r>
            <a:r>
              <a:rPr lang="en-US" dirty="0" smtClean="0"/>
              <a:t> as required for baroclinically </a:t>
            </a:r>
            <a:r>
              <a:rPr lang="en-US" dirty="0" smtClean="0">
                <a:solidFill>
                  <a:srgbClr val="FF0000"/>
                </a:solidFill>
              </a:rPr>
              <a:t>unstable</a:t>
            </a:r>
            <a:r>
              <a:rPr lang="en-US" dirty="0" smtClean="0"/>
              <a:t> disturbances</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11063887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parcels that move </a:t>
            </a:r>
            <a:r>
              <a:rPr lang="en-US" dirty="0" smtClean="0">
                <a:solidFill>
                  <a:schemeClr val="accent1">
                    <a:lumMod val="75000"/>
                  </a:schemeClr>
                </a:solidFill>
              </a:rPr>
              <a:t>poleward</a:t>
            </a:r>
            <a:r>
              <a:rPr lang="en-US" dirty="0" smtClean="0"/>
              <a:t> and </a:t>
            </a:r>
            <a:r>
              <a:rPr lang="en-US" dirty="0" smtClean="0">
                <a:solidFill>
                  <a:schemeClr val="accent1">
                    <a:lumMod val="75000"/>
                  </a:schemeClr>
                </a:solidFill>
              </a:rPr>
              <a:t>upward</a:t>
            </a:r>
            <a:r>
              <a:rPr lang="en-US" dirty="0" smtClean="0"/>
              <a:t> with slopes </a:t>
            </a:r>
            <a:r>
              <a:rPr lang="en-US" u="sng" dirty="0" smtClean="0"/>
              <a:t>greater than</a:t>
            </a:r>
            <a:r>
              <a:rPr lang="en-US" dirty="0" smtClean="0"/>
              <a:t> the slope of the zonal mean potential temperature surface will become </a:t>
            </a:r>
            <a:r>
              <a:rPr lang="en-US" dirty="0" smtClean="0">
                <a:solidFill>
                  <a:schemeClr val="accent1">
                    <a:lumMod val="75000"/>
                  </a:schemeClr>
                </a:solidFill>
              </a:rPr>
              <a:t>colder</a:t>
            </a:r>
            <a:r>
              <a:rPr lang="en-US" dirty="0" smtClean="0"/>
              <a:t> than their surroundings, and vice versa for parcels moving downward and equatorward</a:t>
            </a:r>
          </a:p>
          <a:p>
            <a:pPr lvl="2"/>
            <a:r>
              <a:rPr lang="en-US" dirty="0" smtClean="0"/>
              <a:t>the </a:t>
            </a:r>
            <a:r>
              <a:rPr lang="en-US" dirty="0" smtClean="0">
                <a:solidFill>
                  <a:schemeClr val="accent1">
                    <a:lumMod val="75000"/>
                  </a:schemeClr>
                </a:solidFill>
              </a:rPr>
              <a:t>correlations</a:t>
            </a:r>
            <a:r>
              <a:rPr lang="en-US" dirty="0" smtClean="0"/>
              <a:t> between disturbance meridional velocity and temperature and between disturbance vertical velocity and temperature will both be </a:t>
            </a:r>
            <a:r>
              <a:rPr lang="en-US" dirty="0" smtClean="0">
                <a:solidFill>
                  <a:schemeClr val="accent1">
                    <a:lumMod val="75000"/>
                  </a:schemeClr>
                </a:solidFill>
              </a:rPr>
              <a:t>negative</a:t>
            </a:r>
            <a:r>
              <a:rPr lang="en-US" dirty="0" smtClean="0"/>
              <a:t> as required for baroclinically </a:t>
            </a:r>
            <a:r>
              <a:rPr lang="en-US" dirty="0" smtClean="0">
                <a:solidFill>
                  <a:schemeClr val="accent1">
                    <a:lumMod val="75000"/>
                  </a:schemeClr>
                </a:solidFill>
              </a:rPr>
              <a:t>stable</a:t>
            </a:r>
            <a:r>
              <a:rPr lang="en-US" dirty="0" smtClean="0"/>
              <a:t> disturbances</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21012075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r>
              <a:rPr lang="en-US" dirty="0" smtClean="0"/>
              <a:t>the rate of energy generation can be greater for an atmosphere in which the meridional slope of the potential temperature surfaces is large</a:t>
            </a:r>
          </a:p>
          <a:p>
            <a:pPr lvl="1"/>
            <a:r>
              <a:rPr lang="en-US" dirty="0" smtClean="0"/>
              <a:t>why baroclinic</a:t>
            </a:r>
            <a:r>
              <a:rPr lang="en-US" dirty="0"/>
              <a:t> </a:t>
            </a:r>
            <a:r>
              <a:rPr lang="en-US" dirty="0" smtClean="0"/>
              <a:t>instability has a short-wave cutoff</a:t>
            </a:r>
          </a:p>
          <a:p>
            <a:pPr lvl="2"/>
            <a:r>
              <a:rPr lang="en-US" dirty="0" smtClean="0"/>
              <a:t>Intensity of the vertical circulation must increase as the wavelength decreases. </a:t>
            </a:r>
          </a:p>
          <a:p>
            <a:pPr lvl="2"/>
            <a:r>
              <a:rPr lang="en-US" dirty="0" smtClean="0"/>
              <a:t>Thus, the slopes of the parcel trajectories must increase with decreasing wavelength, and for some critical wavelength the trajectory slopes will become greater than the slopes of the potential temperature surfaces.</a:t>
            </a:r>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spTree>
    <p:extLst>
      <p:ext uri="{BB962C8B-B14F-4D97-AF65-F5344CB8AC3E}">
        <p14:creationId xmlns:p14="http://schemas.microsoft.com/office/powerpoint/2010/main" val="31631829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The energetics of baroclinic waves</a:t>
            </a:r>
          </a:p>
          <a:p>
            <a:endParaRPr lang="en-US" dirty="0"/>
          </a:p>
          <a:p>
            <a:pPr lvl="1"/>
            <a:endParaRPr lang="en-US" dirty="0"/>
          </a:p>
          <a:p>
            <a:pPr lvl="1"/>
            <a:endParaRPr lang="en-US" dirty="0" smtClean="0"/>
          </a:p>
          <a:p>
            <a:pPr lvl="1"/>
            <a:endParaRPr lang="en-US" dirty="0"/>
          </a:p>
          <a:p>
            <a:pPr lvl="1"/>
            <a:endParaRPr lang="en-US" dirty="0" smtClean="0"/>
          </a:p>
        </p:txBody>
      </p:sp>
      <p:sp>
        <p:nvSpPr>
          <p:cNvPr id="8" name="TextBox 7"/>
          <p:cNvSpPr txBox="1"/>
          <p:nvPr/>
        </p:nvSpPr>
        <p:spPr>
          <a:xfrm>
            <a:off x="1124771" y="2267674"/>
            <a:ext cx="5480859" cy="461665"/>
          </a:xfrm>
          <a:prstGeom prst="rect">
            <a:avLst/>
          </a:prstGeom>
          <a:noFill/>
        </p:spPr>
        <p:txBody>
          <a:bodyPr wrap="none" rtlCol="0">
            <a:spAutoFit/>
          </a:bodyPr>
          <a:lstStyle/>
          <a:p>
            <a:r>
              <a:rPr lang="en-US" sz="2400" dirty="0" smtClean="0"/>
              <a:t>Energy Equations for the Two-Layer Model</a:t>
            </a:r>
            <a:endParaRPr lang="en-US" sz="2400" dirty="0"/>
          </a:p>
        </p:txBody>
      </p:sp>
      <p:pic>
        <p:nvPicPr>
          <p:cNvPr id="6" name="Picture 5"/>
          <p:cNvPicPr>
            <a:picLocks noChangeAspect="1"/>
          </p:cNvPicPr>
          <p:nvPr/>
        </p:nvPicPr>
        <p:blipFill>
          <a:blip r:embed="rId2"/>
          <a:stretch>
            <a:fillRect/>
          </a:stretch>
        </p:blipFill>
        <p:spPr>
          <a:xfrm>
            <a:off x="6650353" y="96584"/>
            <a:ext cx="2417854" cy="1288867"/>
          </a:xfrm>
          <a:prstGeom prst="rect">
            <a:avLst/>
          </a:prstGeom>
        </p:spPr>
      </p:pic>
      <p:pic>
        <p:nvPicPr>
          <p:cNvPr id="2" name="Picture 1"/>
          <p:cNvPicPr>
            <a:picLocks noChangeAspect="1"/>
          </p:cNvPicPr>
          <p:nvPr/>
        </p:nvPicPr>
        <p:blipFill>
          <a:blip r:embed="rId3"/>
          <a:stretch>
            <a:fillRect/>
          </a:stretch>
        </p:blipFill>
        <p:spPr>
          <a:xfrm>
            <a:off x="1691569" y="145395"/>
            <a:ext cx="5803740" cy="6574060"/>
          </a:xfrm>
          <a:prstGeom prst="rect">
            <a:avLst/>
          </a:prstGeom>
        </p:spPr>
      </p:pic>
      <p:sp>
        <p:nvSpPr>
          <p:cNvPr id="3" name="Rectangle 2"/>
          <p:cNvSpPr/>
          <p:nvPr/>
        </p:nvSpPr>
        <p:spPr>
          <a:xfrm>
            <a:off x="2202873" y="2909455"/>
            <a:ext cx="2410691" cy="5541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868" y="2267674"/>
            <a:ext cx="2827312" cy="830997"/>
          </a:xfrm>
          <a:prstGeom prst="rect">
            <a:avLst/>
          </a:prstGeom>
          <a:noFill/>
        </p:spPr>
        <p:txBody>
          <a:bodyPr wrap="none" rtlCol="0">
            <a:spAutoFit/>
          </a:bodyPr>
          <a:lstStyle/>
          <a:p>
            <a:r>
              <a:rPr lang="en-US" sz="2400" dirty="0" smtClean="0"/>
              <a:t>Warm air poleward</a:t>
            </a:r>
          </a:p>
          <a:p>
            <a:r>
              <a:rPr lang="en-US" sz="2400" dirty="0" smtClean="0"/>
              <a:t>Cold air equatorward</a:t>
            </a:r>
            <a:endParaRPr lang="en-US" sz="2400" dirty="0"/>
          </a:p>
        </p:txBody>
      </p:sp>
      <p:cxnSp>
        <p:nvCxnSpPr>
          <p:cNvPr id="10" name="Straight Connector 9"/>
          <p:cNvCxnSpPr>
            <a:stCxn id="3" idx="3"/>
            <a:endCxn id="7" idx="1"/>
          </p:cNvCxnSpPr>
          <p:nvPr/>
        </p:nvCxnSpPr>
        <p:spPr>
          <a:xfrm flipV="1">
            <a:off x="4613564" y="2683173"/>
            <a:ext cx="511304" cy="5033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24868" y="3585795"/>
            <a:ext cx="2086405" cy="830997"/>
          </a:xfrm>
          <a:prstGeom prst="rect">
            <a:avLst/>
          </a:prstGeom>
          <a:noFill/>
        </p:spPr>
        <p:txBody>
          <a:bodyPr wrap="none" rtlCol="0">
            <a:spAutoFit/>
          </a:bodyPr>
          <a:lstStyle/>
          <a:p>
            <a:r>
              <a:rPr lang="en-US" sz="2400" dirty="0" smtClean="0"/>
              <a:t>Warm air rising</a:t>
            </a:r>
          </a:p>
          <a:p>
            <a:r>
              <a:rPr lang="en-US" sz="2400" dirty="0" smtClean="0"/>
              <a:t>Cold air sinking</a:t>
            </a:r>
            <a:endParaRPr lang="en-US" sz="2400" dirty="0"/>
          </a:p>
        </p:txBody>
      </p:sp>
      <p:sp>
        <p:nvSpPr>
          <p:cNvPr id="12" name="Rectangle 11"/>
          <p:cNvSpPr/>
          <p:nvPr/>
        </p:nvSpPr>
        <p:spPr>
          <a:xfrm>
            <a:off x="3810000" y="4802193"/>
            <a:ext cx="1454727" cy="55418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0"/>
            <a:endCxn id="11" idx="1"/>
          </p:cNvCxnSpPr>
          <p:nvPr/>
        </p:nvCxnSpPr>
        <p:spPr>
          <a:xfrm flipV="1">
            <a:off x="4537364" y="4001294"/>
            <a:ext cx="587504" cy="8008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14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u="sng" dirty="0" smtClean="0"/>
              <a:t>Severe constraint</a:t>
            </a:r>
            <a:r>
              <a:rPr lang="en-US" dirty="0" smtClean="0"/>
              <a:t> of two-layer model</a:t>
            </a:r>
            <a:r>
              <a:rPr lang="en-US" dirty="0"/>
              <a:t>; </a:t>
            </a:r>
            <a:r>
              <a:rPr lang="en-US" dirty="0" smtClean="0"/>
              <a:t>assumes that </a:t>
            </a:r>
            <a:r>
              <a:rPr lang="en-US" dirty="0"/>
              <a:t>the altitude dependence of large-scale systems can be adequately </a:t>
            </a:r>
            <a:r>
              <a:rPr lang="en-US" dirty="0" smtClean="0"/>
              <a:t>represented with </a:t>
            </a:r>
            <a:r>
              <a:rPr lang="en-US" dirty="0"/>
              <a:t>only two degrees of freedom in the </a:t>
            </a:r>
            <a:r>
              <a:rPr lang="en-US" dirty="0" smtClean="0"/>
              <a:t>vertical (250- and 750-hPa levels)</a:t>
            </a:r>
          </a:p>
          <a:p>
            <a:pPr lvl="2"/>
            <a:r>
              <a:rPr lang="en-US" dirty="0" smtClean="0"/>
              <a:t>disturbances </a:t>
            </a:r>
            <a:r>
              <a:rPr lang="en-US" dirty="0"/>
              <a:t>that are concentrated near </a:t>
            </a:r>
            <a:r>
              <a:rPr lang="en-US" dirty="0" smtClean="0"/>
              <a:t>the ground </a:t>
            </a:r>
            <a:r>
              <a:rPr lang="en-US" dirty="0"/>
              <a:t>or near the tropopause can hardly be represented accurately in the </a:t>
            </a:r>
            <a:r>
              <a:rPr lang="en-US" dirty="0" smtClean="0"/>
              <a:t>two-layer model</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1924016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Obtain </a:t>
            </a:r>
            <a:r>
              <a:rPr lang="en-US" u="sng" dirty="0" smtClean="0"/>
              <a:t>necessary </a:t>
            </a:r>
            <a:r>
              <a:rPr lang="en-US" u="sng" dirty="0"/>
              <a:t>conditions</a:t>
            </a:r>
            <a:r>
              <a:rPr lang="en-US" dirty="0"/>
              <a:t> for baroclinic or </a:t>
            </a:r>
            <a:r>
              <a:rPr lang="en-US" dirty="0" err="1"/>
              <a:t>barotropic</a:t>
            </a:r>
            <a:r>
              <a:rPr lang="en-US" dirty="0"/>
              <a:t> instability from an integral </a:t>
            </a:r>
            <a:r>
              <a:rPr lang="en-US" dirty="0" smtClean="0"/>
              <a:t>theorem first </a:t>
            </a:r>
            <a:r>
              <a:rPr lang="en-US" dirty="0"/>
              <a:t>developed by </a:t>
            </a:r>
            <a:r>
              <a:rPr lang="en-US" dirty="0" smtClean="0"/>
              <a:t>Rayleigh (8.4.2)</a:t>
            </a:r>
          </a:p>
          <a:p>
            <a:pPr lvl="2"/>
            <a:r>
              <a:rPr lang="en-US" dirty="0"/>
              <a:t>baroclinic instability is intimately related to the mean </a:t>
            </a:r>
            <a:r>
              <a:rPr lang="en-US" dirty="0" smtClean="0"/>
              <a:t>meridional gradient </a:t>
            </a:r>
            <a:r>
              <a:rPr lang="en-US" dirty="0"/>
              <a:t>of potential vorticity and the mean meridional temperature gradient at </a:t>
            </a:r>
            <a:r>
              <a:rPr lang="en-US" dirty="0" smtClean="0"/>
              <a:t>the surface</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4534649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a:t>pose </a:t>
            </a:r>
            <a:r>
              <a:rPr lang="en-US" dirty="0" smtClean="0"/>
              <a:t>the stability </a:t>
            </a:r>
            <a:r>
              <a:rPr lang="en-US" dirty="0"/>
              <a:t>problem for a continuously stratified atmosphere in a fashion that leads </a:t>
            </a:r>
            <a:r>
              <a:rPr lang="en-US" dirty="0" smtClean="0"/>
              <a:t>to a </a:t>
            </a:r>
            <a:r>
              <a:rPr lang="en-US" dirty="0"/>
              <a:t>second-order differential equation for the vertical structure that can be solved </a:t>
            </a:r>
            <a:r>
              <a:rPr lang="en-US" dirty="0" smtClean="0"/>
              <a:t>by standard </a:t>
            </a:r>
            <a:r>
              <a:rPr lang="en-US" dirty="0"/>
              <a:t>methods </a:t>
            </a:r>
            <a:r>
              <a:rPr lang="en-US" dirty="0" smtClean="0"/>
              <a:t>(</a:t>
            </a:r>
            <a:r>
              <a:rPr lang="en-US" dirty="0" err="1" smtClean="0"/>
              <a:t>Eady</a:t>
            </a:r>
            <a:r>
              <a:rPr lang="en-US" dirty="0" smtClean="0"/>
              <a:t>, 8.4.3)</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40215584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a:t>Derivation of the Rayleigh theorem and the </a:t>
            </a:r>
            <a:r>
              <a:rPr lang="en-US" dirty="0" err="1"/>
              <a:t>Eady</a:t>
            </a:r>
            <a:r>
              <a:rPr lang="en-US" dirty="0"/>
              <a:t> stability model is facilitated if </a:t>
            </a:r>
            <a:r>
              <a:rPr lang="en-US" dirty="0" smtClean="0"/>
              <a:t>we transform </a:t>
            </a:r>
            <a:r>
              <a:rPr lang="en-US" dirty="0"/>
              <a:t>from the standard isobaric coordinates to a vertical coordinate based </a:t>
            </a:r>
            <a:r>
              <a:rPr lang="en-US" dirty="0" smtClean="0"/>
              <a:t>on the </a:t>
            </a:r>
            <a:r>
              <a:rPr lang="en-US" dirty="0"/>
              <a:t>logarithm of pressure. In the log-pressure coordinates, the vertical </a:t>
            </a:r>
            <a:r>
              <a:rPr lang="en-US" dirty="0" smtClean="0"/>
              <a:t>coordinate is </a:t>
            </a:r>
            <a:r>
              <a:rPr lang="en-US" dirty="0"/>
              <a:t>defined as</a:t>
            </a:r>
            <a:endParaRPr lang="en-US" dirty="0" smtClean="0"/>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497511" y="4581052"/>
            <a:ext cx="8148978" cy="1071602"/>
          </a:xfrm>
          <a:prstGeom prst="rect">
            <a:avLst/>
          </a:prstGeom>
        </p:spPr>
      </p:pic>
      <p:sp>
        <p:nvSpPr>
          <p:cNvPr id="6" name="Rectangle 5"/>
          <p:cNvSpPr/>
          <p:nvPr/>
        </p:nvSpPr>
        <p:spPr>
          <a:xfrm>
            <a:off x="8201891" y="5320145"/>
            <a:ext cx="540327"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9065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Hydrostatic equation</a:t>
            </a:r>
          </a:p>
          <a:p>
            <a:pPr lvl="1"/>
            <a:endParaRPr lang="en-US" dirty="0"/>
          </a:p>
          <a:p>
            <a:pPr lvl="1"/>
            <a:endParaRPr lang="en-US" dirty="0" smtClean="0"/>
          </a:p>
          <a:p>
            <a:pPr lvl="1"/>
            <a:r>
              <a:rPr lang="en-US" dirty="0" smtClean="0"/>
              <a:t>Continuity equation</a:t>
            </a:r>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7" name="Picture 6"/>
          <p:cNvPicPr>
            <a:picLocks noChangeAspect="1"/>
          </p:cNvPicPr>
          <p:nvPr/>
        </p:nvPicPr>
        <p:blipFill>
          <a:blip r:embed="rId3"/>
          <a:stretch>
            <a:fillRect/>
          </a:stretch>
        </p:blipFill>
        <p:spPr>
          <a:xfrm>
            <a:off x="483269" y="3208926"/>
            <a:ext cx="8177461" cy="829483"/>
          </a:xfrm>
          <a:prstGeom prst="rect">
            <a:avLst/>
          </a:prstGeom>
        </p:spPr>
      </p:pic>
      <p:pic>
        <p:nvPicPr>
          <p:cNvPr id="9" name="Picture 8"/>
          <p:cNvPicPr>
            <a:picLocks noChangeAspect="1"/>
          </p:cNvPicPr>
          <p:nvPr/>
        </p:nvPicPr>
        <p:blipFill>
          <a:blip r:embed="rId4"/>
          <a:stretch>
            <a:fillRect/>
          </a:stretch>
        </p:blipFill>
        <p:spPr>
          <a:xfrm>
            <a:off x="188403" y="4356977"/>
            <a:ext cx="8472327" cy="956050"/>
          </a:xfrm>
          <a:prstGeom prst="rect">
            <a:avLst/>
          </a:prstGeom>
        </p:spPr>
      </p:pic>
    </p:spTree>
    <p:extLst>
      <p:ext uri="{BB962C8B-B14F-4D97-AF65-F5344CB8AC3E}">
        <p14:creationId xmlns:p14="http://schemas.microsoft.com/office/powerpoint/2010/main" val="14297919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a:p>
            <a:pPr lvl="1"/>
            <a:r>
              <a:rPr lang="en-US" dirty="0" smtClean="0"/>
              <a:t>First law of thermodynamics</a:t>
            </a:r>
          </a:p>
          <a:p>
            <a:pPr lvl="1"/>
            <a:endParaRPr lang="en-US" dirty="0"/>
          </a:p>
          <a:p>
            <a:pPr lvl="1"/>
            <a:endParaRPr lang="en-US" dirty="0" smtClean="0"/>
          </a:p>
          <a:p>
            <a:pPr lvl="1"/>
            <a:endParaRPr lang="en-US" dirty="0" smtClean="0"/>
          </a:p>
          <a:p>
            <a:pPr lvl="1"/>
            <a:endParaRPr lang="en-US" dirty="0" smtClean="0"/>
          </a:p>
          <a:p>
            <a:pPr lvl="1"/>
            <a:r>
              <a:rPr lang="en-US" dirty="0" smtClean="0"/>
              <a:t>Potential vorticity</a:t>
            </a:r>
          </a:p>
        </p:txBody>
      </p:sp>
      <p:sp>
        <p:nvSpPr>
          <p:cNvPr id="8" name="TextBox 7"/>
          <p:cNvSpPr txBox="1"/>
          <p:nvPr/>
        </p:nvSpPr>
        <p:spPr>
          <a:xfrm>
            <a:off x="1124771" y="2267674"/>
            <a:ext cx="3398431" cy="461665"/>
          </a:xfrm>
          <a:prstGeom prst="rect">
            <a:avLst/>
          </a:prstGeom>
          <a:noFill/>
        </p:spPr>
        <p:txBody>
          <a:bodyPr wrap="none" rtlCol="0">
            <a:spAutoFit/>
          </a:bodyPr>
          <a:lstStyle/>
          <a:p>
            <a:r>
              <a:rPr lang="en-US" sz="2400" dirty="0" smtClean="0"/>
              <a:t>Log-pressure coordinates</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540401" y="3171388"/>
            <a:ext cx="8063197" cy="1650419"/>
          </a:xfrm>
          <a:prstGeom prst="rect">
            <a:avLst/>
          </a:prstGeom>
        </p:spPr>
      </p:pic>
      <p:pic>
        <p:nvPicPr>
          <p:cNvPr id="6" name="Picture 5"/>
          <p:cNvPicPr>
            <a:picLocks noChangeAspect="1"/>
          </p:cNvPicPr>
          <p:nvPr/>
        </p:nvPicPr>
        <p:blipFill>
          <a:blip r:embed="rId4"/>
          <a:stretch>
            <a:fillRect/>
          </a:stretch>
        </p:blipFill>
        <p:spPr>
          <a:xfrm>
            <a:off x="493636" y="5130825"/>
            <a:ext cx="8021714" cy="1488187"/>
          </a:xfrm>
          <a:prstGeom prst="rect">
            <a:avLst/>
          </a:prstGeom>
        </p:spPr>
      </p:pic>
      <p:sp>
        <p:nvSpPr>
          <p:cNvPr id="10" name="TextBox 9"/>
          <p:cNvSpPr txBox="1"/>
          <p:nvPr/>
        </p:nvSpPr>
        <p:spPr>
          <a:xfrm>
            <a:off x="2964873" y="6061572"/>
            <a:ext cx="4176015" cy="369332"/>
          </a:xfrm>
          <a:prstGeom prst="rect">
            <a:avLst/>
          </a:prstGeom>
          <a:noFill/>
        </p:spPr>
        <p:txBody>
          <a:bodyPr wrap="none" rtlCol="0">
            <a:spAutoFit/>
          </a:bodyPr>
          <a:lstStyle/>
          <a:p>
            <a:r>
              <a:rPr lang="en-US" dirty="0" smtClean="0"/>
              <a:t>{Rel. </a:t>
            </a:r>
            <a:r>
              <a:rPr lang="en-US" dirty="0" err="1" smtClean="0"/>
              <a:t>vort</a:t>
            </a:r>
            <a:r>
              <a:rPr lang="en-US" dirty="0" smtClean="0"/>
              <a:t>. + Earth’s </a:t>
            </a:r>
            <a:r>
              <a:rPr lang="en-US" dirty="0" err="1" smtClean="0"/>
              <a:t>vort</a:t>
            </a:r>
            <a:r>
              <a:rPr lang="en-US" dirty="0" smtClean="0"/>
              <a:t>. + Stretching </a:t>
            </a:r>
            <a:r>
              <a:rPr lang="en-US" dirty="0" err="1" smtClean="0"/>
              <a:t>vort</a:t>
            </a:r>
            <a:r>
              <a:rPr lang="en-US" dirty="0" smtClean="0"/>
              <a:t>.}</a:t>
            </a:r>
            <a:endParaRPr lang="en-US" dirty="0"/>
          </a:p>
        </p:txBody>
      </p:sp>
    </p:spTree>
    <p:extLst>
      <p:ext uri="{BB962C8B-B14F-4D97-AF65-F5344CB8AC3E}">
        <p14:creationId xmlns:p14="http://schemas.microsoft.com/office/powerpoint/2010/main" val="1089672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a:p>
            <a:pPr lvl="1"/>
            <a:r>
              <a:rPr lang="en-US" dirty="0" smtClean="0"/>
              <a:t>Wave-like disturbances (arising from wave instability)</a:t>
            </a:r>
          </a:p>
          <a:p>
            <a:pPr lvl="2"/>
            <a:r>
              <a:rPr lang="en-US" dirty="0" smtClean="0"/>
              <a:t>linearized version of the governing equations is analyzed to determine the structure and amplification rate for the various wave modes supported by the system </a:t>
            </a:r>
          </a:p>
          <a:p>
            <a:pPr lvl="2"/>
            <a:r>
              <a:rPr lang="en-US" i="1" u="sng" dirty="0" smtClean="0"/>
              <a:t>normal modes </a:t>
            </a:r>
            <a:r>
              <a:rPr lang="en-US" dirty="0" smtClean="0"/>
              <a:t>method - assume that a small perturbation consisting of a single Fourier wave mode of form </a:t>
            </a:r>
            <a:r>
              <a:rPr lang="en-US" dirty="0" err="1" smtClean="0">
                <a:latin typeface="Times New Roman" panose="02020603050405020304" pitchFamily="18" charset="0"/>
                <a:cs typeface="Times New Roman" panose="02020603050405020304" pitchFamily="18" charset="0"/>
              </a:rPr>
              <a:t>exp</a:t>
            </a:r>
            <a:r>
              <a:rPr lang="en-US" dirty="0" smtClean="0">
                <a:latin typeface="Times New Roman" panose="02020603050405020304" pitchFamily="18" charset="0"/>
                <a:cs typeface="Times New Roman" panose="02020603050405020304" pitchFamily="18" charset="0"/>
              </a:rPr>
              <a:t>[</a:t>
            </a:r>
            <a:r>
              <a:rPr lang="en-US" i="1" dirty="0" err="1" smtClean="0">
                <a:latin typeface="Times New Roman" panose="02020603050405020304" pitchFamily="18" charset="0"/>
                <a:cs typeface="Times New Roman" panose="02020603050405020304" pitchFamily="18" charset="0"/>
              </a:rPr>
              <a:t>ik</a:t>
            </a:r>
            <a:r>
              <a:rPr lang="en-US" i="1" dirty="0" smtClean="0">
                <a:latin typeface="Times New Roman" panose="02020603050405020304" pitchFamily="18" charset="0"/>
                <a:cs typeface="Times New Roman" panose="02020603050405020304" pitchFamily="18" charset="0"/>
              </a:rPr>
              <a:t>(x – </a:t>
            </a:r>
            <a:r>
              <a:rPr lang="en-US" i="1" dirty="0" err="1" smtClean="0">
                <a:latin typeface="Times New Roman" panose="02020603050405020304" pitchFamily="18" charset="0"/>
                <a:cs typeface="Times New Roman" panose="02020603050405020304" pitchFamily="18" charset="0"/>
              </a:rPr>
              <a:t>ct</a:t>
            </a:r>
            <a:r>
              <a:rPr lang="en-US" i="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smtClean="0"/>
              <a:t> is introduced into the flow and to determine the conditions for which the phase velocity </a:t>
            </a:r>
            <a:r>
              <a:rPr lang="en-US" i="1" dirty="0" smtClean="0">
                <a:latin typeface="Times New Roman" panose="02020603050405020304" pitchFamily="18" charset="0"/>
                <a:cs typeface="Times New Roman" panose="02020603050405020304" pitchFamily="18" charset="0"/>
              </a:rPr>
              <a:t>c</a:t>
            </a:r>
            <a:r>
              <a:rPr lang="en-US" dirty="0" smtClean="0"/>
              <a:t> has an imaginary part (</a:t>
            </a:r>
            <a:r>
              <a:rPr lang="en-US" dirty="0" smtClean="0">
                <a:solidFill>
                  <a:srgbClr val="FF0000"/>
                </a:solidFill>
              </a:rPr>
              <a:t>exponential growth</a:t>
            </a:r>
            <a:r>
              <a:rPr lang="en-US" dirty="0" smtClean="0"/>
              <a:t>)</a:t>
            </a:r>
          </a:p>
          <a:p>
            <a:pPr lvl="2"/>
            <a:r>
              <a:rPr lang="en-US" i="1" dirty="0" smtClean="0"/>
              <a:t>initial value </a:t>
            </a:r>
            <a:r>
              <a:rPr lang="en-US" dirty="0" smtClean="0"/>
              <a:t>approach</a:t>
            </a: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spTree>
    <p:extLst>
      <p:ext uri="{BB962C8B-B14F-4D97-AF65-F5344CB8AC3E}">
        <p14:creationId xmlns:p14="http://schemas.microsoft.com/office/powerpoint/2010/main" val="24772050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p:txBody>
      </p:sp>
      <p:sp>
        <p:nvSpPr>
          <p:cNvPr id="8" name="TextBox 7"/>
          <p:cNvSpPr txBox="1"/>
          <p:nvPr/>
        </p:nvSpPr>
        <p:spPr>
          <a:xfrm>
            <a:off x="1124771" y="2267674"/>
            <a:ext cx="2968954" cy="461665"/>
          </a:xfrm>
          <a:prstGeom prst="rect">
            <a:avLst/>
          </a:prstGeom>
          <a:noFill/>
        </p:spPr>
        <p:txBody>
          <a:bodyPr wrap="none" rtlCol="0">
            <a:spAutoFit/>
          </a:bodyPr>
          <a:lstStyle/>
          <a:p>
            <a:r>
              <a:rPr lang="en-US" sz="2400" dirty="0" smtClean="0"/>
              <a:t>The Rayleigh Theorem</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628650" y="2750097"/>
            <a:ext cx="7651694" cy="3496141"/>
          </a:xfrm>
          <a:prstGeom prst="rect">
            <a:avLst/>
          </a:prstGeom>
        </p:spPr>
      </p:pic>
      <p:sp>
        <p:nvSpPr>
          <p:cNvPr id="6" name="Rectangle 5"/>
          <p:cNvSpPr/>
          <p:nvPr/>
        </p:nvSpPr>
        <p:spPr>
          <a:xfrm>
            <a:off x="628650" y="2705081"/>
            <a:ext cx="2530186" cy="28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6320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endParaRPr lang="en-US" dirty="0" smtClean="0"/>
          </a:p>
          <a:p>
            <a:endParaRPr lang="en-US" dirty="0"/>
          </a:p>
          <a:p>
            <a:pPr lvl="1"/>
            <a:r>
              <a:rPr lang="en-US" dirty="0"/>
              <a:t>Equation (8.53), together with its boundary conditions, constitutes a </a:t>
            </a:r>
            <a:r>
              <a:rPr lang="en-US" dirty="0" smtClean="0"/>
              <a:t>linear boundary </a:t>
            </a:r>
            <a:r>
              <a:rPr lang="en-US" dirty="0"/>
              <a:t>value problem for </a:t>
            </a:r>
            <a:r>
              <a:rPr lang="el-GR" i="1" dirty="0" smtClean="0">
                <a:latin typeface="Times New Roman" panose="02020603050405020304" pitchFamily="18" charset="0"/>
                <a:cs typeface="Times New Roman" panose="02020603050405020304" pitchFamily="18" charset="0"/>
              </a:rPr>
              <a:t>Ψ</a:t>
            </a:r>
            <a:r>
              <a:rPr lang="en-US" dirty="0" smtClean="0"/>
              <a:t>(y</a:t>
            </a:r>
            <a:r>
              <a:rPr lang="en-US" dirty="0"/>
              <a:t>, </a:t>
            </a:r>
            <a:r>
              <a:rPr lang="en-US" dirty="0" smtClean="0"/>
              <a:t>z∗)</a:t>
            </a:r>
          </a:p>
          <a:p>
            <a:pPr marL="0" indent="0">
              <a:buNone/>
            </a:pPr>
            <a:endParaRPr lang="en-US" dirty="0"/>
          </a:p>
        </p:txBody>
      </p:sp>
      <p:sp>
        <p:nvSpPr>
          <p:cNvPr id="8" name="TextBox 7"/>
          <p:cNvSpPr txBox="1"/>
          <p:nvPr/>
        </p:nvSpPr>
        <p:spPr>
          <a:xfrm>
            <a:off x="1124771" y="2267674"/>
            <a:ext cx="2968954" cy="461665"/>
          </a:xfrm>
          <a:prstGeom prst="rect">
            <a:avLst/>
          </a:prstGeom>
          <a:noFill/>
        </p:spPr>
        <p:txBody>
          <a:bodyPr wrap="none" rtlCol="0">
            <a:spAutoFit/>
          </a:bodyPr>
          <a:lstStyle/>
          <a:p>
            <a:r>
              <a:rPr lang="en-US" sz="2400" dirty="0" smtClean="0"/>
              <a:t>The Rayleigh Theorem</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7" name="Picture 6"/>
          <p:cNvPicPr>
            <a:picLocks noChangeAspect="1"/>
          </p:cNvPicPr>
          <p:nvPr/>
        </p:nvPicPr>
        <p:blipFill>
          <a:blip r:embed="rId3"/>
          <a:stretch>
            <a:fillRect/>
          </a:stretch>
        </p:blipFill>
        <p:spPr>
          <a:xfrm>
            <a:off x="786321" y="2864275"/>
            <a:ext cx="7571358" cy="1747456"/>
          </a:xfrm>
          <a:prstGeom prst="rect">
            <a:avLst/>
          </a:prstGeom>
        </p:spPr>
      </p:pic>
      <p:pic>
        <p:nvPicPr>
          <p:cNvPr id="9" name="Picture 8"/>
          <p:cNvPicPr>
            <a:picLocks noChangeAspect="1"/>
          </p:cNvPicPr>
          <p:nvPr/>
        </p:nvPicPr>
        <p:blipFill>
          <a:blip r:embed="rId4"/>
          <a:stretch>
            <a:fillRect/>
          </a:stretch>
        </p:blipFill>
        <p:spPr>
          <a:xfrm>
            <a:off x="628650" y="5581106"/>
            <a:ext cx="8264780" cy="687586"/>
          </a:xfrm>
          <a:prstGeom prst="rect">
            <a:avLst/>
          </a:prstGeom>
        </p:spPr>
      </p:pic>
      <p:pic>
        <p:nvPicPr>
          <p:cNvPr id="10" name="Picture 9"/>
          <p:cNvPicPr>
            <a:picLocks noChangeAspect="1"/>
          </p:cNvPicPr>
          <p:nvPr/>
        </p:nvPicPr>
        <p:blipFill>
          <a:blip r:embed="rId5"/>
          <a:stretch>
            <a:fillRect/>
          </a:stretch>
        </p:blipFill>
        <p:spPr>
          <a:xfrm>
            <a:off x="2653498" y="6243110"/>
            <a:ext cx="4215083" cy="453177"/>
          </a:xfrm>
          <a:prstGeom prst="rect">
            <a:avLst/>
          </a:prstGeom>
        </p:spPr>
      </p:pic>
    </p:spTree>
    <p:extLst>
      <p:ext uri="{BB962C8B-B14F-4D97-AF65-F5344CB8AC3E}">
        <p14:creationId xmlns:p14="http://schemas.microsoft.com/office/powerpoint/2010/main" val="17998181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endParaRPr lang="en-US" dirty="0" smtClean="0"/>
          </a:p>
          <a:p>
            <a:endParaRPr lang="en-US" dirty="0"/>
          </a:p>
          <a:p>
            <a:pPr lvl="1"/>
            <a:r>
              <a:rPr lang="en-US" dirty="0" smtClean="0"/>
              <a:t>for unstable modes,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smtClean="0"/>
              <a:t> is non-zero</a:t>
            </a:r>
          </a:p>
          <a:p>
            <a:pPr lvl="1"/>
            <a:r>
              <a:rPr lang="en-US" dirty="0" smtClean="0"/>
              <a:t>quantity                 is non-negative</a:t>
            </a:r>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266425" y="2864275"/>
            <a:ext cx="8598608" cy="1929185"/>
          </a:xfrm>
          <a:prstGeom prst="rect">
            <a:avLst/>
          </a:prstGeom>
        </p:spPr>
      </p:pic>
      <p:pic>
        <p:nvPicPr>
          <p:cNvPr id="6" name="Picture 5"/>
          <p:cNvPicPr>
            <a:picLocks noChangeAspect="1"/>
          </p:cNvPicPr>
          <p:nvPr/>
        </p:nvPicPr>
        <p:blipFill>
          <a:blip r:embed="rId4"/>
          <a:stretch>
            <a:fillRect/>
          </a:stretch>
        </p:blipFill>
        <p:spPr>
          <a:xfrm>
            <a:off x="2568806" y="5149791"/>
            <a:ext cx="1033376" cy="954284"/>
          </a:xfrm>
          <a:prstGeom prst="rect">
            <a:avLst/>
          </a:prstGeom>
        </p:spPr>
      </p:pic>
    </p:spTree>
    <p:extLst>
      <p:ext uri="{BB962C8B-B14F-4D97-AF65-F5344CB8AC3E}">
        <p14:creationId xmlns:p14="http://schemas.microsoft.com/office/powerpoint/2010/main" val="923925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810702"/>
              </a:xfrm>
            </p:spPr>
            <p:txBody>
              <a:bodyPr>
                <a:normAutofit/>
              </a:bodyPr>
              <a:lstStyle/>
              <a:p>
                <a:r>
                  <a:rPr lang="en-US" dirty="0" smtClean="0"/>
                  <a:t>Baroclinic instability – cont. stratified atmosphere</a:t>
                </a:r>
              </a:p>
              <a:p>
                <a:endParaRPr lang="en-US" dirty="0"/>
              </a:p>
              <a:p>
                <a:pPr lvl="1"/>
                <a:r>
                  <a:rPr lang="en-US" dirty="0" smtClean="0"/>
                  <a:t>instability </a:t>
                </a:r>
                <a:r>
                  <a:rPr lang="en-US" dirty="0"/>
                  <a:t>is possible only when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/∂z∗</a:t>
                </a:r>
                <a:r>
                  <a:rPr lang="en-US" dirty="0" smtClean="0"/>
                  <a:t> </a:t>
                </a:r>
                <a:r>
                  <a:rPr lang="en-US" dirty="0"/>
                  <a:t>at the lower boundary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𝑞</m:t>
                        </m:r>
                      </m:e>
                    </m:acc>
                  </m:oMath>
                </a14:m>
                <a:r>
                  <a:rPr lang="en-US" dirty="0" smtClean="0"/>
                  <a:t>/</a:t>
                </a:r>
                <a:r>
                  <a:rPr lang="en-US" dirty="0"/>
                  <a:t>∂y) in </a:t>
                </a:r>
                <a:r>
                  <a:rPr lang="en-US" dirty="0" smtClean="0"/>
                  <a:t>the whole </a:t>
                </a:r>
                <a:r>
                  <a:rPr lang="en-US" dirty="0"/>
                  <a:t>domain satisfy certain constraints</a:t>
                </a:r>
                <a:r>
                  <a:rPr lang="en-US" dirty="0" smtClean="0"/>
                  <a:t>:</a:t>
                </a:r>
              </a:p>
              <a:p>
                <a:pPr lvl="2"/>
                <a:r>
                  <a:rPr lang="en-US" dirty="0"/>
                  <a:t>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smtClean="0"/>
                  <a:t>z∗ </a:t>
                </a:r>
                <a:r>
                  <a:rPr lang="en-US" dirty="0"/>
                  <a:t>at </a:t>
                </a:r>
                <a:r>
                  <a:rPr lang="en-US" dirty="0" smtClean="0"/>
                  <a:t>z∗ </a:t>
                </a:r>
                <a:r>
                  <a:rPr lang="en-US" dirty="0"/>
                  <a:t>= </a:t>
                </a:r>
                <a:r>
                  <a:rPr lang="en-US" dirty="0" smtClean="0"/>
                  <a:t>0 (lower boundary), second quantity vanishes and </a:t>
                </a:r>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a:t>
                </a:r>
                <a:r>
                  <a:rPr lang="en-US" dirty="0" smtClean="0"/>
                  <a:t>y must equal zero somewhere in the domain in order for the first quantity to </a:t>
                </a:r>
                <a:r>
                  <a:rPr lang="en-US" dirty="0"/>
                  <a:t>also vanish [Rayleigh </a:t>
                </a:r>
                <a:r>
                  <a:rPr lang="en-US" dirty="0" smtClean="0"/>
                  <a:t>necessary condition]</a:t>
                </a:r>
              </a:p>
              <a:p>
                <a:pPr lvl="2"/>
                <a:r>
                  <a:rPr lang="en-US" dirty="0" smtClean="0"/>
                  <a:t>In the absence of a meridional temperature gradient (baroclinic zone) at </a:t>
                </a:r>
                <a:r>
                  <a:rPr lang="en-US" dirty="0"/>
                  <a:t>the surface, a region of </a:t>
                </a:r>
                <a:r>
                  <a:rPr lang="en-US" dirty="0" smtClean="0"/>
                  <a:t>negative meridional </a:t>
                </a:r>
                <a:r>
                  <a:rPr lang="en-US" dirty="0"/>
                  <a:t>potential vorticity gradients must exist in the interior </a:t>
                </a:r>
                <a:r>
                  <a:rPr lang="en-US" dirty="0" smtClean="0"/>
                  <a:t>for instability </a:t>
                </a:r>
                <a:r>
                  <a:rPr lang="en-US" dirty="0"/>
                  <a:t>to be possible</a:t>
                </a: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810702"/>
              </a:xfrm>
              <a:blipFill>
                <a:blip r:embed="rId2"/>
                <a:stretch>
                  <a:fillRect l="-1391" t="-2025" r="-1391"/>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29251173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796848"/>
              </a:xfrm>
            </p:spPr>
            <p:txBody>
              <a:bodyPr>
                <a:normAutofit/>
              </a:bodyPr>
              <a:lstStyle/>
              <a:p>
                <a:r>
                  <a:rPr lang="en-US" dirty="0" smtClean="0"/>
                  <a:t>Baroclinic instability – cont. stratified atmosphere</a:t>
                </a:r>
              </a:p>
              <a:p>
                <a:endParaRPr lang="en-US" dirty="0"/>
              </a:p>
              <a:p>
                <a:pPr lvl="1"/>
                <a:r>
                  <a:rPr lang="en-US" dirty="0" smtClean="0"/>
                  <a:t>instability </a:t>
                </a:r>
                <a:r>
                  <a:rPr lang="en-US" dirty="0"/>
                  <a:t>is possible only when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𝑢</m:t>
                        </m:r>
                      </m:e>
                    </m:acc>
                  </m:oMath>
                </a14:m>
                <a:r>
                  <a:rPr lang="en-US" dirty="0" smtClean="0"/>
                  <a:t>/</a:t>
                </a:r>
                <a:r>
                  <a:rPr lang="en-US" dirty="0"/>
                  <a:t>∂</a:t>
                </a:r>
                <a:r>
                  <a:rPr lang="en-US" dirty="0" smtClean="0"/>
                  <a:t>z∗ </a:t>
                </a:r>
                <a:r>
                  <a:rPr lang="en-US" dirty="0"/>
                  <a:t>at the lower boundary and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𝑞</m:t>
                        </m:r>
                      </m:e>
                    </m:acc>
                  </m:oMath>
                </a14:m>
                <a:r>
                  <a:rPr lang="en-US" dirty="0" smtClean="0"/>
                  <a:t>/</a:t>
                </a:r>
                <a:r>
                  <a:rPr lang="en-US" dirty="0"/>
                  <a:t>∂y) in </a:t>
                </a:r>
                <a:r>
                  <a:rPr lang="en-US" dirty="0" smtClean="0"/>
                  <a:t>the whole </a:t>
                </a:r>
                <a:r>
                  <a:rPr lang="en-US" dirty="0"/>
                  <a:t>domain satisfy certain constraints</a:t>
                </a:r>
                <a:r>
                  <a:rPr lang="en-US" dirty="0" smtClean="0"/>
                  <a:t>:</a:t>
                </a:r>
              </a:p>
              <a:p>
                <a:pPr lvl="2"/>
                <a:r>
                  <a:rPr lang="en-US" dirty="0"/>
                  <a:t>If </a:t>
                </a:r>
                <a:r>
                  <a:rPr lang="en-US" dirty="0" smtClean="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/∂y ≥ 0 everywhere, then it is necessary that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/∂z</a:t>
                </a:r>
                <a:r>
                  <a:rPr lang="en-US" dirty="0" smtClean="0"/>
                  <a:t>∗ &gt; </a:t>
                </a:r>
                <a:r>
                  <a:rPr lang="en-US" dirty="0"/>
                  <a:t>0 </a:t>
                </a:r>
                <a:r>
                  <a:rPr lang="en-US" dirty="0" smtClean="0"/>
                  <a:t>{westerly shear} somewhere at </a:t>
                </a:r>
                <a:r>
                  <a:rPr lang="en-US" dirty="0"/>
                  <a:t>the lower boundary for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i</a:t>
                </a:r>
                <a:r>
                  <a:rPr lang="en-US" dirty="0" smtClean="0"/>
                  <a:t> </a:t>
                </a:r>
                <a:r>
                  <a:rPr lang="en-US" dirty="0"/>
                  <a:t>&gt; </a:t>
                </a:r>
                <a:r>
                  <a:rPr lang="en-US" dirty="0" smtClean="0"/>
                  <a:t>0 (exponential growth) &lt;= </a:t>
                </a:r>
                <a:r>
                  <a:rPr lang="en-US" i="1" u="sng" dirty="0" smtClean="0"/>
                  <a:t>baroclinic instability</a:t>
                </a:r>
              </a:p>
              <a:p>
                <a:pPr lvl="2"/>
                <a:r>
                  <a:rPr lang="en-US" dirty="0"/>
                  <a:t>If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smtClean="0"/>
                  <a:t>z∗ &lt; </a:t>
                </a:r>
                <a:r>
                  <a:rPr lang="en-US" dirty="0"/>
                  <a:t>0 </a:t>
                </a:r>
                <a:r>
                  <a:rPr lang="en-US" dirty="0" smtClean="0"/>
                  <a:t>{easterly shear} everywhere </a:t>
                </a:r>
                <a:r>
                  <a:rPr lang="en-US" dirty="0"/>
                  <a:t>at </a:t>
                </a:r>
                <a:r>
                  <a:rPr lang="en-US" dirty="0" smtClean="0"/>
                  <a:t>z∗ </a:t>
                </a:r>
                <a:r>
                  <a:rPr lang="en-US" dirty="0"/>
                  <a:t>= 0, then it is necessary that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/∂y</a:t>
                </a:r>
                <a:r>
                  <a:rPr lang="en-US" dirty="0" smtClean="0"/>
                  <a:t> </a:t>
                </a:r>
                <a:r>
                  <a:rPr lang="en-US" dirty="0"/>
                  <a:t>&lt; </a:t>
                </a:r>
                <a:r>
                  <a:rPr lang="en-US" dirty="0" smtClean="0"/>
                  <a:t>0 somewhere </a:t>
                </a:r>
                <a:r>
                  <a:rPr lang="en-US" dirty="0"/>
                  <a:t>for instability to </a:t>
                </a:r>
                <a:r>
                  <a:rPr lang="en-US" dirty="0" smtClean="0"/>
                  <a:t>occur </a:t>
                </a:r>
              </a:p>
              <a:p>
                <a:pPr lvl="2"/>
                <a:r>
                  <a:rPr lang="en-US" dirty="0" smtClean="0"/>
                  <a:t>Thus</a:t>
                </a:r>
                <a:r>
                  <a:rPr lang="en-US" dirty="0"/>
                  <a:t>, there is an asymmetry </a:t>
                </a:r>
                <a:r>
                  <a:rPr lang="en-US" dirty="0" smtClean="0"/>
                  <a:t>between westerly </a:t>
                </a:r>
                <a:r>
                  <a:rPr lang="en-US" dirty="0"/>
                  <a:t>and easterly shear at the lower boundary, with the former </a:t>
                </a:r>
                <a:r>
                  <a:rPr lang="en-US" dirty="0" smtClean="0"/>
                  <a:t>more favorable </a:t>
                </a:r>
                <a:r>
                  <a:rPr lang="en-US" dirty="0"/>
                  <a:t>for baroclinic instability.</a:t>
                </a:r>
                <a:endParaRPr lang="en-US" dirty="0" smtClean="0"/>
              </a:p>
              <a:p>
                <a:pPr lvl="2"/>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796848"/>
              </a:xfrm>
              <a:blipFill>
                <a:blip r:embed="rId2"/>
                <a:stretch>
                  <a:fillRect l="-1391" t="-2033"/>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32395855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endParaRPr lang="en-US" dirty="0" smtClean="0"/>
              </a:p>
              <a:p>
                <a:endParaRPr lang="en-US" dirty="0"/>
              </a:p>
              <a:p>
                <a:pPr lvl="1"/>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𝑞</m:t>
                        </m:r>
                      </m:e>
                    </m:acc>
                  </m:oMath>
                </a14:m>
                <a:r>
                  <a:rPr lang="en-US" dirty="0"/>
                  <a:t>/∂</a:t>
                </a:r>
                <a:r>
                  <a:rPr lang="en-US" dirty="0" smtClean="0"/>
                  <a:t>y &lt; 0 when</a:t>
                </a:r>
              </a:p>
              <a:p>
                <a:pPr lvl="2"/>
                <a:r>
                  <a:rPr lang="en-US" dirty="0"/>
                  <a:t>strong positive mean flow </a:t>
                </a:r>
                <a:r>
                  <a:rPr lang="en-US" dirty="0" smtClean="0"/>
                  <a:t>curvature {term 2 &gt;&gt; 0, </a:t>
                </a:r>
                <a:r>
                  <a:rPr lang="en-US" dirty="0"/>
                  <a:t>RHS}; Instability associated with such horizontal curvature </a:t>
                </a:r>
                <a:r>
                  <a:rPr lang="en-US" dirty="0" smtClean="0"/>
                  <a:t>is referred </a:t>
                </a:r>
                <a:r>
                  <a:rPr lang="en-US" dirty="0"/>
                  <a:t>to as </a:t>
                </a:r>
                <a:r>
                  <a:rPr lang="en-US" i="1" u="sng" dirty="0" err="1"/>
                  <a:t>barotropic</a:t>
                </a:r>
                <a:r>
                  <a:rPr lang="en-US" i="1" u="sng" dirty="0"/>
                  <a:t> </a:t>
                </a:r>
                <a:r>
                  <a:rPr lang="en-US" i="1" u="sng" dirty="0" smtClean="0"/>
                  <a:t>instability</a:t>
                </a:r>
                <a:r>
                  <a:rPr lang="en-US" dirty="0"/>
                  <a:t> (</a:t>
                </a:r>
                <a:r>
                  <a:rPr lang="en-US" dirty="0" smtClean="0"/>
                  <a:t>occurs </a:t>
                </a:r>
                <a:r>
                  <a:rPr lang="en-US" dirty="0"/>
                  <a:t>at the core of an easterly jet or </a:t>
                </a:r>
                <a:r>
                  <a:rPr lang="en-US" dirty="0" smtClean="0"/>
                  <a:t>on the </a:t>
                </a:r>
                <a:r>
                  <a:rPr lang="en-US" dirty="0"/>
                  <a:t>flanks of a westerly </a:t>
                </a:r>
                <a:r>
                  <a:rPr lang="en-US" dirty="0" smtClean="0"/>
                  <a:t>jet)</a:t>
                </a:r>
                <a:endParaRPr lang="en-US" i="1" u="sng" dirty="0" smtClean="0"/>
              </a:p>
              <a:p>
                <a:pPr lvl="2"/>
                <a:r>
                  <a:rPr lang="en-US" dirty="0"/>
                  <a:t>strong positive mean flow curvature {</a:t>
                </a:r>
                <a:r>
                  <a:rPr lang="en-US" dirty="0" smtClean="0"/>
                  <a:t>term 4 </a:t>
                </a:r>
                <a:r>
                  <a:rPr lang="en-US" dirty="0"/>
                  <a:t>&gt;&gt; 0, RHS</a:t>
                </a:r>
                <a:r>
                  <a:rPr lang="en-US" dirty="0" smtClean="0"/>
                  <a:t>}</a:t>
                </a:r>
              </a:p>
              <a:p>
                <a:pPr lvl="2"/>
                <a:r>
                  <a:rPr lang="en-US" dirty="0"/>
                  <a:t>strong negative vertical </a:t>
                </a:r>
                <a:r>
                  <a:rPr lang="en-US" dirty="0" smtClean="0"/>
                  <a:t>shear {term 3 &lt;&lt; 0, RHS}</a:t>
                </a:r>
                <a:endParaRPr lang="en-US" dirty="0"/>
              </a:p>
              <a:p>
                <a:pPr lvl="2"/>
                <a:endParaRPr lang="en-US" dirty="0" smtClean="0"/>
              </a:p>
              <a:p>
                <a:endParaRPr lang="en-US" dirty="0"/>
              </a:p>
              <a:p>
                <a:pPr lvl="2"/>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309"/>
                </a:stretch>
              </a:blipFill>
            </p:spPr>
            <p:txBody>
              <a:bodyPr/>
              <a:lstStyle/>
              <a:p>
                <a:r>
                  <a:rPr lang="en-US">
                    <a:noFill/>
                  </a:rPr>
                  <a:t> </a:t>
                </a:r>
              </a:p>
            </p:txBody>
          </p:sp>
        </mc:Fallback>
      </mc:AlternateContent>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pic>
        <p:nvPicPr>
          <p:cNvPr id="2" name="Picture 1"/>
          <p:cNvPicPr>
            <a:picLocks noChangeAspect="1"/>
          </p:cNvPicPr>
          <p:nvPr/>
        </p:nvPicPr>
        <p:blipFill>
          <a:blip r:embed="rId4"/>
          <a:stretch>
            <a:fillRect/>
          </a:stretch>
        </p:blipFill>
        <p:spPr>
          <a:xfrm>
            <a:off x="1799430" y="2864275"/>
            <a:ext cx="6102849" cy="943560"/>
          </a:xfrm>
          <a:prstGeom prst="rect">
            <a:avLst/>
          </a:prstGeom>
        </p:spPr>
      </p:pic>
    </p:spTree>
    <p:extLst>
      <p:ext uri="{BB962C8B-B14F-4D97-AF65-F5344CB8AC3E}">
        <p14:creationId xmlns:p14="http://schemas.microsoft.com/office/powerpoint/2010/main" val="8070481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pPr marL="0" indent="0">
              <a:buNone/>
            </a:pPr>
            <a:endParaRPr lang="en-US" dirty="0"/>
          </a:p>
          <a:p>
            <a:pPr lvl="1"/>
            <a:r>
              <a:rPr lang="en-US" dirty="0" smtClean="0"/>
              <a:t>Baroclinic instability</a:t>
            </a:r>
            <a:endParaRPr lang="en-US" dirty="0"/>
          </a:p>
          <a:p>
            <a:pPr lvl="2"/>
            <a:r>
              <a:rPr lang="en-US" dirty="0"/>
              <a:t>a mean meridional temperature gradient at the ground is </a:t>
            </a:r>
            <a:r>
              <a:rPr lang="en-US" dirty="0" smtClean="0"/>
              <a:t>essential for its existence</a:t>
            </a:r>
          </a:p>
          <a:p>
            <a:pPr lvl="2"/>
            <a:r>
              <a:rPr lang="en-US" dirty="0" smtClean="0"/>
              <a:t>can </a:t>
            </a:r>
            <a:r>
              <a:rPr lang="en-US" dirty="0"/>
              <a:t>also be excited </a:t>
            </a:r>
            <a:r>
              <a:rPr lang="en-US" u="sng" dirty="0" smtClean="0"/>
              <a:t>at the </a:t>
            </a:r>
            <a:r>
              <a:rPr lang="en-US" u="sng" dirty="0"/>
              <a:t>tropopause</a:t>
            </a:r>
            <a:r>
              <a:rPr lang="en-US" dirty="0"/>
              <a:t> due to the rapid decrease of ε with height if there is a </a:t>
            </a:r>
            <a:r>
              <a:rPr lang="en-US" dirty="0" smtClean="0"/>
              <a:t>sufficiently strong </a:t>
            </a:r>
            <a:r>
              <a:rPr lang="en-US" dirty="0"/>
              <a:t>easterly mean wind shear to cause a local reversal in the mean </a:t>
            </a:r>
            <a:r>
              <a:rPr lang="en-US" dirty="0" smtClean="0"/>
              <a:t>potential vorticity </a:t>
            </a:r>
            <a:r>
              <a:rPr lang="en-US" dirty="0"/>
              <a:t>gradient</a:t>
            </a: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8" name="TextBox 7"/>
          <p:cNvSpPr txBox="1"/>
          <p:nvPr/>
        </p:nvSpPr>
        <p:spPr>
          <a:xfrm>
            <a:off x="1124771" y="2267674"/>
            <a:ext cx="7452168" cy="461665"/>
          </a:xfrm>
          <a:prstGeom prst="rect">
            <a:avLst/>
          </a:prstGeom>
          <a:noFill/>
        </p:spPr>
        <p:txBody>
          <a:bodyPr wrap="none" rtlCol="0">
            <a:spAutoFit/>
          </a:bodyPr>
          <a:lstStyle/>
          <a:p>
            <a:r>
              <a:rPr lang="en-US" sz="2400" dirty="0" smtClean="0"/>
              <a:t>The Rayleigh Theorem – necessary condition for instability</a:t>
            </a:r>
            <a:endParaRPr lang="en-US" sz="2400" dirty="0"/>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37326457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
                </a:r>
                <a:r>
                  <a:rPr lang="en-US" dirty="0" smtClean="0"/>
                  <a:t>atmosphere</a:t>
                </a:r>
              </a:p>
              <a:p>
                <a:endParaRPr lang="en-US" dirty="0"/>
              </a:p>
              <a:p>
                <a:pPr lvl="1"/>
                <a:r>
                  <a:rPr lang="en-US" dirty="0"/>
                  <a:t>For simplicity we make the following assumptions</a:t>
                </a:r>
                <a:r>
                  <a:rPr lang="en-US" dirty="0" smtClean="0"/>
                  <a:t>:</a:t>
                </a:r>
              </a:p>
              <a:p>
                <a:pPr lvl="2"/>
                <a:r>
                  <a:rPr lang="en-US" dirty="0"/>
                  <a:t>Basic state density constant (</a:t>
                </a:r>
                <a:r>
                  <a:rPr lang="en-US" dirty="0" err="1"/>
                  <a:t>Boussinesq</a:t>
                </a:r>
                <a:r>
                  <a:rPr lang="en-US" dirty="0"/>
                  <a:t> approximation</a:t>
                </a:r>
                <a:r>
                  <a:rPr lang="en-US" dirty="0" smtClean="0"/>
                  <a:t>).</a:t>
                </a:r>
              </a:p>
              <a:p>
                <a:pPr lvl="2"/>
                <a:r>
                  <a:rPr lang="en-US" i="1" dirty="0">
                    <a:latin typeface="Times New Roman" panose="02020603050405020304" pitchFamily="18" charset="0"/>
                    <a:cs typeface="Times New Roman" panose="02020603050405020304" pitchFamily="18" charset="0"/>
                  </a:rPr>
                  <a:t>f</a:t>
                </a:r>
                <a:r>
                  <a:rPr lang="en-US" dirty="0"/>
                  <a:t> -plane geometry (</a:t>
                </a:r>
                <a:r>
                  <a:rPr lang="el-GR" b="1" i="1" dirty="0">
                    <a:latin typeface="Times New Roman" panose="02020603050405020304" pitchFamily="18" charset="0"/>
                    <a:cs typeface="Times New Roman" panose="02020603050405020304" pitchFamily="18" charset="0"/>
                  </a:rPr>
                  <a:t>β</a:t>
                </a:r>
                <a:r>
                  <a:rPr lang="el-GR" dirty="0"/>
                  <a:t> = 0</a:t>
                </a:r>
                <a:r>
                  <a:rPr lang="el-GR" dirty="0" smtClean="0"/>
                  <a:t>).</a:t>
                </a:r>
                <a:endParaRPr lang="en-US" dirty="0" smtClean="0"/>
              </a:p>
              <a:p>
                <a:pPr lvl="2"/>
                <a:r>
                  <a:rPr lang="en-US" dirty="0"/>
                  <a:t>∂</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𝑢</m:t>
                        </m:r>
                      </m:e>
                    </m:acc>
                  </m:oMath>
                </a14:m>
                <a:r>
                  <a:rPr lang="en-US" dirty="0"/>
                  <a:t>/</a:t>
                </a:r>
                <a:r>
                  <a:rPr lang="en-US" dirty="0"/>
                  <a:t>∂</a:t>
                </a:r>
                <a:r>
                  <a:rPr lang="en-US" dirty="0"/>
                  <a:t>z</a:t>
                </a:r>
                <a:r>
                  <a:rPr lang="en-US" dirty="0" smtClean="0"/>
                  <a:t>∗ = constant.</a:t>
                </a:r>
              </a:p>
              <a:p>
                <a:pPr lvl="2"/>
                <a:r>
                  <a:rPr lang="en-US" dirty="0"/>
                  <a:t>Rigid lids at </a:t>
                </a:r>
                <a:r>
                  <a:rPr lang="en-US" dirty="0" smtClean="0"/>
                  <a:t>z∗ </a:t>
                </a:r>
                <a:r>
                  <a:rPr lang="en-US" dirty="0"/>
                  <a:t>= 0 and H</a:t>
                </a:r>
                <a:r>
                  <a:rPr lang="en-US" dirty="0" smtClean="0"/>
                  <a:t>.</a:t>
                </a:r>
              </a:p>
              <a:p>
                <a:pPr marL="914400" lvl="2" indent="0">
                  <a:buNone/>
                </a:pPr>
                <a:r>
                  <a:rPr lang="en-US" dirty="0"/>
                  <a:t>These conditions are only a crude model of the atmosphere, but provide a </a:t>
                </a:r>
                <a:r>
                  <a:rPr lang="en-US" dirty="0" smtClean="0"/>
                  <a:t>first approximation </a:t>
                </a:r>
                <a:r>
                  <a:rPr lang="en-US" dirty="0"/>
                  <a:t>for study of the dependence of vertical structure on horizontal </a:t>
                </a:r>
                <a:r>
                  <a:rPr lang="en-US" dirty="0" smtClean="0"/>
                  <a:t>scale and </a:t>
                </a:r>
                <a:r>
                  <a:rPr lang="en-US" dirty="0"/>
                  <a:t>stability.</a:t>
                </a:r>
                <a:endParaRPr lang="en-US" dirty="0" smtClean="0"/>
              </a:p>
              <a:p>
                <a:pPr lvl="2"/>
                <a:endParaRPr lang="en-US" dirty="0" smtClean="0"/>
              </a:p>
              <a:p>
                <a:pPr marL="0" indent="0">
                  <a:buNone/>
                </a:pP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a:stretch>
              </a:blipFill>
            </p:spPr>
            <p:txBody>
              <a:bodyPr/>
              <a:lstStyle/>
              <a:p>
                <a:r>
                  <a:rPr lang="en-US">
                    <a:noFill/>
                  </a:rPr>
                  <a:t> </a:t>
                </a:r>
              </a:p>
            </p:txBody>
          </p:sp>
        </mc:Fallback>
      </mc:AlternateContent>
      <p:sp>
        <p:nvSpPr>
          <p:cNvPr id="8" name="TextBox 7"/>
          <p:cNvSpPr txBox="1"/>
          <p:nvPr/>
        </p:nvSpPr>
        <p:spPr>
          <a:xfrm>
            <a:off x="1124771" y="2267674"/>
            <a:ext cx="3112327" cy="461665"/>
          </a:xfrm>
          <a:prstGeom prst="rect">
            <a:avLst/>
          </a:prstGeom>
          <a:noFill/>
        </p:spPr>
        <p:txBody>
          <a:bodyPr wrap="none" rtlCol="0">
            <a:spAutoFit/>
          </a:bodyPr>
          <a:lstStyle/>
          <a:p>
            <a:r>
              <a:rPr lang="en-US" sz="2400" dirty="0" err="1" smtClean="0"/>
              <a:t>Eady</a:t>
            </a:r>
            <a:r>
              <a:rPr lang="en-US" sz="2400" dirty="0"/>
              <a:t> Stability </a:t>
            </a:r>
            <a:r>
              <a:rPr lang="en-US" sz="2400" dirty="0" smtClean="0"/>
              <a:t>Problem </a:t>
            </a:r>
            <a:endParaRPr lang="en-US" sz="2400" dirty="0"/>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
        <p:nvSpPr>
          <p:cNvPr id="7" name="Rectangle 6"/>
          <p:cNvSpPr/>
          <p:nvPr/>
        </p:nvSpPr>
        <p:spPr>
          <a:xfrm>
            <a:off x="7056694" y="5888182"/>
            <a:ext cx="1646217" cy="28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00255" y="3893127"/>
            <a:ext cx="19396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4653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6" name="Picture 5"/>
          <p:cNvPicPr>
            <a:picLocks noChangeAspect="1"/>
          </p:cNvPicPr>
          <p:nvPr/>
        </p:nvPicPr>
        <p:blipFill>
          <a:blip r:embed="rId3"/>
          <a:stretch>
            <a:fillRect/>
          </a:stretch>
        </p:blipFill>
        <p:spPr>
          <a:xfrm>
            <a:off x="402768" y="2729339"/>
            <a:ext cx="8338464" cy="3564521"/>
          </a:xfrm>
          <a:prstGeom prst="rect">
            <a:avLst/>
          </a:prstGeom>
        </p:spPr>
      </p:pic>
      <p:sp>
        <p:nvSpPr>
          <p:cNvPr id="7" name="Rectangle 6"/>
          <p:cNvSpPr/>
          <p:nvPr/>
        </p:nvSpPr>
        <p:spPr>
          <a:xfrm>
            <a:off x="7056694" y="5888182"/>
            <a:ext cx="1646217" cy="28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00255" y="3893127"/>
            <a:ext cx="193963" cy="346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200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866120"/>
          </a:xfrm>
        </p:spPr>
        <p:txBody>
          <a:bodyPr>
            <a:normAutofit/>
          </a:bodyPr>
          <a:lstStyle/>
          <a:p>
            <a:r>
              <a:rPr lang="en-US" dirty="0" smtClean="0"/>
              <a:t>Baroclinic instability – cont. stratified atmosphere</a:t>
            </a:r>
          </a:p>
          <a:p>
            <a:endParaRPr lang="en-US" dirty="0"/>
          </a:p>
          <a:p>
            <a:pPr lvl="1"/>
            <a:r>
              <a:rPr lang="en-US" dirty="0"/>
              <a:t>For waves </a:t>
            </a:r>
            <a:r>
              <a:rPr lang="en-US" dirty="0" smtClean="0"/>
              <a:t>with equal </a:t>
            </a:r>
            <a:r>
              <a:rPr lang="en-US" dirty="0"/>
              <a:t>zonal and meridional wave numbers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l</a:t>
            </a:r>
            <a:r>
              <a:rPr lang="en-US" dirty="0"/>
              <a:t>), the wavelength of </a:t>
            </a:r>
            <a:r>
              <a:rPr lang="en-US" dirty="0" smtClean="0"/>
              <a:t>maximum growth </a:t>
            </a:r>
            <a:r>
              <a:rPr lang="en-US" dirty="0"/>
              <a:t>rate turns out to </a:t>
            </a:r>
            <a:r>
              <a:rPr lang="en-US" dirty="0" smtClean="0"/>
              <a:t>be</a:t>
            </a:r>
          </a:p>
          <a:p>
            <a:pPr lvl="1"/>
            <a:endParaRPr lang="en-US" dirty="0"/>
          </a:p>
          <a:p>
            <a:pPr lvl="1"/>
            <a:endParaRPr lang="en-US" dirty="0" smtClean="0"/>
          </a:p>
          <a:p>
            <a:pPr lvl="1"/>
            <a:endParaRPr lang="en-US" dirty="0"/>
          </a:p>
          <a:p>
            <a:pPr lvl="2"/>
            <a:r>
              <a:rPr lang="en-US" dirty="0"/>
              <a:t>Substituting this value of α into the solution for the vertical structure of </a:t>
            </a:r>
            <a:r>
              <a:rPr lang="en-US" dirty="0" smtClean="0"/>
              <a:t>the </a:t>
            </a:r>
            <a:r>
              <a:rPr lang="en-US" dirty="0" err="1" smtClean="0"/>
              <a:t>streamfunction</a:t>
            </a:r>
            <a:r>
              <a:rPr lang="en-US" dirty="0" smtClean="0"/>
              <a:t> </a:t>
            </a:r>
            <a:r>
              <a:rPr lang="en-US" dirty="0"/>
              <a:t>(8.67) and using the lower boundary condition to express the </a:t>
            </a:r>
            <a:r>
              <a:rPr lang="en-US" dirty="0" smtClean="0"/>
              <a:t>coefficient B </a:t>
            </a:r>
            <a:r>
              <a:rPr lang="en-US" dirty="0"/>
              <a:t>in terms of A, we can determine the vertical structure of the most </a:t>
            </a:r>
            <a:r>
              <a:rPr lang="en-US" dirty="0" smtClean="0"/>
              <a:t>unstable mode</a:t>
            </a:r>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2" name="Picture 1"/>
          <p:cNvPicPr>
            <a:picLocks noChangeAspect="1"/>
          </p:cNvPicPr>
          <p:nvPr/>
        </p:nvPicPr>
        <p:blipFill>
          <a:blip r:embed="rId3"/>
          <a:stretch>
            <a:fillRect/>
          </a:stretch>
        </p:blipFill>
        <p:spPr>
          <a:xfrm>
            <a:off x="582368" y="3908591"/>
            <a:ext cx="7979263" cy="889818"/>
          </a:xfrm>
          <a:prstGeom prst="rect">
            <a:avLst/>
          </a:prstGeom>
        </p:spPr>
      </p:pic>
    </p:spTree>
    <p:extLst>
      <p:ext uri="{BB962C8B-B14F-4D97-AF65-F5344CB8AC3E}">
        <p14:creationId xmlns:p14="http://schemas.microsoft.com/office/powerpoint/2010/main" val="2854258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Hydrodynamic instability</a:t>
            </a:r>
            <a:endParaRPr lang="en-US" dirty="0"/>
          </a:p>
          <a:p>
            <a:endParaRPr lang="en-US" dirty="0" smtClean="0">
              <a:solidFill>
                <a:srgbClr val="FF0000"/>
              </a:solidFill>
            </a:endParaRPr>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6526571" y="107935"/>
            <a:ext cx="2529454" cy="1872655"/>
          </a:xfrm>
          <a:prstGeom prst="rect">
            <a:avLst/>
          </a:prstGeom>
        </p:spPr>
      </p:pic>
      <p:pic>
        <p:nvPicPr>
          <p:cNvPr id="2" name="Picture 1"/>
          <p:cNvPicPr>
            <a:picLocks noChangeAspect="1"/>
          </p:cNvPicPr>
          <p:nvPr/>
        </p:nvPicPr>
        <p:blipFill>
          <a:blip r:embed="rId3"/>
          <a:stretch>
            <a:fillRect/>
          </a:stretch>
        </p:blipFill>
        <p:spPr>
          <a:xfrm>
            <a:off x="1003468" y="2898289"/>
            <a:ext cx="7137064" cy="3109723"/>
          </a:xfrm>
          <a:prstGeom prst="rect">
            <a:avLst/>
          </a:prstGeom>
        </p:spPr>
      </p:pic>
    </p:spTree>
    <p:extLst>
      <p:ext uri="{BB962C8B-B14F-4D97-AF65-F5344CB8AC3E}">
        <p14:creationId xmlns:p14="http://schemas.microsoft.com/office/powerpoint/2010/main" val="6175195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endParaRPr lang="en-US" dirty="0"/>
          </a:p>
          <a:p>
            <a:pPr lvl="1"/>
            <a:r>
              <a:rPr lang="en-US" dirty="0"/>
              <a:t>For waves </a:t>
            </a:r>
            <a:r>
              <a:rPr lang="en-US" dirty="0" smtClean="0"/>
              <a:t>with equal </a:t>
            </a:r>
            <a:r>
              <a:rPr lang="en-US" dirty="0"/>
              <a:t>zonal and meridional wave numbers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l</a:t>
            </a:r>
            <a:r>
              <a:rPr lang="en-US" dirty="0"/>
              <a:t>), the wavelength of </a:t>
            </a:r>
            <a:r>
              <a:rPr lang="en-US" dirty="0" smtClean="0"/>
              <a:t>maximum growth </a:t>
            </a:r>
            <a:r>
              <a:rPr lang="en-US" dirty="0"/>
              <a:t>rate turns out to </a:t>
            </a:r>
            <a:r>
              <a:rPr lang="en-US" dirty="0" smtClean="0"/>
              <a:t>be</a:t>
            </a:r>
          </a:p>
          <a:p>
            <a:pPr lvl="1"/>
            <a:endParaRPr lang="en-US" dirty="0"/>
          </a:p>
          <a:p>
            <a:pPr lvl="1"/>
            <a:endParaRPr lang="en-US" dirty="0" smtClean="0"/>
          </a:p>
          <a:p>
            <a:pPr lvl="1"/>
            <a:endParaRPr lang="en-US" dirty="0"/>
          </a:p>
          <a:p>
            <a:pPr lvl="1"/>
            <a:endParaRPr lang="en-US" dirty="0" smtClean="0"/>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2" name="Picture 1"/>
          <p:cNvPicPr>
            <a:picLocks noChangeAspect="1"/>
          </p:cNvPicPr>
          <p:nvPr/>
        </p:nvPicPr>
        <p:blipFill>
          <a:blip r:embed="rId2"/>
          <a:stretch>
            <a:fillRect/>
          </a:stretch>
        </p:blipFill>
        <p:spPr>
          <a:xfrm>
            <a:off x="582368" y="3908591"/>
            <a:ext cx="7979263" cy="889818"/>
          </a:xfrm>
          <a:prstGeom prst="rect">
            <a:avLst/>
          </a:prstGeom>
        </p:spPr>
      </p:pic>
      <p:pic>
        <p:nvPicPr>
          <p:cNvPr id="6" name="Picture 5"/>
          <p:cNvPicPr>
            <a:picLocks noChangeAspect="1"/>
          </p:cNvPicPr>
          <p:nvPr/>
        </p:nvPicPr>
        <p:blipFill>
          <a:blip r:embed="rId3"/>
          <a:stretch>
            <a:fillRect/>
          </a:stretch>
        </p:blipFill>
        <p:spPr>
          <a:xfrm>
            <a:off x="1424668" y="95711"/>
            <a:ext cx="6294661" cy="6651449"/>
          </a:xfrm>
          <a:prstGeom prst="rect">
            <a:avLst/>
          </a:prstGeom>
        </p:spPr>
      </p:pic>
    </p:spTree>
    <p:extLst>
      <p:ext uri="{BB962C8B-B14F-4D97-AF65-F5344CB8AC3E}">
        <p14:creationId xmlns:p14="http://schemas.microsoft.com/office/powerpoint/2010/main" val="39305753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Baroclinic instability – cont. stratified atmosphere</a:t>
            </a:r>
          </a:p>
          <a:p>
            <a:endParaRPr lang="en-US" dirty="0"/>
          </a:p>
          <a:p>
            <a:pPr lvl="1"/>
            <a:r>
              <a:rPr lang="en-US" dirty="0"/>
              <a:t>trough and ridge axes slope westward with height, </a:t>
            </a:r>
            <a:r>
              <a:rPr lang="en-US" dirty="0" smtClean="0"/>
              <a:t>in agreement </a:t>
            </a:r>
            <a:r>
              <a:rPr lang="en-US" dirty="0"/>
              <a:t>with the requirements for extraction of available potential energy </a:t>
            </a:r>
            <a:r>
              <a:rPr lang="en-US" dirty="0" smtClean="0"/>
              <a:t>from the </a:t>
            </a:r>
            <a:r>
              <a:rPr lang="en-US" dirty="0"/>
              <a:t>mean </a:t>
            </a:r>
            <a:r>
              <a:rPr lang="en-US" dirty="0" smtClean="0"/>
              <a:t>flow</a:t>
            </a:r>
          </a:p>
          <a:p>
            <a:pPr lvl="1"/>
            <a:r>
              <a:rPr lang="en-US" dirty="0"/>
              <a:t>axes of the warmest and coldest air, however, tilt eastward </a:t>
            </a:r>
            <a:r>
              <a:rPr lang="en-US" dirty="0" smtClean="0"/>
              <a:t>with height</a:t>
            </a:r>
            <a:r>
              <a:rPr lang="en-US" dirty="0"/>
              <a:t>, a result that could not be determined from the two-layer model where </a:t>
            </a:r>
            <a:r>
              <a:rPr lang="en-US" dirty="0" smtClean="0"/>
              <a:t>temperature was </a:t>
            </a:r>
            <a:r>
              <a:rPr lang="en-US" dirty="0"/>
              <a:t>given at a single level</a:t>
            </a:r>
          </a:p>
          <a:p>
            <a:pPr lvl="1"/>
            <a:endParaRPr lang="en-US" dirty="0" smtClean="0"/>
          </a:p>
          <a:p>
            <a:pPr lvl="1"/>
            <a:endParaRPr lang="en-US" dirty="0"/>
          </a:p>
          <a:p>
            <a:pPr lvl="1"/>
            <a:endParaRPr lang="en-US" dirty="0" smtClean="0"/>
          </a:p>
          <a:p>
            <a:pPr marL="0" indent="0">
              <a:buNone/>
            </a:pPr>
            <a:endParaRPr lang="en-US" dirty="0"/>
          </a:p>
        </p:txBody>
      </p:sp>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2"/>
          <a:stretch>
            <a:fillRect/>
          </a:stretch>
        </p:blipFill>
        <p:spPr>
          <a:xfrm>
            <a:off x="6945855" y="68006"/>
            <a:ext cx="2124158" cy="1688344"/>
          </a:xfrm>
          <a:prstGeom prst="rect">
            <a:avLst/>
          </a:prstGeom>
        </p:spPr>
      </p:pic>
      <p:pic>
        <p:nvPicPr>
          <p:cNvPr id="6" name="Picture 5"/>
          <p:cNvPicPr>
            <a:picLocks noChangeAspect="1"/>
          </p:cNvPicPr>
          <p:nvPr/>
        </p:nvPicPr>
        <p:blipFill>
          <a:blip r:embed="rId3"/>
          <a:stretch>
            <a:fillRect/>
          </a:stretch>
        </p:blipFill>
        <p:spPr>
          <a:xfrm>
            <a:off x="266874" y="5482165"/>
            <a:ext cx="8610252" cy="1303107"/>
          </a:xfrm>
          <a:prstGeom prst="rect">
            <a:avLst/>
          </a:prstGeom>
        </p:spPr>
      </p:pic>
    </p:spTree>
    <p:extLst>
      <p:ext uri="{BB962C8B-B14F-4D97-AF65-F5344CB8AC3E}">
        <p14:creationId xmlns:p14="http://schemas.microsoft.com/office/powerpoint/2010/main" val="36020215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825625"/>
                <a:ext cx="7886700" cy="4351338"/>
              </a:xfrm>
            </p:spPr>
            <p:txBody>
              <a:bodyPr>
                <a:normAutofit/>
              </a:bodyPr>
              <a:lstStyle/>
              <a:p>
                <a:r>
                  <a:rPr lang="en-US" dirty="0" smtClean="0"/>
                  <a:t>Baroclinic instability – cont. stratified atmosphere</a:t>
                </a:r>
              </a:p>
              <a:p>
                <a:endParaRPr lang="en-US" dirty="0"/>
              </a:p>
              <a:p>
                <a:pPr lvl="1"/>
                <a:r>
                  <a:rPr lang="en-US" dirty="0"/>
                  <a:t>east of the upper-level trough axis, where the perturbation meridional velocity </a:t>
                </a:r>
                <a:r>
                  <a:rPr lang="en-US" dirty="0" smtClean="0"/>
                  <a:t>is positive</a:t>
                </a:r>
                <a:r>
                  <a:rPr lang="en-US" dirty="0"/>
                  <a:t>, the vertical velocity is also </a:t>
                </a:r>
                <a:r>
                  <a:rPr lang="en-US" dirty="0" smtClean="0"/>
                  <a:t>positive (panels [a] and [b])</a:t>
                </a:r>
              </a:p>
              <a:p>
                <a:pPr lvl="1"/>
                <a:r>
                  <a:rPr lang="en-US" dirty="0" smtClean="0"/>
                  <a:t>parcel </a:t>
                </a:r>
                <a:r>
                  <a:rPr lang="en-US" dirty="0"/>
                  <a:t>motion is poleward </a:t>
                </a:r>
                <a:r>
                  <a:rPr lang="en-US" dirty="0" smtClean="0"/>
                  <a:t>and upward </a:t>
                </a:r>
                <a:r>
                  <a:rPr lang="en-US" dirty="0"/>
                  <a:t>in the region </a:t>
                </a:r>
                <a:r>
                  <a:rPr lang="en-US" dirty="0" smtClean="0"/>
                  <a:t>where </a:t>
                </a:r>
                <a14:m>
                  <m:oMath xmlns:m="http://schemas.openxmlformats.org/officeDocument/2006/math">
                    <m:sSup>
                      <m:sSupPr>
                        <m:ctrlPr>
                          <a:rPr lang="en-US" i="1" smtClean="0">
                            <a:latin typeface="Cambria Math" panose="02040503050406030204" pitchFamily="18" charset="0"/>
                          </a:rPr>
                        </m:ctrlPr>
                      </m:sSupPr>
                      <m:e>
                        <m:r>
                          <m:rPr>
                            <m:nor/>
                          </m:rPr>
                          <a:rPr lang="el-GR" dirty="0"/>
                          <m:t>θ</m:t>
                        </m:r>
                      </m:e>
                      <m:sup>
                        <m:r>
                          <a:rPr lang="en-US" b="0" i="1" smtClean="0">
                            <a:latin typeface="Cambria Math" panose="02040503050406030204" pitchFamily="18" charset="0"/>
                          </a:rPr>
                          <m:t>′</m:t>
                        </m:r>
                      </m:sup>
                    </m:sSup>
                    <m:r>
                      <a:rPr lang="en-US" b="0" i="0" smtClean="0">
                        <a:latin typeface="Cambria Math" panose="02040503050406030204" pitchFamily="18" charset="0"/>
                      </a:rPr>
                      <m:t> </m:t>
                    </m:r>
                  </m:oMath>
                </a14:m>
                <a:r>
                  <a:rPr lang="en-US" dirty="0"/>
                  <a:t>&gt; 0. Conversely, west of the upper-level trough </a:t>
                </a:r>
                <a:r>
                  <a:rPr lang="en-US" dirty="0" smtClean="0"/>
                  <a:t>axis parcel </a:t>
                </a:r>
                <a:r>
                  <a:rPr lang="en-US" dirty="0"/>
                  <a:t>motion is equatorward and downward </a:t>
                </a:r>
                <a:r>
                  <a:rPr lang="en-US" dirty="0" smtClean="0"/>
                  <a:t>where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sup>
                    </m:sSup>
                    <m:r>
                      <a:rPr lang="en-US" b="0" i="0" smtClean="0">
                        <a:latin typeface="Cambria Math" panose="02040503050406030204" pitchFamily="18" charset="0"/>
                      </a:rPr>
                      <m:t> </m:t>
                    </m:r>
                  </m:oMath>
                </a14:m>
                <a:r>
                  <a:rPr lang="en-US" dirty="0"/>
                  <a:t>&lt; </a:t>
                </a:r>
                <a:r>
                  <a:rPr lang="en-US" dirty="0" smtClean="0"/>
                  <a:t>0</a:t>
                </a:r>
              </a:p>
              <a:p>
                <a:pPr lvl="1"/>
                <a:r>
                  <a:rPr lang="en-US" dirty="0" smtClean="0"/>
                  <a:t>both </a:t>
                </a:r>
                <a:r>
                  <a:rPr lang="en-US" dirty="0"/>
                  <a:t>cases are </a:t>
                </a:r>
                <a:r>
                  <a:rPr lang="en-US" dirty="0" smtClean="0"/>
                  <a:t>consistent </a:t>
                </a:r>
                <a:r>
                  <a:rPr lang="en-US" dirty="0"/>
                  <a:t>with the energy converting parcel trajectory slopes shown in Fig. 8.8</a:t>
                </a:r>
              </a:p>
              <a:p>
                <a:pPr lvl="1"/>
                <a:endParaRPr lang="en-US" dirty="0" smtClean="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825625"/>
                <a:ext cx="7886700" cy="4351338"/>
              </a:xfrm>
              <a:blipFill>
                <a:blip r:embed="rId2"/>
                <a:stretch>
                  <a:fillRect l="-1391" t="-2241" r="-1391"/>
                </a:stretch>
              </a:blipFill>
            </p:spPr>
            <p:txBody>
              <a:bodyPr/>
              <a:lstStyle/>
              <a:p>
                <a:r>
                  <a:rPr lang="en-US">
                    <a:noFill/>
                  </a:rPr>
                  <a:t> </a:t>
                </a:r>
              </a:p>
            </p:txBody>
          </p:sp>
        </mc:Fallback>
      </mc:AlternateContent>
      <p:sp>
        <p:nvSpPr>
          <p:cNvPr id="8" name="TextBox 7"/>
          <p:cNvSpPr txBox="1"/>
          <p:nvPr/>
        </p:nvSpPr>
        <p:spPr>
          <a:xfrm>
            <a:off x="1124771" y="2267674"/>
            <a:ext cx="7467301" cy="461665"/>
          </a:xfrm>
          <a:prstGeom prst="rect">
            <a:avLst/>
          </a:prstGeom>
          <a:noFill/>
        </p:spPr>
        <p:txBody>
          <a:bodyPr wrap="none" rtlCol="0">
            <a:spAutoFit/>
          </a:bodyPr>
          <a:lstStyle/>
          <a:p>
            <a:r>
              <a:rPr lang="en-US" sz="2400" dirty="0" err="1" smtClean="0"/>
              <a:t>Eady</a:t>
            </a:r>
            <a:r>
              <a:rPr lang="en-US" sz="2400" dirty="0"/>
              <a:t> Stability Problem - necessary condition for instability </a:t>
            </a:r>
          </a:p>
        </p:txBody>
      </p:sp>
      <p:pic>
        <p:nvPicPr>
          <p:cNvPr id="3" name="Picture 2"/>
          <p:cNvPicPr>
            <a:picLocks noChangeAspect="1"/>
          </p:cNvPicPr>
          <p:nvPr/>
        </p:nvPicPr>
        <p:blipFill>
          <a:blip r:embed="rId3"/>
          <a:stretch>
            <a:fillRect/>
          </a:stretch>
        </p:blipFill>
        <p:spPr>
          <a:xfrm>
            <a:off x="6945855" y="68006"/>
            <a:ext cx="2124158" cy="1688344"/>
          </a:xfrm>
          <a:prstGeom prst="rect">
            <a:avLst/>
          </a:prstGeom>
        </p:spPr>
      </p:pic>
    </p:spTree>
    <p:extLst>
      <p:ext uri="{BB962C8B-B14F-4D97-AF65-F5344CB8AC3E}">
        <p14:creationId xmlns:p14="http://schemas.microsoft.com/office/powerpoint/2010/main" val="2833822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4"/>
            <a:ext cx="7886700" cy="4879975"/>
          </a:xfrm>
        </p:spPr>
        <p:txBody>
          <a:bodyPr/>
          <a:lstStyle/>
          <a:p>
            <a:r>
              <a:rPr lang="en-US" dirty="0" smtClean="0"/>
              <a:t>Growth and propagation of neutral modes</a:t>
            </a:r>
          </a:p>
          <a:p>
            <a:endParaRPr lang="en-US" dirty="0"/>
          </a:p>
          <a:p>
            <a:pPr lvl="1"/>
            <a:r>
              <a:rPr lang="en-US" dirty="0"/>
              <a:t>baroclinic wave disturbances with certain favorable </a:t>
            </a:r>
            <a:r>
              <a:rPr lang="en-US" dirty="0" smtClean="0"/>
              <a:t>initial configurations </a:t>
            </a:r>
            <a:r>
              <a:rPr lang="en-US" dirty="0"/>
              <a:t>may amplify rapidly even </a:t>
            </a:r>
            <a:r>
              <a:rPr lang="en-US" i="1" u="sng" dirty="0"/>
              <a:t>in the absence of baroclinic </a:t>
            </a:r>
            <a:r>
              <a:rPr lang="en-US" i="1" u="sng" dirty="0" smtClean="0"/>
              <a:t>instability</a:t>
            </a:r>
          </a:p>
          <a:p>
            <a:pPr lvl="1"/>
            <a:r>
              <a:rPr lang="en-US" dirty="0"/>
              <a:t>basic idea of transient growth </a:t>
            </a:r>
            <a:r>
              <a:rPr lang="en-US" dirty="0" smtClean="0"/>
              <a:t>of </a:t>
            </a:r>
            <a:r>
              <a:rPr lang="en-US" dirty="0"/>
              <a:t>neutral </a:t>
            </a:r>
            <a:r>
              <a:rPr lang="en-US" dirty="0" smtClean="0"/>
              <a:t>modes can be </a:t>
            </a:r>
            <a:r>
              <a:rPr lang="en-US" dirty="0"/>
              <a:t>used to </a:t>
            </a:r>
          </a:p>
          <a:p>
            <a:pPr lvl="2"/>
            <a:r>
              <a:rPr lang="en-US" dirty="0" smtClean="0"/>
              <a:t>consider </a:t>
            </a:r>
            <a:r>
              <a:rPr lang="en-US" dirty="0"/>
              <a:t>disturbances that consist of waves in the two-layer model </a:t>
            </a:r>
            <a:r>
              <a:rPr lang="en-US" dirty="0" smtClean="0"/>
              <a:t>with </a:t>
            </a:r>
            <a:r>
              <a:rPr lang="en-US" dirty="0"/>
              <a:t>zonal wave numbers </a:t>
            </a:r>
            <a:r>
              <a:rPr lang="en-US" i="1" dirty="0" smtClean="0">
                <a:solidFill>
                  <a:srgbClr val="FF0000"/>
                </a:solidFill>
              </a:rPr>
              <a:t>slightly</a:t>
            </a:r>
            <a:r>
              <a:rPr lang="en-US" dirty="0" smtClean="0"/>
              <a:t> higher </a:t>
            </a:r>
            <a:r>
              <a:rPr lang="en-US" dirty="0"/>
              <a:t>than the short-wave cutoff for baroclinic </a:t>
            </a:r>
            <a:r>
              <a:rPr lang="en-US" dirty="0" smtClean="0"/>
              <a:t>instability</a:t>
            </a:r>
          </a:p>
          <a:p>
            <a:pPr lvl="2"/>
            <a:r>
              <a:rPr lang="en-US" dirty="0" smtClean="0"/>
              <a:t>demonstrate </a:t>
            </a:r>
            <a:r>
              <a:rPr lang="en-US" dirty="0"/>
              <a:t>the important </a:t>
            </a:r>
            <a:r>
              <a:rPr lang="en-US" dirty="0" smtClean="0"/>
              <a:t>phenomenon of </a:t>
            </a:r>
            <a:r>
              <a:rPr lang="en-US" dirty="0">
                <a:solidFill>
                  <a:srgbClr val="FF0000"/>
                </a:solidFill>
              </a:rPr>
              <a:t>downstream development</a:t>
            </a:r>
            <a:r>
              <a:rPr lang="en-US" dirty="0"/>
              <a:t> of disturbances due to the group velocity effect</a:t>
            </a:r>
            <a:endParaRPr lang="en-US" dirty="0" smtClean="0"/>
          </a:p>
        </p:txBody>
      </p:sp>
      <p:sp>
        <p:nvSpPr>
          <p:cNvPr id="8" name="TextBox 7"/>
          <p:cNvSpPr txBox="1"/>
          <p:nvPr/>
        </p:nvSpPr>
        <p:spPr>
          <a:xfrm>
            <a:off x="1124771" y="2267674"/>
            <a:ext cx="1738168" cy="461665"/>
          </a:xfrm>
          <a:prstGeom prst="rect">
            <a:avLst/>
          </a:prstGeom>
          <a:noFill/>
        </p:spPr>
        <p:txBody>
          <a:bodyPr wrap="none" rtlCol="0">
            <a:spAutoFit/>
          </a:bodyPr>
          <a:lstStyle/>
          <a:p>
            <a:r>
              <a:rPr lang="en-US" sz="2400" dirty="0" smtClean="0"/>
              <a:t>Introduction</a:t>
            </a:r>
            <a:endParaRPr lang="en-US" sz="2400" dirty="0"/>
          </a:p>
        </p:txBody>
      </p:sp>
      <p:pic>
        <p:nvPicPr>
          <p:cNvPr id="3" name="Picture 2"/>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1808229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361721" y="2864275"/>
            <a:ext cx="8420558" cy="2671763"/>
          </a:xfrm>
          <a:prstGeom prst="rect">
            <a:avLst/>
          </a:prstGeom>
        </p:spPr>
      </p:pic>
    </p:spTree>
    <p:extLst>
      <p:ext uri="{BB962C8B-B14F-4D97-AF65-F5344CB8AC3E}">
        <p14:creationId xmlns:p14="http://schemas.microsoft.com/office/powerpoint/2010/main" val="12638278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3" name="Picture 2"/>
          <p:cNvPicPr>
            <a:picLocks noChangeAspect="1"/>
          </p:cNvPicPr>
          <p:nvPr/>
        </p:nvPicPr>
        <p:blipFill>
          <a:blip r:embed="rId3"/>
          <a:stretch>
            <a:fillRect/>
          </a:stretch>
        </p:blipFill>
        <p:spPr>
          <a:xfrm>
            <a:off x="263236" y="2729339"/>
            <a:ext cx="8617955" cy="3740704"/>
          </a:xfrm>
          <a:prstGeom prst="rect">
            <a:avLst/>
          </a:prstGeom>
        </p:spPr>
      </p:pic>
      <p:sp>
        <p:nvSpPr>
          <p:cNvPr id="7" name="TextBox 6"/>
          <p:cNvSpPr txBox="1"/>
          <p:nvPr/>
        </p:nvSpPr>
        <p:spPr>
          <a:xfrm>
            <a:off x="2584424" y="5992297"/>
            <a:ext cx="1063112" cy="369332"/>
          </a:xfrm>
          <a:prstGeom prst="rect">
            <a:avLst/>
          </a:prstGeom>
          <a:noFill/>
        </p:spPr>
        <p:txBody>
          <a:bodyPr wrap="none" rtlCol="0">
            <a:spAutoFit/>
          </a:bodyPr>
          <a:lstStyle/>
          <a:p>
            <a:r>
              <a:rPr lang="en-US" dirty="0" smtClean="0">
                <a:solidFill>
                  <a:srgbClr val="FF0000"/>
                </a:solidFill>
              </a:rPr>
              <a:t>&lt;= whoa!</a:t>
            </a:r>
            <a:endParaRPr lang="en-US" dirty="0">
              <a:solidFill>
                <a:srgbClr val="FF0000"/>
              </a:solidFill>
            </a:endParaRPr>
          </a:p>
        </p:txBody>
      </p:sp>
    </p:spTree>
    <p:extLst>
      <p:ext uri="{BB962C8B-B14F-4D97-AF65-F5344CB8AC3E}">
        <p14:creationId xmlns:p14="http://schemas.microsoft.com/office/powerpoint/2010/main" val="3449014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a:t>for small </a:t>
            </a:r>
            <a:r>
              <a:rPr lang="en-US" i="1" dirty="0">
                <a:latin typeface="Times New Roman" panose="02020603050405020304" pitchFamily="18" charset="0"/>
                <a:cs typeface="Times New Roman" panose="02020603050405020304" pitchFamily="18" charset="0"/>
              </a:rPr>
              <a:t>μ</a:t>
            </a:r>
            <a:r>
              <a:rPr lang="en-US" dirty="0"/>
              <a:t> the </a:t>
            </a:r>
            <a:r>
              <a:rPr lang="en-US" dirty="0" err="1" smtClean="0"/>
              <a:t>barotropic</a:t>
            </a:r>
            <a:r>
              <a:rPr lang="en-US" dirty="0" smtClean="0"/>
              <a:t> mode </a:t>
            </a:r>
            <a:r>
              <a:rPr lang="en-US" i="1" dirty="0">
                <a:solidFill>
                  <a:srgbClr val="FF0000"/>
                </a:solidFill>
              </a:rPr>
              <a:t>initially</a:t>
            </a:r>
            <a:r>
              <a:rPr lang="en-US" dirty="0"/>
              <a:t> consists of two waves of nearly equal amplitude that are 180◦ </a:t>
            </a:r>
            <a:r>
              <a:rPr lang="en-US" dirty="0" smtClean="0"/>
              <a:t>out of </a:t>
            </a:r>
            <a:r>
              <a:rPr lang="en-US" dirty="0"/>
              <a:t>phase so that they nearly cancel, whereas the baroclinic mode </a:t>
            </a:r>
            <a:r>
              <a:rPr lang="en-US" i="1" dirty="0">
                <a:solidFill>
                  <a:srgbClr val="FF0000"/>
                </a:solidFill>
              </a:rPr>
              <a:t>initially</a:t>
            </a:r>
            <a:r>
              <a:rPr lang="en-US" dirty="0"/>
              <a:t> </a:t>
            </a:r>
            <a:r>
              <a:rPr lang="en-US" dirty="0" smtClean="0"/>
              <a:t>consists of </a:t>
            </a:r>
            <a:r>
              <a:rPr lang="en-US" dirty="0"/>
              <a:t>two very weak waves that are in </a:t>
            </a:r>
            <a:r>
              <a:rPr lang="en-US" dirty="0" smtClean="0"/>
              <a:t>phase</a:t>
            </a:r>
          </a:p>
          <a:p>
            <a:pPr lvl="1"/>
            <a:r>
              <a:rPr lang="en-US" dirty="0" smtClean="0"/>
              <a:t>as </a:t>
            </a:r>
            <a:r>
              <a:rPr lang="en-US" dirty="0"/>
              <a:t>time advances the two oppositely propagating </a:t>
            </a:r>
            <a:r>
              <a:rPr lang="en-US" dirty="0" err="1"/>
              <a:t>barotropic</a:t>
            </a:r>
            <a:r>
              <a:rPr lang="en-US" dirty="0"/>
              <a:t> modes begin </a:t>
            </a:r>
            <a:r>
              <a:rPr lang="en-US" dirty="0" smtClean="0"/>
              <a:t>to reinforce </a:t>
            </a:r>
            <a:r>
              <a:rPr lang="en-US" dirty="0"/>
              <a:t>each other, leading to a maximum amplitude trough 90◦ to the east of the initial trough at 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21726171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smtClean="0"/>
              <a:t>at </a:t>
            </a:r>
            <a:r>
              <a:rPr lang="en-US" dirty="0"/>
              <a:t>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pic>
        <p:nvPicPr>
          <p:cNvPr id="2" name="Picture 1"/>
          <p:cNvPicPr>
            <a:picLocks noChangeAspect="1"/>
          </p:cNvPicPr>
          <p:nvPr/>
        </p:nvPicPr>
        <p:blipFill>
          <a:blip r:embed="rId3"/>
          <a:stretch>
            <a:fillRect/>
          </a:stretch>
        </p:blipFill>
        <p:spPr>
          <a:xfrm>
            <a:off x="340614" y="3268373"/>
            <a:ext cx="8461494" cy="1707457"/>
          </a:xfrm>
          <a:prstGeom prst="rect">
            <a:avLst/>
          </a:prstGeom>
        </p:spPr>
      </p:pic>
      <p:sp>
        <p:nvSpPr>
          <p:cNvPr id="9" name="Rectangle 8"/>
          <p:cNvSpPr/>
          <p:nvPr/>
        </p:nvSpPr>
        <p:spPr>
          <a:xfrm>
            <a:off x="374073" y="3171388"/>
            <a:ext cx="4073236" cy="42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3373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lstStyle/>
          <a:p>
            <a:r>
              <a:rPr lang="en-US" dirty="0" smtClean="0"/>
              <a:t>Growth and propagation of neutral modes</a:t>
            </a:r>
          </a:p>
          <a:p>
            <a:endParaRPr lang="en-US" dirty="0"/>
          </a:p>
          <a:p>
            <a:pPr lvl="1"/>
            <a:r>
              <a:rPr lang="en-US" dirty="0" smtClean="0"/>
              <a:t>at </a:t>
            </a:r>
            <a:r>
              <a:rPr lang="en-US" dirty="0"/>
              <a:t>time </a:t>
            </a:r>
            <a:r>
              <a:rPr lang="en-US" i="1" dirty="0">
                <a:latin typeface="Times New Roman" panose="02020603050405020304" pitchFamily="18" charset="0"/>
                <a:cs typeface="Times New Roman" panose="02020603050405020304" pitchFamily="18" charset="0"/>
              </a:rPr>
              <a:t>t</a:t>
            </a:r>
            <a:r>
              <a:rPr lang="en-US" i="1" baseline="-25000"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π / </a:t>
            </a:r>
            <a:r>
              <a:rPr lang="en-US"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kμU</a:t>
            </a:r>
            <a:r>
              <a:rPr lang="en-US" i="1" baseline="-25000"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2" name="Picture 1"/>
          <p:cNvPicPr>
            <a:picLocks noChangeAspect="1"/>
          </p:cNvPicPr>
          <p:nvPr/>
        </p:nvPicPr>
        <p:blipFill>
          <a:blip r:embed="rId2"/>
          <a:stretch>
            <a:fillRect/>
          </a:stretch>
        </p:blipFill>
        <p:spPr>
          <a:xfrm>
            <a:off x="340614" y="3268373"/>
            <a:ext cx="8461494" cy="1707457"/>
          </a:xfrm>
          <a:prstGeom prst="rect">
            <a:avLst/>
          </a:prstGeom>
        </p:spPr>
      </p:pic>
      <p:sp>
        <p:nvSpPr>
          <p:cNvPr id="9" name="Rectangle 8"/>
          <p:cNvSpPr/>
          <p:nvPr/>
        </p:nvSpPr>
        <p:spPr>
          <a:xfrm>
            <a:off x="374073" y="3171388"/>
            <a:ext cx="4073236" cy="42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138633" y="114338"/>
            <a:ext cx="6865456" cy="6615794"/>
          </a:xfrm>
          <a:prstGeom prst="rect">
            <a:avLst/>
          </a:prstGeom>
        </p:spPr>
      </p:pic>
    </p:spTree>
    <p:extLst>
      <p:ext uri="{BB962C8B-B14F-4D97-AF65-F5344CB8AC3E}">
        <p14:creationId xmlns:p14="http://schemas.microsoft.com/office/powerpoint/2010/main" val="14791753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Synoptic-Scale Motions II:</a:t>
            </a:r>
            <a:br>
              <a:rPr lang="en-US" dirty="0" smtClean="0"/>
            </a:br>
            <a:r>
              <a:rPr lang="en-US" dirty="0" smtClean="0"/>
              <a:t>Baroclinic Instability</a:t>
            </a:r>
            <a:endParaRPr lang="en-US" dirty="0"/>
          </a:p>
        </p:txBody>
      </p:sp>
      <p:sp>
        <p:nvSpPr>
          <p:cNvPr id="5" name="Content Placeholder 4"/>
          <p:cNvSpPr>
            <a:spLocks noGrp="1"/>
          </p:cNvSpPr>
          <p:nvPr>
            <p:ph sz="half" idx="1"/>
          </p:nvPr>
        </p:nvSpPr>
        <p:spPr>
          <a:xfrm>
            <a:off x="628650" y="1825625"/>
            <a:ext cx="7886700" cy="4351338"/>
          </a:xfrm>
        </p:spPr>
        <p:txBody>
          <a:bodyPr>
            <a:normAutofit/>
          </a:bodyPr>
          <a:lstStyle/>
          <a:p>
            <a:r>
              <a:rPr lang="en-US" dirty="0" smtClean="0"/>
              <a:t>Growth and propagation of neutral modes</a:t>
            </a:r>
          </a:p>
          <a:p>
            <a:endParaRPr lang="en-US" dirty="0"/>
          </a:p>
          <a:p>
            <a:pPr lvl="1"/>
            <a:r>
              <a:rPr lang="en-US" dirty="0"/>
              <a:t>the amplitude of </a:t>
            </a:r>
            <a:r>
              <a:rPr lang="en-US" dirty="0" smtClean="0"/>
              <a:t>the </a:t>
            </a:r>
            <a:r>
              <a:rPr lang="en-US" dirty="0" err="1" smtClean="0"/>
              <a:t>barotropic</a:t>
            </a:r>
            <a:r>
              <a:rPr lang="en-US" dirty="0" smtClean="0"/>
              <a:t> </a:t>
            </a:r>
            <a:r>
              <a:rPr lang="en-US" dirty="0"/>
              <a:t>disturbance increases by a factor of 8 in about 48 </a:t>
            </a:r>
            <a:r>
              <a:rPr lang="en-US" dirty="0" smtClean="0"/>
              <a:t>h</a:t>
            </a:r>
          </a:p>
          <a:p>
            <a:pPr lvl="1"/>
            <a:r>
              <a:rPr lang="en-US" dirty="0"/>
              <a:t>energy source for the </a:t>
            </a:r>
            <a:r>
              <a:rPr lang="en-US" dirty="0" smtClean="0"/>
              <a:t>transient amplification </a:t>
            </a:r>
            <a:r>
              <a:rPr lang="en-US" dirty="0"/>
              <a:t>of the neutral modes is conversion of the available potential </a:t>
            </a:r>
            <a:r>
              <a:rPr lang="en-US" dirty="0" smtClean="0"/>
              <a:t>energy of </a:t>
            </a:r>
            <a:r>
              <a:rPr lang="en-US" dirty="0"/>
              <a:t>the mean flow into disturbance potential energy by meridional </a:t>
            </a:r>
            <a:r>
              <a:rPr lang="en-US" dirty="0" smtClean="0"/>
              <a:t>temperature advection</a:t>
            </a:r>
            <a:r>
              <a:rPr lang="en-US" dirty="0"/>
              <a:t>, followed immediately by conversion to disturbance kinetic energy </a:t>
            </a:r>
            <a:r>
              <a:rPr lang="en-US" dirty="0" smtClean="0"/>
              <a:t>by the </a:t>
            </a:r>
            <a:r>
              <a:rPr lang="en-US" dirty="0"/>
              <a:t>secondary vertical circulation</a:t>
            </a:r>
          </a:p>
        </p:txBody>
      </p:sp>
      <p:sp>
        <p:nvSpPr>
          <p:cNvPr id="8" name="TextBox 7"/>
          <p:cNvSpPr txBox="1"/>
          <p:nvPr/>
        </p:nvSpPr>
        <p:spPr>
          <a:xfrm>
            <a:off x="1124771" y="2267674"/>
            <a:ext cx="4425763" cy="461665"/>
          </a:xfrm>
          <a:prstGeom prst="rect">
            <a:avLst/>
          </a:prstGeom>
          <a:noFill/>
        </p:spPr>
        <p:txBody>
          <a:bodyPr wrap="none" rtlCol="0">
            <a:spAutoFit/>
          </a:bodyPr>
          <a:lstStyle/>
          <a:p>
            <a:r>
              <a:rPr lang="en-US" sz="2400" dirty="0" smtClean="0"/>
              <a:t>Transient growth of neutral waves</a:t>
            </a:r>
            <a:endParaRPr lang="en-US" sz="2400" dirty="0"/>
          </a:p>
        </p:txBody>
      </p:sp>
      <p:pic>
        <p:nvPicPr>
          <p:cNvPr id="6" name="Picture 5"/>
          <p:cNvPicPr>
            <a:picLocks noChangeAspect="1"/>
          </p:cNvPicPr>
          <p:nvPr/>
        </p:nvPicPr>
        <p:blipFill>
          <a:blip r:embed="rId2"/>
          <a:stretch>
            <a:fillRect/>
          </a:stretch>
        </p:blipFill>
        <p:spPr>
          <a:xfrm>
            <a:off x="7080483" y="82340"/>
            <a:ext cx="1993441" cy="1525219"/>
          </a:xfrm>
          <a:prstGeom prst="rect">
            <a:avLst/>
          </a:prstGeom>
        </p:spPr>
      </p:pic>
    </p:spTree>
    <p:extLst>
      <p:ext uri="{BB962C8B-B14F-4D97-AF65-F5344CB8AC3E}">
        <p14:creationId xmlns:p14="http://schemas.microsoft.com/office/powerpoint/2010/main" val="1043355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TotalTime>
  <Words>4891</Words>
  <Application>Microsoft Office PowerPoint</Application>
  <PresentationFormat>On-screen Show (4:3)</PresentationFormat>
  <Paragraphs>817</Paragraphs>
  <Slides>104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Calibri</vt:lpstr>
      <vt:lpstr>Calibri Light</vt:lpstr>
      <vt:lpstr>Cambria Math</vt:lpstr>
      <vt:lpstr>Symbol</vt:lpstr>
      <vt:lpstr>Times New Roman</vt:lpstr>
      <vt:lpstr>Wingdings</vt:lpstr>
      <vt:lpstr>Office Theme</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lpstr>Synoptic-Scale Motions II: Baroclinic Instability</vt:lpstr>
    </vt:vector>
  </TitlesOfParts>
  <Company>UNC Asheville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Synoptic-Scale Motions II: Baroclinic Instability</dc:title>
  <dc:creator>Doug Miller</dc:creator>
  <cp:lastModifiedBy>Doug Miller</cp:lastModifiedBy>
  <cp:revision>183</cp:revision>
  <dcterms:created xsi:type="dcterms:W3CDTF">2020-03-10T11:13:35Z</dcterms:created>
  <dcterms:modified xsi:type="dcterms:W3CDTF">2020-03-11T16:46:03Z</dcterms:modified>
</cp:coreProperties>
</file>