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3" r:id="rId14"/>
    <p:sldId id="275" r:id="rId15"/>
    <p:sldId id="260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1" r:id="rId26"/>
    <p:sldId id="286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62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263" r:id="rId54"/>
    <p:sldId id="311" r:id="rId55"/>
    <p:sldId id="312" r:id="rId56"/>
    <p:sldId id="313" r:id="rId57"/>
    <p:sldId id="264" r:id="rId58"/>
    <p:sldId id="314" r:id="rId59"/>
    <p:sldId id="315" r:id="rId60"/>
    <p:sldId id="316" r:id="rId61"/>
    <p:sldId id="317" r:id="rId62"/>
    <p:sldId id="318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4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0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5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3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3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6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7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7CF-F9C0-4211-A6DC-44DB372B996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4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C27CF-F9C0-4211-A6DC-44DB372B996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2435A-338D-4D57-8C66-F4925F376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Relationship Id="rId9" Type="http://schemas.openxmlformats.org/officeDocument/2006/relationships/image" Target="../media/image6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852487"/>
            <a:ext cx="9134475" cy="515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Circulation and Vorticity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2963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/>
              <a:t>Kinematics </a:t>
            </a:r>
            <a:r>
              <a:rPr lang="en-US" dirty="0"/>
              <a:t>and Dynamics</a:t>
            </a:r>
          </a:p>
        </p:txBody>
      </p:sp>
    </p:spTree>
    <p:extLst>
      <p:ext uri="{BB962C8B-B14F-4D97-AF65-F5344CB8AC3E}">
        <p14:creationId xmlns:p14="http://schemas.microsoft.com/office/powerpoint/2010/main" val="5871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r>
              <a:rPr lang="en-US" dirty="0" smtClean="0"/>
              <a:t>Relative circulation…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578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 circulation is useful for meteorological applications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786255" y="4752109"/>
            <a:ext cx="729095" cy="318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69" y="145425"/>
            <a:ext cx="1858465" cy="1459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87" y="3403747"/>
            <a:ext cx="7921188" cy="19349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835" y="4416341"/>
            <a:ext cx="1467839" cy="21145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41963" y="5680359"/>
            <a:ext cx="5803576" cy="40011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a.k.a., </a:t>
            </a:r>
            <a:r>
              <a:rPr lang="en-US" sz="2000" dirty="0" err="1" smtClean="0"/>
              <a:t>Vilhelm’s</a:t>
            </a:r>
            <a:r>
              <a:rPr lang="en-US" sz="2000" dirty="0" smtClean="0"/>
              <a:t> ticket out of </a:t>
            </a:r>
            <a:r>
              <a:rPr lang="en-US" sz="2000" dirty="0" smtClean="0"/>
              <a:t>__________ __________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70989" y="4156495"/>
            <a:ext cx="259051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Zero for a </a:t>
            </a:r>
            <a:r>
              <a:rPr lang="en-US" dirty="0" err="1" smtClean="0"/>
              <a:t>barotropic</a:t>
            </a:r>
            <a:r>
              <a:rPr lang="en-US" dirty="0" smtClean="0"/>
              <a:t> fluid</a:t>
            </a:r>
            <a:endParaRPr lang="en-US" dirty="0"/>
          </a:p>
        </p:txBody>
      </p:sp>
      <p:sp>
        <p:nvSpPr>
          <p:cNvPr id="18" name="Right Brace 17"/>
          <p:cNvSpPr/>
          <p:nvPr/>
        </p:nvSpPr>
        <p:spPr>
          <a:xfrm rot="16200000">
            <a:off x="4523687" y="4131156"/>
            <a:ext cx="381981" cy="850721"/>
          </a:xfrm>
          <a:prstGeom prst="rightBrace">
            <a:avLst>
              <a:gd name="adj1" fmla="val 8333"/>
              <a:gd name="adj2" fmla="val 52021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4" idx="1"/>
            <a:endCxn id="18" idx="1"/>
          </p:cNvCxnSpPr>
          <p:nvPr/>
        </p:nvCxnSpPr>
        <p:spPr>
          <a:xfrm flipH="1">
            <a:off x="4731871" y="4341161"/>
            <a:ext cx="1039118" cy="2436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Equation </a:t>
            </a:r>
            <a:r>
              <a:rPr lang="en-US" dirty="0"/>
              <a:t>(4.6) indicates that in a </a:t>
            </a:r>
            <a:r>
              <a:rPr lang="en-US" dirty="0" err="1"/>
              <a:t>barotropic</a:t>
            </a:r>
            <a:r>
              <a:rPr lang="en-US" dirty="0"/>
              <a:t> fluid the relative circulation for a </a:t>
            </a:r>
            <a:r>
              <a:rPr lang="en-US" dirty="0" smtClean="0"/>
              <a:t>closed chain </a:t>
            </a:r>
            <a:r>
              <a:rPr lang="en-US" dirty="0"/>
              <a:t>of fluid particles will be changed if </a:t>
            </a:r>
            <a:r>
              <a:rPr lang="en-US" dirty="0" smtClean="0"/>
              <a:t>either</a:t>
            </a:r>
          </a:p>
          <a:p>
            <a:pPr marL="457200" lvl="1" indent="0">
              <a:buNone/>
            </a:pPr>
            <a:r>
              <a:rPr lang="en-US" dirty="0" smtClean="0"/>
              <a:t>[1]</a:t>
            </a:r>
            <a:r>
              <a:rPr lang="en-US" dirty="0"/>
              <a:t> </a:t>
            </a:r>
            <a:r>
              <a:rPr lang="en-US" dirty="0" smtClean="0"/>
              <a:t>horizontal </a:t>
            </a:r>
            <a:r>
              <a:rPr lang="en-US" dirty="0" smtClean="0"/>
              <a:t>_________ </a:t>
            </a:r>
            <a:r>
              <a:rPr lang="en-US" dirty="0"/>
              <a:t>enclosed by </a:t>
            </a:r>
            <a:r>
              <a:rPr lang="en-US" dirty="0" smtClean="0"/>
              <a:t>the loop </a:t>
            </a:r>
            <a:r>
              <a:rPr lang="en-US" dirty="0"/>
              <a:t>changes or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[2] the </a:t>
            </a:r>
            <a:r>
              <a:rPr lang="en-US" dirty="0"/>
              <a:t>latitude </a:t>
            </a:r>
            <a:r>
              <a:rPr lang="en-US" dirty="0" smtClean="0"/>
              <a:t>changes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071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 circulation change in a </a:t>
            </a:r>
            <a:r>
              <a:rPr lang="en-US" sz="2400" dirty="0" err="1" smtClean="0"/>
              <a:t>barotropic</a:t>
            </a:r>
            <a:r>
              <a:rPr lang="en-US" sz="2400" dirty="0" smtClean="0"/>
              <a:t> fluid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55" y="2864274"/>
            <a:ext cx="7222289" cy="718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709" y="189501"/>
            <a:ext cx="1739527" cy="14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pPr lvl="1"/>
            <a:r>
              <a:rPr lang="en-US" dirty="0" smtClean="0"/>
              <a:t>From Eq. (4.3) it is apparent that circulation can develop in a </a:t>
            </a:r>
            <a:r>
              <a:rPr lang="en-US" dirty="0" err="1" smtClean="0"/>
              <a:t>baroclinic</a:t>
            </a:r>
            <a:r>
              <a:rPr lang="en-US" dirty="0" smtClean="0"/>
              <a:t> fluid </a:t>
            </a:r>
            <a:r>
              <a:rPr lang="en-US" dirty="0" smtClean="0"/>
              <a:t>(____________ </a:t>
            </a:r>
            <a:r>
              <a:rPr lang="en-US" dirty="0" smtClean="0"/>
              <a:t>term is non-zero)</a:t>
            </a:r>
          </a:p>
          <a:p>
            <a:pPr marL="457200" lvl="1" indent="0">
              <a:buNone/>
            </a:pPr>
            <a:r>
              <a:rPr lang="en-US" dirty="0" smtClean="0"/>
              <a:t>Sea-breeze example…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942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 circulation change in a </a:t>
            </a:r>
            <a:r>
              <a:rPr lang="en-US" sz="2400" dirty="0" err="1" smtClean="0"/>
              <a:t>baroclinic</a:t>
            </a:r>
            <a:r>
              <a:rPr lang="en-US" sz="2400" dirty="0" smtClean="0"/>
              <a:t> fluid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782" y="147061"/>
            <a:ext cx="1741574" cy="115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942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 circulation change in a </a:t>
            </a:r>
            <a:r>
              <a:rPr lang="en-US" sz="2400" dirty="0" err="1" smtClean="0"/>
              <a:t>baroclinic</a:t>
            </a:r>
            <a:r>
              <a:rPr lang="en-US" sz="2400" dirty="0" smtClean="0"/>
              <a:t> fluid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75" y="2864274"/>
            <a:ext cx="6605449" cy="373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509" y="5084618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cold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5457" y="5084618"/>
            <a:ext cx="78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warm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782" y="147061"/>
            <a:ext cx="1741574" cy="1153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939" y="5484728"/>
            <a:ext cx="3125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constant pressure at surface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35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pPr lvl="1"/>
            <a:r>
              <a:rPr lang="en-US" dirty="0" smtClean="0"/>
              <a:t>From Eq. (4.3) it is apparent that circulation can develop in a </a:t>
            </a:r>
            <a:r>
              <a:rPr lang="en-US" dirty="0" err="1" smtClean="0"/>
              <a:t>baroclinic</a:t>
            </a:r>
            <a:r>
              <a:rPr lang="en-US" dirty="0" smtClean="0"/>
              <a:t> fluid (solenoidal term is non-zero)</a:t>
            </a:r>
          </a:p>
          <a:p>
            <a:pPr marL="457200" lvl="1" indent="0">
              <a:buNone/>
            </a:pPr>
            <a:r>
              <a:rPr lang="en-US" dirty="0" smtClean="0"/>
              <a:t>Sea-breeze example…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942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 circulation change in a </a:t>
            </a:r>
            <a:r>
              <a:rPr lang="en-US" sz="2400" dirty="0" err="1" smtClean="0"/>
              <a:t>baroclinic</a:t>
            </a:r>
            <a:r>
              <a:rPr lang="en-US" sz="2400" dirty="0" smtClean="0"/>
              <a:t> fluid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782" y="147061"/>
            <a:ext cx="1741574" cy="1153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63" y="3913244"/>
            <a:ext cx="7576674" cy="2030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0763" y="6145326"/>
            <a:ext cx="7101624" cy="40011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mean tangential velocity × circuit path </a:t>
            </a:r>
            <a:r>
              <a:rPr lang="en-US" sz="2000" dirty="0" smtClean="0"/>
              <a:t>____________ </a:t>
            </a:r>
            <a:r>
              <a:rPr lang="en-US" sz="2000" dirty="0" smtClean="0"/>
              <a:t>= circulation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927273" y="5666509"/>
            <a:ext cx="1433064" cy="277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pPr lvl="1"/>
            <a:r>
              <a:rPr lang="en-US" dirty="0" smtClean="0"/>
              <a:t>Curl of the </a:t>
            </a:r>
            <a:r>
              <a:rPr lang="en-US" dirty="0" smtClean="0"/>
              <a:t>____________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9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Mathematical definition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44" y="3292320"/>
            <a:ext cx="8318111" cy="28846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1055" y="3325091"/>
            <a:ext cx="2008909" cy="277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Regions of positive ζ are associated with cyclonic storms in the </a:t>
            </a:r>
            <a:r>
              <a:rPr lang="en-US" dirty="0" smtClean="0"/>
              <a:t>Northern Hemisphere</a:t>
            </a:r>
            <a:r>
              <a:rPr lang="en-US" dirty="0"/>
              <a:t>; regions of negative ζ are associated with cyclonic storms in </a:t>
            </a:r>
            <a:r>
              <a:rPr lang="en-US" dirty="0" smtClean="0"/>
              <a:t>the Southern </a:t>
            </a:r>
            <a:r>
              <a:rPr lang="en-US" dirty="0"/>
              <a:t>Hemisphere. Thus, the distribution of relative vorticity is an </a:t>
            </a:r>
            <a:r>
              <a:rPr lang="en-US" dirty="0" smtClean="0"/>
              <a:t>excellent </a:t>
            </a:r>
            <a:r>
              <a:rPr lang="en-US" dirty="0" smtClean="0"/>
              <a:t>____________ </a:t>
            </a:r>
            <a:r>
              <a:rPr lang="en-US" dirty="0"/>
              <a:t>for weather analysis.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" y="2864275"/>
            <a:ext cx="7539059" cy="13912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853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components of absolute and relative vorticity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96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relative, absolute, and </a:t>
            </a:r>
            <a:r>
              <a:rPr lang="en-US" sz="2400" dirty="0" smtClean="0"/>
              <a:t>____________ </a:t>
            </a:r>
            <a:r>
              <a:rPr lang="en-US" sz="2400" dirty="0" smtClean="0"/>
              <a:t>vorticity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64274"/>
            <a:ext cx="4871990" cy="806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288" y="3081565"/>
            <a:ext cx="2936062" cy="4694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7549" y="3036758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93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the vertical component of vorticity is defined as the circulation about </a:t>
            </a:r>
            <a:r>
              <a:rPr lang="en-US" dirty="0" smtClean="0"/>
              <a:t>a closed </a:t>
            </a:r>
            <a:r>
              <a:rPr lang="en-US" dirty="0"/>
              <a:t>contour in the horizontal plane divided by the </a:t>
            </a:r>
            <a:r>
              <a:rPr lang="en-US" dirty="0" smtClean="0"/>
              <a:t>______ </a:t>
            </a:r>
            <a:r>
              <a:rPr lang="en-US" dirty="0"/>
              <a:t>enclosed, in the </a:t>
            </a:r>
            <a:r>
              <a:rPr lang="en-US" dirty="0" smtClean="0"/>
              <a:t>limit where </a:t>
            </a:r>
            <a:r>
              <a:rPr lang="en-US" dirty="0"/>
              <a:t>the area approaches zero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127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 vorticity and circulation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23" y="2864274"/>
            <a:ext cx="7921360" cy="8457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820" y="5219552"/>
            <a:ext cx="3025325" cy="15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circulation divided </a:t>
            </a:r>
            <a:r>
              <a:rPr lang="en-US" dirty="0"/>
              <a:t>by area gives the average </a:t>
            </a:r>
            <a:r>
              <a:rPr lang="en-US" dirty="0" smtClean="0"/>
              <a:t>normal component </a:t>
            </a:r>
            <a:r>
              <a:rPr lang="en-US" dirty="0"/>
              <a:t>of vorticity in the </a:t>
            </a:r>
            <a:r>
              <a:rPr lang="en-US" dirty="0" smtClean="0"/>
              <a:t>region</a:t>
            </a:r>
          </a:p>
          <a:p>
            <a:pPr lvl="1"/>
            <a:r>
              <a:rPr lang="en-US" dirty="0" smtClean="0"/>
              <a:t>vorticity </a:t>
            </a:r>
            <a:r>
              <a:rPr lang="en-US" dirty="0"/>
              <a:t>may thus be regarded as a measure of </a:t>
            </a:r>
            <a:r>
              <a:rPr lang="en-US" dirty="0" smtClean="0"/>
              <a:t>the local </a:t>
            </a:r>
            <a:r>
              <a:rPr lang="en-US" dirty="0"/>
              <a:t>angular </a:t>
            </a:r>
            <a:r>
              <a:rPr lang="en-US" dirty="0" smtClean="0"/>
              <a:t>____________ </a:t>
            </a:r>
            <a:r>
              <a:rPr lang="en-US" dirty="0"/>
              <a:t>of the fluid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127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 vorticity and circulation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145" y="98834"/>
            <a:ext cx="2097641" cy="1693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00" y="2767288"/>
            <a:ext cx="8049799" cy="25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Outline of this lecture packet…</a:t>
            </a:r>
          </a:p>
          <a:p>
            <a:pPr lvl="1"/>
            <a:r>
              <a:rPr lang="en-US" dirty="0" smtClean="0"/>
              <a:t>The circulation theorem</a:t>
            </a:r>
          </a:p>
          <a:p>
            <a:pPr lvl="1"/>
            <a:r>
              <a:rPr lang="en-US" dirty="0" smtClean="0"/>
              <a:t>Vorticity</a:t>
            </a:r>
          </a:p>
          <a:p>
            <a:pPr lvl="1"/>
            <a:r>
              <a:rPr lang="en-US" dirty="0" smtClean="0"/>
              <a:t>Potential vorticity</a:t>
            </a:r>
          </a:p>
          <a:p>
            <a:pPr lvl="1"/>
            <a:r>
              <a:rPr lang="en-US" dirty="0" smtClean="0"/>
              <a:t>The vorticity equation</a:t>
            </a:r>
          </a:p>
          <a:p>
            <a:pPr lvl="1"/>
            <a:r>
              <a:rPr lang="en-US" dirty="0" smtClean="0"/>
              <a:t>Vorticity in </a:t>
            </a:r>
            <a:r>
              <a:rPr lang="en-US" dirty="0" err="1" smtClean="0"/>
              <a:t>barotropic</a:t>
            </a:r>
            <a:r>
              <a:rPr lang="en-US" dirty="0" smtClean="0"/>
              <a:t> fluids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baroclinic</a:t>
            </a:r>
            <a:r>
              <a:rPr lang="en-US" dirty="0" smtClean="0"/>
              <a:t> (</a:t>
            </a:r>
            <a:r>
              <a:rPr lang="en-US" dirty="0" err="1" smtClean="0"/>
              <a:t>Ertel</a:t>
            </a:r>
            <a:r>
              <a:rPr lang="en-US" dirty="0" smtClean="0"/>
              <a:t>) potential vorticity equation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36" y="122959"/>
            <a:ext cx="1996810" cy="19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64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Natural coordinates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61" y="2753434"/>
            <a:ext cx="7399278" cy="23010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27273" y="6248400"/>
            <a:ext cx="1828800" cy="346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net vertical vorticity component is the result of the sum of two parts: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[1] the </a:t>
            </a:r>
            <a:r>
              <a:rPr lang="en-US" dirty="0"/>
              <a:t>rate of change of wind speed </a:t>
            </a:r>
            <a:r>
              <a:rPr lang="en-US" dirty="0" smtClean="0"/>
              <a:t>____________ </a:t>
            </a:r>
            <a:r>
              <a:rPr lang="en-US" dirty="0"/>
              <a:t>to </a:t>
            </a:r>
            <a:r>
              <a:rPr lang="en-US" dirty="0" smtClean="0"/>
              <a:t>the direction </a:t>
            </a:r>
            <a:r>
              <a:rPr lang="en-US" dirty="0"/>
              <a:t>of flow –∂V/∂n, called </a:t>
            </a:r>
            <a:r>
              <a:rPr lang="en-US" dirty="0" smtClean="0"/>
              <a:t>the </a:t>
            </a:r>
            <a:r>
              <a:rPr lang="en-US" i="1" u="sng" dirty="0" smtClean="0">
                <a:solidFill>
                  <a:srgbClr val="FF0000"/>
                </a:solidFill>
              </a:rPr>
              <a:t>shear</a:t>
            </a:r>
            <a:r>
              <a:rPr lang="en-US" i="1" dirty="0" smtClean="0"/>
              <a:t> </a:t>
            </a:r>
            <a:r>
              <a:rPr lang="en-US" dirty="0" smtClean="0"/>
              <a:t>vorticity; and </a:t>
            </a:r>
          </a:p>
          <a:p>
            <a:pPr marL="457200" lvl="1" indent="0">
              <a:buNone/>
            </a:pPr>
            <a:r>
              <a:rPr lang="en-US" dirty="0"/>
              <a:t>[</a:t>
            </a:r>
            <a:r>
              <a:rPr lang="en-US" dirty="0" smtClean="0"/>
              <a:t>2] </a:t>
            </a:r>
            <a:r>
              <a:rPr lang="en-US" dirty="0"/>
              <a:t>the turning of the wind along a streamline V/</a:t>
            </a:r>
            <a:r>
              <a:rPr lang="en-US" dirty="0" err="1"/>
              <a:t>Rs</a:t>
            </a:r>
            <a:r>
              <a:rPr lang="en-US" dirty="0"/>
              <a:t> , called </a:t>
            </a:r>
            <a:r>
              <a:rPr lang="en-US" dirty="0" smtClean="0"/>
              <a:t>the </a:t>
            </a:r>
            <a:r>
              <a:rPr lang="en-US" i="1" u="sng" dirty="0" smtClean="0">
                <a:solidFill>
                  <a:srgbClr val="FF0000"/>
                </a:solidFill>
              </a:rPr>
              <a:t>curvature</a:t>
            </a:r>
            <a:r>
              <a:rPr lang="en-US" i="1" dirty="0" smtClean="0"/>
              <a:t> </a:t>
            </a:r>
            <a:r>
              <a:rPr lang="en-US" dirty="0"/>
              <a:t>vorticity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64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Natural coordinates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334" y="105592"/>
            <a:ext cx="2126292" cy="1335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12" y="2864274"/>
            <a:ext cx="7309175" cy="12974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22473" y="3893127"/>
            <a:ext cx="1604114" cy="26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[1] the </a:t>
            </a:r>
            <a:r>
              <a:rPr lang="en-US" dirty="0"/>
              <a:t>rate of change of wind speed normal to </a:t>
            </a:r>
            <a:r>
              <a:rPr lang="en-US" dirty="0" smtClean="0"/>
              <a:t>the direction </a:t>
            </a:r>
            <a:r>
              <a:rPr lang="en-US" dirty="0"/>
              <a:t>of flow –∂V/∂n, called </a:t>
            </a:r>
            <a:r>
              <a:rPr lang="en-US" dirty="0" smtClean="0"/>
              <a:t>the </a:t>
            </a:r>
            <a:r>
              <a:rPr lang="en-US" i="1" u="sng" dirty="0" smtClean="0">
                <a:solidFill>
                  <a:srgbClr val="FF0000"/>
                </a:solidFill>
              </a:rPr>
              <a:t>shear</a:t>
            </a:r>
            <a:r>
              <a:rPr lang="en-US" i="1" dirty="0" smtClean="0"/>
              <a:t> </a:t>
            </a:r>
            <a:r>
              <a:rPr lang="en-US" dirty="0" smtClean="0"/>
              <a:t>vorticity; and </a:t>
            </a:r>
          </a:p>
          <a:p>
            <a:pPr marL="457200" lvl="1" indent="0">
              <a:buNone/>
            </a:pPr>
            <a:r>
              <a:rPr lang="en-US" dirty="0"/>
              <a:t>[</a:t>
            </a:r>
            <a:r>
              <a:rPr lang="en-US" dirty="0" smtClean="0"/>
              <a:t>2] </a:t>
            </a:r>
            <a:r>
              <a:rPr lang="en-US" dirty="0"/>
              <a:t>the turning of the wind along a streamline V/</a:t>
            </a:r>
            <a:r>
              <a:rPr lang="en-US" dirty="0" err="1"/>
              <a:t>Rs</a:t>
            </a:r>
            <a:r>
              <a:rPr lang="en-US" dirty="0"/>
              <a:t> , called </a:t>
            </a:r>
            <a:r>
              <a:rPr lang="en-US" dirty="0" smtClean="0"/>
              <a:t>the </a:t>
            </a:r>
            <a:r>
              <a:rPr lang="en-US" i="1" u="sng" dirty="0" smtClean="0">
                <a:solidFill>
                  <a:srgbClr val="FF0000"/>
                </a:solidFill>
              </a:rPr>
              <a:t>curvature</a:t>
            </a:r>
            <a:r>
              <a:rPr lang="en-US" i="1" dirty="0" smtClean="0"/>
              <a:t> </a:t>
            </a:r>
            <a:r>
              <a:rPr lang="en-US" dirty="0"/>
              <a:t>vorticity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56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____________ </a:t>
            </a:r>
            <a:r>
              <a:rPr lang="en-US" sz="2400" dirty="0" smtClean="0"/>
              <a:t>coordinates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334" y="105592"/>
            <a:ext cx="2126292" cy="1335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77" y="4294632"/>
            <a:ext cx="2843104" cy="1704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954" y="4207938"/>
            <a:ext cx="2548990" cy="2487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766" y="4523503"/>
            <a:ext cx="3071860" cy="6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The lower of the two paddle wheels in Fig. 4.6a will turn in </a:t>
            </a:r>
            <a:r>
              <a:rPr lang="en-US" dirty="0" smtClean="0"/>
              <a:t>a clockwise </a:t>
            </a:r>
            <a:r>
              <a:rPr lang="en-US" dirty="0"/>
              <a:t>direction (</a:t>
            </a:r>
            <a:r>
              <a:rPr lang="en-US" dirty="0" err="1"/>
              <a:t>anticyclonically</a:t>
            </a:r>
            <a:r>
              <a:rPr lang="en-US" dirty="0"/>
              <a:t>) because the wind force on the blades </a:t>
            </a:r>
            <a:r>
              <a:rPr lang="en-US" dirty="0" smtClean="0"/>
              <a:t>north of </a:t>
            </a:r>
            <a:r>
              <a:rPr lang="en-US" dirty="0"/>
              <a:t>its axis of rotation is stronger than the force on the blades to the south of the axis.</a:t>
            </a:r>
          </a:p>
          <a:p>
            <a:pPr lvl="1"/>
            <a:r>
              <a:rPr lang="en-US" dirty="0"/>
              <a:t>The upper wheel will, of course, experience a </a:t>
            </a:r>
            <a:r>
              <a:rPr lang="en-US" dirty="0" smtClean="0"/>
              <a:t>________________ </a:t>
            </a:r>
            <a:r>
              <a:rPr lang="en-US" dirty="0"/>
              <a:t>(cyclonic) </a:t>
            </a:r>
            <a:r>
              <a:rPr lang="en-US" dirty="0" smtClean="0"/>
              <a:t>turning. </a:t>
            </a:r>
          </a:p>
          <a:p>
            <a:pPr lvl="1"/>
            <a:r>
              <a:rPr lang="en-US" dirty="0" smtClean="0"/>
              <a:t>Thus</a:t>
            </a:r>
            <a:r>
              <a:rPr lang="en-US" dirty="0"/>
              <a:t>, the poleward and equatorward sides of a westerly </a:t>
            </a:r>
            <a:r>
              <a:rPr lang="en-US" dirty="0" err="1"/>
              <a:t>jetstream</a:t>
            </a:r>
            <a:r>
              <a:rPr lang="en-US" dirty="0"/>
              <a:t> are referred </a:t>
            </a:r>
            <a:r>
              <a:rPr lang="en-US" dirty="0" smtClean="0"/>
              <a:t>to as </a:t>
            </a:r>
            <a:r>
              <a:rPr lang="en-US" dirty="0"/>
              <a:t>the cyclonic and </a:t>
            </a:r>
            <a:r>
              <a:rPr lang="en-US" dirty="0" err="1"/>
              <a:t>anticyclonic</a:t>
            </a:r>
            <a:r>
              <a:rPr lang="en-US" dirty="0"/>
              <a:t> shear sides, respectively.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64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Natural coordinates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334" y="105592"/>
            <a:ext cx="2126292" cy="1335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6" y="1417208"/>
            <a:ext cx="2847079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695" y="1199205"/>
            <a:ext cx="2287555" cy="213693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Conversely</a:t>
            </a:r>
            <a:r>
              <a:rPr lang="en-US" dirty="0"/>
              <a:t>, curved </a:t>
            </a:r>
            <a:r>
              <a:rPr lang="en-US" dirty="0" smtClean="0"/>
              <a:t>flow may </a:t>
            </a:r>
            <a:r>
              <a:rPr lang="en-US" dirty="0"/>
              <a:t>have zero vorticity provided that the shear </a:t>
            </a:r>
            <a:r>
              <a:rPr lang="en-US" dirty="0" smtClean="0"/>
              <a:t>vorticity is </a:t>
            </a:r>
            <a:r>
              <a:rPr lang="en-US" dirty="0" smtClean="0"/>
              <a:t>_________ </a:t>
            </a:r>
            <a:r>
              <a:rPr lang="en-US" dirty="0"/>
              <a:t>and opposite to the curvature vorticity.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fluid along the inner boundary on the </a:t>
            </a:r>
            <a:r>
              <a:rPr lang="en-US" dirty="0" smtClean="0"/>
              <a:t>curve flows </a:t>
            </a:r>
            <a:r>
              <a:rPr lang="en-US" dirty="0"/>
              <a:t>faster in just the right proportion so that the paddle wheel does not turn.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64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Natural coordinates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334" y="105592"/>
            <a:ext cx="2126292" cy="13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66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Adiabatic (</a:t>
            </a:r>
            <a:r>
              <a:rPr lang="en-US" sz="2400" dirty="0" err="1" smtClean="0"/>
              <a:t>isen</a:t>
            </a:r>
            <a:r>
              <a:rPr lang="en-US" sz="2400" dirty="0" smtClean="0"/>
              <a:t>__________) </a:t>
            </a:r>
            <a:r>
              <a:rPr lang="en-US" sz="2400" dirty="0" smtClean="0"/>
              <a:t>flow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33" y="2753435"/>
            <a:ext cx="7683733" cy="1705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3" y="4474985"/>
            <a:ext cx="7743304" cy="227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potential vorticity is conserved following motion in frictionless and </a:t>
            </a:r>
            <a:r>
              <a:rPr lang="en-US" dirty="0" smtClean="0"/>
              <a:t>____________ </a:t>
            </a:r>
            <a:r>
              <a:rPr lang="en-US" dirty="0" smtClean="0"/>
              <a:t>flow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23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Ertel’s</a:t>
            </a:r>
            <a:r>
              <a:rPr lang="en-US" sz="2400" dirty="0" smtClean="0"/>
              <a:t> potential vorticity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62" y="2864275"/>
            <a:ext cx="8143276" cy="19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06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Adiabatic </a:t>
            </a:r>
            <a:r>
              <a:rPr lang="en-US" sz="2400" dirty="0" smtClean="0"/>
              <a:t>(____________) </a:t>
            </a:r>
            <a:r>
              <a:rPr lang="en-US" sz="2400" dirty="0" smtClean="0"/>
              <a:t>flow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43" y="2864275"/>
            <a:ext cx="6999313" cy="2778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0035" y="5865846"/>
            <a:ext cx="648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must happen to the vortex, if we assume it is moving along at constant latitude?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302" y="1905052"/>
            <a:ext cx="3188318" cy="725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5889" y="5070758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37559" y="507075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317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47" y="2864275"/>
            <a:ext cx="7649905" cy="1076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143" y="4075729"/>
            <a:ext cx="6549711" cy="25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Westerly flow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esterly zonal flow </a:t>
            </a:r>
            <a:r>
              <a:rPr lang="en-US" dirty="0"/>
              <a:t>must remain purely zonal if absolute vorticity </a:t>
            </a:r>
            <a:r>
              <a:rPr lang="en-US" dirty="0" smtClean="0"/>
              <a:t>(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/>
              <a:t>) is </a:t>
            </a:r>
            <a:r>
              <a:rPr lang="en-US" dirty="0"/>
              <a:t>to be conserved </a:t>
            </a:r>
            <a:r>
              <a:rPr lang="en-US" dirty="0" smtClean="0"/>
              <a:t>following the </a:t>
            </a:r>
            <a:r>
              <a:rPr lang="en-US" dirty="0"/>
              <a:t>motion.</a:t>
            </a:r>
            <a:endParaRPr lang="en-US" dirty="0" smtClean="0"/>
          </a:p>
          <a:p>
            <a:r>
              <a:rPr lang="en-US" dirty="0" smtClean="0"/>
              <a:t>Easterly flow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easterly current can curve either to </a:t>
            </a:r>
            <a:r>
              <a:rPr lang="en-US" dirty="0" smtClean="0"/>
              <a:t>the north </a:t>
            </a:r>
            <a:r>
              <a:rPr lang="en-US" dirty="0"/>
              <a:t>or to the south and still conserve absolute </a:t>
            </a:r>
            <a:r>
              <a:rPr lang="en-US" dirty="0" smtClean="0"/>
              <a:t>vorticity.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711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</a:t>
            </a:r>
            <a:r>
              <a:rPr lang="en-US" sz="2400" dirty="0" smtClean="0"/>
              <a:t>______________ </a:t>
            </a:r>
            <a:r>
              <a:rPr lang="en-US" sz="2400" dirty="0" smtClean="0"/>
              <a:t>(constant density) fluid with constant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504" y="268142"/>
            <a:ext cx="5236786" cy="1978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911" y="5802882"/>
            <a:ext cx="4472721" cy="5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767" y="4429204"/>
            <a:ext cx="2143125" cy="21431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233996" cy="4351338"/>
          </a:xfrm>
        </p:spPr>
        <p:txBody>
          <a:bodyPr/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pPr lvl="1"/>
            <a:r>
              <a:rPr lang="en-US" dirty="0" smtClean="0"/>
              <a:t>Conserved properties provide constraints on motions of the atmosphere that can be exploited for diagnostic and prognostic (forecast) purposes</a:t>
            </a:r>
          </a:p>
          <a:p>
            <a:pPr lvl="1"/>
            <a:r>
              <a:rPr lang="en-US" dirty="0" smtClean="0"/>
              <a:t>Conservation of angular momentum is used typically when solid </a:t>
            </a:r>
            <a:r>
              <a:rPr lang="en-US" dirty="0" smtClean="0"/>
              <a:t>____________ </a:t>
            </a:r>
            <a:r>
              <a:rPr lang="en-US" dirty="0" smtClean="0"/>
              <a:t>rotation is involved (e.g., planets)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99542" y="6619012"/>
            <a:ext cx="786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https%3A%2F%2Fthewoodenwagon.com%2Fwoodentoy%2FGM2434B.html&amp;psig=AOvVaw3q-quZYoPcWb6SsJ_n-HKR&amp;ust=1577806876986264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101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00" y="3023839"/>
            <a:ext cx="6176399" cy="36458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1" y="2267674"/>
            <a:ext cx="8365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 with variable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 as westerly flow crosses an </a:t>
            </a:r>
            <a:r>
              <a:rPr lang="en-US" sz="2400" dirty="0" smtClean="0"/>
              <a:t>____________ </a:t>
            </a:r>
            <a:r>
              <a:rPr lang="en-US" sz="2400" dirty="0" err="1" smtClean="0"/>
              <a:t>mtn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0618" y="4405741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1    2     3           4              5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Start with uniform </a:t>
            </a:r>
            <a:r>
              <a:rPr lang="en-US" dirty="0" smtClean="0"/>
              <a:t>____________ </a:t>
            </a:r>
            <a:r>
              <a:rPr lang="en-US" dirty="0" smtClean="0"/>
              <a:t>flow upstream of mountain</a:t>
            </a:r>
          </a:p>
          <a:p>
            <a:pPr lvl="1"/>
            <a:r>
              <a:rPr lang="en-US" dirty="0" smtClean="0"/>
              <a:t>vertical displacement of </a:t>
            </a:r>
            <a:r>
              <a:rPr lang="el-GR" dirty="0" smtClean="0"/>
              <a:t>θ</a:t>
            </a:r>
            <a:r>
              <a:rPr lang="en-US" dirty="0" smtClean="0"/>
              <a:t> surface at </a:t>
            </a:r>
            <a:r>
              <a:rPr lang="en-US" dirty="0"/>
              <a:t>upper levels is spread horizontally; it extends upstream and downstream of </a:t>
            </a:r>
            <a:r>
              <a:rPr lang="en-US" dirty="0" smtClean="0"/>
              <a:t>the barrier </a:t>
            </a:r>
            <a:r>
              <a:rPr lang="en-US" dirty="0"/>
              <a:t>and has smaller amplitude in the vertical than the displacement near </a:t>
            </a:r>
            <a:r>
              <a:rPr lang="en-US" dirty="0" smtClean="0"/>
              <a:t>the ground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11" y="5802882"/>
            <a:ext cx="4472721" cy="575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2" y="180981"/>
            <a:ext cx="3885289" cy="21020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8651" y="2267674"/>
            <a:ext cx="808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 with variable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 as westerly flow crosses an infinite </a:t>
            </a:r>
            <a:r>
              <a:rPr lang="en-US" sz="2400" dirty="0" err="1" smtClean="0"/>
              <a:t>mtn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14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] depth increases just upstream of mountain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l-GR" dirty="0"/>
              <a:t> </a:t>
            </a:r>
            <a:r>
              <a:rPr lang="en-US" dirty="0"/>
              <a:t>must become </a:t>
            </a:r>
            <a:r>
              <a:rPr lang="en-US" dirty="0" smtClean="0"/>
              <a:t>positive in </a:t>
            </a:r>
            <a:r>
              <a:rPr lang="en-US" dirty="0"/>
              <a:t>order to conserve potential </a:t>
            </a:r>
            <a:r>
              <a:rPr lang="en-US" dirty="0" smtClean="0"/>
              <a:t>vorticity)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] cyclonic curvature causes poleward drift that increases earth’s vorticity (increase in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] depth decreases as column crosses mountain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l-GR" dirty="0"/>
              <a:t> </a:t>
            </a:r>
            <a:r>
              <a:rPr lang="en-US" dirty="0"/>
              <a:t>must </a:t>
            </a:r>
            <a:r>
              <a:rPr lang="en-US" dirty="0" smtClean="0"/>
              <a:t>____________ </a:t>
            </a:r>
            <a:r>
              <a:rPr lang="en-US" dirty="0" smtClean="0"/>
              <a:t>in </a:t>
            </a:r>
            <a:r>
              <a:rPr lang="en-US" dirty="0"/>
              <a:t>order to conserve potential </a:t>
            </a:r>
            <a:r>
              <a:rPr lang="en-US" dirty="0" smtClean="0"/>
              <a:t>vorticity)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11" y="5802882"/>
            <a:ext cx="4472721" cy="575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2" y="180981"/>
            <a:ext cx="3885289" cy="2102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51" y="2267674"/>
            <a:ext cx="808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 with variable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 as westerly flow crosses an infinite </a:t>
            </a:r>
            <a:r>
              <a:rPr lang="en-US" sz="2400" dirty="0" err="1" smtClean="0"/>
              <a:t>mtn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51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453804" cy="4351338"/>
          </a:xfrm>
        </p:spPr>
        <p:txBody>
          <a:bodyPr>
            <a:normAutofit/>
          </a:bodyPr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] anti-cyclonic curvature causes equatorward drift that decreases earth’s vorticity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] after passing over mountain (increase in depth [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/>
              <a:t>]),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l-GR" dirty="0"/>
              <a:t> </a:t>
            </a:r>
            <a:r>
              <a:rPr lang="en-US" dirty="0"/>
              <a:t>must </a:t>
            </a:r>
            <a:r>
              <a:rPr lang="en-US" dirty="0" smtClean="0"/>
              <a:t>increase to offset the decrease in earth’s vorticity and conserve potential vorticity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] depth decreases as column moves away from </a:t>
            </a:r>
            <a:r>
              <a:rPr lang="en-US" dirty="0" err="1" smtClean="0"/>
              <a:t>mtn</a:t>
            </a:r>
            <a:r>
              <a:rPr lang="en-US" dirty="0" smtClean="0"/>
              <a:t>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l-GR" dirty="0"/>
              <a:t> </a:t>
            </a:r>
            <a:r>
              <a:rPr lang="en-US" dirty="0"/>
              <a:t>must </a:t>
            </a:r>
            <a:r>
              <a:rPr lang="en-US" dirty="0" smtClean="0"/>
              <a:t>decrease in </a:t>
            </a:r>
            <a:r>
              <a:rPr lang="en-US" dirty="0"/>
              <a:t>order to conserve potential </a:t>
            </a:r>
            <a:r>
              <a:rPr lang="en-US" dirty="0" smtClean="0"/>
              <a:t>____________)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11" y="5802882"/>
            <a:ext cx="4472721" cy="575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2" y="180981"/>
            <a:ext cx="3885289" cy="2102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51" y="2267674"/>
            <a:ext cx="808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 with variable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 as westerly flow crosses an infinite </a:t>
            </a:r>
            <a:r>
              <a:rPr lang="en-US" sz="2400" dirty="0" err="1" smtClean="0"/>
              <a:t>mtn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91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as column continues to move away from </a:t>
            </a:r>
            <a:r>
              <a:rPr lang="en-US" dirty="0" err="1" smtClean="0"/>
              <a:t>mtn</a:t>
            </a:r>
            <a:r>
              <a:rPr lang="en-US" dirty="0" smtClean="0"/>
              <a:t> and maintains a constant depth, its inertia will cause a continuous series of equatorward and poleward </a:t>
            </a:r>
            <a:r>
              <a:rPr lang="en-US" dirty="0" smtClean="0"/>
              <a:t>____________ </a:t>
            </a:r>
            <a:r>
              <a:rPr lang="en-US" dirty="0" smtClean="0"/>
              <a:t>of the column about its original latitude [not shown]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11" y="5802882"/>
            <a:ext cx="4472721" cy="575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2" y="180981"/>
            <a:ext cx="3885289" cy="2102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51" y="2267674"/>
            <a:ext cx="808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 with variable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 as westerly flow crosses an infinite </a:t>
            </a:r>
            <a:r>
              <a:rPr lang="en-US" sz="2400" dirty="0" err="1" smtClean="0"/>
              <a:t>mtn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5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632" y="3020824"/>
            <a:ext cx="5129477" cy="37307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1" y="2267674"/>
            <a:ext cx="808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 with variable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 as </a:t>
            </a:r>
            <a:r>
              <a:rPr lang="en-US" sz="2400" u="sng" dirty="0" smtClean="0"/>
              <a:t>____________</a:t>
            </a:r>
            <a:r>
              <a:rPr lang="en-US" sz="2400" dirty="0" smtClean="0"/>
              <a:t> </a:t>
            </a:r>
            <a:r>
              <a:rPr lang="en-US" sz="2400" dirty="0" smtClean="0"/>
              <a:t>flow crosses an infinite </a:t>
            </a:r>
            <a:r>
              <a:rPr lang="en-US" sz="2400" dirty="0" err="1" smtClean="0"/>
              <a:t>mtn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02183" y="4405741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3             2               1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Let’s predict what will happen as…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] </a:t>
            </a:r>
            <a:r>
              <a:rPr lang="en-US" dirty="0"/>
              <a:t>depth </a:t>
            </a:r>
            <a:r>
              <a:rPr lang="en-US" dirty="0" smtClean="0"/>
              <a:t>increases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) as </a:t>
            </a:r>
            <a:r>
              <a:rPr lang="en-US" dirty="0" smtClean="0"/>
              <a:t>column approaches mountain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/>
              <a:t>] depth </a:t>
            </a:r>
            <a:r>
              <a:rPr lang="en-US" dirty="0" smtClean="0"/>
              <a:t>decreases </a:t>
            </a:r>
            <a:r>
              <a:rPr lang="en-US" dirty="0"/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) as column </a:t>
            </a:r>
            <a:r>
              <a:rPr lang="en-US" dirty="0" smtClean="0"/>
              <a:t>surmounts mountain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/>
              <a:t>] depth increases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) as column </a:t>
            </a:r>
            <a:r>
              <a:rPr lang="en-US" dirty="0" smtClean="0"/>
              <a:t>moves away from </a:t>
            </a:r>
            <a:r>
              <a:rPr lang="en-US" dirty="0" err="1" smtClean="0"/>
              <a:t>mtn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1" y="2267674"/>
            <a:ext cx="808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 with variable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 as </a:t>
            </a:r>
            <a:r>
              <a:rPr lang="en-US" sz="2400" u="sng" dirty="0" smtClean="0"/>
              <a:t>easterly</a:t>
            </a:r>
            <a:r>
              <a:rPr lang="en-US" sz="2400" dirty="0" smtClean="0"/>
              <a:t> flow crosses an infinite </a:t>
            </a:r>
            <a:r>
              <a:rPr lang="en-US" sz="2400" dirty="0" err="1" smtClean="0"/>
              <a:t>mtn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353" y="192157"/>
            <a:ext cx="3464959" cy="20755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911" y="5802882"/>
            <a:ext cx="4472721" cy="5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Why the difference between westerly and easterly flow over the mountain?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=&gt; the </a:t>
            </a:r>
            <a:r>
              <a:rPr lang="en-US" dirty="0"/>
              <a:t>dependence of the </a:t>
            </a:r>
            <a:r>
              <a:rPr lang="en-US" dirty="0" smtClean="0"/>
              <a:t>_________ __________on </a:t>
            </a:r>
            <a:r>
              <a:rPr lang="en-US" dirty="0"/>
              <a:t>latitude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1" y="2267674"/>
            <a:ext cx="808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homogeneous incompressible </a:t>
            </a:r>
            <a:r>
              <a:rPr lang="en-US" sz="2400" dirty="0" smtClean="0"/>
              <a:t>(constant density) fluid with variable depth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/>
              <a:t>) as flow crosses an infinite </a:t>
            </a:r>
            <a:r>
              <a:rPr lang="en-US" sz="2400" dirty="0" err="1" smtClean="0"/>
              <a:t>mtn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353" y="192157"/>
            <a:ext cx="3464959" cy="20755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911" y="5802882"/>
            <a:ext cx="4472721" cy="5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1" y="2267674"/>
            <a:ext cx="808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</a:t>
            </a:r>
            <a:r>
              <a:rPr lang="en-US" sz="2400" dirty="0" err="1" smtClean="0"/>
              <a:t>barotropic</a:t>
            </a:r>
            <a:r>
              <a:rPr lang="en-US" sz="2400" dirty="0" smtClean="0"/>
              <a:t> fluid (density a function of </a:t>
            </a:r>
            <a:r>
              <a:rPr lang="en-US" sz="2400" dirty="0" smtClean="0"/>
              <a:t>____________ </a:t>
            </a:r>
            <a:r>
              <a:rPr lang="en-US" sz="2400" dirty="0" smtClean="0"/>
              <a:t>only)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218" y="5802882"/>
            <a:ext cx="4472721" cy="575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5653" y="6377957"/>
            <a:ext cx="4191853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Rossby</a:t>
            </a:r>
            <a:r>
              <a:rPr lang="en-US" dirty="0"/>
              <a:t> potential vorticity conservation law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737" y="2793907"/>
            <a:ext cx="6045681" cy="29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3"/>
          </a:xfrm>
        </p:spPr>
        <p:txBody>
          <a:bodyPr>
            <a:normAutofit/>
          </a:bodyPr>
          <a:lstStyle/>
          <a:p>
            <a:r>
              <a:rPr lang="en-US" dirty="0"/>
              <a:t>Potential </a:t>
            </a:r>
            <a:r>
              <a:rPr lang="en-US" dirty="0" smtClean="0"/>
              <a:t>vorticity</a:t>
            </a:r>
          </a:p>
          <a:p>
            <a:endParaRPr lang="en-US" dirty="0"/>
          </a:p>
          <a:p>
            <a:pPr lvl="1"/>
            <a:r>
              <a:rPr lang="en-US" dirty="0" smtClean="0"/>
              <a:t>as a column moves inward in a rotating vessel (solid body rotation), its absolute vorticity decreases as it moves toward the axis of rotation</a:t>
            </a:r>
          </a:p>
          <a:p>
            <a:pPr lvl="1"/>
            <a:r>
              <a:rPr lang="en-US" dirty="0" smtClean="0"/>
              <a:t>to conserve potential vorticity, its depth must also decrease</a:t>
            </a:r>
          </a:p>
          <a:p>
            <a:pPr marL="457200" lvl="1" indent="0">
              <a:buNone/>
            </a:pPr>
            <a:r>
              <a:rPr lang="en-US" sz="2200" dirty="0"/>
              <a:t>The same </a:t>
            </a:r>
            <a:r>
              <a:rPr lang="en-US" sz="2200" dirty="0" smtClean="0"/>
              <a:t>result would </a:t>
            </a:r>
            <a:r>
              <a:rPr lang="en-US" sz="2200" dirty="0"/>
              <a:t>apply if </a:t>
            </a:r>
            <a:r>
              <a:rPr lang="en-US" sz="2200" dirty="0" smtClean="0"/>
              <a:t>a column </a:t>
            </a:r>
            <a:r>
              <a:rPr lang="en-US" sz="2200" dirty="0"/>
              <a:t>of fluid on a rotating sphere were moved equatorward without a change </a:t>
            </a:r>
            <a:r>
              <a:rPr lang="en-US" sz="2200" dirty="0" smtClean="0"/>
              <a:t>in depth</a:t>
            </a:r>
            <a:r>
              <a:rPr lang="en-US" sz="2200" dirty="0"/>
              <a:t>. In this case,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sz="2200" dirty="0"/>
              <a:t> would have to increase to offset the decrease of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/>
              <a:t> . </a:t>
            </a:r>
            <a:endParaRPr lang="en-US" sz="2200" dirty="0" smtClean="0"/>
          </a:p>
          <a:p>
            <a:pPr marL="457200" lvl="1" indent="0">
              <a:buNone/>
            </a:pPr>
            <a:r>
              <a:rPr lang="en-US" sz="2200" dirty="0" smtClean="0"/>
              <a:t>Therefore, in </a:t>
            </a:r>
            <a:r>
              <a:rPr lang="en-US" sz="2200" dirty="0"/>
              <a:t>a </a:t>
            </a:r>
            <a:r>
              <a:rPr lang="en-US" sz="2200" dirty="0" err="1"/>
              <a:t>barotropic</a:t>
            </a:r>
            <a:r>
              <a:rPr lang="en-US" sz="2200" dirty="0"/>
              <a:t> fluid, a decrease of depth with increasing latitude has the </a:t>
            </a:r>
            <a:r>
              <a:rPr lang="en-US" sz="2200" dirty="0" smtClean="0"/>
              <a:t>same effect </a:t>
            </a:r>
            <a:r>
              <a:rPr lang="en-US" sz="2200" dirty="0"/>
              <a:t>on the relative vorticity as the increase of the </a:t>
            </a:r>
            <a:r>
              <a:rPr lang="en-US" sz="2200" dirty="0" smtClean="0"/>
              <a:t>_________ __________ with </a:t>
            </a:r>
            <a:r>
              <a:rPr lang="en-US" sz="2200" dirty="0"/>
              <a:t>latitude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1" y="2267674"/>
            <a:ext cx="808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</a:t>
            </a:r>
            <a:r>
              <a:rPr lang="en-US" sz="2400" dirty="0" err="1" smtClean="0"/>
              <a:t>barotropic</a:t>
            </a:r>
            <a:r>
              <a:rPr lang="en-US" sz="2400" dirty="0" smtClean="0"/>
              <a:t> fluid (density a function of pressure only)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38" y="1756353"/>
            <a:ext cx="4472721" cy="575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913" y="118655"/>
            <a:ext cx="1609646" cy="15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pPr lvl="1"/>
            <a:r>
              <a:rPr lang="en-US" dirty="0" smtClean="0"/>
              <a:t>…used typically when solid body rotation is involved (e.g., planets)</a:t>
            </a:r>
          </a:p>
          <a:p>
            <a:pPr lvl="1"/>
            <a:r>
              <a:rPr lang="en-US" dirty="0" smtClean="0"/>
              <a:t>…analog is used for rotation of a fluid, two primary measures;</a:t>
            </a:r>
          </a:p>
          <a:p>
            <a:pPr marL="457200" lvl="1" indent="0">
              <a:buNone/>
            </a:pPr>
            <a:r>
              <a:rPr lang="en-US" dirty="0" smtClean="0"/>
              <a:t>[1] </a:t>
            </a:r>
            <a:r>
              <a:rPr lang="en-US" u="sng" dirty="0" smtClean="0"/>
              <a:t>circulation</a:t>
            </a:r>
            <a:r>
              <a:rPr lang="en-US" dirty="0" smtClean="0"/>
              <a:t> </a:t>
            </a:r>
            <a:r>
              <a:rPr lang="en-US" dirty="0"/>
              <a:t>– a scalar integral quantity, </a:t>
            </a:r>
            <a:r>
              <a:rPr lang="en-US" dirty="0" smtClean="0"/>
              <a:t>a </a:t>
            </a:r>
            <a:r>
              <a:rPr lang="en-US" i="1" dirty="0"/>
              <a:t>macroscopic</a:t>
            </a:r>
            <a:r>
              <a:rPr lang="en-US" dirty="0"/>
              <a:t> measure of </a:t>
            </a:r>
            <a:r>
              <a:rPr lang="en-US" dirty="0" smtClean="0"/>
              <a:t>rotation for </a:t>
            </a:r>
            <a:r>
              <a:rPr lang="en-US" dirty="0"/>
              <a:t>a finite area of the fluid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[2] </a:t>
            </a:r>
            <a:r>
              <a:rPr lang="en-US" u="sng" dirty="0" smtClean="0"/>
              <a:t>vorticity</a:t>
            </a:r>
            <a:r>
              <a:rPr lang="en-US" dirty="0" smtClean="0"/>
              <a:t> </a:t>
            </a:r>
            <a:r>
              <a:rPr lang="en-US" dirty="0"/>
              <a:t>– a vector field that gives </a:t>
            </a:r>
            <a:r>
              <a:rPr lang="en-US" dirty="0" smtClean="0"/>
              <a:t>a </a:t>
            </a:r>
            <a:r>
              <a:rPr lang="en-US" i="1" dirty="0" smtClean="0"/>
              <a:t>microscopic</a:t>
            </a:r>
            <a:r>
              <a:rPr lang="en-US" dirty="0" smtClean="0"/>
              <a:t> </a:t>
            </a:r>
            <a:r>
              <a:rPr lang="en-US" dirty="0" smtClean="0"/>
              <a:t>____________ </a:t>
            </a:r>
            <a:r>
              <a:rPr lang="en-US" dirty="0"/>
              <a:t>of the rotation at any point in the fluid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712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Conservation of angular momentum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88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 smtClean="0"/>
          </a:p>
          <a:p>
            <a:pPr lvl="1"/>
            <a:r>
              <a:rPr lang="en-US" dirty="0"/>
              <a:t>derive an equation for the time rate of change of </a:t>
            </a:r>
            <a:r>
              <a:rPr lang="en-US" dirty="0" smtClean="0"/>
              <a:t>vorticity without </a:t>
            </a:r>
            <a:r>
              <a:rPr lang="en-US" dirty="0"/>
              <a:t>limiting the validity to adiabatic motion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973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C__________ </a:t>
            </a:r>
            <a:r>
              <a:rPr lang="en-US" sz="2400" dirty="0" smtClean="0"/>
              <a:t>coordinate form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4" y="3625722"/>
            <a:ext cx="8007208" cy="2551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87" y="6236148"/>
            <a:ext cx="2658741" cy="46166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coordinate?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38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Divergence term</a:t>
            </a:r>
          </a:p>
          <a:p>
            <a:pPr marL="457200" lvl="1" indent="0">
              <a:buNone/>
            </a:pPr>
            <a:r>
              <a:rPr lang="en-US" dirty="0"/>
              <a:t>If the horizontal flow is divergent, the area enclosed by a </a:t>
            </a:r>
            <a:r>
              <a:rPr lang="en-US" dirty="0" smtClean="0"/>
              <a:t>chain of </a:t>
            </a:r>
            <a:r>
              <a:rPr lang="en-US" dirty="0"/>
              <a:t>fluid parcels will increase with time and if circulation is to be conserved, </a:t>
            </a:r>
            <a:r>
              <a:rPr lang="en-US" dirty="0" smtClean="0"/>
              <a:t>the average </a:t>
            </a:r>
            <a:r>
              <a:rPr lang="en-US" dirty="0" smtClean="0"/>
              <a:t>____________ </a:t>
            </a:r>
            <a:r>
              <a:rPr lang="en-US" dirty="0"/>
              <a:t>vorticity of the enclosed fluid must decrease (i.e., the </a:t>
            </a:r>
            <a:r>
              <a:rPr lang="en-US" dirty="0" smtClean="0"/>
              <a:t>vorticity will </a:t>
            </a:r>
            <a:r>
              <a:rPr lang="en-US" dirty="0"/>
              <a:t>be diluted).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44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Cartesian coordinate form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610" y="2864275"/>
            <a:ext cx="3196696" cy="9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Tilting or twisting term</a:t>
            </a:r>
          </a:p>
          <a:p>
            <a:pPr marL="457200" lvl="1" indent="0">
              <a:buNone/>
            </a:pPr>
            <a:r>
              <a:rPr lang="en-US" dirty="0" smtClean="0"/>
              <a:t>represents </a:t>
            </a:r>
            <a:r>
              <a:rPr lang="en-US" dirty="0"/>
              <a:t>vertical vorticity generated </a:t>
            </a:r>
            <a:r>
              <a:rPr lang="en-US" dirty="0" smtClean="0"/>
              <a:t>by the </a:t>
            </a:r>
            <a:r>
              <a:rPr lang="en-US" dirty="0"/>
              <a:t>tilting of horizontally oriented components of vorticity into the vertical by </a:t>
            </a:r>
            <a:r>
              <a:rPr lang="en-US" dirty="0" smtClean="0"/>
              <a:t>a </a:t>
            </a:r>
            <a:r>
              <a:rPr lang="en-US" dirty="0" smtClean="0"/>
              <a:t>____________ </a:t>
            </a:r>
            <a:r>
              <a:rPr lang="en-US" dirty="0"/>
              <a:t>vertical motion field.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44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Cartesian coordinate form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754" y="2864275"/>
            <a:ext cx="3244407" cy="9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199" y="2971925"/>
            <a:ext cx="5555491" cy="37681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pPr lvl="1"/>
            <a:r>
              <a:rPr lang="en-US" dirty="0" smtClean="0"/>
              <a:t>Tilting or twisting term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44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Cartesian coordinate form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506" y="4211782"/>
            <a:ext cx="326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________; </a:t>
            </a:r>
            <a:r>
              <a:rPr lang="en-US" sz="2400" dirty="0" smtClean="0"/>
              <a:t>generation of positive </a:t>
            </a:r>
            <a:r>
              <a:rPr lang="en-US" sz="2400" dirty="0"/>
              <a:t>vertical vorticity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922" y="1825625"/>
            <a:ext cx="2660768" cy="765221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594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Solenoidal term</a:t>
            </a:r>
          </a:p>
          <a:p>
            <a:pPr marL="457200" lvl="1" indent="0">
              <a:buNone/>
            </a:pPr>
            <a:r>
              <a:rPr lang="en-US" dirty="0" smtClean="0"/>
              <a:t>is </a:t>
            </a:r>
            <a:r>
              <a:rPr lang="en-US" dirty="0"/>
              <a:t>just the limit of the </a:t>
            </a:r>
            <a:r>
              <a:rPr lang="en-US" dirty="0" smtClean="0"/>
              <a:t>solenoidal term </a:t>
            </a:r>
            <a:r>
              <a:rPr lang="en-US" dirty="0"/>
              <a:t>in the circulation </a:t>
            </a:r>
            <a:r>
              <a:rPr lang="en-US" dirty="0" smtClean="0"/>
              <a:t>theorem [Eq. (4.5)] </a:t>
            </a:r>
            <a:r>
              <a:rPr lang="en-US" dirty="0"/>
              <a:t>divided by the area when the area goes to </a:t>
            </a:r>
            <a:r>
              <a:rPr lang="en-US" dirty="0" smtClean="0"/>
              <a:t>____________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44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Cartesian coordinate form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848" y="2864275"/>
            <a:ext cx="3412220" cy="9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8146073" cy="4351338"/>
          </a:xfrm>
        </p:spPr>
        <p:txBody>
          <a:bodyPr/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 smtClean="0"/>
          </a:p>
          <a:p>
            <a:pPr lvl="1"/>
            <a:r>
              <a:rPr lang="en-US" dirty="0"/>
              <a:t>derive an equation for the time rate of change of </a:t>
            </a:r>
            <a:r>
              <a:rPr lang="en-US" dirty="0" smtClean="0"/>
              <a:t>vorticity without </a:t>
            </a:r>
            <a:r>
              <a:rPr lang="en-US" dirty="0"/>
              <a:t>limiting the validity to adiabatic </a:t>
            </a:r>
            <a:r>
              <a:rPr lang="en-US" dirty="0" smtClean="0"/>
              <a:t>motion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No solenoidal term (horizontal derivatives are taken with respect to constant </a:t>
            </a:r>
            <a:r>
              <a:rPr lang="en-US" dirty="0" smtClean="0"/>
              <a:t>____________ </a:t>
            </a:r>
            <a:r>
              <a:rPr lang="en-US" dirty="0" smtClean="0"/>
              <a:t>surfaces rather than on constant height surfaces)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68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Isobaric vertical coordinates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40" y="3628385"/>
            <a:ext cx="8629720" cy="10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497" y="2729339"/>
            <a:ext cx="5217006" cy="27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02" y="2864275"/>
            <a:ext cx="8050596" cy="19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46" y="3665873"/>
            <a:ext cx="8253508" cy="1574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22" y="2729338"/>
            <a:ext cx="2843104" cy="562781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 rot="16200000">
            <a:off x="1206296" y="2444304"/>
            <a:ext cx="651163" cy="2173263"/>
          </a:xfrm>
          <a:prstGeom prst="rightBrace">
            <a:avLst>
              <a:gd name="adj1" fmla="val 8333"/>
              <a:gd name="adj2" fmla="val 55100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630" y="2770118"/>
            <a:ext cx="2156838" cy="481219"/>
          </a:xfrm>
          <a:prstGeom prst="rect">
            <a:avLst/>
          </a:prstGeom>
        </p:spPr>
      </p:pic>
      <p:cxnSp>
        <p:nvCxnSpPr>
          <p:cNvPr id="12" name="Straight Connector 11"/>
          <p:cNvCxnSpPr>
            <a:stCxn id="10" idx="2"/>
          </p:cNvCxnSpPr>
          <p:nvPr/>
        </p:nvCxnSpPr>
        <p:spPr>
          <a:xfrm flipH="1">
            <a:off x="3350630" y="3251337"/>
            <a:ext cx="1078419" cy="41453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7226" y="6149533"/>
            <a:ext cx="2026120" cy="530156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13" idx="0"/>
          </p:cNvCxnSpPr>
          <p:nvPr/>
        </p:nvCxnSpPr>
        <p:spPr>
          <a:xfrm flipH="1" flipV="1">
            <a:off x="4059382" y="5126182"/>
            <a:ext cx="120904" cy="102335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7604" y="2914381"/>
            <a:ext cx="2777746" cy="497531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>
          <a:xfrm rot="16200000">
            <a:off x="4620492" y="2420770"/>
            <a:ext cx="651163" cy="2355270"/>
          </a:xfrm>
          <a:prstGeom prst="rightBrace">
            <a:avLst>
              <a:gd name="adj1" fmla="val 8333"/>
              <a:gd name="adj2" fmla="val 88456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045" y="5436209"/>
            <a:ext cx="3235257" cy="522000"/>
          </a:xfrm>
          <a:prstGeom prst="rect">
            <a:avLst/>
          </a:prstGeom>
        </p:spPr>
      </p:pic>
      <p:sp>
        <p:nvSpPr>
          <p:cNvPr id="20" name="Right Brace 19"/>
          <p:cNvSpPr/>
          <p:nvPr/>
        </p:nvSpPr>
        <p:spPr>
          <a:xfrm rot="5400000">
            <a:off x="2015109" y="4029887"/>
            <a:ext cx="651163" cy="2301306"/>
          </a:xfrm>
          <a:prstGeom prst="rightBrace">
            <a:avLst>
              <a:gd name="adj1" fmla="val 8333"/>
              <a:gd name="adj2" fmla="val 46388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1791" y="5460186"/>
            <a:ext cx="3529371" cy="4812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34428" y="4479851"/>
            <a:ext cx="413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23" name="Right Brace 22"/>
          <p:cNvSpPr/>
          <p:nvPr/>
        </p:nvSpPr>
        <p:spPr>
          <a:xfrm rot="5400000">
            <a:off x="5599164" y="3886873"/>
            <a:ext cx="651163" cy="2642362"/>
          </a:xfrm>
          <a:prstGeom prst="rightBrace">
            <a:avLst>
              <a:gd name="adj1" fmla="val 8333"/>
              <a:gd name="adj2" fmla="val 32173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793967" y="1850679"/>
            <a:ext cx="346363" cy="1038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3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pPr lvl="1"/>
            <a:r>
              <a:rPr lang="en-US" dirty="0"/>
              <a:t>Therefore, scale analysis of the </a:t>
            </a:r>
            <a:r>
              <a:rPr lang="en-US" dirty="0" smtClean="0"/>
              <a:t>____________ </a:t>
            </a:r>
            <a:r>
              <a:rPr lang="en-US" dirty="0" smtClean="0"/>
              <a:t>equation </a:t>
            </a:r>
            <a:r>
              <a:rPr lang="en-US" dirty="0"/>
              <a:t>indicates that synoptic-scale motions must be </a:t>
            </a:r>
            <a:r>
              <a:rPr lang="en-US" dirty="0" smtClean="0"/>
              <a:t>quasi-non-divergent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67" y="4001294"/>
            <a:ext cx="7457666" cy="2076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93552" y="5763491"/>
            <a:ext cx="5307281" cy="314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i="1" dirty="0"/>
              <a:t>circulation</a:t>
            </a:r>
            <a:r>
              <a:rPr lang="en-US" dirty="0"/>
              <a:t>, C, about a closed contour in a fluid is defined as the line integral</a:t>
            </a:r>
          </a:p>
          <a:p>
            <a:r>
              <a:rPr lang="en-US" dirty="0"/>
              <a:t>evaluated along the contour of the component of the velocity vector that is locally</a:t>
            </a:r>
          </a:p>
          <a:p>
            <a:r>
              <a:rPr lang="en-US" dirty="0"/>
              <a:t>tangent to the contour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4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63" y="3674493"/>
            <a:ext cx="7690674" cy="3042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63" y="3538906"/>
            <a:ext cx="4279316" cy="9247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78582" y="3539557"/>
            <a:ext cx="2867891" cy="256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8022981" cy="4699866"/>
          </a:xfrm>
        </p:spPr>
        <p:txBody>
          <a:bodyPr>
            <a:normAutofit/>
          </a:bodyPr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the concentration or </a:t>
            </a:r>
            <a:r>
              <a:rPr lang="en-US" dirty="0" smtClean="0"/>
              <a:t>dilution of </a:t>
            </a:r>
            <a:r>
              <a:rPr lang="en-US" dirty="0"/>
              <a:t>absolute vorticity </a:t>
            </a:r>
            <a:r>
              <a:rPr lang="en-US" dirty="0" smtClean="0"/>
              <a:t>leads </a:t>
            </a:r>
            <a:r>
              <a:rPr lang="en-US" dirty="0"/>
              <a:t>to changes in </a:t>
            </a:r>
            <a:r>
              <a:rPr lang="en-US" dirty="0" smtClean="0"/>
              <a:t>____________ </a:t>
            </a:r>
            <a:r>
              <a:rPr lang="en-US" dirty="0"/>
              <a:t>vorticity following </a:t>
            </a:r>
            <a:r>
              <a:rPr lang="en-US" dirty="0" smtClean="0"/>
              <a:t>the motion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73" y="2864275"/>
            <a:ext cx="7012299" cy="893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73" y="3892909"/>
            <a:ext cx="6065998" cy="11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699866"/>
          </a:xfrm>
        </p:spPr>
        <p:txBody>
          <a:bodyPr>
            <a:normAutofit/>
          </a:bodyPr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demonstrates why cyclonic disturbances </a:t>
            </a:r>
            <a:r>
              <a:rPr lang="en-US" dirty="0"/>
              <a:t>can be much more intense than </a:t>
            </a:r>
            <a:r>
              <a:rPr lang="en-US" dirty="0" smtClean="0"/>
              <a:t>______________ </a:t>
            </a:r>
            <a:r>
              <a:rPr lang="en-US" dirty="0" smtClean="0"/>
              <a:t>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l-GR" dirty="0"/>
              <a:t> → −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/>
              <a:t> 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73" y="2864275"/>
            <a:ext cx="7012299" cy="893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73" y="3892909"/>
            <a:ext cx="6065998" cy="11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699866"/>
          </a:xfrm>
        </p:spPr>
        <p:txBody>
          <a:bodyPr>
            <a:normAutofit/>
          </a:bodyPr>
          <a:lstStyle/>
          <a:p>
            <a:r>
              <a:rPr lang="en-US" dirty="0"/>
              <a:t>The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caling used to derive Eq. (4.22b) is </a:t>
            </a:r>
            <a:r>
              <a:rPr lang="en-US" dirty="0" smtClean="0"/>
              <a:t>____________ </a:t>
            </a:r>
            <a:r>
              <a:rPr lang="en-US" dirty="0" smtClean="0"/>
              <a:t>in the vicinity of fronts [TBD in Synoptic II]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6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analysis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73" y="2864275"/>
            <a:ext cx="7012299" cy="893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73" y="3892909"/>
            <a:ext cx="6065998" cy="11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Vorticity in </a:t>
            </a:r>
            <a:r>
              <a:rPr lang="en-US" dirty="0" err="1"/>
              <a:t>barotropic</a:t>
            </a:r>
            <a:r>
              <a:rPr lang="en-US" dirty="0"/>
              <a:t> </a:t>
            </a:r>
            <a:r>
              <a:rPr lang="en-US" dirty="0" smtClean="0"/>
              <a:t>fluids</a:t>
            </a:r>
          </a:p>
          <a:p>
            <a:endParaRPr lang="en-US" dirty="0" smtClean="0"/>
          </a:p>
          <a:p>
            <a:pPr lvl="1"/>
            <a:r>
              <a:rPr lang="en-US" dirty="0"/>
              <a:t>a </a:t>
            </a:r>
            <a:r>
              <a:rPr lang="en-US" dirty="0" smtClean="0"/>
              <a:t>homogeneous incompressible </a:t>
            </a:r>
            <a:r>
              <a:rPr lang="en-US" dirty="0"/>
              <a:t>fluid of variable depth,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h(x, y, t) = z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z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 where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the heights of the upper and lower </a:t>
            </a:r>
            <a:r>
              <a:rPr lang="en-US" dirty="0" smtClean="0"/>
              <a:t>____________, </a:t>
            </a:r>
            <a:r>
              <a:rPr lang="en-US" dirty="0"/>
              <a:t>respectively.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35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Barotropic</a:t>
            </a:r>
            <a:r>
              <a:rPr lang="en-US" sz="2400" dirty="0" smtClean="0"/>
              <a:t> model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Vorticity in </a:t>
            </a:r>
            <a:r>
              <a:rPr lang="en-US" dirty="0" err="1"/>
              <a:t>barotropic</a:t>
            </a:r>
            <a:r>
              <a:rPr lang="en-US" dirty="0"/>
              <a:t> </a:t>
            </a:r>
            <a:r>
              <a:rPr lang="en-US" dirty="0" smtClean="0"/>
              <a:t>fluids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61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Barotropic</a:t>
            </a:r>
            <a:r>
              <a:rPr lang="en-US" sz="2400" dirty="0"/>
              <a:t> </a:t>
            </a:r>
            <a:r>
              <a:rPr lang="en-US" sz="2400" dirty="0" smtClean="0"/>
              <a:t>(____________) </a:t>
            </a:r>
            <a:r>
              <a:rPr lang="en-US" sz="2400" dirty="0"/>
              <a:t>Potential Vorticity Equation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80" y="2864275"/>
            <a:ext cx="8059277" cy="179633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045527" y="4641270"/>
            <a:ext cx="24799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Vorticity in </a:t>
            </a:r>
            <a:r>
              <a:rPr lang="en-US" dirty="0" err="1"/>
              <a:t>barotropic</a:t>
            </a:r>
            <a:r>
              <a:rPr lang="en-US" dirty="0"/>
              <a:t> </a:t>
            </a:r>
            <a:r>
              <a:rPr lang="en-US" dirty="0" smtClean="0"/>
              <a:t>fluids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2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Barotropic</a:t>
            </a:r>
            <a:r>
              <a:rPr lang="en-US" sz="2400" dirty="0"/>
              <a:t> </a:t>
            </a:r>
            <a:r>
              <a:rPr lang="en-US" sz="2400" dirty="0" smtClean="0"/>
              <a:t>Vorticity </a:t>
            </a:r>
            <a:r>
              <a:rPr lang="en-US" sz="2400" dirty="0"/>
              <a:t>Equation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53" y="2864275"/>
            <a:ext cx="7648293" cy="1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Vorticity in </a:t>
            </a:r>
            <a:r>
              <a:rPr lang="en-US" dirty="0" err="1"/>
              <a:t>barotropic</a:t>
            </a:r>
            <a:r>
              <a:rPr lang="en-US" dirty="0"/>
              <a:t> </a:t>
            </a:r>
            <a:r>
              <a:rPr lang="en-US" dirty="0" smtClean="0"/>
              <a:t>fluids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746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Barotropic</a:t>
            </a:r>
            <a:r>
              <a:rPr lang="en-US" sz="2400" dirty="0"/>
              <a:t> </a:t>
            </a:r>
            <a:r>
              <a:rPr lang="en-US" sz="2400" dirty="0" smtClean="0"/>
              <a:t>Vorticity Equation, </a:t>
            </a:r>
            <a:r>
              <a:rPr lang="en-US" sz="2400" dirty="0" err="1" smtClean="0"/>
              <a:t>nondivergent</a:t>
            </a:r>
            <a:r>
              <a:rPr lang="en-US" sz="2400" dirty="0" smtClean="0"/>
              <a:t> </a:t>
            </a:r>
            <a:r>
              <a:rPr lang="en-US" sz="2400" dirty="0" smtClean="0"/>
              <a:t>__________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40" y="2864275"/>
            <a:ext cx="7854710" cy="1530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55" y="4536326"/>
            <a:ext cx="7168791" cy="20826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6289964"/>
            <a:ext cx="2061246" cy="329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baroclinic</a:t>
            </a:r>
            <a:r>
              <a:rPr lang="en-US" dirty="0"/>
              <a:t> </a:t>
            </a:r>
            <a:r>
              <a:rPr lang="en-US" dirty="0" smtClean="0"/>
              <a:t>(______) </a:t>
            </a:r>
            <a:r>
              <a:rPr lang="en-US" dirty="0"/>
              <a:t>potential vorticity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340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momentum equation in isentropic coordinates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30" y="2864275"/>
            <a:ext cx="8017617" cy="21069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5600" y="4655127"/>
            <a:ext cx="1981200" cy="316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27" y="5106158"/>
            <a:ext cx="7404745" cy="139591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773380" y="5023028"/>
            <a:ext cx="1939636" cy="39409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baroclinic</a:t>
            </a:r>
            <a:r>
              <a:rPr lang="en-US" dirty="0"/>
              <a:t> (</a:t>
            </a:r>
            <a:r>
              <a:rPr lang="en-US" dirty="0" err="1"/>
              <a:t>Ertel</a:t>
            </a:r>
            <a:r>
              <a:rPr lang="en-US" dirty="0"/>
              <a:t>) potential vorticity </a:t>
            </a:r>
            <a:r>
              <a:rPr lang="en-US" dirty="0" smtClean="0"/>
              <a:t>equation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94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Isentropic vertical coordinates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76" y="2865894"/>
            <a:ext cx="8111247" cy="22707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64182" y="4793673"/>
            <a:ext cx="4263441" cy="343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39765" y="2669611"/>
            <a:ext cx="2131721" cy="69714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84764" y="5136693"/>
            <a:ext cx="15794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4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baroclinic</a:t>
            </a:r>
            <a:r>
              <a:rPr lang="en-US" dirty="0"/>
              <a:t> (</a:t>
            </a:r>
            <a:r>
              <a:rPr lang="en-US" dirty="0" err="1"/>
              <a:t>Ertel</a:t>
            </a:r>
            <a:r>
              <a:rPr lang="en-US" dirty="0"/>
              <a:t>) potential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err="1"/>
              <a:t>diabatic</a:t>
            </a:r>
            <a:r>
              <a:rPr lang="en-US" dirty="0"/>
              <a:t> and frictional terms are small, </a:t>
            </a:r>
            <a:r>
              <a:rPr lang="en-US" dirty="0" smtClean="0"/>
              <a:t>potential vorticity </a:t>
            </a:r>
            <a:r>
              <a:rPr lang="en-US" dirty="0"/>
              <a:t>is approximately </a:t>
            </a:r>
            <a:r>
              <a:rPr lang="en-US" dirty="0" smtClean="0"/>
              <a:t>____________ </a:t>
            </a:r>
            <a:r>
              <a:rPr lang="en-US" dirty="0"/>
              <a:t>following the motion on isentropic surfaces.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58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Potential vorticity equation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26" y="2870439"/>
            <a:ext cx="8877947" cy="15827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29600" y="4001294"/>
            <a:ext cx="720436" cy="390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26" y="4562767"/>
            <a:ext cx="5696984" cy="112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circulation</a:t>
            </a:r>
            <a:r>
              <a:rPr lang="en-US" dirty="0" smtClean="0"/>
              <a:t>, C, about a closed contour in a fluid is defined as the line </a:t>
            </a:r>
            <a:r>
              <a:rPr lang="en-US" dirty="0" smtClean="0"/>
              <a:t>____________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4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278582" y="3539557"/>
            <a:ext cx="2867891" cy="256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09" y="189501"/>
            <a:ext cx="1739527" cy="1423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75" y="3614293"/>
            <a:ext cx="8114249" cy="1343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75" y="5218980"/>
            <a:ext cx="7973431" cy="5821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30836" y="5510077"/>
            <a:ext cx="784514" cy="20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771" y="5925268"/>
            <a:ext cx="6793817" cy="503390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980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baroclinic</a:t>
            </a:r>
            <a:r>
              <a:rPr lang="en-US" dirty="0"/>
              <a:t> (</a:t>
            </a:r>
            <a:r>
              <a:rPr lang="en-US" dirty="0" err="1"/>
              <a:t>Ertel</a:t>
            </a:r>
            <a:r>
              <a:rPr lang="en-US" dirty="0"/>
              <a:t>) potential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weather </a:t>
            </a:r>
            <a:r>
              <a:rPr lang="en-US" dirty="0"/>
              <a:t>disturbances </a:t>
            </a:r>
            <a:r>
              <a:rPr lang="en-US" dirty="0" smtClean="0"/>
              <a:t>having </a:t>
            </a:r>
            <a:r>
              <a:rPr lang="en-US" dirty="0"/>
              <a:t>sharp gradients in dynamical fields, such as </a:t>
            </a:r>
            <a:r>
              <a:rPr lang="en-US" dirty="0" smtClean="0"/>
              <a:t>jets and </a:t>
            </a:r>
            <a:r>
              <a:rPr lang="en-US" dirty="0"/>
              <a:t>fronts, are associated with large </a:t>
            </a:r>
            <a:r>
              <a:rPr lang="en-US" dirty="0" smtClean="0"/>
              <a:t>____________ </a:t>
            </a:r>
            <a:r>
              <a:rPr lang="en-US" dirty="0"/>
              <a:t>in the </a:t>
            </a:r>
            <a:r>
              <a:rPr lang="en-US" dirty="0" err="1"/>
              <a:t>Ertel</a:t>
            </a:r>
            <a:r>
              <a:rPr lang="en-US" dirty="0"/>
              <a:t> potential </a:t>
            </a:r>
            <a:r>
              <a:rPr lang="en-US" dirty="0" smtClean="0"/>
              <a:t>vorticity</a:t>
            </a:r>
          </a:p>
          <a:p>
            <a:pPr lvl="1"/>
            <a:r>
              <a:rPr lang="en-US" dirty="0" smtClean="0"/>
              <a:t>potential vorticity </a:t>
            </a:r>
            <a:r>
              <a:rPr lang="en-US" dirty="0"/>
              <a:t>anomalies </a:t>
            </a:r>
            <a:r>
              <a:rPr lang="en-US" dirty="0" smtClean="0"/>
              <a:t>are particularly </a:t>
            </a:r>
            <a:r>
              <a:rPr lang="en-US" dirty="0"/>
              <a:t>useful in identifying and tracing the </a:t>
            </a:r>
            <a:r>
              <a:rPr lang="en-US" dirty="0" smtClean="0"/>
              <a:t>evolution of </a:t>
            </a:r>
            <a:r>
              <a:rPr lang="en-US" dirty="0"/>
              <a:t>meteorological disturbances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67" y="2864274"/>
            <a:ext cx="6949066" cy="10020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58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Potential vorticity equation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baroclinic</a:t>
            </a:r>
            <a:r>
              <a:rPr lang="en-US" dirty="0"/>
              <a:t> (</a:t>
            </a:r>
            <a:r>
              <a:rPr lang="en-US" dirty="0" err="1"/>
              <a:t>Ertel</a:t>
            </a:r>
            <a:r>
              <a:rPr lang="en-US" dirty="0"/>
              <a:t>) potential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77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Constraints on isentropic vorticity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63" y="2864274"/>
            <a:ext cx="7372473" cy="854734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16200000">
            <a:off x="2954057" y="3199739"/>
            <a:ext cx="886691" cy="1308406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4846285" y="2812043"/>
            <a:ext cx="886691" cy="2083798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60725" y="4295993"/>
            <a:ext cx="361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friction and </a:t>
            </a:r>
            <a:r>
              <a:rPr lang="en-US" sz="2400" dirty="0" err="1" smtClean="0"/>
              <a:t>diabatic</a:t>
            </a:r>
            <a:r>
              <a:rPr lang="en-US" sz="2400" dirty="0" smtClean="0"/>
              <a:t> forcing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24771" y="4293321"/>
            <a:ext cx="302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horizontal divergence </a:t>
            </a:r>
            <a:endParaRPr lang="en-US" sz="2400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3549115" y="2913092"/>
            <a:ext cx="1976501" cy="358833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09025" y="5766597"/>
            <a:ext cx="388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flux </a:t>
            </a:r>
            <a:r>
              <a:rPr lang="en-US" sz="2400" dirty="0" smtClean="0"/>
              <a:t>____________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32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baroclinic</a:t>
            </a:r>
            <a:r>
              <a:rPr lang="en-US" dirty="0"/>
              <a:t> (</a:t>
            </a:r>
            <a:r>
              <a:rPr lang="en-US" dirty="0" err="1"/>
              <a:t>Ertel</a:t>
            </a:r>
            <a:r>
              <a:rPr lang="en-US" dirty="0"/>
              <a:t>) potential vorticity </a:t>
            </a:r>
            <a:r>
              <a:rPr lang="en-US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Vorticity </a:t>
            </a:r>
            <a:r>
              <a:rPr lang="en-US" dirty="0"/>
              <a:t>cannot be changed by vertical transfer </a:t>
            </a:r>
            <a:r>
              <a:rPr lang="en-US" dirty="0" smtClean="0"/>
              <a:t>across the </a:t>
            </a:r>
            <a:r>
              <a:rPr lang="en-US" dirty="0" err="1"/>
              <a:t>isentropes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For an </a:t>
            </a:r>
            <a:r>
              <a:rPr lang="en-US" dirty="0" err="1"/>
              <a:t>isentrope</a:t>
            </a:r>
            <a:r>
              <a:rPr lang="en-US" dirty="0"/>
              <a:t> that does not intersect the surface of the earth the global </a:t>
            </a:r>
            <a:r>
              <a:rPr lang="en-US" dirty="0" smtClean="0"/>
              <a:t>average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baseline="-25000" dirty="0"/>
              <a:t>θ</a:t>
            </a:r>
            <a:r>
              <a:rPr lang="en-US" dirty="0"/>
              <a:t> is constant. </a:t>
            </a:r>
            <a:endParaRPr lang="en-US" dirty="0" smtClean="0"/>
          </a:p>
          <a:p>
            <a:pPr lvl="1"/>
            <a:r>
              <a:rPr lang="en-US" dirty="0" smtClean="0"/>
              <a:t>Integration </a:t>
            </a:r>
            <a:r>
              <a:rPr lang="en-US" dirty="0"/>
              <a:t>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baseline="-25000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over the sphere shows that </a:t>
            </a:r>
            <a:r>
              <a:rPr lang="en-US" dirty="0" smtClean="0"/>
              <a:t>the global </a:t>
            </a:r>
            <a:r>
              <a:rPr lang="en-US" dirty="0"/>
              <a:t>average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baseline="-25000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is exactly zero.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Vorticity </a:t>
            </a:r>
            <a:r>
              <a:rPr lang="en-US" dirty="0"/>
              <a:t>on such an </a:t>
            </a:r>
            <a:r>
              <a:rPr lang="en-US" dirty="0" err="1"/>
              <a:t>isentrope</a:t>
            </a:r>
            <a:r>
              <a:rPr lang="en-US" dirty="0"/>
              <a:t> is neither </a:t>
            </a:r>
            <a:r>
              <a:rPr lang="en-US" dirty="0" smtClean="0"/>
              <a:t>created nor </a:t>
            </a:r>
            <a:r>
              <a:rPr lang="en-US" dirty="0"/>
              <a:t>destroyed; it is merely concentrated or diluted by horizontal fluxes along </a:t>
            </a:r>
            <a:r>
              <a:rPr lang="en-US" dirty="0" smtClean="0"/>
              <a:t>the </a:t>
            </a:r>
            <a:r>
              <a:rPr lang="en-US" dirty="0" smtClean="0"/>
              <a:t>____________.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77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Constraints on isentropic vorticity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9" y="65208"/>
            <a:ext cx="1318368" cy="131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63" y="2864274"/>
            <a:ext cx="7372473" cy="8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r>
              <a:rPr lang="en-US" dirty="0"/>
              <a:t>circular ring of fluid of radius R in solid-body rotation at angular velocity </a:t>
            </a:r>
            <a:r>
              <a:rPr lang="en-US" dirty="0" smtClean="0"/>
              <a:t>about </a:t>
            </a:r>
            <a:r>
              <a:rPr lang="en-US" dirty="0"/>
              <a:t>the </a:t>
            </a:r>
            <a:r>
              <a:rPr lang="en-US" dirty="0" smtClean="0"/>
              <a:t>_______ </a:t>
            </a:r>
            <a:r>
              <a:rPr lang="en-US" dirty="0" smtClean="0"/>
              <a:t>axis</a:t>
            </a:r>
          </a:p>
          <a:p>
            <a:pPr lvl="1"/>
            <a:r>
              <a:rPr lang="en-US" b="1" dirty="0"/>
              <a:t>U </a:t>
            </a:r>
            <a:r>
              <a:rPr lang="en-US" dirty="0"/>
              <a:t>= </a:t>
            </a:r>
            <a:r>
              <a:rPr lang="en-US" dirty="0" smtClean="0">
                <a:sym typeface="Symbol" panose="05050102010706020507" pitchFamily="18" charset="2"/>
              </a:rPr>
              <a:t> </a:t>
            </a:r>
            <a:r>
              <a:rPr lang="en-US" dirty="0" smtClean="0"/>
              <a:t>× </a:t>
            </a:r>
            <a:r>
              <a:rPr lang="en-US" b="1" dirty="0"/>
              <a:t>R</a:t>
            </a:r>
            <a:r>
              <a:rPr lang="en-US" dirty="0"/>
              <a:t>, where </a:t>
            </a:r>
            <a:r>
              <a:rPr lang="en-US" b="1" dirty="0"/>
              <a:t>R </a:t>
            </a:r>
            <a:r>
              <a:rPr lang="en-US" dirty="0"/>
              <a:t>is the distance from the axis </a:t>
            </a:r>
            <a:r>
              <a:rPr lang="en-US" dirty="0" smtClean="0"/>
              <a:t>of rotation </a:t>
            </a:r>
            <a:r>
              <a:rPr lang="en-US" dirty="0"/>
              <a:t>to the ring of </a:t>
            </a:r>
            <a:r>
              <a:rPr lang="en-US" dirty="0" smtClean="0"/>
              <a:t>fluid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Unlike </a:t>
            </a:r>
            <a:r>
              <a:rPr lang="en-US" dirty="0"/>
              <a:t>angular momentum or angular velocity, </a:t>
            </a:r>
            <a:r>
              <a:rPr lang="en-US" dirty="0" smtClean="0"/>
              <a:t>circulation can </a:t>
            </a:r>
            <a:r>
              <a:rPr lang="en-US" dirty="0"/>
              <a:t>be computed without reference to an axis of rotation; it </a:t>
            </a:r>
            <a:r>
              <a:rPr lang="en-US" dirty="0" smtClean="0"/>
              <a:t>can thus </a:t>
            </a:r>
            <a:r>
              <a:rPr lang="en-US" dirty="0"/>
              <a:t>be used </a:t>
            </a:r>
            <a:r>
              <a:rPr lang="en-US" dirty="0" smtClean="0"/>
              <a:t>to characterize </a:t>
            </a:r>
            <a:r>
              <a:rPr lang="en-US" dirty="0"/>
              <a:t>fluid rotation in situations where “angular velocity” is not </a:t>
            </a:r>
            <a:r>
              <a:rPr lang="en-US" dirty="0" smtClean="0"/>
              <a:t>defined easily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453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solid-body-like rotation example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09" y="189501"/>
            <a:ext cx="1739527" cy="14233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999" y="4138591"/>
            <a:ext cx="5668001" cy="9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r>
              <a:rPr lang="en-US" dirty="0" smtClean="0"/>
              <a:t>line integral of Newton’s </a:t>
            </a:r>
            <a:r>
              <a:rPr lang="en-US" dirty="0" smtClean="0"/>
              <a:t>_____ </a:t>
            </a:r>
            <a:r>
              <a:rPr lang="en-US" dirty="0" smtClean="0"/>
              <a:t>Law about a closed loop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For a </a:t>
            </a:r>
            <a:r>
              <a:rPr lang="en-US" dirty="0" err="1" smtClean="0"/>
              <a:t>barotropic</a:t>
            </a:r>
            <a:r>
              <a:rPr lang="en-US" dirty="0" smtClean="0"/>
              <a:t> fluid (density a function of pressure alone), the solenoidal term is zero. Absolute circulation is conserved following motion [Kelvin’s circulation theorem].</a:t>
            </a:r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513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does it come from?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09" y="189501"/>
            <a:ext cx="1739527" cy="1423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61" y="3730116"/>
            <a:ext cx="7850689" cy="1340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86255" y="4752109"/>
            <a:ext cx="729095" cy="318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and Vorticity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The circulation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r>
              <a:rPr lang="en-US" dirty="0" smtClean="0"/>
              <a:t>Earth’s circulation…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578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 circulation is useful for meteorological applications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09" y="189501"/>
            <a:ext cx="1739527" cy="14233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86255" y="4752109"/>
            <a:ext cx="729095" cy="318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9" y="3306324"/>
            <a:ext cx="7979642" cy="1348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28" y="4695230"/>
            <a:ext cx="4170144" cy="20118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94218" y="4355668"/>
            <a:ext cx="2821132" cy="368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2436</Words>
  <Application>Microsoft Office PowerPoint</Application>
  <PresentationFormat>On-screen Show (4:3)</PresentationFormat>
  <Paragraphs>541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Symbol</vt:lpstr>
      <vt:lpstr>Times New Roman</vt:lpstr>
      <vt:lpstr>Office Theme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  <vt:lpstr>Circulation and Vorticity</vt:lpstr>
    </vt:vector>
  </TitlesOfParts>
  <Company>UNC Asheville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Circulation and Vorticity</dc:title>
  <dc:creator>Doug Miller</dc:creator>
  <cp:lastModifiedBy>Doug Miller</cp:lastModifiedBy>
  <cp:revision>146</cp:revision>
  <dcterms:created xsi:type="dcterms:W3CDTF">2019-12-30T15:26:29Z</dcterms:created>
  <dcterms:modified xsi:type="dcterms:W3CDTF">2020-02-10T17:40:11Z</dcterms:modified>
</cp:coreProperties>
</file>