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5" r:id="rId28"/>
    <p:sldId id="288" r:id="rId29"/>
    <p:sldId id="289" r:id="rId30"/>
    <p:sldId id="261" r:id="rId31"/>
    <p:sldId id="290" r:id="rId32"/>
    <p:sldId id="291" r:id="rId33"/>
    <p:sldId id="292" r:id="rId34"/>
    <p:sldId id="293" r:id="rId35"/>
    <p:sldId id="294" r:id="rId36"/>
    <p:sldId id="296" r:id="rId37"/>
    <p:sldId id="295" r:id="rId38"/>
    <p:sldId id="262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297" r:id="rId50"/>
    <p:sldId id="308" r:id="rId51"/>
    <p:sldId id="310" r:id="rId52"/>
    <p:sldId id="309" r:id="rId53"/>
    <p:sldId id="311" r:id="rId54"/>
    <p:sldId id="312" r:id="rId55"/>
    <p:sldId id="313" r:id="rId56"/>
    <p:sldId id="264" r:id="rId57"/>
    <p:sldId id="319" r:id="rId58"/>
    <p:sldId id="320" r:id="rId59"/>
    <p:sldId id="322" r:id="rId60"/>
    <p:sldId id="323" r:id="rId61"/>
    <p:sldId id="324" r:id="rId62"/>
    <p:sldId id="321" r:id="rId63"/>
    <p:sldId id="326" r:id="rId64"/>
    <p:sldId id="327" r:id="rId65"/>
    <p:sldId id="328" r:id="rId66"/>
    <p:sldId id="329" r:id="rId67"/>
    <p:sldId id="330" r:id="rId68"/>
    <p:sldId id="331" r:id="rId69"/>
    <p:sldId id="263" r:id="rId70"/>
    <p:sldId id="315" r:id="rId71"/>
    <p:sldId id="314" r:id="rId72"/>
    <p:sldId id="316" r:id="rId73"/>
    <p:sldId id="317" r:id="rId74"/>
    <p:sldId id="31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3FBA-C65B-4B0D-8544-811B51CC033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4135-1737-49B4-893E-BFB7851AB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852487"/>
            <a:ext cx="91344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2963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Kinematics </a:t>
            </a:r>
            <a:r>
              <a:rPr lang="en-US" dirty="0"/>
              <a:t>and Dynamics</a:t>
            </a:r>
          </a:p>
        </p:txBody>
      </p:sp>
    </p:spTree>
    <p:extLst>
      <p:ext uri="{BB962C8B-B14F-4D97-AF65-F5344CB8AC3E}">
        <p14:creationId xmlns:p14="http://schemas.microsoft.com/office/powerpoint/2010/main" val="15947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is positive provided that the lapse rate is less than dry </a:t>
            </a:r>
            <a:r>
              <a:rPr lang="en-US" dirty="0" smtClean="0"/>
              <a:t>adiabatic. However</a:t>
            </a:r>
            <a:r>
              <a:rPr lang="en-US" dirty="0"/>
              <a:t>, because density decreases approximately exponentially with height,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increases </a:t>
            </a:r>
            <a:r>
              <a:rPr lang="en-US" dirty="0"/>
              <a:t>rapidly with height. This strong height dependence of the stability </a:t>
            </a:r>
            <a:r>
              <a:rPr lang="en-US" dirty="0" smtClean="0"/>
              <a:t>measure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>
                <a:solidFill>
                  <a:srgbClr val="FF0000"/>
                </a:solidFill>
              </a:rPr>
              <a:t>minor disadvantage of isobaric coordinates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3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27" y="2864275"/>
            <a:ext cx="2724546" cy="6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To better visualize approximate atmospheric balances observed on the synoptic scale, we assume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[1] steady state (time independent) flow</a:t>
            </a:r>
          </a:p>
          <a:p>
            <a:pPr marL="457200" lvl="1" indent="0">
              <a:buNone/>
            </a:pPr>
            <a:r>
              <a:rPr lang="en-US" dirty="0" smtClean="0"/>
              <a:t>[2] no vertical velocity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0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4335170"/>
            <a:ext cx="2209800" cy="206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735" y="6503596"/>
            <a:ext cx="84385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https%3A%2F%2Fwww.amizonasci.com%2Fproduct%2Fcompact-balance-series-readability-0-1-to-0-01g%2F&amp;psig=AOvVaw0JYfQfb4n4hCCRcxKj2xWw&amp;ust=1577629846547641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5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More straightforward system for visualizing some properties of atmospheric flow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929" y="218349"/>
            <a:ext cx="1097498" cy="1026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11" y="3560618"/>
            <a:ext cx="3855177" cy="30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929" y="218349"/>
            <a:ext cx="1097498" cy="1026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31" y="161491"/>
            <a:ext cx="3935398" cy="312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9" y="2864275"/>
            <a:ext cx="8454260" cy="24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acceleration </a:t>
            </a:r>
            <a:r>
              <a:rPr lang="en-US" dirty="0"/>
              <a:t>following </a:t>
            </a:r>
            <a:r>
              <a:rPr lang="en-US" dirty="0" smtClean="0"/>
              <a:t>Polly Parcel’s </a:t>
            </a:r>
            <a:r>
              <a:rPr lang="en-US" dirty="0"/>
              <a:t>motion is the sum of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rate of </a:t>
            </a:r>
            <a:r>
              <a:rPr lang="en-US" dirty="0" smtClean="0"/>
              <a:t>change of </a:t>
            </a:r>
            <a:r>
              <a:rPr lang="en-US" dirty="0"/>
              <a:t>speed of the air </a:t>
            </a:r>
            <a:r>
              <a:rPr lang="en-US" dirty="0" smtClean="0"/>
              <a:t>parcel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centripetal acceleration due to the curvature </a:t>
            </a:r>
            <a:r>
              <a:rPr lang="en-US" dirty="0" smtClean="0"/>
              <a:t>of the trajectory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46" y="2966352"/>
            <a:ext cx="6134908" cy="8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Coriolis force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Pressure gradient force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80" y="3174779"/>
            <a:ext cx="2746894" cy="60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034" y="4440676"/>
            <a:ext cx="3721786" cy="9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9" y="2878060"/>
            <a:ext cx="8143582" cy="27607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8545" y="5320145"/>
            <a:ext cx="4695246" cy="31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pecial flow scenarios…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97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47" y="2808853"/>
            <a:ext cx="5704471" cy="1530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36" y="4769196"/>
            <a:ext cx="523615" cy="744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8924" y="4910817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0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201" y="4769196"/>
            <a:ext cx="542655" cy="744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6363" y="4910812"/>
            <a:ext cx="14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constant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0829" y="4910812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[1]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0577" y="4910808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[2]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68" y="5866132"/>
            <a:ext cx="7882320" cy="7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21" y="3919293"/>
            <a:ext cx="6241758" cy="287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/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342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geostrophic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87" y="2932394"/>
            <a:ext cx="6379425" cy="816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83" y="3642801"/>
            <a:ext cx="8038032" cy="3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inertial flow” governed by (3.12) is not the </a:t>
            </a:r>
            <a:r>
              <a:rPr lang="en-US" dirty="0" smtClean="0"/>
              <a:t>same as </a:t>
            </a:r>
            <a:r>
              <a:rPr lang="en-US" dirty="0"/>
              <a:t>inertial motion in an absolute reference </a:t>
            </a:r>
            <a:r>
              <a:rPr lang="en-US" dirty="0" smtClean="0"/>
              <a:t>frame</a:t>
            </a:r>
          </a:p>
          <a:p>
            <a:pPr lvl="1"/>
            <a:r>
              <a:rPr lang="en-US" dirty="0"/>
              <a:t>The flow governed by (</a:t>
            </a:r>
            <a:r>
              <a:rPr lang="en-US" dirty="0" smtClean="0"/>
              <a:t>3.12) is </a:t>
            </a:r>
            <a:r>
              <a:rPr lang="en-US" dirty="0"/>
              <a:t>just the constant angular momentum oscillation referred to in Section </a:t>
            </a:r>
            <a:r>
              <a:rPr lang="en-US" dirty="0" smtClean="0"/>
              <a:t>1.5.4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6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inertial flow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8" y="2864273"/>
            <a:ext cx="8111943" cy="23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Outline of this lecture packet…</a:t>
            </a:r>
          </a:p>
          <a:p>
            <a:pPr lvl="1"/>
            <a:r>
              <a:rPr lang="en-US" dirty="0" smtClean="0"/>
              <a:t>Basic equations in isobaric coordinates</a:t>
            </a:r>
          </a:p>
          <a:p>
            <a:pPr lvl="1"/>
            <a:r>
              <a:rPr lang="en-US" dirty="0" smtClean="0"/>
              <a:t>Balanced flow</a:t>
            </a:r>
          </a:p>
          <a:p>
            <a:pPr lvl="1"/>
            <a:r>
              <a:rPr lang="en-US" dirty="0" smtClean="0"/>
              <a:t>Trajectories and streamlines</a:t>
            </a:r>
          </a:p>
          <a:p>
            <a:pPr lvl="1"/>
            <a:r>
              <a:rPr lang="en-US" dirty="0" smtClean="0"/>
              <a:t>The thermal wind</a:t>
            </a:r>
          </a:p>
          <a:p>
            <a:pPr lvl="1"/>
            <a:r>
              <a:rPr lang="en-US" dirty="0" smtClean="0"/>
              <a:t>Vertical motion</a:t>
            </a:r>
          </a:p>
          <a:p>
            <a:pPr lvl="1"/>
            <a:r>
              <a:rPr lang="en-US" dirty="0" smtClean="0"/>
              <a:t>Computer weather model considerations</a:t>
            </a:r>
          </a:p>
          <a:p>
            <a:pPr lvl="1"/>
            <a:r>
              <a:rPr lang="en-US" dirty="0" smtClean="0"/>
              <a:t>Surface pressure tendency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36" y="122959"/>
            <a:ext cx="1996810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/>
              <a:t>In the atmosphere, motions are nearly always generated and maintained </a:t>
            </a:r>
            <a:r>
              <a:rPr lang="en-US" dirty="0" smtClean="0"/>
              <a:t>by pressure </a:t>
            </a:r>
            <a:r>
              <a:rPr lang="en-US" dirty="0"/>
              <a:t>gradient forces; the conditions of uniform pressure required for </a:t>
            </a:r>
            <a:r>
              <a:rPr lang="en-US" dirty="0" smtClean="0"/>
              <a:t>pure inertial </a:t>
            </a:r>
            <a:r>
              <a:rPr lang="en-US" dirty="0"/>
              <a:t>flow rarely exist.</a:t>
            </a:r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6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inertial 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3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1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err="1" smtClean="0"/>
              <a:t>cyclostrophic</a:t>
            </a:r>
            <a:r>
              <a:rPr lang="en-US" sz="2400" dirty="0" smtClean="0"/>
              <a:t> flow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0" y="2864273"/>
            <a:ext cx="8350782" cy="35365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4771" y="3158836"/>
            <a:ext cx="5012793" cy="1385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62" y="2413736"/>
            <a:ext cx="5849605" cy="4347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1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err="1" smtClean="0"/>
              <a:t>cyclostrophic</a:t>
            </a:r>
            <a:r>
              <a:rPr lang="en-US" sz="2400" dirty="0" smtClean="0"/>
              <a:t> 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81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13" y="102507"/>
            <a:ext cx="1749277" cy="31763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Valid when the </a:t>
            </a:r>
            <a:r>
              <a:rPr lang="en-US" dirty="0" err="1" smtClean="0"/>
              <a:t>Rossby</a:t>
            </a:r>
            <a:r>
              <a:rPr lang="en-US" dirty="0" smtClean="0"/>
              <a:t> number is large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=&gt; Coriolis force is negligible</a:t>
            </a:r>
          </a:p>
          <a:p>
            <a:pPr lvl="1"/>
            <a:r>
              <a:rPr lang="en-US" dirty="0" smtClean="0"/>
              <a:t>Cyclonic or </a:t>
            </a:r>
            <a:r>
              <a:rPr lang="en-US" dirty="0" err="1" smtClean="0"/>
              <a:t>anticyclonic</a:t>
            </a:r>
            <a:r>
              <a:rPr lang="en-US" dirty="0" smtClean="0"/>
              <a:t> flow; PGF is always directed toward the center of curvature</a:t>
            </a:r>
          </a:p>
          <a:p>
            <a:pPr lvl="1"/>
            <a:r>
              <a:rPr lang="en-US" dirty="0" smtClean="0"/>
              <a:t>Typical of tornadic flow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1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</a:t>
            </a:r>
            <a:r>
              <a:rPr lang="en-US" sz="2400" dirty="0" err="1" smtClean="0"/>
              <a:t>cyclostrophic</a:t>
            </a:r>
            <a:r>
              <a:rPr lang="en-US" sz="2400" dirty="0" smtClean="0"/>
              <a:t>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16" y="3298499"/>
            <a:ext cx="2768524" cy="4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39" y="161492"/>
            <a:ext cx="1927590" cy="1529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19" y="4966749"/>
            <a:ext cx="6078361" cy="165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587" y="2753433"/>
            <a:ext cx="2342763" cy="20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three-way balance among the Coriolis force, the centrifugal force, and the </a:t>
            </a:r>
            <a:r>
              <a:rPr lang="en-US" dirty="0" smtClean="0"/>
              <a:t>horizontal pressure </a:t>
            </a:r>
            <a:r>
              <a:rPr lang="en-US" dirty="0"/>
              <a:t>gradient </a:t>
            </a:r>
            <a:r>
              <a:rPr lang="en-US" dirty="0" smtClean="0"/>
              <a:t>force</a:t>
            </a:r>
          </a:p>
          <a:p>
            <a:pPr lvl="1"/>
            <a:r>
              <a:rPr lang="en-US" dirty="0" smtClean="0"/>
              <a:t>can exist only </a:t>
            </a:r>
            <a:r>
              <a:rPr lang="en-US" dirty="0"/>
              <a:t>under very special </a:t>
            </a:r>
            <a:r>
              <a:rPr lang="en-US" dirty="0" smtClean="0"/>
              <a:t>circumstances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always possible, however, to </a:t>
            </a:r>
            <a:r>
              <a:rPr lang="en-US" dirty="0" smtClean="0"/>
              <a:t>define a </a:t>
            </a:r>
            <a:r>
              <a:rPr lang="en-US" dirty="0"/>
              <a:t>gradient wind, which at any point is just the wind component parallel to </a:t>
            </a:r>
            <a:r>
              <a:rPr lang="en-US" dirty="0" smtClean="0"/>
              <a:t>the height </a:t>
            </a:r>
            <a:r>
              <a:rPr lang="en-US" dirty="0"/>
              <a:t>contours that satisfies (3.10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(3.10) takes into account the </a:t>
            </a:r>
            <a:r>
              <a:rPr lang="en-US" dirty="0" smtClean="0"/>
              <a:t>centrifugal force </a:t>
            </a:r>
            <a:r>
              <a:rPr lang="en-US" dirty="0"/>
              <a:t>due to the curvature of parcel trajectories, the gradient wind is often a </a:t>
            </a:r>
            <a:r>
              <a:rPr lang="en-US" dirty="0" smtClean="0"/>
              <a:t>better approximation </a:t>
            </a:r>
            <a:r>
              <a:rPr lang="en-US" dirty="0"/>
              <a:t>to the actual wind than the geostrophic </a:t>
            </a:r>
            <a:r>
              <a:rPr lang="en-US" dirty="0" smtClean="0"/>
              <a:t>wind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00" y="3377168"/>
            <a:ext cx="6176399" cy="326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67" y="2707496"/>
            <a:ext cx="2908463" cy="611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72" y="2759628"/>
            <a:ext cx="4575110" cy="58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006" y="6455655"/>
            <a:ext cx="3431333" cy="24468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50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19" y="2299549"/>
            <a:ext cx="6078361" cy="446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pPr lvl="1"/>
            <a:r>
              <a:rPr lang="en-US" dirty="0" smtClean="0"/>
              <a:t>Absolute angular momentum =</a:t>
            </a: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cases have </a:t>
            </a:r>
            <a:r>
              <a:rPr lang="en-US" dirty="0" smtClean="0"/>
              <a:t>negative absolute </a:t>
            </a:r>
            <a:r>
              <a:rPr lang="en-US" dirty="0"/>
              <a:t>angular momentum. Because the only source of negative absolute </a:t>
            </a:r>
            <a:r>
              <a:rPr lang="en-US" dirty="0" smtClean="0"/>
              <a:t>angular momentum </a:t>
            </a:r>
            <a:r>
              <a:rPr lang="en-US" dirty="0"/>
              <a:t>is the Southern Hemisphere, the anomalous cases are unlikely to </a:t>
            </a:r>
            <a:r>
              <a:rPr lang="en-US" dirty="0" smtClean="0"/>
              <a:t>occur except </a:t>
            </a:r>
            <a:r>
              <a:rPr lang="en-US" dirty="0"/>
              <a:t>perhaps close to the equator.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73" y="2731936"/>
            <a:ext cx="2119494" cy="482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64" y="4878223"/>
            <a:ext cx="4477072" cy="18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35394"/>
          </a:xfrm>
        </p:spPr>
        <p:txBody>
          <a:bodyPr>
            <a:normAutofit/>
          </a:bodyPr>
          <a:lstStyle/>
          <a:p>
            <a:r>
              <a:rPr lang="en-US" dirty="0" smtClean="0"/>
              <a:t>Balanced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Subgeostrophic</a:t>
            </a:r>
            <a:r>
              <a:rPr lang="en-US" dirty="0" smtClean="0"/>
              <a:t> flow; </a:t>
            </a:r>
            <a:r>
              <a:rPr lang="en-US" dirty="0"/>
              <a:t>normal cyclonic flow </a:t>
            </a:r>
            <a:r>
              <a:rPr lang="en-US" dirty="0" smtClean="0"/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R </a:t>
            </a:r>
            <a:r>
              <a:rPr lang="en-US" dirty="0"/>
              <a:t>&gt; 0), Vg is larger than </a:t>
            </a:r>
            <a:r>
              <a:rPr lang="en-US" dirty="0" smtClean="0"/>
              <a:t>V</a:t>
            </a:r>
          </a:p>
          <a:p>
            <a:r>
              <a:rPr lang="en-US" dirty="0" err="1" smtClean="0"/>
              <a:t>Supergeostrophic</a:t>
            </a:r>
            <a:r>
              <a:rPr lang="en-US" dirty="0" smtClean="0"/>
              <a:t> flow; </a:t>
            </a:r>
            <a:r>
              <a:rPr lang="en-US" dirty="0" err="1" smtClean="0"/>
              <a:t>anticyclonic</a:t>
            </a:r>
            <a:r>
              <a:rPr lang="en-US" dirty="0" smtClean="0"/>
              <a:t> flow (</a:t>
            </a:r>
            <a:r>
              <a:rPr lang="en-US" dirty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 smtClean="0"/>
              <a:t>R </a:t>
            </a:r>
            <a:r>
              <a:rPr lang="en-US" dirty="0"/>
              <a:t>&lt; 0), Vg is smaller than V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60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atural horizontal coordinates – gradient wind flow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39" y="217946"/>
            <a:ext cx="1570722" cy="1386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4" y="2967466"/>
            <a:ext cx="8197552" cy="1305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2945" y="3976255"/>
            <a:ext cx="3782291" cy="317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pPr lvl="1"/>
            <a:r>
              <a:rPr lang="en-US" dirty="0" smtClean="0"/>
              <a:t>We learned in lecture packet (LP) #1 an advantage of using constant pressure (isobaric) vertical coordinates; elimination of the density term in the expression of the pressure gradient force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56515" y="4240240"/>
            <a:ext cx="3025631" cy="23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5367" y="6596211"/>
            <a:ext cx="5767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http://www.atmos.albany.edu/student/abentley/realtime/standard.php?domain=conus&amp;variable=rel_vort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7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path </a:t>
            </a:r>
            <a:r>
              <a:rPr lang="en-US" dirty="0"/>
              <a:t>followed by a particular air </a:t>
            </a:r>
            <a:r>
              <a:rPr lang="en-US" dirty="0" smtClean="0"/>
              <a:t>parcel over </a:t>
            </a:r>
            <a:r>
              <a:rPr lang="en-US" dirty="0"/>
              <a:t>a finite period of time is called the </a:t>
            </a:r>
            <a:r>
              <a:rPr lang="en-US" i="1" dirty="0"/>
              <a:t>trajectory </a:t>
            </a:r>
            <a:r>
              <a:rPr lang="en-US" dirty="0"/>
              <a:t>of the parcel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9" y="3577298"/>
            <a:ext cx="5787351" cy="32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49" y="3577298"/>
            <a:ext cx="5787351" cy="32807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/>
              <a:t>height contours are actually </a:t>
            </a:r>
            <a:r>
              <a:rPr lang="en-US" i="1" dirty="0"/>
              <a:t>streamlines </a:t>
            </a:r>
            <a:r>
              <a:rPr lang="en-US" dirty="0" smtClean="0"/>
              <a:t>of the </a:t>
            </a:r>
            <a:r>
              <a:rPr lang="en-US" dirty="0"/>
              <a:t>gradient wind (i.e., lines that are everywhere parallel to the instantaneous </a:t>
            </a:r>
            <a:r>
              <a:rPr lang="en-US" dirty="0" smtClean="0"/>
              <a:t>wind velocity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8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i="1" dirty="0" smtClean="0"/>
              <a:t>trajectories </a:t>
            </a:r>
            <a:r>
              <a:rPr lang="en-US" dirty="0"/>
              <a:t>trace the </a:t>
            </a:r>
            <a:r>
              <a:rPr lang="en-US" dirty="0" smtClean="0"/>
              <a:t>motion of </a:t>
            </a:r>
            <a:r>
              <a:rPr lang="en-US" dirty="0"/>
              <a:t>individual fluid parcels over a finite time interval</a:t>
            </a:r>
            <a:endParaRPr lang="en-US" dirty="0" smtClean="0"/>
          </a:p>
          <a:p>
            <a:pPr lvl="1"/>
            <a:r>
              <a:rPr lang="en-US" i="1" dirty="0" smtClean="0"/>
              <a:t>streamlines </a:t>
            </a:r>
            <a:r>
              <a:rPr lang="en-US" dirty="0"/>
              <a:t>give a “</a:t>
            </a:r>
            <a:r>
              <a:rPr lang="en-US" dirty="0" smtClean="0"/>
              <a:t>snapshot” of </a:t>
            </a:r>
            <a:r>
              <a:rPr lang="en-US" dirty="0"/>
              <a:t>the velocity field at any </a:t>
            </a:r>
            <a:r>
              <a:rPr lang="en-US" dirty="0" smtClean="0"/>
              <a:t>instant</a:t>
            </a:r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4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Definitions**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3653" y="5761464"/>
            <a:ext cx="819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**trajectories and streamlines only coincide under steady state motion fields (when local rate of change of velocity vanishes)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i="1" dirty="0" smtClean="0"/>
              <a:t>Trajectories;</a:t>
            </a:r>
            <a:r>
              <a:rPr lang="en-US" dirty="0" smtClean="0"/>
              <a:t> </a:t>
            </a:r>
            <a:r>
              <a:rPr lang="en-US" dirty="0"/>
              <a:t>determined by the integration </a:t>
            </a:r>
            <a:r>
              <a:rPr lang="en-US" dirty="0" smtClean="0"/>
              <a:t>of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en-US" dirty="0"/>
              <a:t>over a finite time span for each parcel to be </a:t>
            </a:r>
            <a:r>
              <a:rPr lang="en-US" dirty="0" smtClean="0"/>
              <a:t>followed</a:t>
            </a:r>
            <a:endParaRPr lang="en-US" i="1" dirty="0"/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Streamlines;</a:t>
            </a:r>
            <a:r>
              <a:rPr lang="en-US" dirty="0" smtClean="0"/>
              <a:t> </a:t>
            </a:r>
            <a:r>
              <a:rPr lang="en-US" dirty="0"/>
              <a:t>determined by the integration of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with </a:t>
            </a:r>
            <a:r>
              <a:rPr lang="en-US" dirty="0"/>
              <a:t>respect to </a:t>
            </a:r>
            <a:r>
              <a:rPr lang="en-US" i="1" dirty="0"/>
              <a:t>x </a:t>
            </a:r>
            <a:r>
              <a:rPr lang="en-US" dirty="0"/>
              <a:t>at time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sz="400" dirty="0" smtClean="0"/>
              <a:t>0</a:t>
            </a:r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53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86" y="3279580"/>
            <a:ext cx="5026827" cy="71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82" y="5223164"/>
            <a:ext cx="5250431" cy="7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endParaRPr lang="en-US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13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endParaRPr lang="en-US" sz="24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71" y="2822718"/>
            <a:ext cx="6941026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Local turning of the wind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8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in a moving cyclone</a:t>
            </a:r>
            <a:endParaRPr lang="en-US" sz="2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56" y="3452630"/>
            <a:ext cx="7371487" cy="122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32" y="127516"/>
            <a:ext cx="2219077" cy="125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‘frozen’ (steady state) cyclone moving with constant velocity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8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in a moving cyclone</a:t>
            </a:r>
            <a:endParaRPr lang="en-US" sz="2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2" y="3620347"/>
            <a:ext cx="7463235" cy="30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Trajectories and streamlines</a:t>
            </a:r>
          </a:p>
          <a:p>
            <a:endParaRPr lang="en-US" dirty="0"/>
          </a:p>
          <a:p>
            <a:pPr lvl="1"/>
            <a:r>
              <a:rPr lang="en-US" dirty="0" smtClean="0"/>
              <a:t>Local turning of the wind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58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 between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in a moving cyclone</a:t>
            </a:r>
            <a:endParaRPr lang="en-US" sz="24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1" y="317390"/>
            <a:ext cx="6209078" cy="6223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859" y="1222801"/>
            <a:ext cx="3280065" cy="7078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|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|&lt; &gt; = |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s</a:t>
            </a:r>
            <a:r>
              <a:rPr lang="en-US" sz="4000" dirty="0" smtClean="0"/>
              <a:t>|?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25164" y="4281048"/>
            <a:ext cx="3765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of  Eq. (3.17)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740" y="5343935"/>
            <a:ext cx="4934016" cy="7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pPr lvl="1"/>
            <a:r>
              <a:rPr lang="en-US" dirty="0" smtClean="0"/>
              <a:t>Geostrophic wind must have vertical shear in the presence of a horizontal temperature gradient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22" y="3564260"/>
            <a:ext cx="4538156" cy="31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40" y="5560477"/>
            <a:ext cx="6143720" cy="12234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27" y="1527212"/>
            <a:ext cx="6036345" cy="4218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1448" y="4553415"/>
            <a:ext cx="62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cold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232" y="4521827"/>
            <a:ext cx="79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330" y="4030195"/>
            <a:ext cx="229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</a:t>
            </a:r>
            <a:r>
              <a:rPr lang="en-US" sz="2800" baseline="-25000" dirty="0" smtClean="0">
                <a:sym typeface="Symbol" panose="05050102010706020507" pitchFamily="18" charset="2"/>
              </a:rPr>
              <a:t>p</a:t>
            </a:r>
            <a:r>
              <a:rPr lang="en-US" sz="2800" dirty="0" smtClean="0">
                <a:sym typeface="Symbol" panose="05050102010706020507" pitchFamily="18" charset="2"/>
              </a:rPr>
              <a:t>T direction?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823856" y="6533466"/>
            <a:ext cx="3807881" cy="31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Vertical coordinate?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7" y="2872695"/>
            <a:ext cx="8229026" cy="1630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094" y="4502723"/>
            <a:ext cx="5990419" cy="3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2" y="2864275"/>
            <a:ext cx="8213196" cy="28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Equation </a:t>
            </a:r>
            <a:r>
              <a:rPr lang="en-US" dirty="0"/>
              <a:t>(3.30) is often referred to as the </a:t>
            </a:r>
            <a:r>
              <a:rPr lang="en-US" i="1" dirty="0"/>
              <a:t>thermal wind </a:t>
            </a:r>
            <a:r>
              <a:rPr lang="en-US" dirty="0"/>
              <a:t>equation. However, </a:t>
            </a:r>
            <a:r>
              <a:rPr lang="en-US" dirty="0" smtClean="0"/>
              <a:t>it is </a:t>
            </a:r>
            <a:r>
              <a:rPr lang="en-US" dirty="0"/>
              <a:t>actually a relationship for the </a:t>
            </a:r>
            <a:r>
              <a:rPr lang="en-US" dirty="0">
                <a:solidFill>
                  <a:srgbClr val="FF0000"/>
                </a:solidFill>
              </a:rPr>
              <a:t>vertical wind </a:t>
            </a:r>
            <a:r>
              <a:rPr lang="en-US" i="1" dirty="0">
                <a:solidFill>
                  <a:srgbClr val="FF0000"/>
                </a:solidFill>
              </a:rPr>
              <a:t>shear </a:t>
            </a:r>
            <a:r>
              <a:rPr lang="en-US" dirty="0"/>
              <a:t>(i.e., the rate of change of </a:t>
            </a:r>
            <a:r>
              <a:rPr lang="en-US" dirty="0" smtClean="0"/>
              <a:t>the geostrophic </a:t>
            </a:r>
            <a:r>
              <a:rPr lang="en-US" dirty="0"/>
              <a:t>wind with respect to ln </a:t>
            </a:r>
            <a:r>
              <a:rPr lang="en-US" i="1" dirty="0"/>
              <a:t>p</a:t>
            </a:r>
            <a:r>
              <a:rPr lang="en-US" dirty="0"/>
              <a:t>). Strictly speaking, the term </a:t>
            </a:r>
            <a:r>
              <a:rPr lang="en-US" i="1" dirty="0"/>
              <a:t>thermal </a:t>
            </a:r>
            <a:r>
              <a:rPr lang="en-US" i="1" dirty="0" smtClean="0"/>
              <a:t>wind </a:t>
            </a:r>
            <a:r>
              <a:rPr lang="en-US" dirty="0" smtClean="0"/>
              <a:t>refers </a:t>
            </a:r>
            <a:r>
              <a:rPr lang="en-US" dirty="0"/>
              <a:t>to the vector difference between geostrophic winds at two levels.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71" y="2864275"/>
            <a:ext cx="5971057" cy="8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1" y="2864274"/>
            <a:ext cx="7420198" cy="844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1" y="3767989"/>
            <a:ext cx="7476259" cy="8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8" y="2864274"/>
            <a:ext cx="8275223" cy="29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0" y="2864274"/>
            <a:ext cx="3464012" cy="2128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76" y="2823492"/>
            <a:ext cx="3529371" cy="2210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85" y="5033836"/>
            <a:ext cx="7982338" cy="5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12254"/>
            <a:ext cx="491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shear of the geostrophic wind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745398"/>
            <a:ext cx="7886700" cy="4987911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pPr lvl="1"/>
            <a:r>
              <a:rPr lang="en-US" dirty="0"/>
              <a:t>a geostrophic wind that turns </a:t>
            </a:r>
            <a:r>
              <a:rPr lang="en-US" dirty="0" smtClean="0">
                <a:solidFill>
                  <a:srgbClr val="0070C0"/>
                </a:solidFill>
              </a:rPr>
              <a:t>counterclockwise</a:t>
            </a:r>
            <a:r>
              <a:rPr lang="en-US" dirty="0" smtClean="0"/>
              <a:t> with </a:t>
            </a:r>
            <a:r>
              <a:rPr lang="en-US" dirty="0"/>
              <a:t>height (</a:t>
            </a:r>
            <a:r>
              <a:rPr lang="en-US" dirty="0">
                <a:solidFill>
                  <a:srgbClr val="0070C0"/>
                </a:solidFill>
              </a:rPr>
              <a:t>backs</a:t>
            </a:r>
            <a:r>
              <a:rPr lang="en-US" dirty="0"/>
              <a:t>) is associated with </a:t>
            </a:r>
            <a:r>
              <a:rPr lang="en-US" dirty="0">
                <a:solidFill>
                  <a:srgbClr val="0070C0"/>
                </a:solidFill>
              </a:rPr>
              <a:t>cold-air </a:t>
            </a:r>
            <a:r>
              <a:rPr lang="en-US" dirty="0" smtClean="0">
                <a:solidFill>
                  <a:srgbClr val="0070C0"/>
                </a:solidFill>
              </a:rPr>
              <a:t>advection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clockwise</a:t>
            </a:r>
            <a:r>
              <a:rPr lang="en-US" dirty="0"/>
              <a:t> turning (</a:t>
            </a:r>
            <a:r>
              <a:rPr lang="en-US" dirty="0">
                <a:solidFill>
                  <a:srgbClr val="FF0000"/>
                </a:solidFill>
              </a:rPr>
              <a:t>veering</a:t>
            </a:r>
            <a:r>
              <a:rPr lang="en-US" dirty="0"/>
              <a:t>) of the geostrophic wind with height </a:t>
            </a:r>
            <a:r>
              <a:rPr lang="en-US" dirty="0" smtClean="0"/>
              <a:t>implies </a:t>
            </a:r>
            <a:r>
              <a:rPr lang="en-US" dirty="0" smtClean="0">
                <a:solidFill>
                  <a:srgbClr val="FF0000"/>
                </a:solidFill>
              </a:rPr>
              <a:t>warm </a:t>
            </a:r>
            <a:r>
              <a:rPr lang="en-US" dirty="0">
                <a:solidFill>
                  <a:srgbClr val="FF0000"/>
                </a:solidFill>
              </a:rPr>
              <a:t>advection </a:t>
            </a:r>
            <a:r>
              <a:rPr lang="en-US" dirty="0"/>
              <a:t>by the geostrophic wind in the </a:t>
            </a:r>
            <a:r>
              <a:rPr lang="en-US" dirty="0" smtClean="0"/>
              <a:t>layer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Back</a:t>
            </a:r>
            <a:r>
              <a:rPr lang="en-US" dirty="0" smtClean="0"/>
              <a:t> in time it was </a:t>
            </a:r>
            <a:r>
              <a:rPr lang="en-US" dirty="0" smtClean="0">
                <a:solidFill>
                  <a:srgbClr val="0070C0"/>
                </a:solidFill>
              </a:rPr>
              <a:t>cold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r>
              <a:rPr lang="en-US" dirty="0" smtClean="0"/>
              <a:t>=&gt; Analog between geostrophic wind, with low heights (pressure) to the left of the wind direction (N.H.); thermal wind, low temperatures (thickness) to the left of the ‘wind’ direction (N.H.)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pPr lvl="1"/>
            <a:r>
              <a:rPr lang="en-US" dirty="0"/>
              <a:t>A </a:t>
            </a:r>
            <a:r>
              <a:rPr lang="en-US" i="1" u="sng" dirty="0" err="1"/>
              <a:t>barotropic</a:t>
            </a:r>
            <a:r>
              <a:rPr lang="en-US" i="1" dirty="0"/>
              <a:t> </a:t>
            </a:r>
            <a:r>
              <a:rPr lang="en-US" dirty="0"/>
              <a:t>atmosphere is one in which the density depends only on the </a:t>
            </a:r>
            <a:r>
              <a:rPr lang="en-US" dirty="0" smtClean="0"/>
              <a:t>pressure, ρ </a:t>
            </a:r>
            <a:r>
              <a:rPr lang="en-US" dirty="0"/>
              <a:t>= ρ(p), so that isobaric surfaces are also surfaces of constant </a:t>
            </a:r>
            <a:r>
              <a:rPr lang="en-US" dirty="0" smtClean="0"/>
              <a:t>density</a:t>
            </a:r>
          </a:p>
          <a:p>
            <a:pPr lvl="1"/>
            <a:r>
              <a:rPr lang="en-US" dirty="0"/>
              <a:t>An atmosphere in which density depends on both the temperature and the </a:t>
            </a:r>
            <a:r>
              <a:rPr lang="en-US" dirty="0" smtClean="0"/>
              <a:t>pressure, ρ </a:t>
            </a:r>
            <a:r>
              <a:rPr lang="en-US" dirty="0"/>
              <a:t>= ρ (p, T ), is referred to as a </a:t>
            </a:r>
            <a:r>
              <a:rPr lang="en-US" i="1" u="sng" dirty="0" err="1"/>
              <a:t>baroclinic</a:t>
            </a:r>
            <a:r>
              <a:rPr lang="en-US" i="1" dirty="0"/>
              <a:t> </a:t>
            </a:r>
            <a:r>
              <a:rPr lang="en-US" dirty="0"/>
              <a:t>atmosphere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15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Barotropic</a:t>
            </a:r>
            <a:r>
              <a:rPr lang="en-US" sz="2400" dirty="0" smtClean="0"/>
              <a:t> and </a:t>
            </a:r>
            <a:r>
              <a:rPr lang="en-US" sz="2400" dirty="0" err="1" smtClean="0"/>
              <a:t>baroclinic</a:t>
            </a:r>
            <a:r>
              <a:rPr lang="en-US" sz="2400" dirty="0" smtClean="0"/>
              <a:t> atmospheres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 very </a:t>
            </a:r>
            <a:r>
              <a:rPr lang="en-US" dirty="0"/>
              <a:t>strong constraint on the motions in a rotating fluid; the large-scale </a:t>
            </a:r>
            <a:r>
              <a:rPr lang="en-US" dirty="0" smtClean="0"/>
              <a:t>motion can </a:t>
            </a:r>
            <a:r>
              <a:rPr lang="en-US" dirty="0"/>
              <a:t>depend only on horizontal position and time, not on height.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19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Barotropic</a:t>
            </a:r>
            <a:r>
              <a:rPr lang="en-US" sz="2400" dirty="0" smtClean="0"/>
              <a:t> atmosphere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95" y="241579"/>
            <a:ext cx="2015511" cy="140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86" y="2864274"/>
            <a:ext cx="1518925" cy="45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286" y="2864274"/>
            <a:ext cx="2559073" cy="53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557" y="2864274"/>
            <a:ext cx="1879558" cy="5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dirty="0" smtClean="0"/>
              <a:t>The thermal wind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In a </a:t>
            </a:r>
            <a:r>
              <a:rPr lang="en-US" dirty="0" err="1" smtClean="0"/>
              <a:t>baroclinic</a:t>
            </a:r>
            <a:r>
              <a:rPr lang="en-US" dirty="0" smtClean="0"/>
              <a:t> atmosphere </a:t>
            </a:r>
            <a:r>
              <a:rPr lang="en-US" dirty="0"/>
              <a:t>the geostrophic wind generally has vertical shear, and this shear </a:t>
            </a:r>
            <a:r>
              <a:rPr lang="en-US" dirty="0" smtClean="0"/>
              <a:t>is related </a:t>
            </a:r>
            <a:r>
              <a:rPr lang="en-US" dirty="0"/>
              <a:t>to the horizontal temperature gradient by the thermal wind equation (3.30</a:t>
            </a:r>
            <a:r>
              <a:rPr lang="en-US" dirty="0" smtClean="0"/>
              <a:t>). Obviously</a:t>
            </a:r>
            <a:r>
              <a:rPr lang="en-US" dirty="0"/>
              <a:t>, the </a:t>
            </a:r>
            <a:r>
              <a:rPr lang="en-US" dirty="0" err="1"/>
              <a:t>baroclinic</a:t>
            </a:r>
            <a:r>
              <a:rPr lang="en-US" dirty="0"/>
              <a:t> atmosphere is of primary importance in dynamic meteorology.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97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Baroclinic</a:t>
            </a:r>
            <a:r>
              <a:rPr lang="en-US" sz="2400" dirty="0" smtClean="0"/>
              <a:t> atmosphere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87" y="437802"/>
            <a:ext cx="4428000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 smtClean="0"/>
          </a:p>
          <a:p>
            <a:pPr lvl="1"/>
            <a:r>
              <a:rPr lang="en-US" dirty="0"/>
              <a:t>vertical velocity is not measured </a:t>
            </a:r>
            <a:r>
              <a:rPr lang="en-US" dirty="0" smtClean="0"/>
              <a:t>directly but </a:t>
            </a:r>
            <a:r>
              <a:rPr lang="en-US" dirty="0"/>
              <a:t>must be inferred from the fields that are measured </a:t>
            </a:r>
            <a:r>
              <a:rPr lang="en-US" dirty="0" smtClean="0"/>
              <a:t>directly</a:t>
            </a:r>
          </a:p>
          <a:p>
            <a:pPr marL="457200" lvl="1" indent="0">
              <a:buNone/>
            </a:pPr>
            <a:r>
              <a:rPr lang="en-US" dirty="0" smtClean="0"/>
              <a:t>[1] kinematic method – continuity equation</a:t>
            </a:r>
          </a:p>
          <a:p>
            <a:pPr marL="457200" lvl="1" indent="0">
              <a:buNone/>
            </a:pPr>
            <a:r>
              <a:rPr lang="en-US" dirty="0" smtClean="0"/>
              <a:t>[2] adiabatic method – thermodynamic energy equation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188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Its estimation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16" y="113507"/>
            <a:ext cx="2505075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103" y="6495901"/>
            <a:ext cx="6551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https%3A%2F%2Fen.wikipedia.org%2Fwiki%2FThermal&amp;psig=AOvVaw2JHIbng-3_kmxXbe0t4Lof&amp;ust=1577652401134540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22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87774"/>
            <a:ext cx="7887786" cy="40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where                             </a:t>
            </a:r>
          </a:p>
          <a:p>
            <a:pPr marL="457200" lvl="1" indent="0">
              <a:buNone/>
            </a:pPr>
            <a:r>
              <a:rPr lang="en-US" dirty="0" smtClean="0"/>
              <a:t>actual wind = geostrophic + </a:t>
            </a:r>
            <a:r>
              <a:rPr lang="en-US" dirty="0" err="1" smtClean="0"/>
              <a:t>ageostrophic</a:t>
            </a:r>
            <a:r>
              <a:rPr lang="en-US" dirty="0" smtClean="0"/>
              <a:t> wind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490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Conversion between omega and w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40" y="2864275"/>
            <a:ext cx="6023319" cy="716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73" y="3713633"/>
            <a:ext cx="1680513" cy="405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144" y="4484509"/>
            <a:ext cx="5043710" cy="1362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42" y="5800728"/>
            <a:ext cx="5533513" cy="642079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" y="2729339"/>
            <a:ext cx="8665584" cy="12884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12" y="4142068"/>
            <a:ext cx="7235184" cy="1568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5" y="2864275"/>
            <a:ext cx="8580090" cy="2941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936280"/>
            <a:ext cx="7879010" cy="7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In order to determine the horizontal divergence, the </a:t>
            </a:r>
            <a:r>
              <a:rPr lang="en-US" dirty="0" smtClean="0"/>
              <a:t>partial derivatives </a:t>
            </a:r>
            <a:r>
              <a:rPr lang="en-US" dirty="0"/>
              <a:t>∂u/∂x and ∂v/∂y are generally estimated from the fields of u and </a:t>
            </a:r>
            <a:r>
              <a:rPr lang="en-US" dirty="0" smtClean="0"/>
              <a:t>v by </a:t>
            </a:r>
            <a:r>
              <a:rPr lang="en-US" dirty="0"/>
              <a:t>using </a:t>
            </a:r>
            <a:r>
              <a:rPr lang="en-US" i="1" dirty="0">
                <a:solidFill>
                  <a:srgbClr val="FF0000"/>
                </a:solidFill>
              </a:rPr>
              <a:t>finite difference</a:t>
            </a:r>
            <a:r>
              <a:rPr lang="en-US" i="1" dirty="0"/>
              <a:t> </a:t>
            </a:r>
            <a:r>
              <a:rPr lang="en-US" dirty="0"/>
              <a:t>approximations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91295"/>
            <a:ext cx="7879010" cy="7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9076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horizontal divergence is due primarily to the small departures of the wind </a:t>
            </a:r>
            <a:r>
              <a:rPr lang="en-US" dirty="0" smtClean="0"/>
              <a:t>from geostrophic </a:t>
            </a:r>
            <a:r>
              <a:rPr lang="en-US" dirty="0"/>
              <a:t>balance (i.e., the </a:t>
            </a:r>
            <a:r>
              <a:rPr lang="en-US" dirty="0" err="1"/>
              <a:t>ageostrophic</a:t>
            </a:r>
            <a:r>
              <a:rPr lang="en-US" dirty="0"/>
              <a:t> wind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10% error in evaluating one </a:t>
            </a:r>
            <a:r>
              <a:rPr lang="en-US" dirty="0" smtClean="0"/>
              <a:t>of the </a:t>
            </a:r>
            <a:r>
              <a:rPr lang="en-US" dirty="0"/>
              <a:t>wind components in (3.41) can easily cause the estimated divergence to be </a:t>
            </a:r>
            <a:r>
              <a:rPr lang="en-US" dirty="0" smtClean="0"/>
              <a:t>in error </a:t>
            </a:r>
            <a:r>
              <a:rPr lang="en-US" dirty="0"/>
              <a:t>by 100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this reason, the continuity equation method is not </a:t>
            </a:r>
            <a:r>
              <a:rPr lang="en-US" dirty="0" smtClean="0"/>
              <a:t>recommended for </a:t>
            </a:r>
            <a:r>
              <a:rPr lang="en-US" dirty="0"/>
              <a:t>estimating the vertical motion field from observed horizontal </a:t>
            </a:r>
            <a:r>
              <a:rPr lang="en-US" dirty="0" smtClean="0"/>
              <a:t>winds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46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Kinematic method – integration of  the continuity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791295"/>
            <a:ext cx="7879010" cy="7512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7927" y="2729339"/>
            <a:ext cx="1620982" cy="8131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4"/>
          </p:cNvCxnSpPr>
          <p:nvPr/>
        </p:nvCxnSpPr>
        <p:spPr>
          <a:xfrm>
            <a:off x="1198418" y="3542533"/>
            <a:ext cx="214746" cy="2536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Vertical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u="sng" dirty="0" smtClean="0"/>
              <a:t>advantage</a:t>
            </a:r>
            <a:r>
              <a:rPr lang="en-US" dirty="0" smtClean="0"/>
              <a:t>; </a:t>
            </a:r>
            <a:r>
              <a:rPr lang="en-US" dirty="0"/>
              <a:t>temperature advection can usually be estimated quite accurately </a:t>
            </a:r>
            <a:r>
              <a:rPr lang="en-US" dirty="0" smtClean="0"/>
              <a:t>in </a:t>
            </a:r>
            <a:r>
              <a:rPr lang="en-US" dirty="0" err="1" smtClean="0"/>
              <a:t>midlatitudes</a:t>
            </a:r>
            <a:r>
              <a:rPr lang="en-US" dirty="0" smtClean="0"/>
              <a:t> </a:t>
            </a:r>
            <a:r>
              <a:rPr lang="en-US" dirty="0"/>
              <a:t>by using geostrophic </a:t>
            </a:r>
            <a:r>
              <a:rPr lang="en-US" dirty="0" smtClean="0"/>
              <a:t>winds</a:t>
            </a:r>
          </a:p>
          <a:p>
            <a:pPr lvl="1"/>
            <a:r>
              <a:rPr lang="en-US" u="sng" dirty="0" smtClean="0"/>
              <a:t>disadvantage</a:t>
            </a:r>
            <a:r>
              <a:rPr lang="en-US" dirty="0" smtClean="0"/>
              <a:t>; the local rate of change of temperature is required =&gt; </a:t>
            </a:r>
            <a:r>
              <a:rPr lang="en-US" dirty="0"/>
              <a:t>difficult </a:t>
            </a:r>
            <a:r>
              <a:rPr lang="en-US" dirty="0" smtClean="0"/>
              <a:t>to accurately </a:t>
            </a:r>
            <a:r>
              <a:rPr lang="en-US" dirty="0"/>
              <a:t>estimate ∂T /∂t over a wide </a:t>
            </a:r>
            <a:r>
              <a:rPr lang="en-US" dirty="0" smtClean="0"/>
              <a:t>area, especially in instances of heavy rainfall (strong </a:t>
            </a:r>
            <a:r>
              <a:rPr lang="en-US" dirty="0" err="1" smtClean="0"/>
              <a:t>diabatic</a:t>
            </a:r>
            <a:r>
              <a:rPr lang="en-US" dirty="0" smtClean="0"/>
              <a:t> heating)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80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Adiabatic method – thermodynamic energy equation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90" y="168848"/>
            <a:ext cx="1837580" cy="134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8" y="2779863"/>
            <a:ext cx="7934884" cy="1548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650" y="2779863"/>
            <a:ext cx="923059" cy="25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/>
              <a:t>objective of </a:t>
            </a:r>
            <a:r>
              <a:rPr lang="en-US" dirty="0" smtClean="0"/>
              <a:t>a computer weather forecast model is </a:t>
            </a:r>
            <a:r>
              <a:rPr lang="en-US" dirty="0"/>
              <a:t>to predict the future state of the atmospheric circulation from knowledge of </a:t>
            </a:r>
            <a:r>
              <a:rPr lang="en-US" dirty="0" smtClean="0"/>
              <a:t>its present </a:t>
            </a:r>
            <a:r>
              <a:rPr lang="en-US" dirty="0"/>
              <a:t>state by use of </a:t>
            </a:r>
            <a:r>
              <a:rPr lang="en-US" dirty="0">
                <a:solidFill>
                  <a:srgbClr val="FF0000"/>
                </a:solidFill>
              </a:rPr>
              <a:t>numerical approximations</a:t>
            </a:r>
            <a:r>
              <a:rPr lang="en-US" dirty="0"/>
              <a:t> to the dynamical </a:t>
            </a:r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12254"/>
            <a:ext cx="334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 [Chapter 13]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5" y="4156831"/>
            <a:ext cx="3782290" cy="2368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03" y="6576329"/>
            <a:ext cx="8579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https%3A%2F%2Fwww.top500.org%2Fnews%2Fjuwels-becomes-germanys-most-powerful-supercomputer%2F&amp;psig=AOvVaw0dzV_mAzimZYdYsxJS5Nqe&amp;ust=1577656927490960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25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involve points at </a:t>
            </a:r>
            <a:r>
              <a:rPr lang="en-US" dirty="0" smtClean="0"/>
              <a:t>equal distances </a:t>
            </a:r>
            <a:r>
              <a:rPr lang="en-US" dirty="0"/>
              <a:t>on either side of x</a:t>
            </a:r>
            <a:r>
              <a:rPr lang="en-US" baseline="-25000" dirty="0"/>
              <a:t>0</a:t>
            </a:r>
            <a:r>
              <a:rPr lang="en-US" dirty="0"/>
              <a:t>, they are called </a:t>
            </a:r>
            <a:r>
              <a:rPr lang="en-US" i="1" dirty="0"/>
              <a:t>centered differences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2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Approximations of horizontal derivatives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1" y="2822714"/>
            <a:ext cx="8073077" cy="29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6" y="2864275"/>
            <a:ext cx="8447087" cy="32178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8456" y="5112320"/>
            <a:ext cx="3849471" cy="103909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it (time difference scheme) has </a:t>
            </a:r>
            <a:r>
              <a:rPr lang="en-US" dirty="0"/>
              <a:t>disadvantages in that it introduces </a:t>
            </a:r>
            <a:r>
              <a:rPr lang="en-US" dirty="0" smtClean="0"/>
              <a:t>a spurious </a:t>
            </a:r>
            <a:r>
              <a:rPr lang="en-US" dirty="0"/>
              <a:t>“computational” mode and has stringent requirements on the </a:t>
            </a:r>
            <a:r>
              <a:rPr lang="en-US" dirty="0" smtClean="0"/>
              <a:t>maximum value </a:t>
            </a:r>
            <a:r>
              <a:rPr lang="en-US" dirty="0"/>
              <a:t>permitted for the Courant number.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89" y="3892618"/>
            <a:ext cx="5483420" cy="45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57" y="2912383"/>
            <a:ext cx="8272285" cy="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given geopotential </a:t>
            </a:r>
            <a:r>
              <a:rPr lang="en-US" dirty="0" smtClean="0"/>
              <a:t>gradient implies </a:t>
            </a:r>
            <a:r>
              <a:rPr lang="en-US" dirty="0"/>
              <a:t>the same geostrophic wind at any </a:t>
            </a:r>
            <a:r>
              <a:rPr lang="en-US" dirty="0" smtClean="0"/>
              <a:t>height</a:t>
            </a:r>
            <a:r>
              <a:rPr lang="en-US" dirty="0"/>
              <a:t> </a:t>
            </a:r>
            <a:r>
              <a:rPr lang="en-US" dirty="0" smtClean="0"/>
              <a:t>(isobaric coordinates)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given </a:t>
            </a:r>
            <a:r>
              <a:rPr lang="en-US" dirty="0" smtClean="0"/>
              <a:t>horizontal pressure </a:t>
            </a:r>
            <a:r>
              <a:rPr lang="en-US" dirty="0"/>
              <a:t>gradient implies different values of the geostrophic wind depending </a:t>
            </a:r>
            <a:r>
              <a:rPr lang="en-US" dirty="0" smtClean="0"/>
              <a:t>on the density (height coordinates)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9" y="2795962"/>
            <a:ext cx="8628081" cy="1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the difference equations are not stable, numerical solutions will exhibit exponential growth even when, as in the case of the linear advection </a:t>
            </a:r>
            <a:r>
              <a:rPr lang="en-US" dirty="0"/>
              <a:t>equation, the original differential equation system has solutions </a:t>
            </a:r>
            <a:r>
              <a:rPr lang="en-US" dirty="0" smtClean="0"/>
              <a:t>whose amplitudes </a:t>
            </a:r>
            <a:r>
              <a:rPr lang="en-US" dirty="0"/>
              <a:t>remain constant in time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8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Computational stability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89" y="3892618"/>
            <a:ext cx="5483420" cy="45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57" y="2912383"/>
            <a:ext cx="8272285" cy="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08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Computational stability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89" y="2770396"/>
            <a:ext cx="5483420" cy="451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48" y="3356339"/>
            <a:ext cx="8337502" cy="2424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248" y="3356339"/>
            <a:ext cx="1952025" cy="2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8982" y="5417127"/>
            <a:ext cx="4071768" cy="36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45" y="2067151"/>
            <a:ext cx="6176399" cy="46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situation shown in Fig. 13.1, σ = </a:t>
            </a:r>
            <a:r>
              <a:rPr lang="en-US" dirty="0" smtClean="0"/>
              <a:t>1.5. Examination </a:t>
            </a:r>
            <a:r>
              <a:rPr lang="en-US" dirty="0"/>
              <a:t>of the centered difference system (13.8) shows that the </a:t>
            </a:r>
            <a:r>
              <a:rPr lang="en-US" dirty="0" smtClean="0"/>
              <a:t>numerical solution </a:t>
            </a:r>
            <a:r>
              <a:rPr lang="en-US" dirty="0"/>
              <a:t>at point A in Fig. 13.1 depends only on grid points within the </a:t>
            </a:r>
            <a:r>
              <a:rPr lang="en-US" dirty="0" smtClean="0"/>
              <a:t>shaded region </a:t>
            </a:r>
            <a:r>
              <a:rPr lang="en-US" dirty="0"/>
              <a:t>of the figure.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81" y="149515"/>
            <a:ext cx="4607790" cy="33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A lies on the </a:t>
            </a:r>
            <a:r>
              <a:rPr lang="en-US" i="1" dirty="0"/>
              <a:t>characteristic </a:t>
            </a:r>
            <a:r>
              <a:rPr lang="en-US" dirty="0"/>
              <a:t>line x−</a:t>
            </a:r>
            <a:r>
              <a:rPr lang="en-US" dirty="0" err="1"/>
              <a:t>ct</a:t>
            </a:r>
            <a:r>
              <a:rPr lang="en-US" dirty="0"/>
              <a:t> = </a:t>
            </a:r>
            <a:r>
              <a:rPr lang="en-US" dirty="0" smtClean="0"/>
              <a:t>0, the </a:t>
            </a:r>
            <a:r>
              <a:rPr lang="en-US" dirty="0"/>
              <a:t>true solution at point A depends only on the initial condition at x = 0 (</a:t>
            </a:r>
            <a:r>
              <a:rPr lang="en-US" dirty="0" err="1"/>
              <a:t>i</a:t>
            </a:r>
            <a:r>
              <a:rPr lang="en-US" dirty="0"/>
              <a:t>. e</a:t>
            </a:r>
            <a:r>
              <a:rPr lang="en-US" dirty="0" smtClean="0"/>
              <a:t>., a </a:t>
            </a:r>
            <a:r>
              <a:rPr lang="en-US" dirty="0"/>
              <a:t>parcel which is initially at the origin will be </a:t>
            </a:r>
            <a:r>
              <a:rPr lang="en-US" dirty="0" err="1"/>
              <a:t>advected</a:t>
            </a:r>
            <a:r>
              <a:rPr lang="en-US" dirty="0"/>
              <a:t> to the point 3δx in </a:t>
            </a:r>
            <a:r>
              <a:rPr lang="en-US" dirty="0" smtClean="0"/>
              <a:t>time </a:t>
            </a:r>
            <a:r>
              <a:rPr lang="el-GR" dirty="0" smtClean="0"/>
              <a:t>2δ</a:t>
            </a:r>
            <a:r>
              <a:rPr lang="en-US" dirty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numerical solution cannot possibly faithfully reproduce the solution </a:t>
            </a:r>
            <a:r>
              <a:rPr lang="en-US" dirty="0" smtClean="0"/>
              <a:t>to the </a:t>
            </a:r>
            <a:r>
              <a:rPr lang="en-US" dirty="0"/>
              <a:t>original differential equation since, as shown in Fig. 13.1, the value at </a:t>
            </a:r>
            <a:r>
              <a:rPr lang="en-US" dirty="0" smtClean="0"/>
              <a:t>point A </a:t>
            </a:r>
            <a:r>
              <a:rPr lang="en-US" dirty="0"/>
              <a:t>in the numerical solution has no dependence on the conditions at x = 0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81" y="149515"/>
            <a:ext cx="4607790" cy="33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/>
              <a:t>Although the CFL condition (13.18) guarantees stability of the centered </a:t>
            </a:r>
            <a:r>
              <a:rPr lang="en-US" dirty="0" smtClean="0"/>
              <a:t>difference approximation </a:t>
            </a:r>
            <a:r>
              <a:rPr lang="en-US" dirty="0"/>
              <a:t>to the one-dimensional advection equation, in general the </a:t>
            </a:r>
            <a:r>
              <a:rPr lang="en-US" dirty="0" smtClean="0"/>
              <a:t>CFL criterion </a:t>
            </a:r>
            <a:r>
              <a:rPr lang="en-US" dirty="0"/>
              <a:t>is only a necessary and </a:t>
            </a:r>
            <a:r>
              <a:rPr lang="en-US" u="sng" dirty="0"/>
              <a:t>not sufficient </a:t>
            </a:r>
            <a:r>
              <a:rPr lang="en-US" dirty="0"/>
              <a:t>condition for computational stability.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 of time tendency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5" y="149515"/>
            <a:ext cx="2195035" cy="15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Use of simplified basic equations (assume nearly geostrophic and hydrostatic balance) to filter out unwanted phenomena (e.g., sound and gravity waves)</a:t>
            </a:r>
          </a:p>
          <a:p>
            <a:pPr marL="457200" lvl="1" indent="0">
              <a:buNone/>
            </a:pPr>
            <a:r>
              <a:rPr lang="en-US" dirty="0" smtClean="0"/>
              <a:t>=&gt; c </a:t>
            </a:r>
            <a:r>
              <a:rPr lang="en-US" dirty="0"/>
              <a:t>&lt; </a:t>
            </a:r>
            <a:r>
              <a:rPr lang="en-US" dirty="0" smtClean="0"/>
              <a:t>100 m s</a:t>
            </a:r>
            <a:r>
              <a:rPr lang="en-US" baseline="30000" dirty="0" smtClean="0"/>
              <a:t>-1</a:t>
            </a:r>
            <a:r>
              <a:rPr lang="en-US" sz="100" dirty="0" smtClean="0"/>
              <a:t>−</a:t>
            </a:r>
            <a:r>
              <a:rPr lang="en-US" sz="100" dirty="0"/>
              <a:t>1 </a:t>
            </a:r>
            <a:r>
              <a:rPr lang="en-US" sz="100" dirty="0" smtClean="0"/>
              <a:t>  </a:t>
            </a:r>
            <a:r>
              <a:rPr lang="en-US" dirty="0" smtClean="0"/>
              <a:t>(maximum wind speed w/o sound and gravity waves), </a:t>
            </a:r>
            <a:r>
              <a:rPr lang="en-US" dirty="0"/>
              <a:t>for a grid interval of 200 km a time increment of </a:t>
            </a:r>
            <a:r>
              <a:rPr lang="en-US" dirty="0" smtClean="0"/>
              <a:t>over 30 </a:t>
            </a:r>
            <a:r>
              <a:rPr lang="en-US" dirty="0"/>
              <a:t>min is permissible.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621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Another means to insure computational stability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5" y="149515"/>
            <a:ext cx="2195035" cy="15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Required for limited area models (e.g., NAM, HRRR)</a:t>
            </a:r>
          </a:p>
          <a:p>
            <a:pPr lvl="1"/>
            <a:r>
              <a:rPr lang="en-US" dirty="0" smtClean="0"/>
              <a:t>An outer ‘zone’ of blended fields from the forecast model and its ‘mother’ gridded fields (e.g., GFS)</a:t>
            </a:r>
          </a:p>
          <a:p>
            <a:pPr lvl="1"/>
            <a:r>
              <a:rPr lang="en-US" dirty="0" smtClean="0"/>
              <a:t>Allows the computation of horizontal derivatives along </a:t>
            </a:r>
            <a:r>
              <a:rPr lang="en-US" smtClean="0"/>
              <a:t>the </a:t>
            </a:r>
            <a:r>
              <a:rPr lang="en-US" smtClean="0"/>
              <a:t>outer edge </a:t>
            </a:r>
            <a:r>
              <a:rPr lang="en-US" dirty="0" smtClean="0"/>
              <a:t>of the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75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Lateral boundary conditions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66120"/>
          </a:xfrm>
        </p:spPr>
        <p:txBody>
          <a:bodyPr>
            <a:normAutofit/>
          </a:bodyPr>
          <a:lstStyle/>
          <a:p>
            <a:r>
              <a:rPr lang="en-US" dirty="0" smtClean="0"/>
              <a:t>Computer weather model considerations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Required for ALL computer weather models</a:t>
            </a:r>
          </a:p>
          <a:p>
            <a:pPr lvl="1"/>
            <a:r>
              <a:rPr lang="en-US" dirty="0" smtClean="0"/>
              <a:t>Needed to start the time tendency portion of the governing equations</a:t>
            </a:r>
          </a:p>
          <a:p>
            <a:pPr lvl="1"/>
            <a:r>
              <a:rPr lang="en-US" u="sng" dirty="0" smtClean="0"/>
              <a:t>Data assimilation</a:t>
            </a:r>
            <a:r>
              <a:rPr lang="en-US" dirty="0" smtClean="0"/>
              <a:t> – process of creating initial conditions that are a blend of </a:t>
            </a:r>
          </a:p>
          <a:p>
            <a:pPr marL="457200" lvl="1" indent="0">
              <a:buNone/>
            </a:pPr>
            <a:r>
              <a:rPr lang="en-US" dirty="0" smtClean="0"/>
              <a:t>[1] observations at locations of observing platforms (e.g., ASOS, satellites, radars)</a:t>
            </a:r>
          </a:p>
          <a:p>
            <a:pPr marL="457200" lvl="1" indent="0">
              <a:buNone/>
            </a:pPr>
            <a:r>
              <a:rPr lang="en-US" dirty="0" smtClean="0"/>
              <a:t>[2] a gridded ‘first guess’ field, typically an old forecast from a previous computer weather model simulation, at locations lacking observations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25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conditions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86" y="128117"/>
            <a:ext cx="1724850" cy="10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surface pressure tendency at a given point is </a:t>
            </a:r>
            <a:r>
              <a:rPr lang="en-US" dirty="0" smtClean="0"/>
              <a:t>determined by </a:t>
            </a:r>
            <a:r>
              <a:rPr lang="en-US" dirty="0"/>
              <a:t>the total convergence of mass into the vertical column of atmosphere </a:t>
            </a:r>
            <a:r>
              <a:rPr lang="en-US" dirty="0" smtClean="0"/>
              <a:t>above that point</a:t>
            </a:r>
          </a:p>
          <a:p>
            <a:pPr marL="457200" lvl="1" indent="0">
              <a:buNone/>
            </a:pPr>
            <a:r>
              <a:rPr lang="en-US" dirty="0" smtClean="0"/>
              <a:t>=&gt; a </a:t>
            </a:r>
            <a:r>
              <a:rPr lang="en-US" dirty="0"/>
              <a:t>direct consequence of the hydrostatic assumption, </a:t>
            </a:r>
            <a:r>
              <a:rPr lang="en-US" dirty="0" smtClean="0"/>
              <a:t>which implies </a:t>
            </a:r>
            <a:r>
              <a:rPr lang="en-US" dirty="0"/>
              <a:t>that the pressure at a point is determined solely by the weight of the </a:t>
            </a:r>
            <a:r>
              <a:rPr lang="en-US" dirty="0" smtClean="0"/>
              <a:t>column of </a:t>
            </a:r>
            <a:r>
              <a:rPr lang="en-US" dirty="0"/>
              <a:t>air above that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Falling pressure on Aunt Matilda’s barometer -&gt; stormy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0" y="2781148"/>
            <a:ext cx="8623939" cy="2386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given geopotential </a:t>
            </a:r>
            <a:r>
              <a:rPr lang="en-US" dirty="0" smtClean="0"/>
              <a:t>gradient implies </a:t>
            </a:r>
            <a:r>
              <a:rPr lang="en-US" dirty="0"/>
              <a:t>the same geostrophic wind at any </a:t>
            </a:r>
            <a:r>
              <a:rPr lang="en-US" dirty="0" smtClean="0"/>
              <a:t>height</a:t>
            </a:r>
            <a:r>
              <a:rPr lang="en-US" dirty="0"/>
              <a:t> </a:t>
            </a:r>
            <a:r>
              <a:rPr lang="en-US" dirty="0" smtClean="0"/>
              <a:t>(isobaric coordinates)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given </a:t>
            </a:r>
            <a:r>
              <a:rPr lang="en-US" dirty="0" smtClean="0"/>
              <a:t>horizontal pressure </a:t>
            </a:r>
            <a:r>
              <a:rPr lang="en-US" dirty="0"/>
              <a:t>gradient implies different values of the geostrophic wind depending </a:t>
            </a:r>
            <a:r>
              <a:rPr lang="en-US" dirty="0" smtClean="0"/>
              <a:t>on the density ( height coordinates, see Eq. (2.23) 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momentum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9" y="2795962"/>
            <a:ext cx="8628081" cy="1237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0913" y="5976908"/>
            <a:ext cx="614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the geostrophic wind divergent (assuming constant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 smtClean="0"/>
              <a:t>)?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83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4921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∇</a:t>
            </a:r>
            <a:r>
              <a:rPr lang="en-US" b="1" dirty="0"/>
              <a:t>・V </a:t>
            </a:r>
            <a:r>
              <a:rPr lang="en-US" dirty="0"/>
              <a:t>is difficult to compute accurately from observations because </a:t>
            </a:r>
            <a:r>
              <a:rPr lang="en-US" dirty="0" smtClean="0"/>
              <a:t>it depends </a:t>
            </a:r>
            <a:r>
              <a:rPr lang="en-US" dirty="0"/>
              <a:t>on the </a:t>
            </a:r>
            <a:r>
              <a:rPr lang="en-US" dirty="0" err="1"/>
              <a:t>ageostrophic</a:t>
            </a:r>
            <a:r>
              <a:rPr lang="en-US" dirty="0"/>
              <a:t> wind </a:t>
            </a:r>
            <a:r>
              <a:rPr lang="en-US" dirty="0" smtClean="0"/>
              <a:t>field</a:t>
            </a:r>
          </a:p>
          <a:p>
            <a:pPr lvl="1"/>
            <a:r>
              <a:rPr lang="en-US" dirty="0"/>
              <a:t>there is a strong tendency </a:t>
            </a:r>
            <a:r>
              <a:rPr lang="en-US" dirty="0" smtClean="0"/>
              <a:t>for vertical compensation (when </a:t>
            </a:r>
            <a:r>
              <a:rPr lang="en-US" dirty="0"/>
              <a:t>there is convergence in the lower </a:t>
            </a:r>
            <a:r>
              <a:rPr lang="en-US" dirty="0" smtClean="0"/>
              <a:t>troposphere there </a:t>
            </a:r>
            <a:r>
              <a:rPr lang="en-US" dirty="0"/>
              <a:t>is divergence aloft, and vice </a:t>
            </a:r>
            <a:r>
              <a:rPr lang="en-US" dirty="0" smtClean="0"/>
              <a:t>versa) </a:t>
            </a:r>
          </a:p>
          <a:p>
            <a:pPr lvl="1"/>
            <a:r>
              <a:rPr lang="en-US" dirty="0" smtClean="0"/>
              <a:t>net </a:t>
            </a:r>
            <a:r>
              <a:rPr lang="en-US" dirty="0"/>
              <a:t>integrated convergence or </a:t>
            </a:r>
            <a:r>
              <a:rPr lang="en-US" dirty="0" smtClean="0"/>
              <a:t>divergence is </a:t>
            </a:r>
            <a:r>
              <a:rPr lang="en-US" dirty="0"/>
              <a:t>a small residual in the vertical integral of a poorly determined </a:t>
            </a:r>
            <a:r>
              <a:rPr lang="en-US" dirty="0" smtClean="0"/>
              <a:t>quantity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7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Falling pressure on Aunt Matilda’s barometer -&gt; stormy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73" y="2864274"/>
            <a:ext cx="5492453" cy="10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9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of Eq. (3.44) to a thermal cyclone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49" y="2836566"/>
            <a:ext cx="8043302" cy="3675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pPr lvl="1"/>
            <a:r>
              <a:rPr lang="en-US" dirty="0"/>
              <a:t>heat source </a:t>
            </a:r>
            <a:r>
              <a:rPr lang="en-US" dirty="0" smtClean="0"/>
              <a:t>generates a </a:t>
            </a:r>
            <a:r>
              <a:rPr lang="en-US" dirty="0"/>
              <a:t>local warm anomaly in the </a:t>
            </a:r>
            <a:r>
              <a:rPr lang="en-US" dirty="0" smtClean="0"/>
              <a:t>mid-troposphere</a:t>
            </a:r>
          </a:p>
          <a:p>
            <a:pPr lvl="1"/>
            <a:r>
              <a:rPr lang="en-US" dirty="0"/>
              <a:t>heights of the upper level pressure surfaces </a:t>
            </a:r>
            <a:r>
              <a:rPr lang="en-US" dirty="0" smtClean="0"/>
              <a:t>are raised </a:t>
            </a:r>
            <a:r>
              <a:rPr lang="en-US" dirty="0"/>
              <a:t>above the warm </a:t>
            </a:r>
            <a:r>
              <a:rPr lang="en-US" dirty="0" smtClean="0"/>
              <a:t>anomaly</a:t>
            </a:r>
          </a:p>
          <a:p>
            <a:pPr lvl="1"/>
            <a:r>
              <a:rPr lang="en-US" dirty="0"/>
              <a:t>horizontal pressure gradient </a:t>
            </a:r>
            <a:r>
              <a:rPr lang="en-US" dirty="0" smtClean="0"/>
              <a:t>force </a:t>
            </a:r>
            <a:r>
              <a:rPr lang="en-US" dirty="0"/>
              <a:t>at the </a:t>
            </a:r>
            <a:r>
              <a:rPr lang="en-US"/>
              <a:t>upper </a:t>
            </a:r>
            <a:r>
              <a:rPr lang="en-US" smtClean="0"/>
              <a:t>levels drives </a:t>
            </a:r>
            <a:r>
              <a:rPr lang="en-US" dirty="0"/>
              <a:t>a divergent upper level wind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9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of Eq. (3.44) to a thermal cyclone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27" y="168593"/>
            <a:ext cx="2908463" cy="19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852266"/>
          </a:xfrm>
        </p:spPr>
        <p:txBody>
          <a:bodyPr>
            <a:normAutofit/>
          </a:bodyPr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  <a:p>
            <a:pPr lvl="1"/>
            <a:r>
              <a:rPr lang="en-US" dirty="0"/>
              <a:t>By (3.44) this </a:t>
            </a:r>
            <a:r>
              <a:rPr lang="en-US" dirty="0" smtClean="0"/>
              <a:t>upper level </a:t>
            </a:r>
            <a:r>
              <a:rPr lang="en-US" dirty="0"/>
              <a:t>divergence will initially cause the surface pressure to decrease, thus </a:t>
            </a:r>
            <a:r>
              <a:rPr lang="en-US" dirty="0" smtClean="0"/>
              <a:t>generating a </a:t>
            </a:r>
            <a:r>
              <a:rPr lang="en-US" dirty="0"/>
              <a:t>surface low below the warm anomaly (Fig. 3.11b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horizontal </a:t>
            </a:r>
            <a:r>
              <a:rPr lang="en-US" dirty="0" smtClean="0"/>
              <a:t>pressure gradient </a:t>
            </a:r>
            <a:r>
              <a:rPr lang="en-US" dirty="0"/>
              <a:t>associated with the surface low then drives a low-level convergence </a:t>
            </a:r>
            <a:r>
              <a:rPr lang="en-US" dirty="0" smtClean="0"/>
              <a:t>and vertical </a:t>
            </a:r>
            <a:r>
              <a:rPr lang="en-US" dirty="0"/>
              <a:t>circulation, which tends to compensate the upper level </a:t>
            </a:r>
            <a:r>
              <a:rPr lang="en-US" dirty="0" smtClean="0"/>
              <a:t>divergence</a:t>
            </a:r>
          </a:p>
          <a:p>
            <a:pPr lvl="1"/>
            <a:r>
              <a:rPr lang="en-US" dirty="0" smtClean="0"/>
              <a:t>The degree </a:t>
            </a:r>
            <a:r>
              <a:rPr lang="en-US" dirty="0"/>
              <a:t>of compensation between upper divergence and lower convergence </a:t>
            </a:r>
            <a:r>
              <a:rPr lang="en-US" dirty="0" smtClean="0"/>
              <a:t>will determine </a:t>
            </a:r>
            <a:r>
              <a:rPr lang="en-US" dirty="0"/>
              <a:t>whether the surface pressure continues to fall, remains steady, or rises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579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 of Eq. (3.44) to a thermal cyclone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79" y="121774"/>
            <a:ext cx="3071860" cy="19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Surface pressure tendency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3681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Isobaric vertical coordinates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1" y="168593"/>
            <a:ext cx="1902739" cy="1424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2" y="2864275"/>
            <a:ext cx="8370350" cy="2255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3855" y="4793673"/>
            <a:ext cx="109450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266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Continuity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0" y="2864275"/>
            <a:ext cx="8102459" cy="21069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770" y="2864275"/>
            <a:ext cx="1834503" cy="25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91891" y="4641273"/>
            <a:ext cx="414250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4287" y="4946078"/>
            <a:ext cx="414250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Basic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Basic equations in isobaric coordinates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771" y="2267674"/>
            <a:ext cx="433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Thermodynamic energy equation</a:t>
            </a:r>
            <a:endParaRPr lang="en-US" sz="2400" dirty="0"/>
          </a:p>
        </p:txBody>
      </p:sp>
      <p:pic>
        <p:nvPicPr>
          <p:cNvPr id="1026" name="Picture 2" descr="http://www.atmos.albany.edu/student/abentley/realtime/images/conus/rel_vort/rel_vort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3293" y="177093"/>
            <a:ext cx="1505402" cy="11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28270"/>
            <a:ext cx="8057714" cy="35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2894</Words>
  <Application>Microsoft Office PowerPoint</Application>
  <PresentationFormat>On-screen Show (4:3)</PresentationFormat>
  <Paragraphs>631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Symbol</vt:lpstr>
      <vt:lpstr>Times New Roman</vt:lpstr>
      <vt:lpstr>Office Theme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  <vt:lpstr>Applications of the Basic Equations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the Basic Equations</dc:title>
  <dc:creator>Doug Miller</dc:creator>
  <cp:lastModifiedBy>Doug Miller</cp:lastModifiedBy>
  <cp:revision>129</cp:revision>
  <dcterms:created xsi:type="dcterms:W3CDTF">2019-12-28T13:32:33Z</dcterms:created>
  <dcterms:modified xsi:type="dcterms:W3CDTF">2020-01-27T18:06:08Z</dcterms:modified>
</cp:coreProperties>
</file>