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62" r:id="rId12"/>
    <p:sldId id="273" r:id="rId13"/>
    <p:sldId id="263" r:id="rId14"/>
    <p:sldId id="274" r:id="rId15"/>
    <p:sldId id="275" r:id="rId16"/>
    <p:sldId id="276" r:id="rId17"/>
    <p:sldId id="277" r:id="rId18"/>
    <p:sldId id="264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4" r:id="rId36"/>
    <p:sldId id="298" r:id="rId37"/>
    <p:sldId id="299" r:id="rId38"/>
    <p:sldId id="296" r:id="rId39"/>
    <p:sldId id="300" r:id="rId40"/>
    <p:sldId id="301" r:id="rId41"/>
    <p:sldId id="302" r:id="rId42"/>
    <p:sldId id="297" r:id="rId43"/>
    <p:sldId id="303" r:id="rId44"/>
    <p:sldId id="265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266" r:id="rId55"/>
    <p:sldId id="313" r:id="rId56"/>
    <p:sldId id="314" r:id="rId57"/>
    <p:sldId id="315" r:id="rId58"/>
    <p:sldId id="316" r:id="rId59"/>
    <p:sldId id="267" r:id="rId60"/>
    <p:sldId id="317" r:id="rId61"/>
    <p:sldId id="319" r:id="rId62"/>
    <p:sldId id="318" r:id="rId63"/>
    <p:sldId id="320" r:id="rId64"/>
    <p:sldId id="322" r:id="rId65"/>
    <p:sldId id="323" r:id="rId66"/>
    <p:sldId id="324" r:id="rId67"/>
    <p:sldId id="321" r:id="rId68"/>
    <p:sldId id="326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6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5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5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B595-CCA1-431B-AB49-ADC95B4C15E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emf"/><Relationship Id="rId4" Type="http://schemas.openxmlformats.org/officeDocument/2006/relationships/image" Target="../media/image5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Basic Conservation Laws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6640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 rot="10800000">
            <a:off x="3823854" y="3383200"/>
            <a:ext cx="678873" cy="1119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</a:t>
            </a:r>
            <a:r>
              <a:rPr lang="en-US" dirty="0" smtClean="0"/>
              <a:t>frameworks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 property is conserved following an air parcel if the total derivative of a property is zero</a:t>
            </a:r>
          </a:p>
          <a:p>
            <a:pPr lvl="2"/>
            <a:r>
              <a:rPr lang="en-US" dirty="0" smtClean="0"/>
              <a:t>Local change in the property is due entirely to advection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8" y="109744"/>
            <a:ext cx="1566676" cy="8877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82" y="2725725"/>
            <a:ext cx="2331988" cy="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Momentum equations on a rotating </a:t>
            </a:r>
            <a:r>
              <a:rPr lang="en-US" dirty="0" smtClean="0"/>
              <a:t>planet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33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make 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 applicable…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1" y="2864275"/>
            <a:ext cx="7346318" cy="1843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6182" y="4001294"/>
            <a:ext cx="2770909" cy="7066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75169" y="5119281"/>
            <a:ext cx="290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onsequence of a rotating frame of reference</a:t>
            </a:r>
            <a:endParaRPr lang="en-US" dirty="0"/>
          </a:p>
        </p:txBody>
      </p:sp>
      <p:cxnSp>
        <p:nvCxnSpPr>
          <p:cNvPr id="10" name="Straight Connector 9"/>
          <p:cNvCxnSpPr>
            <a:stCxn id="3" idx="2"/>
            <a:endCxn id="7" idx="0"/>
          </p:cNvCxnSpPr>
          <p:nvPr/>
        </p:nvCxnSpPr>
        <p:spPr>
          <a:xfrm>
            <a:off x="6511637" y="4707930"/>
            <a:ext cx="618259" cy="41135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68" y="169278"/>
            <a:ext cx="2341140" cy="15178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40" y="6387079"/>
            <a:ext cx="898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https%3A%2F%2Fwww.dailyfx.com%2Fforex%2Feducation%2Ftrading_tips%2Fdaily_trading_lesson%2F2019%2F06%2F13%2Fspinning-top-candlestick.html&amp;psig=AOvVaw3oBw7EyWm-EKfV_eEVnd8c&amp;ust=1577546734238985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38" y="5776853"/>
            <a:ext cx="258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 is an arbitrary vector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1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Momentum equations on a rotating </a:t>
            </a:r>
            <a:r>
              <a:rPr lang="en-US" dirty="0" smtClean="0"/>
              <a:t>planet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10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make Newton’s ____________ Law applicable…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868" y="340734"/>
            <a:ext cx="2341140" cy="1517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42" y="4463977"/>
            <a:ext cx="6843113" cy="2155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64" y="2864275"/>
            <a:ext cx="7381271" cy="14784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88692" y="3255121"/>
            <a:ext cx="3414713" cy="12256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4"/>
          </p:cNvCxnSpPr>
          <p:nvPr/>
        </p:nvCxnSpPr>
        <p:spPr>
          <a:xfrm flipH="1">
            <a:off x="6143625" y="4480775"/>
            <a:ext cx="352424" cy="3484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20" idx="0"/>
          </p:cNvCxnSpPr>
          <p:nvPr/>
        </p:nvCxnSpPr>
        <p:spPr>
          <a:xfrm flipH="1">
            <a:off x="6319837" y="4480775"/>
            <a:ext cx="176212" cy="5035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56509" y="4984350"/>
            <a:ext cx="3726655" cy="68163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05916" y="-122684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</a:t>
            </a:r>
            <a:endParaRPr lang="en-US" sz="3200" dirty="0"/>
          </a:p>
        </p:txBody>
      </p:sp>
      <p:sp>
        <p:nvSpPr>
          <p:cNvPr id="25" name="Down Arrow 24"/>
          <p:cNvSpPr/>
          <p:nvPr/>
        </p:nvSpPr>
        <p:spPr>
          <a:xfrm rot="10071283">
            <a:off x="7703160" y="6179"/>
            <a:ext cx="352224" cy="1252162"/>
          </a:xfrm>
          <a:prstGeom prst="downArrow">
            <a:avLst>
              <a:gd name="adj1" fmla="val 50000"/>
              <a:gd name="adj2" fmla="val 15131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Right Arrow 22"/>
          <p:cNvSpPr/>
          <p:nvPr/>
        </p:nvSpPr>
        <p:spPr>
          <a:xfrm>
            <a:off x="7400921" y="50789"/>
            <a:ext cx="653651" cy="620723"/>
          </a:xfrm>
          <a:prstGeom prst="curvedRightArrow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146073" cy="4351338"/>
          </a:xfrm>
        </p:spPr>
        <p:txBody>
          <a:bodyPr/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____________ 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74" y="2864275"/>
            <a:ext cx="7949652" cy="1466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4001294"/>
            <a:ext cx="3386138" cy="41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633" y="6495901"/>
            <a:ext cx="8245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https%3A%2F%2Fwww.justwatch.com%2Fus%2Ftv-show%2Fplanet-earth%2Fseason-1&amp;psig=AOvVaw0EoqYX2YhdVqHwzxNwaixg&amp;ust=1577553659999214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78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Law…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8" y="2864275"/>
            <a:ext cx="8610996" cy="3447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Law…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5" y="2864275"/>
            <a:ext cx="7824089" cy="15231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23855" y="3691571"/>
            <a:ext cx="1039090" cy="68646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57603" y="3658061"/>
            <a:ext cx="1134945" cy="68646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2182" y="2733545"/>
            <a:ext cx="886690" cy="103282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12333" y="4378036"/>
            <a:ext cx="366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Centripetal acceleration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1594" y="5079144"/>
            <a:ext cx="3126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Coriolis acceleration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9399" y="5736163"/>
            <a:ext cx="501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Fundamental forces acceleration</a:t>
            </a:r>
            <a:endParaRPr lang="en-US" sz="2800" dirty="0"/>
          </a:p>
        </p:txBody>
      </p:sp>
      <p:cxnSp>
        <p:nvCxnSpPr>
          <p:cNvPr id="16" name="Straight Connector 15"/>
          <p:cNvCxnSpPr>
            <a:stCxn id="6" idx="5"/>
            <a:endCxn id="12" idx="1"/>
          </p:cNvCxnSpPr>
          <p:nvPr/>
        </p:nvCxnSpPr>
        <p:spPr>
          <a:xfrm>
            <a:off x="4710774" y="4277506"/>
            <a:ext cx="401559" cy="3621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3" idx="1"/>
          </p:cNvCxnSpPr>
          <p:nvPr/>
        </p:nvCxnSpPr>
        <p:spPr>
          <a:xfrm>
            <a:off x="3225076" y="4344526"/>
            <a:ext cx="2436518" cy="9962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14" idx="1"/>
          </p:cNvCxnSpPr>
          <p:nvPr/>
        </p:nvCxnSpPr>
        <p:spPr>
          <a:xfrm>
            <a:off x="1065527" y="3766374"/>
            <a:ext cx="2823872" cy="22313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Law…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8" y="2864275"/>
            <a:ext cx="8716223" cy="284302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856509" y="5707299"/>
            <a:ext cx="484909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Equation (</a:t>
            </a:r>
            <a:r>
              <a:rPr lang="en-US" dirty="0" smtClean="0"/>
              <a:t>2.8) states </a:t>
            </a:r>
            <a:r>
              <a:rPr lang="en-US" dirty="0"/>
              <a:t>that the acceleration following the </a:t>
            </a:r>
            <a:r>
              <a:rPr lang="en-US" dirty="0" smtClean="0"/>
              <a:t>relative motion </a:t>
            </a:r>
            <a:r>
              <a:rPr lang="en-US" dirty="0"/>
              <a:t>in the rotating frame equals the sum of the Coriolis force, the </a:t>
            </a:r>
            <a:r>
              <a:rPr lang="en-US" dirty="0" smtClean="0"/>
              <a:t>pressure gradient </a:t>
            </a:r>
            <a:r>
              <a:rPr lang="en-US" dirty="0"/>
              <a:t>force, effective gravity, and friction.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form of the </a:t>
            </a:r>
            <a:r>
              <a:rPr lang="en-US" dirty="0" smtClean="0"/>
              <a:t>____________ equation is </a:t>
            </a:r>
            <a:r>
              <a:rPr lang="en-US" dirty="0"/>
              <a:t>basic to most work in dynamic meteorology.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57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vertical coordinate system?...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93" y="2864275"/>
            <a:ext cx="6932214" cy="8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coordinate </a:t>
            </a:r>
            <a:r>
              <a:rPr lang="en-US" dirty="0"/>
              <a:t>axes are </a:t>
            </a:r>
            <a:r>
              <a:rPr lang="en-US" dirty="0" smtClean="0"/>
              <a:t>(λ</a:t>
            </a:r>
            <a:r>
              <a:rPr lang="en-US" dirty="0"/>
              <a:t>, φ, z), where λ is longitude, φ is latitude, and z </a:t>
            </a:r>
            <a:r>
              <a:rPr lang="en-US" dirty="0" smtClean="0"/>
              <a:t>is the </a:t>
            </a:r>
            <a:r>
              <a:rPr lang="en-US" dirty="0"/>
              <a:t>vertical distance above the </a:t>
            </a:r>
            <a:r>
              <a:rPr lang="en-US" dirty="0" smtClean="0"/>
              <a:t>____________ </a:t>
            </a:r>
            <a:r>
              <a:rPr lang="en-US" dirty="0"/>
              <a:t>of the </a:t>
            </a:r>
            <a:r>
              <a:rPr lang="en-US" dirty="0" smtClean="0"/>
              <a:t>earth</a:t>
            </a:r>
          </a:p>
          <a:p>
            <a:r>
              <a:rPr lang="en-US" dirty="0" smtClean="0"/>
              <a:t>unit </a:t>
            </a:r>
            <a:r>
              <a:rPr lang="en-US" dirty="0"/>
              <a:t>vectors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and </a:t>
            </a:r>
            <a:r>
              <a:rPr lang="en-US" b="1" dirty="0" smtClean="0"/>
              <a:t>k </a:t>
            </a:r>
            <a:r>
              <a:rPr lang="en-US" dirty="0" smtClean="0"/>
              <a:t>are </a:t>
            </a:r>
            <a:r>
              <a:rPr lang="en-US" dirty="0"/>
              <a:t>now taken to be directed eastward, northward, and upward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63" y="2674649"/>
            <a:ext cx="1812531" cy="17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308" y="6449575"/>
            <a:ext cx="764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http%3A%2F%2Fmathworld.wolfram.com%2FSphericalCoordinates.html&amp;psig=AOvVaw2jutw5oW2xoAWSx0Ob61Xe&amp;ust=1577555707053107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65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 </a:t>
            </a:r>
            <a:r>
              <a:rPr lang="en-US" dirty="0"/>
              <a:t>vectors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and </a:t>
            </a:r>
            <a:r>
              <a:rPr lang="en-US" b="1" dirty="0" smtClean="0"/>
              <a:t>k </a:t>
            </a:r>
            <a:r>
              <a:rPr lang="en-US" dirty="0" smtClean="0"/>
              <a:t>are directed </a:t>
            </a:r>
            <a:r>
              <a:rPr lang="en-US" dirty="0"/>
              <a:t>eastward, </a:t>
            </a:r>
            <a:r>
              <a:rPr lang="en-US" dirty="0" smtClean="0"/>
              <a:t>____________, </a:t>
            </a:r>
            <a:r>
              <a:rPr lang="en-US" dirty="0"/>
              <a:t>and upward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27" y="2864274"/>
            <a:ext cx="7649745" cy="21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Eulerian and </a:t>
            </a:r>
            <a:r>
              <a:rPr lang="en-US" dirty="0" err="1" smtClean="0"/>
              <a:t>Lagrangian</a:t>
            </a:r>
            <a:r>
              <a:rPr lang="en-US" dirty="0" smtClean="0"/>
              <a:t> frameworks</a:t>
            </a:r>
          </a:p>
          <a:p>
            <a:pPr lvl="1"/>
            <a:r>
              <a:rPr lang="en-US" dirty="0" smtClean="0"/>
              <a:t>Momentum equations on a rotating planet</a:t>
            </a:r>
          </a:p>
          <a:p>
            <a:pPr lvl="1"/>
            <a:r>
              <a:rPr lang="en-US" dirty="0" smtClean="0"/>
              <a:t>Momentum equations in spherical coordinates</a:t>
            </a:r>
          </a:p>
          <a:p>
            <a:pPr lvl="1"/>
            <a:r>
              <a:rPr lang="en-US" dirty="0" smtClean="0"/>
              <a:t>Scale analysis of equations of motion</a:t>
            </a:r>
          </a:p>
          <a:p>
            <a:pPr lvl="1"/>
            <a:r>
              <a:rPr lang="en-US" dirty="0" smtClean="0"/>
              <a:t>Continuity equation (conservation of mass)</a:t>
            </a:r>
          </a:p>
          <a:p>
            <a:pPr lvl="1"/>
            <a:r>
              <a:rPr lang="en-US" dirty="0" smtClean="0"/>
              <a:t>Thermodynamic energy </a:t>
            </a:r>
            <a:r>
              <a:rPr lang="en-US" dirty="0" err="1" smtClean="0"/>
              <a:t>eqtn</a:t>
            </a:r>
            <a:r>
              <a:rPr lang="en-US" dirty="0" smtClean="0"/>
              <a:t> (conservation of energy)</a:t>
            </a:r>
          </a:p>
          <a:p>
            <a:pPr lvl="1"/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/>
              <a:t>= a </a:t>
            </a:r>
            <a:r>
              <a:rPr lang="en-US" dirty="0" err="1"/>
              <a:t>cosφ</a:t>
            </a:r>
            <a:r>
              <a:rPr lang="en-US" dirty="0"/>
              <a:t> </a:t>
            </a:r>
            <a:r>
              <a:rPr lang="en-US" dirty="0" err="1"/>
              <a:t>Dλ</a:t>
            </a:r>
            <a:r>
              <a:rPr lang="en-US" dirty="0"/>
              <a:t> and </a:t>
            </a:r>
            <a:r>
              <a:rPr lang="en-US" dirty="0" err="1"/>
              <a:t>Dy</a:t>
            </a:r>
            <a:r>
              <a:rPr lang="en-US" dirty="0"/>
              <a:t> = a </a:t>
            </a:r>
            <a:r>
              <a:rPr lang="en-US" dirty="0" err="1"/>
              <a:t>Dφ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u </a:t>
            </a:r>
            <a:r>
              <a:rPr lang="en-US" dirty="0"/>
              <a:t>≡ </a:t>
            </a:r>
            <a:r>
              <a:rPr lang="en-US" dirty="0" err="1"/>
              <a:t>Dx</a:t>
            </a:r>
            <a:r>
              <a:rPr lang="en-US" dirty="0"/>
              <a:t>/Dt and v ≡ </a:t>
            </a:r>
            <a:r>
              <a:rPr lang="en-US" dirty="0" err="1" smtClean="0"/>
              <a:t>Dy</a:t>
            </a:r>
            <a:r>
              <a:rPr lang="en-US" dirty="0" smtClean="0"/>
              <a:t>/Dt, horizontal ____________ in </a:t>
            </a:r>
            <a:r>
              <a:rPr lang="en-US" dirty="0"/>
              <a:t>the eastward and northward directions</a:t>
            </a:r>
            <a:r>
              <a:rPr lang="en-US" dirty="0" smtClean="0"/>
              <a:t>, respectively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01" y="2864274"/>
            <a:ext cx="7401397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01" y="2864274"/>
            <a:ext cx="7401397" cy="831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40" y="4237903"/>
            <a:ext cx="7406710" cy="8245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39491" y="2776613"/>
            <a:ext cx="2840182" cy="9153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8204" y="3837793"/>
            <a:ext cx="301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rotating frame of reference</a:t>
            </a:r>
            <a:endParaRPr lang="en-US" sz="2000" dirty="0"/>
          </a:p>
        </p:txBody>
      </p:sp>
      <p:cxnSp>
        <p:nvCxnSpPr>
          <p:cNvPr id="10" name="Straight Connector 9"/>
          <p:cNvCxnSpPr>
            <a:stCxn id="6" idx="4"/>
          </p:cNvCxnSpPr>
          <p:nvPr/>
        </p:nvCxnSpPr>
        <p:spPr>
          <a:xfrm>
            <a:off x="5659582" y="3691931"/>
            <a:ext cx="270163" cy="34200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101" y="5021403"/>
            <a:ext cx="6827249" cy="845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433" y="5866681"/>
            <a:ext cx="6654583" cy="9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Expansion of force components in Eq. (2.8)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2864274"/>
            <a:ext cx="7691438" cy="1409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55" y="4790116"/>
            <a:ext cx="7518352" cy="10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1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Coriolis force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55" y="2808911"/>
            <a:ext cx="7518352" cy="10454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25782" y="2854031"/>
            <a:ext cx="1330036" cy="847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17" y="4237903"/>
            <a:ext cx="8466227" cy="15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07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gradient force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55" y="2808911"/>
            <a:ext cx="7518352" cy="10454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31134" y="2854031"/>
            <a:ext cx="1330036" cy="847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184" y="4547688"/>
            <a:ext cx="6703632" cy="9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4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Gravitational force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55" y="2808911"/>
            <a:ext cx="7518352" cy="10454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336499" y="2854031"/>
            <a:ext cx="845108" cy="847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144" y="4623574"/>
            <a:ext cx="5649818" cy="7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9" y="4564308"/>
            <a:ext cx="6882667" cy="757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05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Frictional force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55" y="2808911"/>
            <a:ext cx="7518352" cy="10454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32246" y="2854031"/>
            <a:ext cx="845108" cy="847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Terms proportional </a:t>
            </a:r>
            <a:r>
              <a:rPr lang="en-US" dirty="0"/>
              <a:t>to 1/</a:t>
            </a:r>
            <a:r>
              <a:rPr lang="en-US" sz="4300" dirty="0">
                <a:latin typeface="Blackadder ITC" panose="04020505051007020D02" pitchFamily="82" charset="0"/>
                <a:cs typeface="Times New Roman" panose="02020603050405020304" pitchFamily="18" charset="0"/>
              </a:rPr>
              <a:t>a</a:t>
            </a:r>
            <a:r>
              <a:rPr lang="en-US" dirty="0"/>
              <a:t> on the left-hand sides in (2.19)–(</a:t>
            </a:r>
            <a:r>
              <a:rPr lang="en-US" dirty="0" smtClean="0"/>
              <a:t>2.21) are </a:t>
            </a:r>
            <a:r>
              <a:rPr lang="en-US" dirty="0"/>
              <a:t>called </a:t>
            </a:r>
            <a:r>
              <a:rPr lang="en-US" i="1" u="sng" dirty="0" smtClean="0"/>
              <a:t>____________</a:t>
            </a:r>
            <a:r>
              <a:rPr lang="en-US" i="1" dirty="0" smtClean="0"/>
              <a:t> </a:t>
            </a:r>
            <a:r>
              <a:rPr lang="en-US" dirty="0"/>
              <a:t>terms; they arise due to the curvature of the </a:t>
            </a:r>
            <a:r>
              <a:rPr lang="en-US" dirty="0" smtClean="0"/>
              <a:t>earth.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50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Component form of momentum equations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1" y="2864274"/>
            <a:ext cx="8003497" cy="174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09" y="4606814"/>
            <a:ext cx="6976114" cy="9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8049358" cy="48799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Eqs</a:t>
            </a:r>
            <a:r>
              <a:rPr lang="en-US" dirty="0" smtClean="0"/>
              <a:t>. (2.19</a:t>
            </a:r>
            <a:r>
              <a:rPr lang="en-US" dirty="0"/>
              <a:t>)–(2.21) are </a:t>
            </a:r>
            <a:r>
              <a:rPr lang="en-US" dirty="0" smtClean="0"/>
              <a:t>nonlinear partial </a:t>
            </a:r>
            <a:r>
              <a:rPr lang="en-US" dirty="0"/>
              <a:t>differential </a:t>
            </a:r>
            <a:r>
              <a:rPr lang="en-US" dirty="0" smtClean="0"/>
              <a:t>equations. </a:t>
            </a:r>
            <a:r>
              <a:rPr lang="en-US" dirty="0"/>
              <a:t>The </a:t>
            </a:r>
            <a:r>
              <a:rPr lang="en-US" dirty="0" smtClean="0"/>
              <a:t>presence of </a:t>
            </a:r>
            <a:r>
              <a:rPr lang="en-US" dirty="0"/>
              <a:t>nonlinear advection processes is one reason that dynamic meteorology is </a:t>
            </a:r>
            <a:r>
              <a:rPr lang="en-US" dirty="0" smtClean="0"/>
              <a:t>an interesting </a:t>
            </a:r>
            <a:r>
              <a:rPr lang="en-US" dirty="0"/>
              <a:t>and </a:t>
            </a:r>
            <a:r>
              <a:rPr lang="en-US" dirty="0" smtClean="0"/>
              <a:t>____________ </a:t>
            </a:r>
            <a:r>
              <a:rPr lang="en-US" dirty="0"/>
              <a:t>subject.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50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Component form of momentum equations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1" y="2864274"/>
            <a:ext cx="8003497" cy="174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09" y="4606814"/>
            <a:ext cx="6976114" cy="9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6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The presence of </a:t>
            </a:r>
            <a:r>
              <a:rPr lang="en-US" dirty="0"/>
              <a:t>nonlinear advection processes is one reason that dynamic meteorology is </a:t>
            </a:r>
            <a:r>
              <a:rPr lang="en-US" dirty="0" smtClean="0"/>
              <a:t>an interesting </a:t>
            </a:r>
            <a:r>
              <a:rPr lang="en-US" dirty="0"/>
              <a:t>and challenging subject.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50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Component form of momentum equations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986" y="2864274"/>
            <a:ext cx="4780027" cy="9231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26871" y="2729338"/>
            <a:ext cx="3508651" cy="112221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Our computer weather models are successful because they are guided by equations that represent the conservation of </a:t>
            </a:r>
            <a:r>
              <a:rPr lang="en-US" u="sng" dirty="0" smtClean="0"/>
              <a:t>mass</a:t>
            </a:r>
            <a:r>
              <a:rPr lang="en-US" dirty="0" smtClean="0"/>
              <a:t>, </a:t>
            </a:r>
            <a:r>
              <a:rPr lang="en-US" u="sng" dirty="0" smtClean="0"/>
              <a:t>____________</a:t>
            </a:r>
            <a:r>
              <a:rPr lang="en-US" dirty="0" smtClean="0"/>
              <a:t>, </a:t>
            </a:r>
            <a:r>
              <a:rPr lang="en-US" u="sng" dirty="0" smtClean="0"/>
              <a:t>energy</a:t>
            </a:r>
            <a:r>
              <a:rPr lang="en-US" dirty="0" smtClean="0"/>
              <a:t>, and </a:t>
            </a:r>
            <a:r>
              <a:rPr lang="en-US" u="sng" dirty="0" smtClean="0"/>
              <a:t>moisture</a:t>
            </a:r>
          </a:p>
          <a:p>
            <a:pPr lvl="1"/>
            <a:r>
              <a:rPr lang="en-US" dirty="0" smtClean="0"/>
              <a:t>The first three quantities are the current focus; assume a ‘dry’ (unsaturated) atmosphere [we can make life simpler by neglecting phase changes of water]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1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Conservation principles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42" y="116924"/>
            <a:ext cx="2363329" cy="2002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6664036"/>
            <a:ext cx="82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https%3A%2F%2Fwww.discogs.com%2FZZ-Top-La-Grange%2Frelease%2F8972626&amp;psig=AOvVaw3KRosJ4UAxBAGTUkB6l7g8&amp;ust=1577542891012579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93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complete equations </a:t>
            </a:r>
            <a:r>
              <a:rPr lang="en-US" dirty="0"/>
              <a:t>of motion [(2.19)–(2.21)] describe </a:t>
            </a:r>
            <a:r>
              <a:rPr lang="en-US" u="sng" dirty="0"/>
              <a:t>all</a:t>
            </a:r>
            <a:r>
              <a:rPr lang="en-US" dirty="0"/>
              <a:t> types and scales of </a:t>
            </a:r>
            <a:r>
              <a:rPr lang="en-US" dirty="0" smtClean="0"/>
              <a:t>atmospheric motions</a:t>
            </a:r>
            <a:r>
              <a:rPr lang="en-US" dirty="0"/>
              <a:t>. Sound waves, for example, are a perfectly valid class of </a:t>
            </a:r>
            <a:r>
              <a:rPr lang="en-US" dirty="0" smtClean="0"/>
              <a:t>____________ to these </a:t>
            </a:r>
            <a:r>
              <a:rPr lang="en-US" dirty="0"/>
              <a:t>equations.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50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Component form of momentum equations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1" y="2864274"/>
            <a:ext cx="8003497" cy="174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09" y="4606814"/>
            <a:ext cx="6976114" cy="936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Elimination of terms on scaling considerations not </a:t>
            </a:r>
            <a:r>
              <a:rPr lang="en-US" dirty="0" smtClean="0"/>
              <a:t>only has </a:t>
            </a:r>
            <a:r>
              <a:rPr lang="en-US" dirty="0"/>
              <a:t>the advantage </a:t>
            </a:r>
            <a:r>
              <a:rPr lang="en-US" dirty="0" smtClean="0"/>
              <a:t>of</a:t>
            </a:r>
          </a:p>
          <a:p>
            <a:pPr marL="457200" lvl="1" indent="0">
              <a:buNone/>
            </a:pPr>
            <a:r>
              <a:rPr lang="en-US" dirty="0" smtClean="0"/>
              <a:t>[1] simplifying </a:t>
            </a:r>
            <a:r>
              <a:rPr lang="en-US" dirty="0"/>
              <a:t>the </a:t>
            </a:r>
            <a:r>
              <a:rPr lang="en-US" dirty="0" smtClean="0"/>
              <a:t>____________,</a:t>
            </a:r>
          </a:p>
          <a:p>
            <a:pPr marL="457200" lvl="1" indent="0">
              <a:buNone/>
            </a:pPr>
            <a:r>
              <a:rPr lang="en-US" dirty="0" smtClean="0"/>
              <a:t>[2] the </a:t>
            </a:r>
            <a:r>
              <a:rPr lang="en-US" dirty="0"/>
              <a:t>elimination of small terms in some cases has the very important property </a:t>
            </a:r>
            <a:r>
              <a:rPr lang="en-US" dirty="0" smtClean="0"/>
              <a:t>of completely </a:t>
            </a:r>
            <a:r>
              <a:rPr lang="en-US" dirty="0"/>
              <a:t>eliminating or </a:t>
            </a:r>
            <a:r>
              <a:rPr lang="en-US" i="1" dirty="0"/>
              <a:t>filtering </a:t>
            </a:r>
            <a:r>
              <a:rPr lang="en-US" dirty="0"/>
              <a:t>an unwanted type of </a:t>
            </a:r>
            <a:r>
              <a:rPr lang="en-US" dirty="0" smtClean="0"/>
              <a:t>motion (e.g., sound waves).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Focus on weather ‘animals’ (phenomena) relevant to the </a:t>
            </a:r>
            <a:r>
              <a:rPr lang="en-US" u="sng" dirty="0" smtClean="0">
                <a:solidFill>
                  <a:srgbClr val="FF0000"/>
                </a:solidFill>
              </a:rPr>
              <a:t>synoptic scale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38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NWP applications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897" y="6414655"/>
            <a:ext cx="4636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smtClean="0"/>
              <a:t>www.memorablegifts.com/gifts/pc/Scales-of-Justice-Sculpture-p2452.htm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88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4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NWP applications – </a:t>
            </a:r>
            <a:r>
              <a:rPr lang="en-US" sz="2400" dirty="0" smtClean="0">
                <a:solidFill>
                  <a:srgbClr val="FF0000"/>
                </a:solidFill>
              </a:rPr>
              <a:t>synoptic scale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89" y="3043758"/>
            <a:ext cx="6463021" cy="1999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0743" y="3043758"/>
            <a:ext cx="113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Note!!</a:t>
            </a:r>
            <a:endParaRPr lang="en-US" sz="2800" dirty="0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 flipH="1" flipV="1">
            <a:off x="6497782" y="3255819"/>
            <a:ext cx="882961" cy="4954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1"/>
          </p:cNvCxnSpPr>
          <p:nvPr/>
        </p:nvCxnSpPr>
        <p:spPr>
          <a:xfrm flipH="1">
            <a:off x="6192982" y="3305368"/>
            <a:ext cx="1187761" cy="23178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9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ynoptic scale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1" y="2864274"/>
            <a:ext cx="8172137" cy="15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8" y="2964294"/>
            <a:ext cx="8063283" cy="2755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1999" y="3241964"/>
            <a:ext cx="173181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91615" y="5854265"/>
            <a:ext cx="511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Important near the ground; where atmospheric motions have substantial ____________ shear 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3" idx="3"/>
            <a:endCxn id="11" idx="3"/>
          </p:cNvCxnSpPr>
          <p:nvPr/>
        </p:nvCxnSpPr>
        <p:spPr>
          <a:xfrm flipV="1">
            <a:off x="7303943" y="5530282"/>
            <a:ext cx="443473" cy="677926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85363" y="5140037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24771" y="2267674"/>
            <a:ext cx="19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ynoptic scale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8650" y="2267673"/>
            <a:ext cx="823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ynoptic scale 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geostrophic approximation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geostrophic wind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8" y="2964294"/>
            <a:ext cx="8063283" cy="2755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1999" y="3241964"/>
            <a:ext cx="173181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587836" y="5140037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89906" y="5140034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99164" y="5854265"/>
            <a:ext cx="288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balance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3"/>
            <a:endCxn id="11" idx="4"/>
          </p:cNvCxnSpPr>
          <p:nvPr/>
        </p:nvCxnSpPr>
        <p:spPr>
          <a:xfrm flipV="1">
            <a:off x="6587836" y="5597237"/>
            <a:ext cx="553285" cy="487861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  <a:endCxn id="12" idx="5"/>
          </p:cNvCxnSpPr>
          <p:nvPr/>
        </p:nvCxnSpPr>
        <p:spPr>
          <a:xfrm flipH="1" flipV="1">
            <a:off x="3334423" y="5530279"/>
            <a:ext cx="364741" cy="554819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8650" y="2267673"/>
            <a:ext cx="823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ynoptic scale 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geostrophic approximation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geostrophic wind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4" y="3017281"/>
            <a:ext cx="7823451" cy="307871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63781" y="4932218"/>
            <a:ext cx="96981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23308" y="6095999"/>
            <a:ext cx="21613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263" y="2267673"/>
            <a:ext cx="244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geostrophic wind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18" y="2873085"/>
            <a:ext cx="5994446" cy="41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18" y="3549384"/>
            <a:ext cx="6608434" cy="972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48" y="4657018"/>
            <a:ext cx="8152904" cy="1799223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1534118" y="5556629"/>
            <a:ext cx="483897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778" y="2308369"/>
            <a:ext cx="803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Approximate Prognostic Equations; the </a:t>
            </a:r>
            <a:r>
              <a:rPr lang="en-US" sz="2400" dirty="0" smtClean="0">
                <a:solidFill>
                  <a:srgbClr val="FF0000"/>
                </a:solidFill>
              </a:rPr>
              <a:t>____________ </a:t>
            </a:r>
            <a:r>
              <a:rPr lang="en-US" sz="2400" dirty="0">
                <a:solidFill>
                  <a:srgbClr val="FF0000"/>
                </a:solidFill>
              </a:rPr>
              <a:t>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8" y="2964294"/>
            <a:ext cx="8063283" cy="2755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1999" y="3241964"/>
            <a:ext cx="173181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587836" y="5140037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89906" y="5140034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23099" y="5140029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Approximate Prognostic Equations; the </a:t>
            </a:r>
            <a:r>
              <a:rPr lang="en-US" sz="2400" dirty="0" err="1">
                <a:solidFill>
                  <a:srgbClr val="FF0000"/>
                </a:solidFill>
              </a:rPr>
              <a:t>Rossby</a:t>
            </a:r>
            <a:r>
              <a:rPr lang="en-US" sz="2400" dirty="0">
                <a:solidFill>
                  <a:srgbClr val="FF0000"/>
                </a:solidFill>
              </a:rPr>
              <a:t>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7" y="2904969"/>
            <a:ext cx="7920270" cy="2996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3164" y="5597236"/>
            <a:ext cx="7102186" cy="30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32" y="4376369"/>
            <a:ext cx="4328336" cy="24262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Eulerian – control volume whose position is fixed relative to the coordinate system</a:t>
            </a:r>
          </a:p>
          <a:p>
            <a:pPr lvl="1"/>
            <a:r>
              <a:rPr lang="en-US" dirty="0" err="1" smtClean="0"/>
              <a:t>Lagrangian</a:t>
            </a:r>
            <a:r>
              <a:rPr lang="en-US" dirty="0" smtClean="0"/>
              <a:t> – control volume moves about following the motion of the fluid; always contains the same ____________ particles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8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Frames of reference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3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Applications </a:t>
            </a:r>
            <a:r>
              <a:rPr lang="en-US" dirty="0"/>
              <a:t>of these equations in weather prognosis </a:t>
            </a:r>
            <a:r>
              <a:rPr lang="en-US" dirty="0" smtClean="0"/>
              <a:t>is difficult </a:t>
            </a:r>
            <a:r>
              <a:rPr lang="en-US" dirty="0"/>
              <a:t>because </a:t>
            </a:r>
            <a:r>
              <a:rPr lang="en-US" dirty="0" smtClean="0"/>
              <a:t>acceleration (which </a:t>
            </a:r>
            <a:r>
              <a:rPr lang="en-US" dirty="0"/>
              <a:t>must be measured accurately) is given by the small </a:t>
            </a:r>
            <a:r>
              <a:rPr lang="en-US" dirty="0" smtClean="0"/>
              <a:t>difference between </a:t>
            </a:r>
            <a:r>
              <a:rPr lang="en-US" dirty="0"/>
              <a:t>two large terms. Thus, a small error in measurement of either velocity </a:t>
            </a:r>
            <a:r>
              <a:rPr lang="en-US" dirty="0" smtClean="0"/>
              <a:t>or pressure </a:t>
            </a:r>
            <a:r>
              <a:rPr lang="en-US" dirty="0"/>
              <a:t>gradient will lead to very </a:t>
            </a:r>
            <a:r>
              <a:rPr lang="en-US" dirty="0" smtClean="0"/>
              <a:t>____________ </a:t>
            </a:r>
            <a:r>
              <a:rPr lang="en-US" dirty="0"/>
              <a:t>errors in estimating the acceleration.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Approximate Prognostic Equations; the </a:t>
            </a:r>
            <a:r>
              <a:rPr lang="en-US" sz="2400" dirty="0" err="1">
                <a:solidFill>
                  <a:srgbClr val="FF0000"/>
                </a:solidFill>
              </a:rPr>
              <a:t>Rossby</a:t>
            </a:r>
            <a:r>
              <a:rPr lang="en-US" sz="2400" dirty="0">
                <a:solidFill>
                  <a:srgbClr val="FF0000"/>
                </a:solidFill>
              </a:rPr>
              <a:t>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36" y="2904969"/>
            <a:ext cx="6957051" cy="17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A convenient measure of the magnitude of the acceleration compared to </a:t>
            </a:r>
            <a:r>
              <a:rPr lang="en-US" dirty="0" smtClean="0"/>
              <a:t>the Coriolis </a:t>
            </a:r>
            <a:r>
              <a:rPr lang="en-US" dirty="0"/>
              <a:t>force may be obtained by forming the ratio of the characteristic </a:t>
            </a:r>
            <a:r>
              <a:rPr lang="en-US" dirty="0" smtClean="0"/>
              <a:t>scales for </a:t>
            </a:r>
            <a:r>
              <a:rPr lang="en-US" dirty="0"/>
              <a:t>the acceleration and the Coriolis force terms: (U</a:t>
            </a:r>
            <a:r>
              <a:rPr lang="en-US" baseline="30000" dirty="0"/>
              <a:t>2</a:t>
            </a:r>
            <a:r>
              <a:rPr lang="en-US" dirty="0"/>
              <a:t>/L)/(f</a:t>
            </a:r>
            <a:r>
              <a:rPr lang="en-US" baseline="-25000" dirty="0"/>
              <a:t>0</a:t>
            </a:r>
            <a:r>
              <a:rPr lang="en-US" dirty="0"/>
              <a:t>U). This ratio is </a:t>
            </a:r>
            <a:r>
              <a:rPr lang="en-US" dirty="0" smtClean="0"/>
              <a:t>a </a:t>
            </a:r>
            <a:r>
              <a:rPr lang="en-US" dirty="0" err="1" smtClean="0"/>
              <a:t>nondimensional</a:t>
            </a:r>
            <a:r>
              <a:rPr lang="en-US" dirty="0" smtClean="0"/>
              <a:t> </a:t>
            </a:r>
            <a:r>
              <a:rPr lang="en-US" dirty="0"/>
              <a:t>number called the </a:t>
            </a:r>
            <a:r>
              <a:rPr lang="en-US" i="1" dirty="0" err="1"/>
              <a:t>Rossby</a:t>
            </a:r>
            <a:r>
              <a:rPr lang="en-US" i="1" dirty="0"/>
              <a:t> number </a:t>
            </a:r>
            <a:r>
              <a:rPr lang="en-US" dirty="0"/>
              <a:t>after the </a:t>
            </a:r>
            <a:r>
              <a:rPr lang="en-US" dirty="0" smtClean="0"/>
              <a:t>____________ meteorologist C</a:t>
            </a:r>
            <a:r>
              <a:rPr lang="en-US" dirty="0"/>
              <a:t>. G. </a:t>
            </a:r>
            <a:r>
              <a:rPr lang="en-US" dirty="0" err="1"/>
              <a:t>Rossby</a:t>
            </a:r>
            <a:r>
              <a:rPr lang="en-US" dirty="0"/>
              <a:t> (1898–1957) and is designated </a:t>
            </a:r>
            <a:r>
              <a:rPr lang="en-US" dirty="0" smtClean="0"/>
              <a:t>by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Thus, the smallness of the </a:t>
            </a:r>
            <a:r>
              <a:rPr lang="en-US" dirty="0" err="1"/>
              <a:t>Rossby</a:t>
            </a:r>
            <a:r>
              <a:rPr lang="en-US" dirty="0"/>
              <a:t> number is a measure of the validity of </a:t>
            </a:r>
            <a:r>
              <a:rPr lang="en-US" dirty="0" smtClean="0"/>
              <a:t>the ____________ </a:t>
            </a:r>
            <a:r>
              <a:rPr lang="en-US" dirty="0"/>
              <a:t>approximation.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Rossby</a:t>
            </a:r>
            <a:r>
              <a:rPr lang="en-US" sz="2400" dirty="0">
                <a:solidFill>
                  <a:srgbClr val="FF0000"/>
                </a:solidFill>
              </a:rPr>
              <a:t>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409" y="5167180"/>
            <a:ext cx="2449181" cy="7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75" y="2992003"/>
            <a:ext cx="8035647" cy="187036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Hydrostatic </a:t>
            </a:r>
            <a:r>
              <a:rPr lang="en-US" sz="2400" dirty="0" smtClean="0">
                <a:solidFill>
                  <a:srgbClr val="FF0000"/>
                </a:solidFill>
              </a:rPr>
              <a:t>Approximation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40862" y="3241964"/>
            <a:ext cx="156295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07176" y="4225634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01691" y="4225630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69410" y="5454792"/>
            <a:ext cx="28886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balance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0"/>
            <a:endCxn id="12" idx="4"/>
          </p:cNvCxnSpPr>
          <p:nvPr/>
        </p:nvCxnSpPr>
        <p:spPr>
          <a:xfrm flipV="1">
            <a:off x="6613746" y="4682830"/>
            <a:ext cx="541230" cy="771962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  <a:endCxn id="11" idx="4"/>
          </p:cNvCxnSpPr>
          <p:nvPr/>
        </p:nvCxnSpPr>
        <p:spPr>
          <a:xfrm flipH="1" flipV="1">
            <a:off x="6060461" y="4682834"/>
            <a:ext cx="553285" cy="771958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9640" y="5885938"/>
            <a:ext cx="776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hydrostatic </a:t>
            </a:r>
            <a:r>
              <a:rPr lang="en-US" sz="2000" i="1" dirty="0" smtClean="0"/>
              <a:t>equilibrium - </a:t>
            </a:r>
            <a:r>
              <a:rPr lang="en-US" sz="2000" dirty="0" smtClean="0"/>
              <a:t>the </a:t>
            </a:r>
            <a:r>
              <a:rPr lang="en-US" sz="2000" dirty="0"/>
              <a:t>pressure at any point </a:t>
            </a:r>
            <a:r>
              <a:rPr lang="en-US" sz="2000" dirty="0" smtClean="0"/>
              <a:t>is equal </a:t>
            </a:r>
            <a:r>
              <a:rPr lang="en-US" sz="2000" dirty="0"/>
              <a:t>to the weight of a unit cross-section column of air </a:t>
            </a:r>
            <a:r>
              <a:rPr lang="en-US" sz="2000" dirty="0" smtClean="0"/>
              <a:t>____________ </a:t>
            </a:r>
            <a:r>
              <a:rPr lang="en-US" sz="2000" dirty="0"/>
              <a:t>that point</a:t>
            </a:r>
          </a:p>
        </p:txBody>
      </p:sp>
    </p:spTree>
    <p:extLst>
      <p:ext uri="{BB962C8B-B14F-4D97-AF65-F5344CB8AC3E}">
        <p14:creationId xmlns:p14="http://schemas.microsoft.com/office/powerpoint/2010/main" val="33828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63165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08668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Hydrostatic </a:t>
            </a:r>
            <a:r>
              <a:rPr lang="en-US" sz="2400" dirty="0" smtClean="0">
                <a:solidFill>
                  <a:srgbClr val="FF0000"/>
                </a:solidFill>
              </a:rPr>
              <a:t>Approximation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78" y="2589919"/>
            <a:ext cx="6551643" cy="40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32" y="4376369"/>
            <a:ext cx="4328336" cy="24262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703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Conservation </a:t>
            </a:r>
            <a:r>
              <a:rPr lang="en-US" sz="2400" dirty="0"/>
              <a:t>of </a:t>
            </a:r>
            <a:r>
              <a:rPr lang="en-US" sz="2400" dirty="0" smtClean="0"/>
              <a:t>mass – two methods of derivation…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7245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pPr lvl="1"/>
            <a:r>
              <a:rPr lang="en-US" u="sng" dirty="0" smtClean="0"/>
              <a:t>Eulerian</a:t>
            </a:r>
            <a:r>
              <a:rPr lang="en-US" dirty="0" smtClean="0"/>
              <a:t> – control volume whose position is ____________ relative to the coordinate system</a:t>
            </a:r>
          </a:p>
          <a:p>
            <a:pPr lvl="1"/>
            <a:r>
              <a:rPr lang="en-US" u="sng" dirty="0" err="1" smtClean="0"/>
              <a:t>Lagrangian</a:t>
            </a:r>
            <a:r>
              <a:rPr lang="en-US" dirty="0" smtClean="0"/>
              <a:t> – control volume moves about following the motion of the fluid; always contains the same fluid particles</a:t>
            </a:r>
          </a:p>
        </p:txBody>
      </p:sp>
    </p:spTree>
    <p:extLst>
      <p:ext uri="{BB962C8B-B14F-4D97-AF65-F5344CB8AC3E}">
        <p14:creationId xmlns:p14="http://schemas.microsoft.com/office/powerpoint/2010/main" val="35035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01" y="2809014"/>
            <a:ext cx="6796998" cy="38099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761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Eulerian derivation…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6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32" y="230190"/>
            <a:ext cx="2527239" cy="14166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761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Eulerian derivation…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2" y="2972686"/>
            <a:ext cx="8203896" cy="13577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798618" y="4330428"/>
            <a:ext cx="217516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86" y="4424545"/>
            <a:ext cx="8385627" cy="224795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660073" y="5430982"/>
            <a:ext cx="2521527" cy="1385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82" y="2629723"/>
            <a:ext cx="8153035" cy="40161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Lagrangian</a:t>
            </a:r>
            <a:r>
              <a:rPr lang="en-US" sz="2400" dirty="0" smtClean="0"/>
              <a:t> derivation…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0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Lagrangian</a:t>
            </a:r>
            <a:r>
              <a:rPr lang="en-US" sz="2400" dirty="0" smtClean="0"/>
              <a:t> derivation…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60" y="2845531"/>
            <a:ext cx="8493480" cy="2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Lagrangian</a:t>
            </a:r>
            <a:r>
              <a:rPr lang="en-US" sz="2400" dirty="0" smtClean="0"/>
              <a:t> derivation…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6" y="2867507"/>
            <a:ext cx="8407948" cy="17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27" y="4840719"/>
            <a:ext cx="6970746" cy="100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60" y="5808720"/>
            <a:ext cx="7971680" cy="86780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14110" y="2808692"/>
            <a:ext cx="1524000" cy="928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11797" y="4817812"/>
            <a:ext cx="1524000" cy="928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4"/>
            <a:endCxn id="11" idx="0"/>
          </p:cNvCxnSpPr>
          <p:nvPr/>
        </p:nvCxnSpPr>
        <p:spPr>
          <a:xfrm>
            <a:off x="6276110" y="3737547"/>
            <a:ext cx="1197687" cy="108026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54436" y="6373091"/>
            <a:ext cx="2460914" cy="30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frameworks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Eulerian – local derivative; rate of change of a field variable (e.g., u, v, w, T, </a:t>
            </a:r>
            <a:r>
              <a:rPr lang="en-US" dirty="0" smtClean="0">
                <a:sym typeface="Symbol" panose="05050102010706020507" pitchFamily="18" charset="2"/>
              </a:rPr>
              <a:t>,) at a fixed point</a:t>
            </a:r>
            <a:endParaRPr lang="en-US" dirty="0" smtClean="0"/>
          </a:p>
          <a:p>
            <a:pPr lvl="1"/>
            <a:r>
              <a:rPr lang="en-US" dirty="0" err="1" smtClean="0"/>
              <a:t>Lagrangian</a:t>
            </a:r>
            <a:r>
              <a:rPr lang="en-US" dirty="0" smtClean="0"/>
              <a:t> – total derivative; rate of change of a field variable following fluid 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88" y="4567095"/>
            <a:ext cx="2111287" cy="11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7" y="2755868"/>
            <a:ext cx="8592557" cy="2439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4109" y="4835236"/>
            <a:ext cx="7065818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4771" y="5224543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Term A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52" y="5683648"/>
            <a:ext cx="5168704" cy="8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7" y="2755868"/>
            <a:ext cx="8592557" cy="2439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4109" y="4835236"/>
            <a:ext cx="7065818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4771" y="5224543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Term B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52" y="5683648"/>
            <a:ext cx="3503290" cy="8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2" y="5597366"/>
            <a:ext cx="4920354" cy="9414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27" y="2755868"/>
            <a:ext cx="8592557" cy="2439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4109" y="4835236"/>
            <a:ext cx="7065818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4771" y="5224543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Term C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428" y="5597366"/>
            <a:ext cx="3213560" cy="9309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8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8" y="2836608"/>
            <a:ext cx="8222164" cy="241426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pproximation </a:t>
            </a:r>
            <a:r>
              <a:rPr lang="en-US" dirty="0"/>
              <a:t>(2.34) shows that </a:t>
            </a:r>
            <a:r>
              <a:rPr lang="en-US" dirty="0" smtClean="0"/>
              <a:t>for purely </a:t>
            </a:r>
            <a:r>
              <a:rPr lang="en-US" dirty="0"/>
              <a:t>horizontal </a:t>
            </a:r>
            <a:r>
              <a:rPr lang="en-US" dirty="0" smtClean="0"/>
              <a:t>flow the </a:t>
            </a:r>
            <a:r>
              <a:rPr lang="en-US" dirty="0"/>
              <a:t>atmosphere behaves as though it were an </a:t>
            </a:r>
            <a:r>
              <a:rPr lang="en-US" dirty="0" smtClean="0"/>
              <a:t>____________ fluid</a:t>
            </a:r>
            <a:r>
              <a:rPr lang="en-US" dirty="0"/>
              <a:t>. However, when there is vertical motion the compressibility associated </a:t>
            </a:r>
            <a:r>
              <a:rPr lang="en-US" dirty="0" smtClean="0"/>
              <a:t>with the </a:t>
            </a:r>
            <a:r>
              <a:rPr lang="en-US" dirty="0"/>
              <a:t>height dependence of ρ</a:t>
            </a:r>
            <a:r>
              <a:rPr lang="en-US" baseline="-25000" dirty="0"/>
              <a:t>0</a:t>
            </a:r>
            <a:r>
              <a:rPr lang="en-US" dirty="0"/>
              <a:t> must be taken into account.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54" y="3144983"/>
            <a:ext cx="7066891" cy="35588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energy)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755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 – ____________ atmosphere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1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0" y="230190"/>
            <a:ext cx="2723595" cy="137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</a:t>
            </a:r>
            <a:r>
              <a:rPr lang="en-US" dirty="0" smtClean="0"/>
              <a:t>energy)</a:t>
            </a:r>
          </a:p>
          <a:p>
            <a:endParaRPr lang="en-US" i="1" dirty="0"/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change in internal energy of the system is equal to the </a:t>
            </a:r>
            <a:r>
              <a:rPr lang="en-US" i="1" dirty="0" smtClean="0"/>
              <a:t>difference between </a:t>
            </a:r>
            <a:r>
              <a:rPr lang="en-US" i="1" dirty="0"/>
              <a:t>the heat added to the system and the </a:t>
            </a:r>
            <a:r>
              <a:rPr lang="en-US" i="1" dirty="0" smtClean="0"/>
              <a:t>____________ </a:t>
            </a:r>
            <a:r>
              <a:rPr lang="en-US" i="1" dirty="0"/>
              <a:t>done by the system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383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86" y="4205193"/>
            <a:ext cx="8540028" cy="165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423" y="5488824"/>
            <a:ext cx="6331422" cy="13657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92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0" y="230190"/>
            <a:ext cx="2723595" cy="137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</a:t>
            </a:r>
            <a:r>
              <a:rPr lang="en-US" dirty="0" smtClean="0"/>
              <a:t>energy)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383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36" y="3279919"/>
            <a:ext cx="7785528" cy="2261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1927" y="5181600"/>
            <a:ext cx="6552837" cy="249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11927" y="5181600"/>
            <a:ext cx="6552837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1795" y="5825953"/>
            <a:ext cx="355155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____________ forces work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8256" y="5255549"/>
            <a:ext cx="23348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body forces work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25691" y="4544291"/>
            <a:ext cx="0" cy="71125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V="1">
            <a:off x="4577570" y="4597219"/>
            <a:ext cx="205426" cy="122873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5862" y="5555635"/>
            <a:ext cx="216293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thermodynamic energy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1457331" y="4765965"/>
            <a:ext cx="944792" cy="7896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48691" y="4765964"/>
            <a:ext cx="191192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3248" y="5858414"/>
            <a:ext cx="163410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 added</a:t>
            </a:r>
            <a:endParaRPr lang="en-US" sz="2400" dirty="0"/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>
          <a:xfrm flipH="1" flipV="1">
            <a:off x="7212602" y="4599277"/>
            <a:ext cx="537697" cy="125913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0" y="230190"/>
            <a:ext cx="2723595" cy="137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</a:t>
            </a:r>
            <a:r>
              <a:rPr lang="en-US" dirty="0" smtClean="0"/>
              <a:t>energy)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383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02" y="3467697"/>
            <a:ext cx="8127796" cy="23865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41964" y="4641273"/>
            <a:ext cx="2881745" cy="1385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23709" y="4973782"/>
            <a:ext cx="185650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0" y="230190"/>
            <a:ext cx="2723595" cy="137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</a:t>
            </a:r>
            <a:r>
              <a:rPr lang="en-US" dirty="0" smtClean="0"/>
              <a:t>energy)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	subtract Eq. (2.40) from Eq. (2.35)…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383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" y="3834433"/>
            <a:ext cx="8169064" cy="23425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13164" y="4950278"/>
            <a:ext cx="527858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1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761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Alternate form of the ____________ law of thermodynamics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14" y="3049544"/>
            <a:ext cx="8070771" cy="2807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6267" y="5541818"/>
            <a:ext cx="1081118" cy="314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049358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frameworks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 smtClean="0"/>
              <a:t>Lagrangian</a:t>
            </a:r>
            <a:r>
              <a:rPr lang="en-US" dirty="0" smtClean="0"/>
              <a:t> – total ____________; rate of change of a field variable following fluid motion. Example: change in temperature </a:t>
            </a:r>
            <a:r>
              <a:rPr lang="en-US" u="sng" dirty="0" smtClean="0"/>
              <a:t>following Polly</a:t>
            </a:r>
            <a:r>
              <a:rPr lang="en-US" dirty="0"/>
              <a:t>,</a:t>
            </a:r>
            <a:r>
              <a:rPr lang="en-US" dirty="0" smtClean="0"/>
              <a:t> Taylor series expansion…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88" y="5384519"/>
            <a:ext cx="2111287" cy="1196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" y="4225321"/>
            <a:ext cx="8516939" cy="7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every air parcel has a unique value of potential temperature, and this </a:t>
            </a:r>
            <a:r>
              <a:rPr lang="en-US" dirty="0" smtClean="0"/>
              <a:t>value is ____________ </a:t>
            </a:r>
            <a:r>
              <a:rPr lang="en-US" dirty="0"/>
              <a:t>for dry adiabatic motion. Because synoptic scale motions are </a:t>
            </a:r>
            <a:r>
              <a:rPr lang="en-US" dirty="0" smtClean="0"/>
              <a:t>approximately adiabatic </a:t>
            </a:r>
            <a:r>
              <a:rPr lang="en-US" dirty="0"/>
              <a:t>outside regions of active precipitation, θ is a </a:t>
            </a:r>
            <a:r>
              <a:rPr lang="en-US" dirty="0" smtClean="0"/>
              <a:t>quasi-conserved quantity </a:t>
            </a:r>
            <a:r>
              <a:rPr lang="en-US" dirty="0"/>
              <a:t>for such motions.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952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temperature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23" y="2864275"/>
            <a:ext cx="8702753" cy="1846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for </a:t>
            </a:r>
            <a:r>
              <a:rPr lang="en-US" i="1" dirty="0"/>
              <a:t>reversible processes</a:t>
            </a:r>
            <a:r>
              <a:rPr lang="en-US" dirty="0"/>
              <a:t>, fractional potential temperature changes are </a:t>
            </a:r>
            <a:r>
              <a:rPr lang="en-US" dirty="0" smtClean="0"/>
              <a:t>indeed proportional </a:t>
            </a:r>
            <a:r>
              <a:rPr lang="en-US" dirty="0"/>
              <a:t>to </a:t>
            </a:r>
            <a:r>
              <a:rPr lang="en-US" dirty="0" smtClean="0"/>
              <a:t>____________ </a:t>
            </a:r>
            <a:r>
              <a:rPr lang="en-US" dirty="0"/>
              <a:t>changes. A parcel that conserves entropy following </a:t>
            </a:r>
            <a:r>
              <a:rPr lang="en-US" dirty="0" smtClean="0"/>
              <a:t>the motion </a:t>
            </a:r>
            <a:r>
              <a:rPr lang="en-US" dirty="0"/>
              <a:t>must move along an isentropic (constant θ) surface.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952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temperature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63" y="2864274"/>
            <a:ext cx="6654073" cy="7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1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Adiabatic lapse rate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" y="2864275"/>
            <a:ext cx="8065008" cy="344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ym typeface="Symbol" panose="05050102010706020507" pitchFamily="18" charset="2"/>
              </a:rPr>
              <a:t></a:t>
            </a:r>
            <a:r>
              <a:rPr lang="en-US" dirty="0" smtClean="0"/>
              <a:t>&lt; </a:t>
            </a:r>
            <a:r>
              <a:rPr lang="en-US" dirty="0" smtClean="0">
                <a:sym typeface="Symbol" panose="05050102010706020507" pitchFamily="18" charset="2"/>
              </a:rPr>
              <a:t></a:t>
            </a:r>
            <a:r>
              <a:rPr lang="en-US" i="1" baseline="-25000" dirty="0" smtClean="0">
                <a:sym typeface="Symbol" panose="05050102010706020507" pitchFamily="18" charset="2"/>
              </a:rPr>
              <a:t>d</a:t>
            </a:r>
            <a:r>
              <a:rPr lang="en-US" dirty="0" smtClean="0"/>
              <a:t> </a:t>
            </a:r>
            <a:r>
              <a:rPr lang="en-US" sz="400" dirty="0"/>
              <a:t>d </a:t>
            </a:r>
            <a:r>
              <a:rPr lang="en-US" dirty="0"/>
              <a:t>so that θ increases with height, an air parcel that undergoes an </a:t>
            </a:r>
            <a:r>
              <a:rPr lang="en-US" dirty="0" smtClean="0"/>
              <a:t>adiabatic displacement </a:t>
            </a:r>
            <a:r>
              <a:rPr lang="en-US" dirty="0"/>
              <a:t>from its equilibrium level will be </a:t>
            </a:r>
            <a:r>
              <a:rPr lang="en-US" dirty="0" smtClean="0"/>
              <a:t>____________ </a:t>
            </a:r>
            <a:r>
              <a:rPr lang="en-US" dirty="0"/>
              <a:t>buoyant when </a:t>
            </a:r>
            <a:r>
              <a:rPr lang="en-US" dirty="0" smtClean="0"/>
              <a:t>displaced downward </a:t>
            </a:r>
            <a:r>
              <a:rPr lang="en-US" dirty="0"/>
              <a:t>and negatively buoyant when displaced upward so that it will tend </a:t>
            </a:r>
            <a:r>
              <a:rPr lang="en-US" dirty="0" smtClean="0"/>
              <a:t>to return </a:t>
            </a:r>
            <a:r>
              <a:rPr lang="en-US" dirty="0"/>
              <a:t>to its equilibrium level and the atmosphere is said to be statically stable </a:t>
            </a:r>
            <a:r>
              <a:rPr lang="en-US" dirty="0" smtClean="0"/>
              <a:t>or </a:t>
            </a:r>
            <a:r>
              <a:rPr lang="en-US" i="1" dirty="0" smtClean="0"/>
              <a:t>____________ </a:t>
            </a:r>
            <a:r>
              <a:rPr lang="en-US" i="1" dirty="0"/>
              <a:t>stratified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9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stability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91" y="2864275"/>
            <a:ext cx="6794818" cy="10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6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stability – buoyancy oscillations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48" y="2911751"/>
            <a:ext cx="6544903" cy="92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91" y="3973151"/>
            <a:ext cx="8617615" cy="24613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9636" y="6109855"/>
            <a:ext cx="3131170" cy="324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308" y="6434518"/>
            <a:ext cx="4568943" cy="3110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92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1" y="2698527"/>
            <a:ext cx="8617615" cy="24613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dirty="0" smtClean="0"/>
              <a:t>if 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&gt; 0, the parcel will </a:t>
            </a:r>
            <a:r>
              <a:rPr lang="en-US" dirty="0" smtClean="0"/>
              <a:t>oscillate about </a:t>
            </a:r>
            <a:r>
              <a:rPr lang="en-US" dirty="0"/>
              <a:t>its initial level with a period τ = 2π/N. The corresponding frequency N </a:t>
            </a:r>
            <a:r>
              <a:rPr lang="en-US" dirty="0" smtClean="0"/>
              <a:t>is the </a:t>
            </a:r>
            <a:r>
              <a:rPr lang="en-US" i="1" dirty="0" smtClean="0"/>
              <a:t>____________ </a:t>
            </a:r>
            <a:r>
              <a:rPr lang="en-US" i="1" dirty="0"/>
              <a:t>frequency</a:t>
            </a:r>
            <a:r>
              <a:rPr lang="en-US" dirty="0" smtClean="0"/>
              <a:t>. </a:t>
            </a:r>
            <a:r>
              <a:rPr lang="en-US" dirty="0"/>
              <a:t>For average </a:t>
            </a:r>
            <a:r>
              <a:rPr lang="en-US" dirty="0" smtClean="0"/>
              <a:t>tropospheric conditions, N </a:t>
            </a:r>
            <a:r>
              <a:rPr lang="en-US" dirty="0"/>
              <a:t>≈ 1.2×10</a:t>
            </a:r>
            <a:r>
              <a:rPr lang="en-US" baseline="30000" dirty="0"/>
              <a:t>−1</a:t>
            </a:r>
            <a:r>
              <a:rPr lang="en-US" dirty="0"/>
              <a:t> s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so </a:t>
            </a:r>
            <a:r>
              <a:rPr lang="en-US" dirty="0"/>
              <a:t>that the period of a buoyancy oscillation is about 8 min.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6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stability – buoyancy oscillations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9636" y="4849086"/>
            <a:ext cx="3131170" cy="324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6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stability – buoyancy oscillations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9636" y="4849086"/>
            <a:ext cx="3131170" cy="324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62" y="2864274"/>
            <a:ext cx="8048676" cy="35180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72835" y="6068291"/>
            <a:ext cx="637309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51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 – ____________ analysis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9" y="2991667"/>
            <a:ext cx="8197942" cy="2922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029" y="2991667"/>
            <a:ext cx="1341916" cy="26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29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 – scale analysis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029" y="2991667"/>
            <a:ext cx="1341916" cy="26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3" y="2864274"/>
            <a:ext cx="8132594" cy="35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frameworks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8" y="109744"/>
            <a:ext cx="1566676" cy="887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99211"/>
            <a:ext cx="8171221" cy="3312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71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frameworks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8" y="109744"/>
            <a:ext cx="1566676" cy="88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6" y="2864275"/>
            <a:ext cx="7949087" cy="3033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56" y="6042742"/>
            <a:ext cx="5434202" cy="399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5127" y="5334000"/>
            <a:ext cx="1080655" cy="3879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54463" y="5527963"/>
            <a:ext cx="156966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</a:t>
            </a:r>
            <a:endParaRPr lang="en-US" dirty="0"/>
          </a:p>
        </p:txBody>
      </p:sp>
      <p:cxnSp>
        <p:nvCxnSpPr>
          <p:cNvPr id="12" name="Straight Connector 11"/>
          <p:cNvCxnSpPr>
            <a:stCxn id="9" idx="3"/>
            <a:endCxn id="10" idx="1"/>
          </p:cNvCxnSpPr>
          <p:nvPr/>
        </p:nvCxnSpPr>
        <p:spPr>
          <a:xfrm>
            <a:off x="5735782" y="5527964"/>
            <a:ext cx="718681" cy="18466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12470" y="3945874"/>
            <a:ext cx="483674" cy="792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11" y="3929352"/>
            <a:ext cx="499915" cy="804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47164" y="4443682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cxnSp>
        <p:nvCxnSpPr>
          <p:cNvPr id="17" name="Straight Connector 16"/>
          <p:cNvCxnSpPr>
            <a:stCxn id="13" idx="4"/>
            <a:endCxn id="15" idx="1"/>
          </p:cNvCxnSpPr>
          <p:nvPr/>
        </p:nvCxnSpPr>
        <p:spPr>
          <a:xfrm flipV="1">
            <a:off x="3554307" y="4628348"/>
            <a:ext cx="3192857" cy="109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63303" y="4498634"/>
            <a:ext cx="61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cxnSp>
        <p:nvCxnSpPr>
          <p:cNvPr id="20" name="Straight Connector 19"/>
          <p:cNvCxnSpPr>
            <a:stCxn id="14" idx="2"/>
          </p:cNvCxnSpPr>
          <p:nvPr/>
        </p:nvCxnSpPr>
        <p:spPr>
          <a:xfrm flipH="1" flipV="1">
            <a:off x="1769385" y="4683300"/>
            <a:ext cx="1055284" cy="50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6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</a:t>
            </a:r>
            <a:r>
              <a:rPr lang="en-US" dirty="0" smtClean="0"/>
              <a:t>frameworks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local (Eulerian) rate of change of a property is the total (</a:t>
            </a:r>
            <a:r>
              <a:rPr lang="en-US" dirty="0" err="1" smtClean="0"/>
              <a:t>Lagrangian</a:t>
            </a:r>
            <a:r>
              <a:rPr lang="en-US" dirty="0" smtClean="0"/>
              <a:t>) rate of change plus advection (moving ____________ around)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8" y="109744"/>
            <a:ext cx="1566676" cy="8877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82" y="2725725"/>
            <a:ext cx="2331988" cy="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784175"/>
            <a:ext cx="1366941" cy="498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8072" y="4760755"/>
            <a:ext cx="653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&gt; 0, winds blow from warm air; </a:t>
            </a:r>
            <a:r>
              <a:rPr lang="en-US" sz="2400" dirty="0" smtClean="0">
                <a:solidFill>
                  <a:srgbClr val="FF0000"/>
                </a:solidFill>
              </a:rPr>
              <a:t>warm air advection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5" y="5282945"/>
            <a:ext cx="1366941" cy="4986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98072" y="5268218"/>
            <a:ext cx="614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 0, winds blow from cold air; </a:t>
            </a:r>
            <a:r>
              <a:rPr lang="en-US" sz="2400" dirty="0" smtClean="0">
                <a:solidFill>
                  <a:srgbClr val="002060"/>
                </a:solidFill>
              </a:rPr>
              <a:t>cold air advection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1936</Words>
  <Application>Microsoft Office PowerPoint</Application>
  <PresentationFormat>On-screen Show (4:3)</PresentationFormat>
  <Paragraphs>524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Blackadder ITC</vt:lpstr>
      <vt:lpstr>Calibri</vt:lpstr>
      <vt:lpstr>Calibri Light</vt:lpstr>
      <vt:lpstr>Symbol</vt:lpstr>
      <vt:lpstr>Times New Roman</vt:lpstr>
      <vt:lpstr>Office Theme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Conservation Laws</dc:title>
  <dc:creator>Doug Miller</dc:creator>
  <cp:lastModifiedBy>Doug Miller</cp:lastModifiedBy>
  <cp:revision>157</cp:revision>
  <dcterms:created xsi:type="dcterms:W3CDTF">2019-12-23T21:49:53Z</dcterms:created>
  <dcterms:modified xsi:type="dcterms:W3CDTF">2020-01-24T15:28:09Z</dcterms:modified>
</cp:coreProperties>
</file>