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handoutMasterIdLst>
    <p:handoutMasterId r:id="rId40"/>
  </p:handoutMasterIdLst>
  <p:sldIdLst>
    <p:sldId id="270" r:id="rId2"/>
    <p:sldId id="452" r:id="rId3"/>
    <p:sldId id="454" r:id="rId4"/>
    <p:sldId id="316" r:id="rId5"/>
    <p:sldId id="453" r:id="rId6"/>
    <p:sldId id="455" r:id="rId7"/>
    <p:sldId id="430" r:id="rId8"/>
    <p:sldId id="456" r:id="rId9"/>
    <p:sldId id="457" r:id="rId10"/>
    <p:sldId id="458" r:id="rId11"/>
    <p:sldId id="459" r:id="rId12"/>
    <p:sldId id="460" r:id="rId13"/>
    <p:sldId id="461" r:id="rId14"/>
    <p:sldId id="462" r:id="rId15"/>
    <p:sldId id="468" r:id="rId16"/>
    <p:sldId id="463" r:id="rId17"/>
    <p:sldId id="464" r:id="rId18"/>
    <p:sldId id="465" r:id="rId19"/>
    <p:sldId id="466" r:id="rId20"/>
    <p:sldId id="467" r:id="rId21"/>
    <p:sldId id="469" r:id="rId22"/>
    <p:sldId id="471" r:id="rId23"/>
    <p:sldId id="470" r:id="rId24"/>
    <p:sldId id="472" r:id="rId25"/>
    <p:sldId id="473" r:id="rId26"/>
    <p:sldId id="474" r:id="rId27"/>
    <p:sldId id="475" r:id="rId28"/>
    <p:sldId id="476" r:id="rId29"/>
    <p:sldId id="477" r:id="rId30"/>
    <p:sldId id="478" r:id="rId31"/>
    <p:sldId id="479" r:id="rId32"/>
    <p:sldId id="480" r:id="rId33"/>
    <p:sldId id="481" r:id="rId34"/>
    <p:sldId id="482" r:id="rId35"/>
    <p:sldId id="483" r:id="rId36"/>
    <p:sldId id="484" r:id="rId37"/>
    <p:sldId id="485" r:id="rId38"/>
    <p:sldId id="315" r:id="rId39"/>
  </p:sldIdLst>
  <p:sldSz cx="9144000" cy="6858000" type="screen4x3"/>
  <p:notesSz cx="7010400" cy="92964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6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6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6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600" kern="1200">
        <a:solidFill>
          <a:schemeClr val="tx1"/>
        </a:solidFill>
        <a:latin typeface="Times New Roman" pitchFamily="18" charset="0"/>
        <a:ea typeface="+mn-ea"/>
        <a:cs typeface="Arial" charset="0"/>
      </a:defRPr>
    </a:lvl5pPr>
    <a:lvl6pPr marL="2286000" algn="l" defTabSz="914400" rtl="0" eaLnBrk="1" latinLnBrk="0" hangingPunct="1">
      <a:defRPr sz="1600" kern="1200">
        <a:solidFill>
          <a:schemeClr val="tx1"/>
        </a:solidFill>
        <a:latin typeface="Times New Roman" pitchFamily="18" charset="0"/>
        <a:ea typeface="+mn-ea"/>
        <a:cs typeface="Arial" charset="0"/>
      </a:defRPr>
    </a:lvl6pPr>
    <a:lvl7pPr marL="2743200" algn="l" defTabSz="914400" rtl="0" eaLnBrk="1" latinLnBrk="0" hangingPunct="1">
      <a:defRPr sz="1600" kern="1200">
        <a:solidFill>
          <a:schemeClr val="tx1"/>
        </a:solidFill>
        <a:latin typeface="Times New Roman" pitchFamily="18" charset="0"/>
        <a:ea typeface="+mn-ea"/>
        <a:cs typeface="Arial" charset="0"/>
      </a:defRPr>
    </a:lvl7pPr>
    <a:lvl8pPr marL="3200400" algn="l" defTabSz="914400" rtl="0" eaLnBrk="1" latinLnBrk="0" hangingPunct="1">
      <a:defRPr sz="1600" kern="1200">
        <a:solidFill>
          <a:schemeClr val="tx1"/>
        </a:solidFill>
        <a:latin typeface="Times New Roman" pitchFamily="18" charset="0"/>
        <a:ea typeface="+mn-ea"/>
        <a:cs typeface="Arial" charset="0"/>
      </a:defRPr>
    </a:lvl8pPr>
    <a:lvl9pPr marL="3657600" algn="l" defTabSz="914400" rtl="0" eaLnBrk="1" latinLnBrk="0" hangingPunct="1">
      <a:defRPr sz="16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CC"/>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110" d="100"/>
          <a:sy n="110" d="100"/>
        </p:scale>
        <p:origin x="163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3037840" cy="464578"/>
          </a:xfrm>
          <a:prstGeom prst="rect">
            <a:avLst/>
          </a:prstGeom>
          <a:noFill/>
          <a:ln>
            <a:noFill/>
          </a:ln>
          <a:effectLst/>
          <a:extLst/>
        </p:spPr>
        <p:txBody>
          <a:bodyPr vert="horz" wrap="square" lIns="93333" tIns="46666" rIns="93333" bIns="46666" numCol="1" anchor="t" anchorCtr="0" compatLnSpc="1">
            <a:prstTxWarp prst="textNoShape">
              <a:avLst/>
            </a:prstTxWarp>
          </a:bodyPr>
          <a:lstStyle>
            <a:lvl1pPr eaLnBrk="0" hangingPunct="0">
              <a:defRPr sz="1200">
                <a:cs typeface="+mn-cs"/>
              </a:defRPr>
            </a:lvl1pPr>
          </a:lstStyle>
          <a:p>
            <a:pPr>
              <a:defRPr/>
            </a:pPr>
            <a:endParaRPr lang="en-US" altLang="en-US"/>
          </a:p>
        </p:txBody>
      </p:sp>
      <p:sp>
        <p:nvSpPr>
          <p:cNvPr id="159747" name="Rectangle 3"/>
          <p:cNvSpPr>
            <a:spLocks noGrp="1" noChangeArrowheads="1"/>
          </p:cNvSpPr>
          <p:nvPr>
            <p:ph type="dt" sz="quarter" idx="1"/>
          </p:nvPr>
        </p:nvSpPr>
        <p:spPr bwMode="auto">
          <a:xfrm>
            <a:off x="3970938" y="0"/>
            <a:ext cx="3037840" cy="464578"/>
          </a:xfrm>
          <a:prstGeom prst="rect">
            <a:avLst/>
          </a:prstGeom>
          <a:noFill/>
          <a:ln>
            <a:noFill/>
          </a:ln>
          <a:effectLst/>
          <a:extLst/>
        </p:spPr>
        <p:txBody>
          <a:bodyPr vert="horz" wrap="square" lIns="93333" tIns="46666" rIns="93333" bIns="46666" numCol="1" anchor="t" anchorCtr="0" compatLnSpc="1">
            <a:prstTxWarp prst="textNoShape">
              <a:avLst/>
            </a:prstTxWarp>
          </a:bodyPr>
          <a:lstStyle>
            <a:lvl1pPr algn="r" eaLnBrk="0" hangingPunct="0">
              <a:defRPr sz="1200">
                <a:cs typeface="+mn-cs"/>
              </a:defRPr>
            </a:lvl1pPr>
          </a:lstStyle>
          <a:p>
            <a:pPr>
              <a:defRPr/>
            </a:pPr>
            <a:endParaRPr lang="en-US" altLang="en-US"/>
          </a:p>
        </p:txBody>
      </p:sp>
      <p:sp>
        <p:nvSpPr>
          <p:cNvPr id="159748" name="Rectangle 4"/>
          <p:cNvSpPr>
            <a:spLocks noGrp="1" noChangeArrowheads="1"/>
          </p:cNvSpPr>
          <p:nvPr>
            <p:ph type="ftr" sz="quarter" idx="2"/>
          </p:nvPr>
        </p:nvSpPr>
        <p:spPr bwMode="auto">
          <a:xfrm>
            <a:off x="0" y="8830204"/>
            <a:ext cx="3037840" cy="464577"/>
          </a:xfrm>
          <a:prstGeom prst="rect">
            <a:avLst/>
          </a:prstGeom>
          <a:noFill/>
          <a:ln>
            <a:noFill/>
          </a:ln>
          <a:effectLst/>
          <a:extLst/>
        </p:spPr>
        <p:txBody>
          <a:bodyPr vert="horz" wrap="square" lIns="93333" tIns="46666" rIns="93333" bIns="46666" numCol="1" anchor="b" anchorCtr="0" compatLnSpc="1">
            <a:prstTxWarp prst="textNoShape">
              <a:avLst/>
            </a:prstTxWarp>
          </a:bodyPr>
          <a:lstStyle>
            <a:lvl1pPr eaLnBrk="0" hangingPunct="0">
              <a:defRPr sz="1200">
                <a:cs typeface="+mn-cs"/>
              </a:defRPr>
            </a:lvl1pPr>
          </a:lstStyle>
          <a:p>
            <a:pPr>
              <a:defRPr/>
            </a:pPr>
            <a:endParaRPr lang="en-US" altLang="en-US"/>
          </a:p>
        </p:txBody>
      </p:sp>
      <p:sp>
        <p:nvSpPr>
          <p:cNvPr id="159749" name="Rectangle 5"/>
          <p:cNvSpPr>
            <a:spLocks noGrp="1" noChangeArrowheads="1"/>
          </p:cNvSpPr>
          <p:nvPr>
            <p:ph type="sldNum" sz="quarter" idx="3"/>
          </p:nvPr>
        </p:nvSpPr>
        <p:spPr bwMode="auto">
          <a:xfrm>
            <a:off x="3970938" y="8830204"/>
            <a:ext cx="3037840" cy="464577"/>
          </a:xfrm>
          <a:prstGeom prst="rect">
            <a:avLst/>
          </a:prstGeom>
          <a:noFill/>
          <a:ln>
            <a:noFill/>
          </a:ln>
          <a:effectLst/>
          <a:extLst/>
        </p:spPr>
        <p:txBody>
          <a:bodyPr vert="horz" wrap="square" lIns="93333" tIns="46666" rIns="93333" bIns="46666" numCol="1" anchor="b" anchorCtr="0" compatLnSpc="1">
            <a:prstTxWarp prst="textNoShape">
              <a:avLst/>
            </a:prstTxWarp>
          </a:bodyPr>
          <a:lstStyle>
            <a:lvl1pPr algn="r" eaLnBrk="0" hangingPunct="0">
              <a:defRPr sz="1200">
                <a:cs typeface="+mn-cs"/>
              </a:defRPr>
            </a:lvl1pPr>
          </a:lstStyle>
          <a:p>
            <a:pPr>
              <a:defRPr/>
            </a:pPr>
            <a:fld id="{5FC90612-640E-45E5-B374-D03D4022A390}" type="slidenum">
              <a:rPr lang="en-US" altLang="en-US"/>
              <a:pPr>
                <a:defRPr/>
              </a:pPr>
              <a:t>‹#›</a:t>
            </a:fld>
            <a:endParaRPr lang="en-US" altLang="en-US"/>
          </a:p>
        </p:txBody>
      </p:sp>
    </p:spTree>
    <p:extLst>
      <p:ext uri="{BB962C8B-B14F-4D97-AF65-F5344CB8AC3E}">
        <p14:creationId xmlns:p14="http://schemas.microsoft.com/office/powerpoint/2010/main" val="18669897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2A056F3-844C-4C3F-B12B-18A0C1F30E1E}"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C7D9305-D9F0-45BD-8BB2-B4B8F5450501}"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5091669-58B5-478A-BEA6-EDE18E0033B5}"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pPr>
              <a:defRPr/>
            </a:pPr>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pPr>
              <a:defRPr/>
            </a:pPr>
            <a:fld id="{B801A8CA-CD52-4F70-B262-99AF76ECFCCB}"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7C28C88-33F7-4263-9AE9-33EF903F64A2}"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4F7419B-419A-4C3A-A417-0948296007BE}"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4E8739E4-9387-41F7-93AF-5EDED654DE76}"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76AE4B74-A033-42CF-9F69-D6337EFDCAAF}"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8D50D8CE-2ECE-4034-960C-28EB9A320279}"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0901F902-8FF4-4D9B-BCBF-76BD5820E37D}"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EFDCA85-528F-45C2-A983-4160065967DD}"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78EFB7D8-69C4-4F8A-B8FF-CDD913AD3053}"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US"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smtClean="0">
                <a:solidFill>
                  <a:schemeClr val="tx1">
                    <a:tint val="75000"/>
                  </a:schemeClr>
                </a:solidFill>
                <a:cs typeface="+mn-cs"/>
              </a:defRPr>
            </a:lvl1pPr>
          </a:lstStyle>
          <a:p>
            <a:pPr>
              <a:defRPr/>
            </a:pPr>
            <a:fld id="{CB7F301D-95E7-4095-A886-DB0A535F6E7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ooks.nap.edu/html/biomems/jcharney.html"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2.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2.xml"/><Relationship Id="rId6" Type="http://schemas.openxmlformats.org/officeDocument/2006/relationships/image" Target="../media/image22.emf"/><Relationship Id="rId5" Type="http://schemas.openxmlformats.org/officeDocument/2006/relationships/image" Target="../media/image26.emf"/><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2.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2.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2.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2.x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2.xml"/><Relationship Id="rId4" Type="http://schemas.openxmlformats.org/officeDocument/2006/relationships/image" Target="../media/image43.emf"/></Relationships>
</file>

<file path=ppt/slides/_rels/slide27.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5.w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psc.apl.washington.edu/HLD/"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altLang="en-US" smtClean="0"/>
              <a:t>Applied NWP</a:t>
            </a:r>
          </a:p>
        </p:txBody>
      </p:sp>
      <p:sp>
        <p:nvSpPr>
          <p:cNvPr id="15362" name="Rectangle 6"/>
          <p:cNvSpPr>
            <a:spLocks noGrp="1" noChangeArrowheads="1"/>
          </p:cNvSpPr>
          <p:nvPr>
            <p:ph type="body" sz="half" idx="1"/>
          </p:nvPr>
        </p:nvSpPr>
        <p:spPr>
          <a:xfrm>
            <a:off x="304800" y="2057400"/>
            <a:ext cx="3810000" cy="4114800"/>
          </a:xfrm>
        </p:spPr>
        <p:txBody>
          <a:bodyPr/>
          <a:lstStyle/>
          <a:p>
            <a:r>
              <a:rPr lang="en-US" altLang="en-US" smtClean="0"/>
              <a:t>[1.2] “Once the initialization problem was resolved in the 1960s, models based on the primitive equations gradually supplanted those based on the filtered equations.” (D&amp;VK Chapters 8, 13)</a:t>
            </a:r>
          </a:p>
        </p:txBody>
      </p:sp>
      <p:pic>
        <p:nvPicPr>
          <p:cNvPr id="15363" name="Picture 9" descr="jcharney"/>
          <p:cNvPicPr>
            <a:picLocks noChangeAspect="1" noChangeArrowheads="1"/>
          </p:cNvPicPr>
          <p:nvPr/>
        </p:nvPicPr>
        <p:blipFill>
          <a:blip r:embed="rId2"/>
          <a:srcRect/>
          <a:stretch>
            <a:fillRect/>
          </a:stretch>
        </p:blipFill>
        <p:spPr bwMode="auto">
          <a:xfrm>
            <a:off x="5943600" y="1676400"/>
            <a:ext cx="2743200" cy="3932238"/>
          </a:xfrm>
          <a:prstGeom prst="rect">
            <a:avLst/>
          </a:prstGeom>
          <a:noFill/>
          <a:ln w="9525">
            <a:noFill/>
            <a:miter lim="800000"/>
            <a:headEnd/>
            <a:tailEnd/>
          </a:ln>
        </p:spPr>
      </p:pic>
      <p:sp>
        <p:nvSpPr>
          <p:cNvPr id="15364" name="Text Box 10"/>
          <p:cNvSpPr txBox="1">
            <a:spLocks noChangeArrowheads="1"/>
          </p:cNvSpPr>
          <p:nvPr/>
        </p:nvSpPr>
        <p:spPr bwMode="auto">
          <a:xfrm>
            <a:off x="5961063" y="6307138"/>
            <a:ext cx="2782887" cy="246062"/>
          </a:xfrm>
          <a:prstGeom prst="rect">
            <a:avLst/>
          </a:prstGeom>
          <a:noFill/>
          <a:ln w="9525">
            <a:noFill/>
            <a:miter lim="800000"/>
            <a:headEnd/>
            <a:tailEnd/>
          </a:ln>
        </p:spPr>
        <p:txBody>
          <a:bodyPr wrap="none">
            <a:spAutoFit/>
          </a:bodyPr>
          <a:lstStyle/>
          <a:p>
            <a:r>
              <a:rPr lang="en-US" altLang="en-US" sz="1000">
                <a:hlinkClick r:id="rId3"/>
              </a:rPr>
              <a:t>http://books.nap.edu/html/biomems/jcharney.html</a:t>
            </a:r>
            <a:r>
              <a:rPr lang="en-US" altLang="en-US" sz="1000"/>
              <a:t> </a:t>
            </a:r>
          </a:p>
        </p:txBody>
      </p:sp>
      <p:sp>
        <p:nvSpPr>
          <p:cNvPr id="15365" name="TextBox 1"/>
          <p:cNvSpPr txBox="1">
            <a:spLocks noChangeArrowheads="1"/>
          </p:cNvSpPr>
          <p:nvPr/>
        </p:nvSpPr>
        <p:spPr bwMode="auto">
          <a:xfrm>
            <a:off x="6911975" y="5681663"/>
            <a:ext cx="881063" cy="339725"/>
          </a:xfrm>
          <a:prstGeom prst="rect">
            <a:avLst/>
          </a:prstGeom>
          <a:noFill/>
          <a:ln w="9525">
            <a:noFill/>
            <a:miter lim="800000"/>
            <a:headEnd/>
            <a:tailEnd/>
          </a:ln>
        </p:spPr>
        <p:txBody>
          <a:bodyPr wrap="none">
            <a:spAutoFit/>
          </a:bodyPr>
          <a:lstStyle/>
          <a:p>
            <a:r>
              <a:rPr lang="en-US" altLang="en-US"/>
              <a:t>Charney</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ChangeArrowheads="1"/>
          </p:cNvSpPr>
          <p:nvPr>
            <p:ph type="title"/>
          </p:nvPr>
        </p:nvSpPr>
        <p:spPr/>
        <p:txBody>
          <a:bodyPr/>
          <a:lstStyle/>
          <a:p>
            <a:r>
              <a:rPr lang="en-US" altLang="en-US" smtClean="0"/>
              <a:t>Applied NWP</a:t>
            </a:r>
          </a:p>
        </p:txBody>
      </p:sp>
      <p:sp>
        <p:nvSpPr>
          <p:cNvPr id="24578" name="Rectangle 3"/>
          <p:cNvSpPr>
            <a:spLocks noGrp="1" noChangeArrowheads="1"/>
          </p:cNvSpPr>
          <p:nvPr>
            <p:ph type="body" sz="half" idx="1"/>
          </p:nvPr>
        </p:nvSpPr>
        <p:spPr>
          <a:xfrm>
            <a:off x="533400" y="1676400"/>
            <a:ext cx="7848600" cy="3200400"/>
          </a:xfrm>
        </p:spPr>
        <p:txBody>
          <a:bodyPr/>
          <a:lstStyle/>
          <a:p>
            <a:r>
              <a:rPr lang="en-US" altLang="en-US" smtClean="0"/>
              <a:t>Barotropic gravity waves [8.4]</a:t>
            </a:r>
          </a:p>
          <a:p>
            <a:pPr lvl="1"/>
            <a:r>
              <a:rPr lang="en-US" altLang="en-US" smtClean="0"/>
              <a:t>Need to understand their dispersion properties since they are so important for the geostrophic adjustment process</a:t>
            </a:r>
          </a:p>
          <a:p>
            <a:pPr lvl="1"/>
            <a:r>
              <a:rPr lang="en-US" altLang="en-US" smtClean="0"/>
              <a:t>Linearized versions of Eqs. (8.1)-(8.3)</a:t>
            </a:r>
          </a:p>
        </p:txBody>
      </p:sp>
      <p:pic>
        <p:nvPicPr>
          <p:cNvPr id="24579" name="Picture 1"/>
          <p:cNvPicPr>
            <a:picLocks noChangeAspect="1"/>
          </p:cNvPicPr>
          <p:nvPr/>
        </p:nvPicPr>
        <p:blipFill>
          <a:blip r:embed="rId2"/>
          <a:srcRect/>
          <a:stretch>
            <a:fillRect/>
          </a:stretch>
        </p:blipFill>
        <p:spPr bwMode="auto">
          <a:xfrm>
            <a:off x="2452688" y="3581400"/>
            <a:ext cx="4010025" cy="1898650"/>
          </a:xfrm>
          <a:prstGeom prst="rect">
            <a:avLst/>
          </a:prstGeom>
          <a:noFill/>
          <a:ln w="9525">
            <a:noFill/>
            <a:miter lim="800000"/>
            <a:headEnd/>
            <a:tailEnd/>
          </a:ln>
        </p:spPr>
      </p:pic>
      <p:sp>
        <p:nvSpPr>
          <p:cNvPr id="24580" name="TextBox 6"/>
          <p:cNvSpPr txBox="1">
            <a:spLocks noChangeArrowheads="1"/>
          </p:cNvSpPr>
          <p:nvPr/>
        </p:nvSpPr>
        <p:spPr bwMode="auto">
          <a:xfrm>
            <a:off x="381000" y="5759450"/>
            <a:ext cx="8458200" cy="922338"/>
          </a:xfrm>
          <a:prstGeom prst="rect">
            <a:avLst/>
          </a:prstGeom>
          <a:noFill/>
          <a:ln w="9525">
            <a:solidFill>
              <a:schemeClr val="tx1"/>
            </a:solidFill>
            <a:miter lim="800000"/>
            <a:headEnd/>
            <a:tailEnd/>
          </a:ln>
        </p:spPr>
        <p:txBody>
          <a:bodyPr>
            <a:spAutoFit/>
          </a:bodyPr>
          <a:lstStyle/>
          <a:p>
            <a:r>
              <a:rPr lang="en-US" sz="1800"/>
              <a:t>Where it has been assumed that (1) the density difference of the two layers is large (use gravity instead of reduced gravity) and (2) the background flow is zero (effects can be added later in the linearized system).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Grp="1" noChangeArrowheads="1"/>
          </p:cNvSpPr>
          <p:nvPr>
            <p:ph type="title"/>
          </p:nvPr>
        </p:nvSpPr>
        <p:spPr/>
        <p:txBody>
          <a:bodyPr/>
          <a:lstStyle/>
          <a:p>
            <a:r>
              <a:rPr lang="en-US" altLang="en-US" smtClean="0"/>
              <a:t>Applied NWP</a:t>
            </a:r>
          </a:p>
        </p:txBody>
      </p:sp>
      <p:sp>
        <p:nvSpPr>
          <p:cNvPr id="25602" name="Rectangle 3"/>
          <p:cNvSpPr>
            <a:spLocks noGrp="1" noChangeArrowheads="1"/>
          </p:cNvSpPr>
          <p:nvPr>
            <p:ph type="body" sz="half" idx="1"/>
          </p:nvPr>
        </p:nvSpPr>
        <p:spPr>
          <a:xfrm>
            <a:off x="533400" y="1676400"/>
            <a:ext cx="7848600" cy="3200400"/>
          </a:xfrm>
        </p:spPr>
        <p:txBody>
          <a:bodyPr/>
          <a:lstStyle/>
          <a:p>
            <a:r>
              <a:rPr lang="en-US" altLang="en-US" smtClean="0"/>
              <a:t>Barotropic gravity waves [8.4]</a:t>
            </a:r>
          </a:p>
          <a:p>
            <a:pPr lvl="1"/>
            <a:r>
              <a:rPr lang="en-US" altLang="en-US" smtClean="0"/>
              <a:t>Dispersion relation for linear barotropic inertio-gravity waves</a:t>
            </a:r>
          </a:p>
        </p:txBody>
      </p:sp>
      <p:sp>
        <p:nvSpPr>
          <p:cNvPr id="25603" name="TextBox 6"/>
          <p:cNvSpPr txBox="1">
            <a:spLocks noChangeArrowheads="1"/>
          </p:cNvSpPr>
          <p:nvPr/>
        </p:nvSpPr>
        <p:spPr bwMode="auto">
          <a:xfrm>
            <a:off x="685800" y="5943600"/>
            <a:ext cx="6858000" cy="369888"/>
          </a:xfrm>
          <a:prstGeom prst="rect">
            <a:avLst/>
          </a:prstGeom>
          <a:noFill/>
          <a:ln w="9525">
            <a:solidFill>
              <a:schemeClr val="tx1"/>
            </a:solidFill>
            <a:miter lim="800000"/>
            <a:headEnd/>
            <a:tailEnd/>
          </a:ln>
        </p:spPr>
        <p:txBody>
          <a:bodyPr>
            <a:spAutoFit/>
          </a:bodyPr>
          <a:lstStyle/>
          <a:p>
            <a:r>
              <a:rPr lang="en-US" sz="1800"/>
              <a:t>Dispersive </a:t>
            </a:r>
            <a:r>
              <a:rPr lang="en-US" sz="1800">
                <a:sym typeface="Wingdings" pitchFamily="2" charset="2"/>
              </a:rPr>
              <a:t> different waves (wave numbers) travel at different speeds</a:t>
            </a:r>
            <a:endParaRPr lang="en-US" sz="1800"/>
          </a:p>
        </p:txBody>
      </p:sp>
      <p:pic>
        <p:nvPicPr>
          <p:cNvPr id="25604" name="Picture 2"/>
          <p:cNvPicPr>
            <a:picLocks noChangeAspect="1"/>
          </p:cNvPicPr>
          <p:nvPr/>
        </p:nvPicPr>
        <p:blipFill>
          <a:blip r:embed="rId2"/>
          <a:srcRect/>
          <a:stretch>
            <a:fillRect/>
          </a:stretch>
        </p:blipFill>
        <p:spPr bwMode="auto">
          <a:xfrm>
            <a:off x="1828800" y="2854325"/>
            <a:ext cx="5638800" cy="779463"/>
          </a:xfrm>
          <a:prstGeom prst="rect">
            <a:avLst/>
          </a:prstGeom>
          <a:noFill/>
          <a:ln w="9525">
            <a:noFill/>
            <a:miter lim="800000"/>
            <a:headEnd/>
            <a:tailEnd/>
          </a:ln>
        </p:spPr>
      </p:pic>
      <p:pic>
        <p:nvPicPr>
          <p:cNvPr id="25605" name="Picture 3"/>
          <p:cNvPicPr>
            <a:picLocks noChangeAspect="1"/>
          </p:cNvPicPr>
          <p:nvPr/>
        </p:nvPicPr>
        <p:blipFill>
          <a:blip r:embed="rId3"/>
          <a:srcRect/>
          <a:stretch>
            <a:fillRect/>
          </a:stretch>
        </p:blipFill>
        <p:spPr bwMode="auto">
          <a:xfrm>
            <a:off x="1427163" y="3736975"/>
            <a:ext cx="6042025" cy="777875"/>
          </a:xfrm>
          <a:prstGeom prst="rect">
            <a:avLst/>
          </a:prstGeom>
          <a:noFill/>
          <a:ln w="9525">
            <a:noFill/>
            <a:miter lim="800000"/>
            <a:headEnd/>
            <a:tailEnd/>
          </a:ln>
        </p:spPr>
      </p:pic>
      <p:pic>
        <p:nvPicPr>
          <p:cNvPr id="25606" name="Picture 4"/>
          <p:cNvPicPr>
            <a:picLocks noChangeAspect="1"/>
          </p:cNvPicPr>
          <p:nvPr/>
        </p:nvPicPr>
        <p:blipFill>
          <a:blip r:embed="rId4"/>
          <a:srcRect/>
          <a:stretch>
            <a:fillRect/>
          </a:stretch>
        </p:blipFill>
        <p:spPr bwMode="auto">
          <a:xfrm>
            <a:off x="990600" y="4654550"/>
            <a:ext cx="6477000" cy="885825"/>
          </a:xfrm>
          <a:prstGeom prst="rect">
            <a:avLst/>
          </a:prstGeom>
          <a:noFill/>
          <a:ln w="9525">
            <a:noFill/>
            <a:miter lim="800000"/>
            <a:headEnd/>
            <a:tailEnd/>
          </a:ln>
        </p:spPr>
      </p:pic>
      <p:cxnSp>
        <p:nvCxnSpPr>
          <p:cNvPr id="8" name="Straight Connector 7"/>
          <p:cNvCxnSpPr/>
          <p:nvPr/>
        </p:nvCxnSpPr>
        <p:spPr>
          <a:xfrm flipV="1">
            <a:off x="762000" y="3276600"/>
            <a:ext cx="0" cy="2667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62000" y="3276600"/>
            <a:ext cx="914400" cy="0"/>
          </a:xfrm>
          <a:prstGeom prst="straightConnector1">
            <a:avLst/>
          </a:prstGeom>
          <a:ln w="3175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5609" name="TextBox 10"/>
          <p:cNvSpPr txBox="1">
            <a:spLocks noChangeArrowheads="1"/>
          </p:cNvSpPr>
          <p:nvPr/>
        </p:nvSpPr>
        <p:spPr bwMode="auto">
          <a:xfrm>
            <a:off x="6400800" y="1806575"/>
            <a:ext cx="600075" cy="400050"/>
          </a:xfrm>
          <a:prstGeom prst="rect">
            <a:avLst/>
          </a:prstGeom>
          <a:noFill/>
          <a:ln w="9525">
            <a:noFill/>
            <a:miter lim="800000"/>
            <a:headEnd/>
            <a:tailEnd/>
          </a:ln>
        </p:spPr>
        <p:txBody>
          <a:bodyPr wrap="none">
            <a:spAutoFit/>
          </a:bodyPr>
          <a:lstStyle/>
          <a:p>
            <a:r>
              <a:rPr lang="en-US" sz="2000" b="1"/>
              <a:t>{ </a:t>
            </a:r>
            <a:r>
              <a:rPr lang="en-US" sz="2000" b="1" i="1"/>
              <a:t>f </a:t>
            </a:r>
            <a:r>
              <a:rPr lang="en-US" sz="2000" b="1"/>
              <a:t>}</a:t>
            </a:r>
          </a:p>
        </p:txBody>
      </p:sp>
      <p:sp>
        <p:nvSpPr>
          <p:cNvPr id="25610" name="TextBox 13"/>
          <p:cNvSpPr txBox="1">
            <a:spLocks noChangeArrowheads="1"/>
          </p:cNvSpPr>
          <p:nvPr/>
        </p:nvSpPr>
        <p:spPr bwMode="auto">
          <a:xfrm>
            <a:off x="7243763" y="1806575"/>
            <a:ext cx="642937" cy="400050"/>
          </a:xfrm>
          <a:prstGeom prst="rect">
            <a:avLst/>
          </a:prstGeom>
          <a:noFill/>
          <a:ln w="9525">
            <a:noFill/>
            <a:miter lim="800000"/>
            <a:headEnd/>
            <a:tailEnd/>
          </a:ln>
        </p:spPr>
        <p:txBody>
          <a:bodyPr wrap="none">
            <a:spAutoFit/>
          </a:bodyPr>
          <a:lstStyle/>
          <a:p>
            <a:r>
              <a:rPr lang="en-US" sz="2000" b="1"/>
              <a:t>{ </a:t>
            </a:r>
            <a:r>
              <a:rPr lang="en-US" sz="2000" b="1" i="1"/>
              <a:t>g </a:t>
            </a:r>
            <a:r>
              <a:rPr lang="en-US" sz="2000" b="1"/>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Grp="1" noChangeArrowheads="1"/>
          </p:cNvSpPr>
          <p:nvPr>
            <p:ph type="title"/>
          </p:nvPr>
        </p:nvSpPr>
        <p:spPr/>
        <p:txBody>
          <a:bodyPr/>
          <a:lstStyle/>
          <a:p>
            <a:r>
              <a:rPr lang="en-US" altLang="en-US" smtClean="0"/>
              <a:t>Applied NWP</a:t>
            </a:r>
          </a:p>
        </p:txBody>
      </p:sp>
      <p:sp>
        <p:nvSpPr>
          <p:cNvPr id="26626" name="Rectangle 3"/>
          <p:cNvSpPr>
            <a:spLocks noGrp="1" noChangeArrowheads="1"/>
          </p:cNvSpPr>
          <p:nvPr>
            <p:ph type="body" sz="half" idx="1"/>
          </p:nvPr>
        </p:nvSpPr>
        <p:spPr>
          <a:xfrm>
            <a:off x="533400" y="1676400"/>
            <a:ext cx="7848600" cy="3200400"/>
          </a:xfrm>
        </p:spPr>
        <p:txBody>
          <a:bodyPr/>
          <a:lstStyle/>
          <a:p>
            <a:r>
              <a:rPr lang="en-US" altLang="en-US" smtClean="0"/>
              <a:t>Barotropic gravity waves [8.4]</a:t>
            </a:r>
          </a:p>
          <a:p>
            <a:pPr lvl="1"/>
            <a:r>
              <a:rPr lang="en-US" altLang="en-US" i="1" smtClean="0"/>
              <a:t>Rossby radius of deformation</a:t>
            </a:r>
            <a:r>
              <a:rPr lang="en-US" altLang="en-US" smtClean="0">
                <a:sym typeface="Wingdings" pitchFamily="2" charset="2"/>
              </a:rPr>
              <a:t></a:t>
            </a:r>
            <a:r>
              <a:rPr lang="en-US" altLang="en-US" smtClean="0"/>
              <a:t> distance traveled by a gravity wave during one angular inertial period { = 1/</a:t>
            </a:r>
            <a:r>
              <a:rPr lang="en-US" altLang="en-US" b="1" i="1" smtClean="0"/>
              <a:t> </a:t>
            </a:r>
            <a:r>
              <a:rPr lang="en-US" i="1" smtClean="0"/>
              <a:t>f</a:t>
            </a:r>
            <a:r>
              <a:rPr lang="en-US" b="1" i="1" smtClean="0"/>
              <a:t> </a:t>
            </a:r>
            <a:r>
              <a:rPr lang="en-US" smtClean="0"/>
              <a:t>}. For a barotropic fluid,</a:t>
            </a:r>
            <a:endParaRPr lang="en-US" altLang="en-US" smtClean="0"/>
          </a:p>
        </p:txBody>
      </p:sp>
      <p:sp>
        <p:nvSpPr>
          <p:cNvPr id="26627" name="TextBox 6"/>
          <p:cNvSpPr txBox="1">
            <a:spLocks noChangeArrowheads="1"/>
          </p:cNvSpPr>
          <p:nvPr/>
        </p:nvSpPr>
        <p:spPr bwMode="auto">
          <a:xfrm>
            <a:off x="533400" y="5060950"/>
            <a:ext cx="7924800" cy="646113"/>
          </a:xfrm>
          <a:prstGeom prst="rect">
            <a:avLst/>
          </a:prstGeom>
          <a:noFill/>
          <a:ln w="9525">
            <a:solidFill>
              <a:schemeClr val="tx1"/>
            </a:solidFill>
            <a:miter lim="800000"/>
            <a:headEnd/>
            <a:tailEnd/>
          </a:ln>
        </p:spPr>
        <p:txBody>
          <a:bodyPr>
            <a:spAutoFit/>
          </a:bodyPr>
          <a:lstStyle/>
          <a:p>
            <a:r>
              <a:rPr lang="en-US" sz="1800"/>
              <a:t>An atmospheric circulation whose characteristic length is &lt;&lt; </a:t>
            </a:r>
            <a:r>
              <a:rPr lang="en-US" sz="1800" i="1">
                <a:sym typeface="Symbol" pitchFamily="18" charset="2"/>
              </a:rPr>
              <a:t></a:t>
            </a:r>
            <a:r>
              <a:rPr lang="en-US" sz="1800" i="1" baseline="-25000"/>
              <a:t>R </a:t>
            </a:r>
            <a:r>
              <a:rPr lang="en-US" sz="1800"/>
              <a:t>, the earth’s rotation can be ignored as it is not important for the dynamics of the circulation.</a:t>
            </a:r>
          </a:p>
        </p:txBody>
      </p:sp>
      <p:pic>
        <p:nvPicPr>
          <p:cNvPr id="26628" name="Picture 1"/>
          <p:cNvPicPr>
            <a:picLocks noChangeAspect="1"/>
          </p:cNvPicPr>
          <p:nvPr/>
        </p:nvPicPr>
        <p:blipFill>
          <a:blip r:embed="rId2"/>
          <a:srcRect/>
          <a:stretch>
            <a:fillRect/>
          </a:stretch>
        </p:blipFill>
        <p:spPr bwMode="auto">
          <a:xfrm>
            <a:off x="2058988" y="3295650"/>
            <a:ext cx="4189412" cy="590550"/>
          </a:xfrm>
          <a:prstGeom prst="rect">
            <a:avLst/>
          </a:prstGeom>
          <a:noFill/>
          <a:ln w="9525">
            <a:noFill/>
            <a:miter lim="800000"/>
            <a:headEnd/>
            <a:tailEnd/>
          </a:ln>
        </p:spPr>
      </p:pic>
      <p:pic>
        <p:nvPicPr>
          <p:cNvPr id="26629" name="Picture 5"/>
          <p:cNvPicPr>
            <a:picLocks noChangeAspect="1"/>
          </p:cNvPicPr>
          <p:nvPr/>
        </p:nvPicPr>
        <p:blipFill>
          <a:blip r:embed="rId3"/>
          <a:srcRect/>
          <a:stretch>
            <a:fillRect/>
          </a:stretch>
        </p:blipFill>
        <p:spPr bwMode="auto">
          <a:xfrm>
            <a:off x="2033588" y="4010025"/>
            <a:ext cx="4240212" cy="56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title"/>
          </p:nvPr>
        </p:nvSpPr>
        <p:spPr/>
        <p:txBody>
          <a:bodyPr/>
          <a:lstStyle/>
          <a:p>
            <a:r>
              <a:rPr lang="en-US" altLang="en-US" smtClean="0"/>
              <a:t>Applied NWP</a:t>
            </a:r>
          </a:p>
        </p:txBody>
      </p:sp>
      <p:sp>
        <p:nvSpPr>
          <p:cNvPr id="27650" name="Rectangle 3"/>
          <p:cNvSpPr>
            <a:spLocks noGrp="1" noChangeArrowheads="1"/>
          </p:cNvSpPr>
          <p:nvPr>
            <p:ph type="body" sz="half" idx="1"/>
          </p:nvPr>
        </p:nvSpPr>
        <p:spPr>
          <a:xfrm>
            <a:off x="533400" y="1676400"/>
            <a:ext cx="7848600" cy="4038600"/>
          </a:xfrm>
        </p:spPr>
        <p:txBody>
          <a:bodyPr/>
          <a:lstStyle/>
          <a:p>
            <a:r>
              <a:rPr lang="en-US" altLang="en-US" smtClean="0"/>
              <a:t>Barotropic gravity waves [8.4]</a:t>
            </a:r>
          </a:p>
          <a:p>
            <a:pPr lvl="1"/>
            <a:r>
              <a:rPr lang="en-US" altLang="en-US" smtClean="0"/>
              <a:t>Extension to a fluid having multiple layers</a:t>
            </a:r>
          </a:p>
          <a:p>
            <a:pPr lvl="2"/>
            <a:r>
              <a:rPr lang="en-US" altLang="en-US" smtClean="0"/>
              <a:t>An </a:t>
            </a:r>
            <a:r>
              <a:rPr lang="en-US" altLang="en-US" i="1" smtClean="0"/>
              <a:t>n</a:t>
            </a:r>
            <a:r>
              <a:rPr lang="en-US" altLang="en-US" smtClean="0"/>
              <a:t>-layered fluid would have </a:t>
            </a:r>
            <a:r>
              <a:rPr lang="en-US" altLang="en-US" i="1" smtClean="0"/>
              <a:t>n</a:t>
            </a:r>
            <a:r>
              <a:rPr lang="en-US" altLang="en-US" smtClean="0"/>
              <a:t> modes of oscillation; a single barotropic mode and </a:t>
            </a:r>
            <a:r>
              <a:rPr lang="en-US" altLang="en-US" i="1" smtClean="0"/>
              <a:t>n – 1 </a:t>
            </a:r>
            <a:r>
              <a:rPr lang="en-US" altLang="en-US" smtClean="0"/>
              <a:t>baroclinic modes.</a:t>
            </a:r>
          </a:p>
          <a:p>
            <a:pPr lvl="3"/>
            <a:r>
              <a:rPr lang="en-US" altLang="en-US" smtClean="0"/>
              <a:t>Each mode has its own equivalent depth {</a:t>
            </a:r>
            <a:r>
              <a:rPr lang="en-US" altLang="en-US" sz="2000" i="1" smtClean="0"/>
              <a:t>H</a:t>
            </a:r>
            <a:r>
              <a:rPr lang="en-US" altLang="en-US" sz="2000" i="1" baseline="-25000" smtClean="0"/>
              <a:t>e(i)</a:t>
            </a:r>
            <a:r>
              <a:rPr lang="en-US" altLang="en-US" smtClean="0"/>
              <a:t>}, wave speed, and radius of deformation</a:t>
            </a:r>
          </a:p>
          <a:p>
            <a:pPr lvl="3"/>
            <a:r>
              <a:rPr lang="en-US" altLang="en-US" smtClean="0"/>
              <a:t>Baroclinic mode wave speeds are much smaller than the barotropic mode wave speed which, from Eq. (8.34), indicates that the effects of the Earth’s rotation may be more important for small-scale baroclinic disturbances and negligible for the barotropic circulation of the same size (identical “</a:t>
            </a:r>
            <a:r>
              <a:rPr lang="en-US" altLang="en-US" i="1" smtClean="0"/>
              <a:t>K</a:t>
            </a:r>
            <a:r>
              <a:rPr lang="en-US" altLang="en-US" smtClean="0"/>
              <a:t>”)</a:t>
            </a:r>
          </a:p>
          <a:p>
            <a:pPr lvl="2"/>
            <a:r>
              <a:rPr lang="en-US" altLang="en-US" smtClean="0"/>
              <a:t>Has many applications in both atmospheric and oceanic modeling</a:t>
            </a:r>
          </a:p>
        </p:txBody>
      </p:sp>
      <p:sp>
        <p:nvSpPr>
          <p:cNvPr id="27651" name="TextBox 6"/>
          <p:cNvSpPr txBox="1">
            <a:spLocks noChangeArrowheads="1"/>
          </p:cNvSpPr>
          <p:nvPr/>
        </p:nvSpPr>
        <p:spPr bwMode="auto">
          <a:xfrm>
            <a:off x="533400" y="5983288"/>
            <a:ext cx="7924800" cy="646112"/>
          </a:xfrm>
          <a:prstGeom prst="rect">
            <a:avLst/>
          </a:prstGeom>
          <a:noFill/>
          <a:ln w="9525">
            <a:solidFill>
              <a:schemeClr val="tx1"/>
            </a:solidFill>
            <a:miter lim="800000"/>
            <a:headEnd/>
            <a:tailEnd/>
          </a:ln>
        </p:spPr>
        <p:txBody>
          <a:bodyPr>
            <a:spAutoFit/>
          </a:bodyPr>
          <a:lstStyle/>
          <a:p>
            <a:r>
              <a:rPr lang="en-US" sz="1800"/>
              <a:t>An atmospheric circulation whose characteristic length is &lt;&lt; </a:t>
            </a:r>
            <a:r>
              <a:rPr lang="en-US" sz="1800" i="1">
                <a:sym typeface="Symbol" pitchFamily="18" charset="2"/>
              </a:rPr>
              <a:t></a:t>
            </a:r>
            <a:r>
              <a:rPr lang="en-US" sz="1800" i="1" baseline="-25000"/>
              <a:t>R </a:t>
            </a:r>
            <a:r>
              <a:rPr lang="en-US" sz="1800"/>
              <a:t>, the earth’s rotation can be ignored as it is not important for the dynamics of the circulation.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title"/>
          </p:nvPr>
        </p:nvSpPr>
        <p:spPr/>
        <p:txBody>
          <a:bodyPr/>
          <a:lstStyle/>
          <a:p>
            <a:r>
              <a:rPr lang="en-US" altLang="en-US" smtClean="0"/>
              <a:t>Applied NWP</a:t>
            </a:r>
          </a:p>
        </p:txBody>
      </p:sp>
      <p:sp>
        <p:nvSpPr>
          <p:cNvPr id="28674" name="Rectangle 3"/>
          <p:cNvSpPr>
            <a:spLocks noGrp="1" noChangeArrowheads="1"/>
          </p:cNvSpPr>
          <p:nvPr>
            <p:ph type="body" sz="half" idx="1"/>
          </p:nvPr>
        </p:nvSpPr>
        <p:spPr>
          <a:xfrm>
            <a:off x="533400" y="1676400"/>
            <a:ext cx="7848600" cy="4038600"/>
          </a:xfrm>
        </p:spPr>
        <p:txBody>
          <a:bodyPr/>
          <a:lstStyle/>
          <a:p>
            <a:r>
              <a:rPr lang="en-US" altLang="en-US" smtClean="0"/>
              <a:t>Why stagger the horizontal grids in our PE models [8.5]-[8.6]?</a:t>
            </a:r>
          </a:p>
          <a:p>
            <a:pPr lvl="1"/>
            <a:r>
              <a:rPr lang="en-US" altLang="en-US" smtClean="0"/>
              <a:t>Since gravity waves are important for the geostrophic adjustment process, we need to evaluate how well these waves can be simulated on our horizontal (2D) grid. Dispersion relations for Eqs. (8.19)-(8.21) {sl#7 of this LP} using the form of </a:t>
            </a:r>
            <a:r>
              <a:rPr lang="en-US" altLang="en-US" i="1" smtClean="0"/>
              <a:t>differential-difference equations</a:t>
            </a:r>
            <a:r>
              <a:rPr lang="en-US" altLang="en-US" smtClean="0"/>
              <a:t>,</a:t>
            </a:r>
            <a:endParaRPr lang="en-US" altLang="en-US" sz="2000" smtClean="0"/>
          </a:p>
        </p:txBody>
      </p:sp>
      <p:pic>
        <p:nvPicPr>
          <p:cNvPr id="28675" name="Picture 1"/>
          <p:cNvPicPr>
            <a:picLocks noChangeAspect="1"/>
          </p:cNvPicPr>
          <p:nvPr/>
        </p:nvPicPr>
        <p:blipFill>
          <a:blip r:embed="rId2"/>
          <a:srcRect/>
          <a:stretch>
            <a:fillRect/>
          </a:stretch>
        </p:blipFill>
        <p:spPr bwMode="auto">
          <a:xfrm>
            <a:off x="1331913" y="4572000"/>
            <a:ext cx="6480175" cy="211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p:cNvPicPr>
          <p:nvPr/>
        </p:nvPicPr>
        <p:blipFill>
          <a:blip r:embed="rId2"/>
          <a:srcRect/>
          <a:stretch>
            <a:fillRect/>
          </a:stretch>
        </p:blipFill>
        <p:spPr bwMode="auto">
          <a:xfrm>
            <a:off x="3236913" y="6103938"/>
            <a:ext cx="5856287" cy="476250"/>
          </a:xfrm>
          <a:prstGeom prst="rect">
            <a:avLst/>
          </a:prstGeom>
          <a:noFill/>
          <a:ln w="9525">
            <a:noFill/>
            <a:miter lim="800000"/>
            <a:headEnd/>
            <a:tailEnd/>
          </a:ln>
        </p:spPr>
      </p:pic>
      <p:pic>
        <p:nvPicPr>
          <p:cNvPr id="29698" name="Picture 10" descr="Figure8-3.pdf"/>
          <p:cNvPicPr>
            <a:picLocks noChangeAspect="1"/>
          </p:cNvPicPr>
          <p:nvPr/>
        </p:nvPicPr>
        <p:blipFill>
          <a:blip r:embed="rId3"/>
          <a:srcRect/>
          <a:stretch>
            <a:fillRect/>
          </a:stretch>
        </p:blipFill>
        <p:spPr bwMode="auto">
          <a:xfrm>
            <a:off x="158750" y="3863975"/>
            <a:ext cx="3048000" cy="2925763"/>
          </a:xfrm>
          <a:prstGeom prst="rect">
            <a:avLst/>
          </a:prstGeom>
          <a:noFill/>
          <a:ln w="9525">
            <a:noFill/>
            <a:miter lim="800000"/>
            <a:headEnd/>
            <a:tailEnd/>
          </a:ln>
        </p:spPr>
      </p:pic>
      <p:sp>
        <p:nvSpPr>
          <p:cNvPr id="29699" name="Rectangle 4"/>
          <p:cNvSpPr>
            <a:spLocks noGrp="1" noChangeArrowheads="1"/>
          </p:cNvSpPr>
          <p:nvPr>
            <p:ph type="title"/>
          </p:nvPr>
        </p:nvSpPr>
        <p:spPr/>
        <p:txBody>
          <a:bodyPr/>
          <a:lstStyle/>
          <a:p>
            <a:r>
              <a:rPr lang="en-US" altLang="en-US" smtClean="0"/>
              <a:t>Applied NWP</a:t>
            </a:r>
          </a:p>
        </p:txBody>
      </p:sp>
      <p:sp>
        <p:nvSpPr>
          <p:cNvPr id="29700" name="Rectangle 3"/>
          <p:cNvSpPr>
            <a:spLocks noGrp="1" noChangeArrowheads="1"/>
          </p:cNvSpPr>
          <p:nvPr>
            <p:ph type="body" sz="half" idx="1"/>
          </p:nvPr>
        </p:nvSpPr>
        <p:spPr>
          <a:xfrm>
            <a:off x="533400" y="1676400"/>
            <a:ext cx="7848600" cy="2057400"/>
          </a:xfrm>
        </p:spPr>
        <p:txBody>
          <a:bodyPr/>
          <a:lstStyle/>
          <a:p>
            <a:r>
              <a:rPr lang="en-US" altLang="en-US" dirty="0" smtClean="0"/>
              <a:t>Why stagger the horizontal grids in our PE models [8.5]-[8.6]?</a:t>
            </a:r>
          </a:p>
          <a:p>
            <a:pPr lvl="1"/>
            <a:r>
              <a:rPr lang="en-US" altLang="en-US" u="sng" dirty="0" smtClean="0">
                <a:solidFill>
                  <a:srgbClr val="FF0000"/>
                </a:solidFill>
              </a:rPr>
              <a:t>True</a:t>
            </a:r>
            <a:r>
              <a:rPr lang="en-US" altLang="en-US" dirty="0" smtClean="0"/>
              <a:t> dispersion relation – </a:t>
            </a:r>
            <a:r>
              <a:rPr lang="en-US" altLang="en-US" dirty="0" err="1" smtClean="0"/>
              <a:t>barotropic</a:t>
            </a:r>
            <a:r>
              <a:rPr lang="en-US" altLang="en-US" dirty="0" smtClean="0"/>
              <a:t> </a:t>
            </a:r>
            <a:r>
              <a:rPr lang="en-US" altLang="en-US" dirty="0" err="1" smtClean="0"/>
              <a:t>inertio</a:t>
            </a:r>
            <a:r>
              <a:rPr lang="en-US" altLang="en-US" dirty="0" smtClean="0"/>
              <a:t>-gravity waves…</a:t>
            </a:r>
          </a:p>
        </p:txBody>
      </p:sp>
      <p:pic>
        <p:nvPicPr>
          <p:cNvPr id="29701" name="Picture 5"/>
          <p:cNvPicPr>
            <a:picLocks noChangeAspect="1"/>
          </p:cNvPicPr>
          <p:nvPr/>
        </p:nvPicPr>
        <p:blipFill>
          <a:blip r:embed="rId4"/>
          <a:srcRect/>
          <a:stretch>
            <a:fillRect/>
          </a:stretch>
        </p:blipFill>
        <p:spPr bwMode="auto">
          <a:xfrm>
            <a:off x="3357563" y="5316538"/>
            <a:ext cx="5457825" cy="703262"/>
          </a:xfrm>
          <a:prstGeom prst="rect">
            <a:avLst/>
          </a:prstGeom>
          <a:noFill/>
          <a:ln w="31750">
            <a:solidFill>
              <a:srgbClr val="FF0000"/>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title"/>
          </p:nvPr>
        </p:nvSpPr>
        <p:spPr/>
        <p:txBody>
          <a:bodyPr/>
          <a:lstStyle/>
          <a:p>
            <a:r>
              <a:rPr lang="en-US" altLang="en-US" smtClean="0"/>
              <a:t>Applied NWP</a:t>
            </a:r>
          </a:p>
        </p:txBody>
      </p:sp>
      <p:sp>
        <p:nvSpPr>
          <p:cNvPr id="30722" name="Rectangle 3"/>
          <p:cNvSpPr>
            <a:spLocks noGrp="1" noChangeArrowheads="1"/>
          </p:cNvSpPr>
          <p:nvPr>
            <p:ph type="body" sz="half" idx="1"/>
          </p:nvPr>
        </p:nvSpPr>
        <p:spPr>
          <a:xfrm>
            <a:off x="533400" y="1676400"/>
            <a:ext cx="7848600" cy="2057400"/>
          </a:xfrm>
        </p:spPr>
        <p:txBody>
          <a:bodyPr/>
          <a:lstStyle/>
          <a:p>
            <a:r>
              <a:rPr lang="en-US" altLang="en-US" smtClean="0"/>
              <a:t>Why stagger the horizontal grids in our PE models [8.5]-[8.6]?</a:t>
            </a:r>
          </a:p>
          <a:p>
            <a:pPr lvl="1"/>
            <a:r>
              <a:rPr lang="en-US" altLang="en-US" u="sng" smtClean="0">
                <a:solidFill>
                  <a:srgbClr val="FF0000"/>
                </a:solidFill>
              </a:rPr>
              <a:t>Unstaggered</a:t>
            </a:r>
            <a:r>
              <a:rPr lang="en-US" altLang="en-US" smtClean="0"/>
              <a:t> 2D grid (Arakawa A grid)</a:t>
            </a:r>
          </a:p>
        </p:txBody>
      </p:sp>
      <p:pic>
        <p:nvPicPr>
          <p:cNvPr id="30723" name="Picture 4" descr="Figure8-2.pdf"/>
          <p:cNvPicPr>
            <a:picLocks noChangeAspect="1"/>
          </p:cNvPicPr>
          <p:nvPr/>
        </p:nvPicPr>
        <p:blipFill>
          <a:blip r:embed="rId2"/>
          <a:srcRect/>
          <a:stretch>
            <a:fillRect/>
          </a:stretch>
        </p:blipFill>
        <p:spPr bwMode="auto">
          <a:xfrm>
            <a:off x="6248400" y="2209800"/>
            <a:ext cx="2544763" cy="2446338"/>
          </a:xfrm>
          <a:prstGeom prst="rect">
            <a:avLst/>
          </a:prstGeom>
          <a:noFill/>
          <a:ln w="9525">
            <a:noFill/>
            <a:miter lim="800000"/>
            <a:headEnd/>
            <a:tailEnd/>
          </a:ln>
        </p:spPr>
      </p:pic>
      <p:pic>
        <p:nvPicPr>
          <p:cNvPr id="30724" name="Picture 2"/>
          <p:cNvPicPr>
            <a:picLocks noChangeAspect="1"/>
          </p:cNvPicPr>
          <p:nvPr/>
        </p:nvPicPr>
        <p:blipFill>
          <a:blip r:embed="rId3"/>
          <a:srcRect/>
          <a:stretch>
            <a:fillRect/>
          </a:stretch>
        </p:blipFill>
        <p:spPr bwMode="auto">
          <a:xfrm>
            <a:off x="457200" y="3124200"/>
            <a:ext cx="5661025" cy="755650"/>
          </a:xfrm>
          <a:prstGeom prst="rect">
            <a:avLst/>
          </a:prstGeom>
          <a:noFill/>
          <a:ln w="9525">
            <a:noFill/>
            <a:miter lim="800000"/>
            <a:headEnd/>
            <a:tailEnd/>
          </a:ln>
        </p:spPr>
      </p:pic>
      <p:pic>
        <p:nvPicPr>
          <p:cNvPr id="30725" name="Picture 6" descr="Figure8-4.pdf"/>
          <p:cNvPicPr>
            <a:picLocks noChangeAspect="1"/>
          </p:cNvPicPr>
          <p:nvPr/>
        </p:nvPicPr>
        <p:blipFill>
          <a:blip r:embed="rId4"/>
          <a:srcRect/>
          <a:stretch>
            <a:fillRect/>
          </a:stretch>
        </p:blipFill>
        <p:spPr bwMode="auto">
          <a:xfrm>
            <a:off x="165100" y="3900488"/>
            <a:ext cx="3035300" cy="2852737"/>
          </a:xfrm>
          <a:prstGeom prst="rect">
            <a:avLst/>
          </a:prstGeom>
          <a:noFill/>
          <a:ln w="9525">
            <a:noFill/>
            <a:miter lim="800000"/>
            <a:headEnd/>
            <a:tailEnd/>
          </a:ln>
        </p:spPr>
      </p:pic>
      <p:pic>
        <p:nvPicPr>
          <p:cNvPr id="30726" name="Picture 3"/>
          <p:cNvPicPr>
            <a:picLocks noChangeAspect="1"/>
          </p:cNvPicPr>
          <p:nvPr/>
        </p:nvPicPr>
        <p:blipFill>
          <a:blip r:embed="rId5"/>
          <a:srcRect/>
          <a:stretch>
            <a:fillRect/>
          </a:stretch>
        </p:blipFill>
        <p:spPr bwMode="auto">
          <a:xfrm>
            <a:off x="3230563" y="6103938"/>
            <a:ext cx="5711825" cy="450850"/>
          </a:xfrm>
          <a:prstGeom prst="rect">
            <a:avLst/>
          </a:prstGeom>
          <a:noFill/>
          <a:ln w="9525">
            <a:noFill/>
            <a:miter lim="800000"/>
            <a:headEnd/>
            <a:tailEnd/>
          </a:ln>
        </p:spPr>
      </p:pic>
      <p:pic>
        <p:nvPicPr>
          <p:cNvPr id="30727" name="Picture 5"/>
          <p:cNvPicPr>
            <a:picLocks noChangeAspect="1"/>
          </p:cNvPicPr>
          <p:nvPr/>
        </p:nvPicPr>
        <p:blipFill>
          <a:blip r:embed="rId6"/>
          <a:srcRect/>
          <a:stretch>
            <a:fillRect/>
          </a:stretch>
        </p:blipFill>
        <p:spPr bwMode="auto">
          <a:xfrm>
            <a:off x="3357563" y="5316538"/>
            <a:ext cx="5457825" cy="703262"/>
          </a:xfrm>
          <a:prstGeom prst="rect">
            <a:avLst/>
          </a:prstGeom>
          <a:noFill/>
          <a:ln w="9525">
            <a:noFill/>
            <a:miter lim="800000"/>
            <a:headEnd/>
            <a:tailEnd/>
          </a:ln>
        </p:spPr>
      </p:pic>
      <p:sp>
        <p:nvSpPr>
          <p:cNvPr id="30728" name="TextBox 9"/>
          <p:cNvSpPr txBox="1">
            <a:spLocks noChangeArrowheads="1"/>
          </p:cNvSpPr>
          <p:nvPr/>
        </p:nvSpPr>
        <p:spPr bwMode="auto">
          <a:xfrm>
            <a:off x="3200400" y="4964113"/>
            <a:ext cx="5867400" cy="369887"/>
          </a:xfrm>
          <a:prstGeom prst="rect">
            <a:avLst/>
          </a:prstGeom>
          <a:noFill/>
          <a:ln w="9525">
            <a:solidFill>
              <a:schemeClr val="tx1"/>
            </a:solidFill>
            <a:miter lim="800000"/>
            <a:headEnd/>
            <a:tailEnd/>
          </a:ln>
        </p:spPr>
        <p:txBody>
          <a:bodyPr>
            <a:spAutoFit/>
          </a:bodyPr>
          <a:lstStyle/>
          <a:p>
            <a:r>
              <a:rPr lang="en-US" sz="1800"/>
              <a:t>True dispersion relation – barotropic inertio-gravity waves…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p:cNvPicPr>
          <p:nvPr/>
        </p:nvPicPr>
        <p:blipFill>
          <a:blip r:embed="rId2"/>
          <a:srcRect/>
          <a:stretch>
            <a:fillRect/>
          </a:stretch>
        </p:blipFill>
        <p:spPr bwMode="auto">
          <a:xfrm>
            <a:off x="565150" y="3159125"/>
            <a:ext cx="5553075" cy="661988"/>
          </a:xfrm>
          <a:prstGeom prst="rect">
            <a:avLst/>
          </a:prstGeom>
          <a:noFill/>
          <a:ln w="9525">
            <a:noFill/>
            <a:miter lim="800000"/>
            <a:headEnd/>
            <a:tailEnd/>
          </a:ln>
        </p:spPr>
      </p:pic>
      <p:pic>
        <p:nvPicPr>
          <p:cNvPr id="31746" name="Picture 10" descr="Figure8-6.pdf"/>
          <p:cNvPicPr>
            <a:picLocks noChangeAspect="1"/>
          </p:cNvPicPr>
          <p:nvPr/>
        </p:nvPicPr>
        <p:blipFill>
          <a:blip r:embed="rId3"/>
          <a:srcRect/>
          <a:stretch>
            <a:fillRect/>
          </a:stretch>
        </p:blipFill>
        <p:spPr bwMode="auto">
          <a:xfrm>
            <a:off x="6248400" y="2198688"/>
            <a:ext cx="2500313" cy="2457450"/>
          </a:xfrm>
          <a:prstGeom prst="rect">
            <a:avLst/>
          </a:prstGeom>
          <a:noFill/>
          <a:ln w="9525">
            <a:noFill/>
            <a:miter lim="800000"/>
            <a:headEnd/>
            <a:tailEnd/>
          </a:ln>
        </p:spPr>
      </p:pic>
      <p:sp>
        <p:nvSpPr>
          <p:cNvPr id="31747" name="Rectangle 4"/>
          <p:cNvSpPr>
            <a:spLocks noGrp="1" noChangeArrowheads="1"/>
          </p:cNvSpPr>
          <p:nvPr>
            <p:ph type="title"/>
          </p:nvPr>
        </p:nvSpPr>
        <p:spPr/>
        <p:txBody>
          <a:bodyPr/>
          <a:lstStyle/>
          <a:p>
            <a:r>
              <a:rPr lang="en-US" altLang="en-US" smtClean="0"/>
              <a:t>Applied NWP</a:t>
            </a:r>
          </a:p>
        </p:txBody>
      </p:sp>
      <p:sp>
        <p:nvSpPr>
          <p:cNvPr id="31748" name="Rectangle 3"/>
          <p:cNvSpPr>
            <a:spLocks noGrp="1" noChangeArrowheads="1"/>
          </p:cNvSpPr>
          <p:nvPr>
            <p:ph type="body" sz="half" idx="1"/>
          </p:nvPr>
        </p:nvSpPr>
        <p:spPr>
          <a:xfrm>
            <a:off x="533400" y="1676400"/>
            <a:ext cx="7848600" cy="2057400"/>
          </a:xfrm>
        </p:spPr>
        <p:txBody>
          <a:bodyPr/>
          <a:lstStyle/>
          <a:p>
            <a:r>
              <a:rPr lang="en-US" altLang="en-US" smtClean="0"/>
              <a:t>Why stagger the horizontal grids in our PE models [8.5]-[8.6]?</a:t>
            </a:r>
          </a:p>
          <a:p>
            <a:pPr lvl="1"/>
            <a:r>
              <a:rPr lang="en-US" altLang="en-US" smtClean="0"/>
              <a:t>Staggered 2D grid (Arakawa B grid)</a:t>
            </a:r>
          </a:p>
        </p:txBody>
      </p:sp>
      <p:pic>
        <p:nvPicPr>
          <p:cNvPr id="31749" name="Picture 5"/>
          <p:cNvPicPr>
            <a:picLocks noChangeAspect="1"/>
          </p:cNvPicPr>
          <p:nvPr/>
        </p:nvPicPr>
        <p:blipFill>
          <a:blip r:embed="rId4"/>
          <a:srcRect/>
          <a:stretch>
            <a:fillRect/>
          </a:stretch>
        </p:blipFill>
        <p:spPr bwMode="auto">
          <a:xfrm>
            <a:off x="3357563" y="5316538"/>
            <a:ext cx="5457825" cy="703262"/>
          </a:xfrm>
          <a:prstGeom prst="rect">
            <a:avLst/>
          </a:prstGeom>
          <a:noFill/>
          <a:ln w="9525">
            <a:noFill/>
            <a:miter lim="800000"/>
            <a:headEnd/>
            <a:tailEnd/>
          </a:ln>
        </p:spPr>
      </p:pic>
      <p:sp>
        <p:nvSpPr>
          <p:cNvPr id="31750" name="TextBox 9"/>
          <p:cNvSpPr txBox="1">
            <a:spLocks noChangeArrowheads="1"/>
          </p:cNvSpPr>
          <p:nvPr/>
        </p:nvSpPr>
        <p:spPr bwMode="auto">
          <a:xfrm>
            <a:off x="3200400" y="4964113"/>
            <a:ext cx="5867400" cy="369887"/>
          </a:xfrm>
          <a:prstGeom prst="rect">
            <a:avLst/>
          </a:prstGeom>
          <a:noFill/>
          <a:ln w="9525">
            <a:solidFill>
              <a:schemeClr val="tx1"/>
            </a:solidFill>
            <a:miter lim="800000"/>
            <a:headEnd/>
            <a:tailEnd/>
          </a:ln>
        </p:spPr>
        <p:txBody>
          <a:bodyPr>
            <a:spAutoFit/>
          </a:bodyPr>
          <a:lstStyle/>
          <a:p>
            <a:r>
              <a:rPr lang="en-US" sz="1800"/>
              <a:t>True dispersion relation – barotropic inertio-gravity waves…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p:cNvPicPr>
          <p:nvPr/>
        </p:nvPicPr>
        <p:blipFill>
          <a:blip r:embed="rId2"/>
          <a:srcRect/>
          <a:stretch>
            <a:fillRect/>
          </a:stretch>
        </p:blipFill>
        <p:spPr bwMode="auto">
          <a:xfrm>
            <a:off x="161925" y="2986088"/>
            <a:ext cx="5924550" cy="1109662"/>
          </a:xfrm>
          <a:prstGeom prst="rect">
            <a:avLst/>
          </a:prstGeom>
          <a:noFill/>
          <a:ln w="9525">
            <a:noFill/>
            <a:miter lim="800000"/>
            <a:headEnd/>
            <a:tailEnd/>
          </a:ln>
        </p:spPr>
      </p:pic>
      <p:pic>
        <p:nvPicPr>
          <p:cNvPr id="32770" name="Picture 7" descr="Figure8-7.pdf"/>
          <p:cNvPicPr>
            <a:picLocks noChangeAspect="1"/>
          </p:cNvPicPr>
          <p:nvPr/>
        </p:nvPicPr>
        <p:blipFill>
          <a:blip r:embed="rId3"/>
          <a:srcRect/>
          <a:stretch>
            <a:fillRect/>
          </a:stretch>
        </p:blipFill>
        <p:spPr bwMode="auto">
          <a:xfrm>
            <a:off x="6248400" y="2206625"/>
            <a:ext cx="2505075" cy="2449513"/>
          </a:xfrm>
          <a:prstGeom prst="rect">
            <a:avLst/>
          </a:prstGeom>
          <a:noFill/>
          <a:ln w="9525">
            <a:noFill/>
            <a:miter lim="800000"/>
            <a:headEnd/>
            <a:tailEnd/>
          </a:ln>
        </p:spPr>
      </p:pic>
      <p:sp>
        <p:nvSpPr>
          <p:cNvPr id="32771" name="Rectangle 4"/>
          <p:cNvSpPr>
            <a:spLocks noGrp="1" noChangeArrowheads="1"/>
          </p:cNvSpPr>
          <p:nvPr>
            <p:ph type="title"/>
          </p:nvPr>
        </p:nvSpPr>
        <p:spPr/>
        <p:txBody>
          <a:bodyPr/>
          <a:lstStyle/>
          <a:p>
            <a:r>
              <a:rPr lang="en-US" altLang="en-US" smtClean="0"/>
              <a:t>Applied NWP</a:t>
            </a:r>
          </a:p>
        </p:txBody>
      </p:sp>
      <p:sp>
        <p:nvSpPr>
          <p:cNvPr id="32772" name="Rectangle 3"/>
          <p:cNvSpPr>
            <a:spLocks noGrp="1" noChangeArrowheads="1"/>
          </p:cNvSpPr>
          <p:nvPr>
            <p:ph type="body" sz="half" idx="1"/>
          </p:nvPr>
        </p:nvSpPr>
        <p:spPr>
          <a:xfrm>
            <a:off x="533400" y="1676400"/>
            <a:ext cx="7848600" cy="2057400"/>
          </a:xfrm>
        </p:spPr>
        <p:txBody>
          <a:bodyPr/>
          <a:lstStyle/>
          <a:p>
            <a:r>
              <a:rPr lang="en-US" altLang="en-US" smtClean="0"/>
              <a:t>Why stagger the horizontal grids in our PE models [8.5]-[8.6]?</a:t>
            </a:r>
          </a:p>
          <a:p>
            <a:pPr lvl="1"/>
            <a:r>
              <a:rPr lang="en-US" altLang="en-US" smtClean="0"/>
              <a:t>Staggered 2D grid (Arakawa C grid)</a:t>
            </a:r>
          </a:p>
        </p:txBody>
      </p:sp>
      <p:pic>
        <p:nvPicPr>
          <p:cNvPr id="32773" name="Picture 5"/>
          <p:cNvPicPr>
            <a:picLocks noChangeAspect="1"/>
          </p:cNvPicPr>
          <p:nvPr/>
        </p:nvPicPr>
        <p:blipFill>
          <a:blip r:embed="rId4"/>
          <a:srcRect/>
          <a:stretch>
            <a:fillRect/>
          </a:stretch>
        </p:blipFill>
        <p:spPr bwMode="auto">
          <a:xfrm>
            <a:off x="3357563" y="5316538"/>
            <a:ext cx="5457825" cy="703262"/>
          </a:xfrm>
          <a:prstGeom prst="rect">
            <a:avLst/>
          </a:prstGeom>
          <a:noFill/>
          <a:ln w="9525">
            <a:noFill/>
            <a:miter lim="800000"/>
            <a:headEnd/>
            <a:tailEnd/>
          </a:ln>
        </p:spPr>
      </p:pic>
      <p:sp>
        <p:nvSpPr>
          <p:cNvPr id="32774" name="TextBox 9"/>
          <p:cNvSpPr txBox="1">
            <a:spLocks noChangeArrowheads="1"/>
          </p:cNvSpPr>
          <p:nvPr/>
        </p:nvSpPr>
        <p:spPr bwMode="auto">
          <a:xfrm>
            <a:off x="3200400" y="4964113"/>
            <a:ext cx="5867400" cy="369887"/>
          </a:xfrm>
          <a:prstGeom prst="rect">
            <a:avLst/>
          </a:prstGeom>
          <a:noFill/>
          <a:ln w="9525">
            <a:solidFill>
              <a:schemeClr val="tx1"/>
            </a:solidFill>
            <a:miter lim="800000"/>
            <a:headEnd/>
            <a:tailEnd/>
          </a:ln>
        </p:spPr>
        <p:txBody>
          <a:bodyPr>
            <a:spAutoFit/>
          </a:bodyPr>
          <a:lstStyle/>
          <a:p>
            <a:r>
              <a:rPr lang="en-US" sz="1800"/>
              <a:t>True dispersion relation – barotropic inertio-gravity waves…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p:cNvPicPr>
          <p:nvPr/>
        </p:nvPicPr>
        <p:blipFill>
          <a:blip r:embed="rId2"/>
          <a:srcRect/>
          <a:stretch>
            <a:fillRect/>
          </a:stretch>
        </p:blipFill>
        <p:spPr bwMode="auto">
          <a:xfrm>
            <a:off x="147638" y="2982913"/>
            <a:ext cx="5938837" cy="1138237"/>
          </a:xfrm>
          <a:prstGeom prst="rect">
            <a:avLst/>
          </a:prstGeom>
          <a:noFill/>
          <a:ln w="9525">
            <a:noFill/>
            <a:miter lim="800000"/>
            <a:headEnd/>
            <a:tailEnd/>
          </a:ln>
        </p:spPr>
      </p:pic>
      <p:pic>
        <p:nvPicPr>
          <p:cNvPr id="33794" name="Picture 8" descr="Figure8-8.pdf"/>
          <p:cNvPicPr>
            <a:picLocks noChangeAspect="1"/>
          </p:cNvPicPr>
          <p:nvPr/>
        </p:nvPicPr>
        <p:blipFill>
          <a:blip r:embed="rId3"/>
          <a:srcRect/>
          <a:stretch>
            <a:fillRect/>
          </a:stretch>
        </p:blipFill>
        <p:spPr bwMode="auto">
          <a:xfrm>
            <a:off x="6240463" y="2212975"/>
            <a:ext cx="2519362" cy="2443163"/>
          </a:xfrm>
          <a:prstGeom prst="rect">
            <a:avLst/>
          </a:prstGeom>
          <a:noFill/>
          <a:ln w="9525">
            <a:noFill/>
            <a:miter lim="800000"/>
            <a:headEnd/>
            <a:tailEnd/>
          </a:ln>
        </p:spPr>
      </p:pic>
      <p:sp>
        <p:nvSpPr>
          <p:cNvPr id="33795" name="Rectangle 4"/>
          <p:cNvSpPr>
            <a:spLocks noGrp="1" noChangeArrowheads="1"/>
          </p:cNvSpPr>
          <p:nvPr>
            <p:ph type="title"/>
          </p:nvPr>
        </p:nvSpPr>
        <p:spPr/>
        <p:txBody>
          <a:bodyPr/>
          <a:lstStyle/>
          <a:p>
            <a:r>
              <a:rPr lang="en-US" altLang="en-US" smtClean="0"/>
              <a:t>Applied NWP</a:t>
            </a:r>
          </a:p>
        </p:txBody>
      </p:sp>
      <p:sp>
        <p:nvSpPr>
          <p:cNvPr id="33796" name="Rectangle 3"/>
          <p:cNvSpPr>
            <a:spLocks noGrp="1" noChangeArrowheads="1"/>
          </p:cNvSpPr>
          <p:nvPr>
            <p:ph type="body" sz="half" idx="1"/>
          </p:nvPr>
        </p:nvSpPr>
        <p:spPr>
          <a:xfrm>
            <a:off x="533400" y="1676400"/>
            <a:ext cx="7848600" cy="2057400"/>
          </a:xfrm>
        </p:spPr>
        <p:txBody>
          <a:bodyPr/>
          <a:lstStyle/>
          <a:p>
            <a:r>
              <a:rPr lang="en-US" altLang="en-US" smtClean="0"/>
              <a:t>Why stagger the horizontal grids in our PE models [8.5]-[8.6]?</a:t>
            </a:r>
          </a:p>
          <a:p>
            <a:pPr lvl="1"/>
            <a:r>
              <a:rPr lang="en-US" altLang="en-US" smtClean="0"/>
              <a:t>Staggered 2D grid (Arakawa D grid)</a:t>
            </a:r>
          </a:p>
        </p:txBody>
      </p:sp>
      <p:pic>
        <p:nvPicPr>
          <p:cNvPr id="33797" name="Picture 5"/>
          <p:cNvPicPr>
            <a:picLocks noChangeAspect="1"/>
          </p:cNvPicPr>
          <p:nvPr/>
        </p:nvPicPr>
        <p:blipFill>
          <a:blip r:embed="rId4"/>
          <a:srcRect/>
          <a:stretch>
            <a:fillRect/>
          </a:stretch>
        </p:blipFill>
        <p:spPr bwMode="auto">
          <a:xfrm>
            <a:off x="3357563" y="5316538"/>
            <a:ext cx="5457825" cy="703262"/>
          </a:xfrm>
          <a:prstGeom prst="rect">
            <a:avLst/>
          </a:prstGeom>
          <a:noFill/>
          <a:ln w="9525">
            <a:noFill/>
            <a:miter lim="800000"/>
            <a:headEnd/>
            <a:tailEnd/>
          </a:ln>
        </p:spPr>
      </p:pic>
      <p:sp>
        <p:nvSpPr>
          <p:cNvPr id="33798" name="TextBox 9"/>
          <p:cNvSpPr txBox="1">
            <a:spLocks noChangeArrowheads="1"/>
          </p:cNvSpPr>
          <p:nvPr/>
        </p:nvSpPr>
        <p:spPr bwMode="auto">
          <a:xfrm>
            <a:off x="3200400" y="4964113"/>
            <a:ext cx="5867400" cy="369887"/>
          </a:xfrm>
          <a:prstGeom prst="rect">
            <a:avLst/>
          </a:prstGeom>
          <a:noFill/>
          <a:ln w="9525">
            <a:solidFill>
              <a:schemeClr val="tx1"/>
            </a:solidFill>
            <a:miter lim="800000"/>
            <a:headEnd/>
            <a:tailEnd/>
          </a:ln>
        </p:spPr>
        <p:txBody>
          <a:bodyPr>
            <a:spAutoFit/>
          </a:bodyPr>
          <a:lstStyle/>
          <a:p>
            <a:r>
              <a:rPr lang="en-US" sz="1800"/>
              <a:t>True dispersion relation – barotropic inertio-gravity waves…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title"/>
          </p:nvPr>
        </p:nvSpPr>
        <p:spPr/>
        <p:txBody>
          <a:bodyPr/>
          <a:lstStyle/>
          <a:p>
            <a:r>
              <a:rPr lang="en-US" altLang="en-US" smtClean="0"/>
              <a:t>Applied NWP</a:t>
            </a:r>
          </a:p>
        </p:txBody>
      </p:sp>
      <p:sp>
        <p:nvSpPr>
          <p:cNvPr id="16386" name="Rectangle 3"/>
          <p:cNvSpPr>
            <a:spLocks noGrp="1" noChangeArrowheads="1"/>
          </p:cNvSpPr>
          <p:nvPr>
            <p:ph type="body" sz="half" idx="1"/>
          </p:nvPr>
        </p:nvSpPr>
        <p:spPr>
          <a:xfrm>
            <a:off x="533400" y="1905000"/>
            <a:ext cx="7848600" cy="1295400"/>
          </a:xfrm>
        </p:spPr>
        <p:txBody>
          <a:bodyPr/>
          <a:lstStyle/>
          <a:p>
            <a:r>
              <a:rPr lang="en-US" altLang="en-US" smtClean="0"/>
              <a:t>The humid atmosphere is governed by a system of seven equations and seven unknowns…</a:t>
            </a:r>
          </a:p>
        </p:txBody>
      </p:sp>
      <p:sp>
        <p:nvSpPr>
          <p:cNvPr id="16387" name="Text Box 6"/>
          <p:cNvSpPr txBox="1">
            <a:spLocks noChangeArrowheads="1"/>
          </p:cNvSpPr>
          <p:nvPr/>
        </p:nvSpPr>
        <p:spPr bwMode="auto">
          <a:xfrm>
            <a:off x="5237163" y="6248400"/>
            <a:ext cx="3525837" cy="457200"/>
          </a:xfrm>
          <a:prstGeom prst="rect">
            <a:avLst/>
          </a:prstGeom>
          <a:noFill/>
          <a:ln w="9525">
            <a:noFill/>
            <a:miter lim="800000"/>
            <a:headEnd/>
            <a:tailEnd/>
          </a:ln>
        </p:spPr>
        <p:txBody>
          <a:bodyPr wrap="none">
            <a:spAutoFit/>
          </a:bodyPr>
          <a:lstStyle/>
          <a:p>
            <a:r>
              <a:rPr lang="en-US" altLang="en-US" sz="2400"/>
              <a:t>…our governing equations.</a:t>
            </a:r>
          </a:p>
        </p:txBody>
      </p:sp>
      <p:sp>
        <p:nvSpPr>
          <p:cNvPr id="16388" name="Text Box 7"/>
          <p:cNvSpPr txBox="1">
            <a:spLocks noChangeArrowheads="1"/>
          </p:cNvSpPr>
          <p:nvPr/>
        </p:nvSpPr>
        <p:spPr bwMode="auto">
          <a:xfrm>
            <a:off x="593725" y="1447800"/>
            <a:ext cx="1673225" cy="457200"/>
          </a:xfrm>
          <a:prstGeom prst="rect">
            <a:avLst/>
          </a:prstGeom>
          <a:noFill/>
          <a:ln w="9525">
            <a:noFill/>
            <a:miter lim="800000"/>
            <a:headEnd/>
            <a:tailEnd/>
          </a:ln>
        </p:spPr>
        <p:txBody>
          <a:bodyPr wrap="none">
            <a:spAutoFit/>
          </a:bodyPr>
          <a:lstStyle/>
          <a:p>
            <a:r>
              <a:rPr lang="en-US" altLang="en-US" sz="2400">
                <a:solidFill>
                  <a:srgbClr val="FF0000"/>
                </a:solidFill>
              </a:rPr>
              <a:t>REVIEW…</a:t>
            </a:r>
          </a:p>
        </p:txBody>
      </p:sp>
      <p:pic>
        <p:nvPicPr>
          <p:cNvPr id="16389" name="Picture 6"/>
          <p:cNvPicPr>
            <a:picLocks noChangeAspect="1"/>
          </p:cNvPicPr>
          <p:nvPr/>
        </p:nvPicPr>
        <p:blipFill>
          <a:blip r:embed="rId2"/>
          <a:srcRect/>
          <a:stretch>
            <a:fillRect/>
          </a:stretch>
        </p:blipFill>
        <p:spPr bwMode="auto">
          <a:xfrm>
            <a:off x="1919288" y="2743200"/>
            <a:ext cx="5076825" cy="3624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p:cNvPicPr>
          <p:nvPr/>
        </p:nvPicPr>
        <p:blipFill>
          <a:blip r:embed="rId2"/>
          <a:srcRect/>
          <a:stretch>
            <a:fillRect/>
          </a:stretch>
        </p:blipFill>
        <p:spPr bwMode="auto">
          <a:xfrm>
            <a:off x="249238" y="3244850"/>
            <a:ext cx="5737225" cy="614363"/>
          </a:xfrm>
          <a:prstGeom prst="rect">
            <a:avLst/>
          </a:prstGeom>
          <a:noFill/>
          <a:ln w="9525">
            <a:noFill/>
            <a:miter lim="800000"/>
            <a:headEnd/>
            <a:tailEnd/>
          </a:ln>
        </p:spPr>
      </p:pic>
      <p:pic>
        <p:nvPicPr>
          <p:cNvPr id="34818" name="Picture 7" descr="Figure8-9.pdf"/>
          <p:cNvPicPr>
            <a:picLocks noChangeAspect="1"/>
          </p:cNvPicPr>
          <p:nvPr/>
        </p:nvPicPr>
        <p:blipFill>
          <a:blip r:embed="rId3"/>
          <a:srcRect/>
          <a:stretch>
            <a:fillRect/>
          </a:stretch>
        </p:blipFill>
        <p:spPr bwMode="auto">
          <a:xfrm>
            <a:off x="6223000" y="2212975"/>
            <a:ext cx="2554288" cy="2466975"/>
          </a:xfrm>
          <a:prstGeom prst="rect">
            <a:avLst/>
          </a:prstGeom>
          <a:noFill/>
          <a:ln w="9525">
            <a:noFill/>
            <a:miter lim="800000"/>
            <a:headEnd/>
            <a:tailEnd/>
          </a:ln>
        </p:spPr>
      </p:pic>
      <p:sp>
        <p:nvSpPr>
          <p:cNvPr id="34819" name="Rectangle 4"/>
          <p:cNvSpPr>
            <a:spLocks noGrp="1" noChangeArrowheads="1"/>
          </p:cNvSpPr>
          <p:nvPr>
            <p:ph type="title"/>
          </p:nvPr>
        </p:nvSpPr>
        <p:spPr/>
        <p:txBody>
          <a:bodyPr/>
          <a:lstStyle/>
          <a:p>
            <a:r>
              <a:rPr lang="en-US" altLang="en-US" smtClean="0"/>
              <a:t>Applied NWP</a:t>
            </a:r>
          </a:p>
        </p:txBody>
      </p:sp>
      <p:sp>
        <p:nvSpPr>
          <p:cNvPr id="34820" name="Rectangle 3"/>
          <p:cNvSpPr>
            <a:spLocks noGrp="1" noChangeArrowheads="1"/>
          </p:cNvSpPr>
          <p:nvPr>
            <p:ph type="body" sz="half" idx="1"/>
          </p:nvPr>
        </p:nvSpPr>
        <p:spPr>
          <a:xfrm>
            <a:off x="533400" y="1676400"/>
            <a:ext cx="7848600" cy="2057400"/>
          </a:xfrm>
        </p:spPr>
        <p:txBody>
          <a:bodyPr/>
          <a:lstStyle/>
          <a:p>
            <a:r>
              <a:rPr lang="en-US" altLang="en-US" smtClean="0"/>
              <a:t>Why stagger the horizontal grids in our PE models [8.5]-[8.6]?</a:t>
            </a:r>
          </a:p>
          <a:p>
            <a:pPr lvl="1"/>
            <a:r>
              <a:rPr lang="en-US" altLang="en-US" smtClean="0"/>
              <a:t>Staggered 2D grid (Arakawa E grid)</a:t>
            </a:r>
          </a:p>
        </p:txBody>
      </p:sp>
      <p:pic>
        <p:nvPicPr>
          <p:cNvPr id="34821" name="Picture 5"/>
          <p:cNvPicPr>
            <a:picLocks noChangeAspect="1"/>
          </p:cNvPicPr>
          <p:nvPr/>
        </p:nvPicPr>
        <p:blipFill>
          <a:blip r:embed="rId4"/>
          <a:srcRect/>
          <a:stretch>
            <a:fillRect/>
          </a:stretch>
        </p:blipFill>
        <p:spPr bwMode="auto">
          <a:xfrm>
            <a:off x="3357563" y="5316538"/>
            <a:ext cx="5457825" cy="703262"/>
          </a:xfrm>
          <a:prstGeom prst="rect">
            <a:avLst/>
          </a:prstGeom>
          <a:noFill/>
          <a:ln w="9525">
            <a:noFill/>
            <a:miter lim="800000"/>
            <a:headEnd/>
            <a:tailEnd/>
          </a:ln>
        </p:spPr>
      </p:pic>
      <p:sp>
        <p:nvSpPr>
          <p:cNvPr id="34822" name="TextBox 9"/>
          <p:cNvSpPr txBox="1">
            <a:spLocks noChangeArrowheads="1"/>
          </p:cNvSpPr>
          <p:nvPr/>
        </p:nvSpPr>
        <p:spPr bwMode="auto">
          <a:xfrm>
            <a:off x="3200400" y="4964113"/>
            <a:ext cx="5867400" cy="369887"/>
          </a:xfrm>
          <a:prstGeom prst="rect">
            <a:avLst/>
          </a:prstGeom>
          <a:noFill/>
          <a:ln w="9525">
            <a:solidFill>
              <a:schemeClr val="tx1"/>
            </a:solidFill>
            <a:miter lim="800000"/>
            <a:headEnd/>
            <a:tailEnd/>
          </a:ln>
        </p:spPr>
        <p:txBody>
          <a:bodyPr>
            <a:spAutoFit/>
          </a:bodyPr>
          <a:lstStyle/>
          <a:p>
            <a:r>
              <a:rPr lang="en-US" sz="1800"/>
              <a:t>True dispersion relation – barotropic inertio-gravity waves…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noChangeArrowheads="1"/>
          </p:cNvSpPr>
          <p:nvPr>
            <p:ph type="title"/>
          </p:nvPr>
        </p:nvSpPr>
        <p:spPr/>
        <p:txBody>
          <a:bodyPr/>
          <a:lstStyle/>
          <a:p>
            <a:r>
              <a:rPr lang="en-US" altLang="en-US" smtClean="0"/>
              <a:t>Applied NWP</a:t>
            </a:r>
          </a:p>
        </p:txBody>
      </p:sp>
      <p:sp>
        <p:nvSpPr>
          <p:cNvPr id="35842" name="Rectangle 3"/>
          <p:cNvSpPr>
            <a:spLocks noGrp="1" noChangeArrowheads="1"/>
          </p:cNvSpPr>
          <p:nvPr>
            <p:ph type="body" sz="half" idx="1"/>
          </p:nvPr>
        </p:nvSpPr>
        <p:spPr>
          <a:xfrm>
            <a:off x="533400" y="1676400"/>
            <a:ext cx="3124200" cy="4191000"/>
          </a:xfrm>
        </p:spPr>
        <p:txBody>
          <a:bodyPr/>
          <a:lstStyle/>
          <a:p>
            <a:r>
              <a:rPr lang="en-US" altLang="en-US" smtClean="0"/>
              <a:t>Why stagger the horizontal grids in our PE models [8.5]-[8.6]?</a:t>
            </a:r>
          </a:p>
        </p:txBody>
      </p:sp>
      <p:pic>
        <p:nvPicPr>
          <p:cNvPr id="35843" name="Picture 8" descr="Figure8-10.pdf"/>
          <p:cNvPicPr>
            <a:picLocks noChangeAspect="1"/>
          </p:cNvPicPr>
          <p:nvPr/>
        </p:nvPicPr>
        <p:blipFill>
          <a:blip r:embed="rId2"/>
          <a:srcRect/>
          <a:stretch>
            <a:fillRect/>
          </a:stretch>
        </p:blipFill>
        <p:spPr bwMode="auto">
          <a:xfrm>
            <a:off x="4191000" y="182563"/>
            <a:ext cx="4749800" cy="5676900"/>
          </a:xfrm>
          <a:prstGeom prst="rect">
            <a:avLst/>
          </a:prstGeom>
          <a:noFill/>
          <a:ln w="9525">
            <a:noFill/>
            <a:miter lim="800000"/>
            <a:headEnd/>
            <a:tailEnd/>
          </a:ln>
        </p:spPr>
      </p:pic>
      <p:pic>
        <p:nvPicPr>
          <p:cNvPr id="35844" name="Picture 1"/>
          <p:cNvPicPr>
            <a:picLocks noChangeAspect="1"/>
          </p:cNvPicPr>
          <p:nvPr/>
        </p:nvPicPr>
        <p:blipFill>
          <a:blip r:embed="rId3"/>
          <a:srcRect/>
          <a:stretch>
            <a:fillRect/>
          </a:stretch>
        </p:blipFill>
        <p:spPr bwMode="auto">
          <a:xfrm>
            <a:off x="3276600" y="5900738"/>
            <a:ext cx="5788025" cy="812800"/>
          </a:xfrm>
          <a:prstGeom prst="rect">
            <a:avLst/>
          </a:prstGeom>
          <a:noFill/>
          <a:ln w="9525">
            <a:noFill/>
            <a:miter lim="800000"/>
            <a:headEnd/>
            <a:tailEnd/>
          </a:ln>
        </p:spPr>
      </p:pic>
      <p:sp>
        <p:nvSpPr>
          <p:cNvPr id="35845" name="TextBox 3"/>
          <p:cNvSpPr txBox="1">
            <a:spLocks noChangeArrowheads="1"/>
          </p:cNvSpPr>
          <p:nvPr/>
        </p:nvSpPr>
        <p:spPr bwMode="auto">
          <a:xfrm>
            <a:off x="533400" y="3886200"/>
            <a:ext cx="2852738" cy="369888"/>
          </a:xfrm>
          <a:prstGeom prst="rect">
            <a:avLst/>
          </a:prstGeom>
          <a:noFill/>
          <a:ln w="19050">
            <a:solidFill>
              <a:srgbClr val="FF0000"/>
            </a:solidFill>
            <a:miter lim="800000"/>
            <a:headEnd/>
            <a:tailEnd/>
          </a:ln>
        </p:spPr>
        <p:txBody>
          <a:bodyPr wrap="none">
            <a:spAutoFit/>
          </a:bodyPr>
          <a:lstStyle/>
          <a:p>
            <a:r>
              <a:rPr lang="en-US" sz="1800"/>
              <a:t>Relatively stable atmosphere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4"/>
          <p:cNvSpPr>
            <a:spLocks noGrp="1" noChangeArrowheads="1"/>
          </p:cNvSpPr>
          <p:nvPr>
            <p:ph type="title"/>
          </p:nvPr>
        </p:nvSpPr>
        <p:spPr/>
        <p:txBody>
          <a:bodyPr/>
          <a:lstStyle/>
          <a:p>
            <a:r>
              <a:rPr lang="en-US" altLang="en-US" smtClean="0"/>
              <a:t>Applied NWP</a:t>
            </a:r>
          </a:p>
        </p:txBody>
      </p:sp>
      <p:sp>
        <p:nvSpPr>
          <p:cNvPr id="36866" name="Rectangle 3"/>
          <p:cNvSpPr>
            <a:spLocks noGrp="1" noChangeArrowheads="1"/>
          </p:cNvSpPr>
          <p:nvPr>
            <p:ph type="body" sz="half" idx="1"/>
          </p:nvPr>
        </p:nvSpPr>
        <p:spPr>
          <a:xfrm>
            <a:off x="533400" y="1676400"/>
            <a:ext cx="7848600" cy="4953000"/>
          </a:xfrm>
        </p:spPr>
        <p:txBody>
          <a:bodyPr/>
          <a:lstStyle/>
          <a:p>
            <a:r>
              <a:rPr lang="en-US" altLang="en-US" smtClean="0"/>
              <a:t>Why stagger the horizontal grids in our PE models [8.5]-[8.6]?</a:t>
            </a:r>
          </a:p>
          <a:p>
            <a:pPr lvl="1"/>
            <a:r>
              <a:rPr lang="en-US" altLang="en-US" smtClean="0"/>
              <a:t>Purely “zonal” propagation, B and C grids have the best dispersion properties</a:t>
            </a:r>
          </a:p>
          <a:p>
            <a:pPr lvl="1"/>
            <a:r>
              <a:rPr lang="en-US" altLang="en-US" smtClean="0"/>
              <a:t>For “northeasterly” propagation, C grid has the best dispersion properties</a:t>
            </a:r>
          </a:p>
          <a:p>
            <a:pPr lvl="1"/>
            <a:r>
              <a:rPr lang="en-US" altLang="en-US" smtClean="0"/>
              <a:t>D grid has the worst dispersion properties in both examples</a:t>
            </a:r>
          </a:p>
          <a:p>
            <a:pPr lvl="1"/>
            <a:r>
              <a:rPr lang="en-US" altLang="en-US" smtClean="0"/>
              <a:t>Note rotational symmetry of B and E grids {B grid-plot in top panel of Fig. 8.10 is identical to E grid-plot of bottom panel}</a:t>
            </a:r>
          </a:p>
          <a:p>
            <a:pPr lvl="1"/>
            <a:endParaRPr lang="en-US" altLang="en-US" smtClean="0"/>
          </a:p>
        </p:txBody>
      </p:sp>
      <p:sp>
        <p:nvSpPr>
          <p:cNvPr id="36867" name="TextBox 8"/>
          <p:cNvSpPr txBox="1">
            <a:spLocks noChangeArrowheads="1"/>
          </p:cNvSpPr>
          <p:nvPr/>
        </p:nvSpPr>
        <p:spPr bwMode="auto">
          <a:xfrm>
            <a:off x="952500" y="6019800"/>
            <a:ext cx="7505700" cy="369888"/>
          </a:xfrm>
          <a:prstGeom prst="rect">
            <a:avLst/>
          </a:prstGeom>
          <a:noFill/>
          <a:ln w="19050">
            <a:solidFill>
              <a:srgbClr val="FF0000"/>
            </a:solidFill>
            <a:miter lim="800000"/>
            <a:headEnd/>
            <a:tailEnd/>
          </a:ln>
        </p:spPr>
        <p:txBody>
          <a:bodyPr>
            <a:spAutoFit/>
          </a:bodyPr>
          <a:lstStyle/>
          <a:p>
            <a:r>
              <a:rPr lang="en-US" sz="1800"/>
              <a:t>C grid is very commonly used in numerical models of the atmosphere or ocean.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6" descr="Figure8-11.pdf"/>
          <p:cNvPicPr>
            <a:picLocks noChangeAspect="1"/>
          </p:cNvPicPr>
          <p:nvPr/>
        </p:nvPicPr>
        <p:blipFill>
          <a:blip r:embed="rId2"/>
          <a:srcRect/>
          <a:stretch>
            <a:fillRect/>
          </a:stretch>
        </p:blipFill>
        <p:spPr bwMode="auto">
          <a:xfrm>
            <a:off x="4140200" y="141288"/>
            <a:ext cx="4800600" cy="5711825"/>
          </a:xfrm>
          <a:prstGeom prst="rect">
            <a:avLst/>
          </a:prstGeom>
          <a:noFill/>
          <a:ln w="9525">
            <a:noFill/>
            <a:miter lim="800000"/>
            <a:headEnd/>
            <a:tailEnd/>
          </a:ln>
        </p:spPr>
      </p:pic>
      <p:sp>
        <p:nvSpPr>
          <p:cNvPr id="37890" name="Rectangle 4"/>
          <p:cNvSpPr>
            <a:spLocks noGrp="1" noChangeArrowheads="1"/>
          </p:cNvSpPr>
          <p:nvPr>
            <p:ph type="title"/>
          </p:nvPr>
        </p:nvSpPr>
        <p:spPr/>
        <p:txBody>
          <a:bodyPr/>
          <a:lstStyle/>
          <a:p>
            <a:r>
              <a:rPr lang="en-US" altLang="en-US" smtClean="0"/>
              <a:t>Applied NWP</a:t>
            </a:r>
          </a:p>
        </p:txBody>
      </p:sp>
      <p:sp>
        <p:nvSpPr>
          <p:cNvPr id="37891" name="Rectangle 3"/>
          <p:cNvSpPr>
            <a:spLocks noGrp="1" noChangeArrowheads="1"/>
          </p:cNvSpPr>
          <p:nvPr>
            <p:ph type="body" sz="half" idx="1"/>
          </p:nvPr>
        </p:nvSpPr>
        <p:spPr>
          <a:xfrm>
            <a:off x="533400" y="1676400"/>
            <a:ext cx="3124200" cy="4191000"/>
          </a:xfrm>
        </p:spPr>
        <p:txBody>
          <a:bodyPr/>
          <a:lstStyle/>
          <a:p>
            <a:r>
              <a:rPr lang="en-US" altLang="en-US" smtClean="0"/>
              <a:t>Why stagger the horizontal grids in our PE models [8.5]-[8.6]?</a:t>
            </a:r>
          </a:p>
        </p:txBody>
      </p:sp>
      <p:sp>
        <p:nvSpPr>
          <p:cNvPr id="37892" name="TextBox 3"/>
          <p:cNvSpPr txBox="1">
            <a:spLocks noChangeArrowheads="1"/>
          </p:cNvSpPr>
          <p:nvPr/>
        </p:nvSpPr>
        <p:spPr bwMode="auto">
          <a:xfrm>
            <a:off x="533400" y="3886200"/>
            <a:ext cx="2711450" cy="369888"/>
          </a:xfrm>
          <a:prstGeom prst="rect">
            <a:avLst/>
          </a:prstGeom>
          <a:noFill/>
          <a:ln w="19050">
            <a:solidFill>
              <a:srgbClr val="FF0000"/>
            </a:solidFill>
            <a:miter lim="800000"/>
            <a:headEnd/>
            <a:tailEnd/>
          </a:ln>
        </p:spPr>
        <p:txBody>
          <a:bodyPr wrap="none">
            <a:spAutoFit/>
          </a:bodyPr>
          <a:lstStyle/>
          <a:p>
            <a:r>
              <a:rPr lang="en-US" sz="1800"/>
              <a:t>Lower stability atmosphere</a:t>
            </a:r>
          </a:p>
        </p:txBody>
      </p:sp>
      <p:pic>
        <p:nvPicPr>
          <p:cNvPr id="37893" name="Picture 2"/>
          <p:cNvPicPr>
            <a:picLocks noChangeAspect="1"/>
          </p:cNvPicPr>
          <p:nvPr/>
        </p:nvPicPr>
        <p:blipFill>
          <a:blip r:embed="rId3"/>
          <a:srcRect/>
          <a:stretch>
            <a:fillRect/>
          </a:stretch>
        </p:blipFill>
        <p:spPr bwMode="auto">
          <a:xfrm>
            <a:off x="3276600" y="5905500"/>
            <a:ext cx="5788025" cy="52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Grp="1" noChangeArrowheads="1"/>
          </p:cNvSpPr>
          <p:nvPr>
            <p:ph type="title"/>
          </p:nvPr>
        </p:nvSpPr>
        <p:spPr/>
        <p:txBody>
          <a:bodyPr/>
          <a:lstStyle/>
          <a:p>
            <a:r>
              <a:rPr lang="en-US" altLang="en-US" smtClean="0"/>
              <a:t>Applied NWP</a:t>
            </a:r>
          </a:p>
        </p:txBody>
      </p:sp>
      <p:sp>
        <p:nvSpPr>
          <p:cNvPr id="38914" name="Rectangle 3"/>
          <p:cNvSpPr>
            <a:spLocks noGrp="1" noChangeArrowheads="1"/>
          </p:cNvSpPr>
          <p:nvPr>
            <p:ph type="body" sz="half" idx="1"/>
          </p:nvPr>
        </p:nvSpPr>
        <p:spPr>
          <a:xfrm>
            <a:off x="533400" y="1676400"/>
            <a:ext cx="7848600" cy="4953000"/>
          </a:xfrm>
        </p:spPr>
        <p:txBody>
          <a:bodyPr/>
          <a:lstStyle/>
          <a:p>
            <a:r>
              <a:rPr lang="en-US" altLang="en-US" smtClean="0"/>
              <a:t>Why stagger the horizontal grids in our PE models [8.5]-[8.6]?</a:t>
            </a:r>
          </a:p>
          <a:p>
            <a:pPr lvl="1"/>
            <a:r>
              <a:rPr lang="en-US" altLang="en-US" smtClean="0"/>
              <a:t>Purely “zonal” propagation, B and E grids have the best dispersion properties</a:t>
            </a:r>
          </a:p>
          <a:p>
            <a:pPr lvl="1"/>
            <a:r>
              <a:rPr lang="en-US" altLang="en-US" smtClean="0"/>
              <a:t>For “northeasterly” propagation, E grid has the best dispersion properties</a:t>
            </a:r>
          </a:p>
          <a:p>
            <a:pPr lvl="1"/>
            <a:r>
              <a:rPr lang="en-US" altLang="en-US" smtClean="0"/>
              <a:t>D grid has the worst dispersion properties in both examples</a:t>
            </a:r>
          </a:p>
          <a:p>
            <a:pPr lvl="1"/>
            <a:r>
              <a:rPr lang="en-US" altLang="en-US" smtClean="0"/>
              <a:t>Note rotational symmetry of B and E grids {B grid-plot in top panel of Fig. 8.10 is identical to E grid-plot of bottom panel}</a:t>
            </a:r>
          </a:p>
          <a:p>
            <a:pPr lvl="1"/>
            <a:endParaRPr lang="en-US" altLang="en-US" smtClean="0"/>
          </a:p>
        </p:txBody>
      </p:sp>
      <p:sp>
        <p:nvSpPr>
          <p:cNvPr id="38915" name="TextBox 8"/>
          <p:cNvSpPr txBox="1">
            <a:spLocks noChangeArrowheads="1"/>
          </p:cNvSpPr>
          <p:nvPr/>
        </p:nvSpPr>
        <p:spPr bwMode="auto">
          <a:xfrm>
            <a:off x="952500" y="6019800"/>
            <a:ext cx="7505700" cy="646113"/>
          </a:xfrm>
          <a:prstGeom prst="rect">
            <a:avLst/>
          </a:prstGeom>
          <a:noFill/>
          <a:ln w="19050">
            <a:solidFill>
              <a:srgbClr val="FF0000"/>
            </a:solidFill>
            <a:miter lim="800000"/>
            <a:headEnd/>
            <a:tailEnd/>
          </a:ln>
        </p:spPr>
        <p:txBody>
          <a:bodyPr>
            <a:spAutoFit/>
          </a:bodyPr>
          <a:lstStyle/>
          <a:p>
            <a:r>
              <a:rPr lang="en-US" sz="1800"/>
              <a:t>B and E grids are also used, particularly for mesoscale models in highly baroclinic environments, in which the Rossby radius of deformation is small.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Grp="1" noChangeArrowheads="1"/>
          </p:cNvSpPr>
          <p:nvPr>
            <p:ph type="title"/>
          </p:nvPr>
        </p:nvSpPr>
        <p:spPr/>
        <p:txBody>
          <a:bodyPr/>
          <a:lstStyle/>
          <a:p>
            <a:r>
              <a:rPr lang="en-US" altLang="en-US" smtClean="0"/>
              <a:t>Applied NWP</a:t>
            </a:r>
          </a:p>
        </p:txBody>
      </p:sp>
      <p:sp>
        <p:nvSpPr>
          <p:cNvPr id="39938" name="Rectangle 3"/>
          <p:cNvSpPr>
            <a:spLocks noGrp="1" noChangeArrowheads="1"/>
          </p:cNvSpPr>
          <p:nvPr>
            <p:ph type="body" sz="half" idx="1"/>
          </p:nvPr>
        </p:nvSpPr>
        <p:spPr>
          <a:xfrm>
            <a:off x="533400" y="1676400"/>
            <a:ext cx="7848600" cy="4953000"/>
          </a:xfrm>
        </p:spPr>
        <p:txBody>
          <a:bodyPr/>
          <a:lstStyle/>
          <a:p>
            <a:r>
              <a:rPr lang="en-US" altLang="en-US" smtClean="0"/>
              <a:t>Numerical Stability of Barotropic PE models [8.7]</a:t>
            </a:r>
          </a:p>
          <a:p>
            <a:pPr lvl="1"/>
            <a:r>
              <a:rPr lang="en-US" altLang="en-US" smtClean="0"/>
              <a:t>Leapfrog time-differencing scheme on the A, B, C, and E grids</a:t>
            </a:r>
          </a:p>
          <a:p>
            <a:pPr lvl="2"/>
            <a:r>
              <a:rPr lang="en-US" altLang="en-US" smtClean="0"/>
              <a:t>Idealized stability condition</a:t>
            </a:r>
          </a:p>
          <a:p>
            <a:pPr lvl="2"/>
            <a:endParaRPr lang="en-US" altLang="en-US" smtClean="0"/>
          </a:p>
          <a:p>
            <a:pPr lvl="2"/>
            <a:endParaRPr lang="en-US" altLang="en-US" smtClean="0"/>
          </a:p>
          <a:p>
            <a:pPr lvl="2"/>
            <a:endParaRPr lang="en-US" altLang="en-US" smtClean="0"/>
          </a:p>
          <a:p>
            <a:pPr lvl="2"/>
            <a:r>
              <a:rPr lang="en-US" altLang="en-US" smtClean="0"/>
              <a:t>A, B/E, and C Grid stability conditions</a:t>
            </a:r>
          </a:p>
          <a:p>
            <a:pPr lvl="1"/>
            <a:endParaRPr lang="en-US" altLang="en-US" smtClean="0"/>
          </a:p>
        </p:txBody>
      </p:sp>
      <p:pic>
        <p:nvPicPr>
          <p:cNvPr id="39939" name="Picture 1"/>
          <p:cNvPicPr>
            <a:picLocks noChangeAspect="1"/>
          </p:cNvPicPr>
          <p:nvPr/>
        </p:nvPicPr>
        <p:blipFill>
          <a:blip r:embed="rId2"/>
          <a:srcRect/>
          <a:stretch>
            <a:fillRect/>
          </a:stretch>
        </p:blipFill>
        <p:spPr bwMode="auto">
          <a:xfrm>
            <a:off x="2362200" y="3200400"/>
            <a:ext cx="4570413" cy="931863"/>
          </a:xfrm>
          <a:prstGeom prst="rect">
            <a:avLst/>
          </a:prstGeom>
          <a:noFill/>
          <a:ln w="9525">
            <a:noFill/>
            <a:miter lim="800000"/>
            <a:headEnd/>
            <a:tailEnd/>
          </a:ln>
        </p:spPr>
      </p:pic>
      <p:pic>
        <p:nvPicPr>
          <p:cNvPr id="39940" name="Picture 4"/>
          <p:cNvPicPr>
            <a:picLocks noChangeAspect="1"/>
          </p:cNvPicPr>
          <p:nvPr/>
        </p:nvPicPr>
        <p:blipFill>
          <a:blip r:embed="rId3"/>
          <a:srcRect/>
          <a:stretch>
            <a:fillRect/>
          </a:stretch>
        </p:blipFill>
        <p:spPr bwMode="auto">
          <a:xfrm>
            <a:off x="990600" y="4572000"/>
            <a:ext cx="667385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noChangeArrowheads="1"/>
          </p:cNvSpPr>
          <p:nvPr>
            <p:ph type="title"/>
          </p:nvPr>
        </p:nvSpPr>
        <p:spPr/>
        <p:txBody>
          <a:bodyPr/>
          <a:lstStyle/>
          <a:p>
            <a:r>
              <a:rPr lang="en-US" altLang="en-US" smtClean="0"/>
              <a:t>Applied NWP</a:t>
            </a:r>
          </a:p>
        </p:txBody>
      </p:sp>
      <p:sp>
        <p:nvSpPr>
          <p:cNvPr id="40962" name="Rectangle 3"/>
          <p:cNvSpPr>
            <a:spLocks noGrp="1" noChangeArrowheads="1"/>
          </p:cNvSpPr>
          <p:nvPr>
            <p:ph type="body" sz="half" idx="1"/>
          </p:nvPr>
        </p:nvSpPr>
        <p:spPr>
          <a:xfrm>
            <a:off x="533400" y="1676400"/>
            <a:ext cx="7848600" cy="4953000"/>
          </a:xfrm>
        </p:spPr>
        <p:txBody>
          <a:bodyPr/>
          <a:lstStyle/>
          <a:p>
            <a:r>
              <a:rPr lang="en-US" altLang="en-US" smtClean="0"/>
              <a:t>Numerical Stability of Barotropic PE models [8.7]</a:t>
            </a:r>
          </a:p>
          <a:p>
            <a:pPr lvl="1"/>
            <a:r>
              <a:rPr lang="en-US" altLang="en-US" smtClean="0"/>
              <a:t>C grid has the most stringent stability criterion</a:t>
            </a:r>
          </a:p>
          <a:p>
            <a:pPr lvl="1"/>
            <a:r>
              <a:rPr lang="en-US" altLang="en-US" smtClean="0"/>
              <a:t>A grid has the least stringent stability criterion</a:t>
            </a:r>
          </a:p>
          <a:p>
            <a:pPr lvl="1"/>
            <a:r>
              <a:rPr lang="en-US" altLang="en-US" smtClean="0"/>
              <a:t>Using Adams-Bashforth Scheme (rather than the leapfrog scheme)…</a:t>
            </a:r>
          </a:p>
          <a:p>
            <a:pPr lvl="2"/>
            <a:r>
              <a:rPr lang="en-US" altLang="en-US" smtClean="0"/>
              <a:t>B/E grids have the most stringent stability condition</a:t>
            </a:r>
          </a:p>
          <a:p>
            <a:pPr lvl="2"/>
            <a:endParaRPr lang="en-US" altLang="en-US" smtClean="0"/>
          </a:p>
          <a:p>
            <a:pPr lvl="2"/>
            <a:endParaRPr lang="en-US" altLang="en-US" smtClean="0"/>
          </a:p>
          <a:p>
            <a:pPr lvl="2"/>
            <a:r>
              <a:rPr lang="en-US" altLang="en-US" smtClean="0"/>
              <a:t>C grid has the least stringent stability condition</a:t>
            </a:r>
          </a:p>
          <a:p>
            <a:pPr lvl="1"/>
            <a:endParaRPr lang="en-US" altLang="en-US" smtClean="0"/>
          </a:p>
        </p:txBody>
      </p:sp>
      <p:pic>
        <p:nvPicPr>
          <p:cNvPr id="40963" name="Picture 1"/>
          <p:cNvPicPr>
            <a:picLocks noChangeAspect="1"/>
          </p:cNvPicPr>
          <p:nvPr/>
        </p:nvPicPr>
        <p:blipFill>
          <a:blip r:embed="rId2"/>
          <a:srcRect/>
          <a:stretch>
            <a:fillRect/>
          </a:stretch>
        </p:blipFill>
        <p:spPr bwMode="auto">
          <a:xfrm>
            <a:off x="4827588" y="3962400"/>
            <a:ext cx="3554412" cy="577850"/>
          </a:xfrm>
          <a:prstGeom prst="rect">
            <a:avLst/>
          </a:prstGeom>
          <a:noFill/>
          <a:ln w="9525">
            <a:noFill/>
            <a:miter lim="800000"/>
            <a:headEnd/>
            <a:tailEnd/>
          </a:ln>
        </p:spPr>
      </p:pic>
      <p:pic>
        <p:nvPicPr>
          <p:cNvPr id="40964" name="Picture 2"/>
          <p:cNvPicPr>
            <a:picLocks noChangeAspect="1"/>
          </p:cNvPicPr>
          <p:nvPr/>
        </p:nvPicPr>
        <p:blipFill>
          <a:blip r:embed="rId3"/>
          <a:srcRect/>
          <a:stretch>
            <a:fillRect/>
          </a:stretch>
        </p:blipFill>
        <p:spPr bwMode="auto">
          <a:xfrm>
            <a:off x="4827588" y="4953000"/>
            <a:ext cx="3783012" cy="641350"/>
          </a:xfrm>
          <a:prstGeom prst="rect">
            <a:avLst/>
          </a:prstGeom>
          <a:noFill/>
          <a:ln w="9525">
            <a:noFill/>
            <a:miter lim="800000"/>
            <a:headEnd/>
            <a:tailEnd/>
          </a:ln>
        </p:spPr>
      </p:pic>
      <p:pic>
        <p:nvPicPr>
          <p:cNvPr id="40965" name="Picture 3"/>
          <p:cNvPicPr>
            <a:picLocks noChangeAspect="1"/>
          </p:cNvPicPr>
          <p:nvPr/>
        </p:nvPicPr>
        <p:blipFill>
          <a:blip r:embed="rId4"/>
          <a:srcRect/>
          <a:stretch>
            <a:fillRect/>
          </a:stretch>
        </p:blipFill>
        <p:spPr bwMode="auto">
          <a:xfrm>
            <a:off x="2708275" y="5648325"/>
            <a:ext cx="5711825" cy="1209675"/>
          </a:xfrm>
          <a:prstGeom prst="rect">
            <a:avLst/>
          </a:prstGeom>
          <a:noFill/>
          <a:ln w="9525">
            <a:noFill/>
            <a:miter lim="800000"/>
            <a:headEnd/>
            <a:tailEnd/>
          </a:ln>
        </p:spPr>
      </p:pic>
      <p:sp>
        <p:nvSpPr>
          <p:cNvPr id="40966" name="TextBox 8"/>
          <p:cNvSpPr txBox="1">
            <a:spLocks noChangeArrowheads="1"/>
          </p:cNvSpPr>
          <p:nvPr/>
        </p:nvSpPr>
        <p:spPr bwMode="auto">
          <a:xfrm>
            <a:off x="304800" y="5634038"/>
            <a:ext cx="8191500" cy="1200150"/>
          </a:xfrm>
          <a:prstGeom prst="rect">
            <a:avLst/>
          </a:prstGeom>
          <a:noFill/>
          <a:ln w="19050">
            <a:solidFill>
              <a:srgbClr val="FF0000"/>
            </a:solidFill>
            <a:miter lim="800000"/>
            <a:headEnd/>
            <a:tailEnd/>
          </a:ln>
        </p:spPr>
        <p:txBody>
          <a:bodyPr>
            <a:spAutoFit/>
          </a:bodyPr>
          <a:lstStyle/>
          <a:p>
            <a:r>
              <a:rPr lang="en-US" sz="1800"/>
              <a:t>Effects of Coriolis term-</a:t>
            </a:r>
          </a:p>
          <a:p>
            <a:endParaRPr lang="en-US" sz="1800"/>
          </a:p>
          <a:p>
            <a:endParaRPr lang="en-US" sz="1800"/>
          </a:p>
          <a:p>
            <a:r>
              <a:rPr lang="en-US" sz="180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9" name="Picture 7"/>
          <p:cNvPicPr>
            <a:picLocks noChangeAspect="1" noChangeArrowheads="1"/>
          </p:cNvPicPr>
          <p:nvPr/>
        </p:nvPicPr>
        <p:blipFill>
          <a:blip r:embed="rId2"/>
          <a:srcRect/>
          <a:stretch>
            <a:fillRect/>
          </a:stretch>
        </p:blipFill>
        <p:spPr bwMode="auto">
          <a:xfrm>
            <a:off x="2035175" y="2713038"/>
            <a:ext cx="5073650" cy="3611562"/>
          </a:xfrm>
          <a:prstGeom prst="rect">
            <a:avLst/>
          </a:prstGeom>
          <a:noFill/>
          <a:ln w="9525">
            <a:noFill/>
            <a:miter lim="800000"/>
            <a:headEnd/>
            <a:tailEnd/>
          </a:ln>
          <a:effectLst/>
        </p:spPr>
      </p:pic>
      <p:sp>
        <p:nvSpPr>
          <p:cNvPr id="44034" name="Rectangle 4"/>
          <p:cNvSpPr>
            <a:spLocks noGrp="1" noChangeArrowheads="1"/>
          </p:cNvSpPr>
          <p:nvPr>
            <p:ph type="title" idx="4294967295"/>
          </p:nvPr>
        </p:nvSpPr>
        <p:spPr>
          <a:xfrm>
            <a:off x="685800" y="609600"/>
            <a:ext cx="7772400" cy="1143000"/>
          </a:xfrm>
        </p:spPr>
        <p:txBody>
          <a:bodyPr/>
          <a:lstStyle/>
          <a:p>
            <a:r>
              <a:rPr lang="en-US" altLang="en-US" smtClean="0"/>
              <a:t>Applied NWP</a:t>
            </a:r>
          </a:p>
        </p:txBody>
      </p:sp>
      <p:sp>
        <p:nvSpPr>
          <p:cNvPr id="44035" name="Rectangle 3"/>
          <p:cNvSpPr>
            <a:spLocks noGrp="1" noChangeArrowheads="1"/>
          </p:cNvSpPr>
          <p:nvPr>
            <p:ph type="body" sz="half" idx="4294967295"/>
          </p:nvPr>
        </p:nvSpPr>
        <p:spPr>
          <a:xfrm>
            <a:off x="533400" y="1905000"/>
            <a:ext cx="7848600" cy="1295400"/>
          </a:xfrm>
        </p:spPr>
        <p:txBody>
          <a:bodyPr/>
          <a:lstStyle/>
          <a:p>
            <a:r>
              <a:rPr lang="en-US" altLang="en-US" smtClean="0"/>
              <a:t>The humid atmosphere is governed by a system of seven equations and seven unknowns…</a:t>
            </a:r>
          </a:p>
        </p:txBody>
      </p:sp>
      <p:sp>
        <p:nvSpPr>
          <p:cNvPr id="44036" name="Text Box 6"/>
          <p:cNvSpPr txBox="1">
            <a:spLocks noChangeArrowheads="1"/>
          </p:cNvSpPr>
          <p:nvPr/>
        </p:nvSpPr>
        <p:spPr bwMode="auto">
          <a:xfrm>
            <a:off x="5237163" y="6248400"/>
            <a:ext cx="3525837" cy="457200"/>
          </a:xfrm>
          <a:prstGeom prst="rect">
            <a:avLst/>
          </a:prstGeom>
          <a:noFill/>
          <a:ln w="9525">
            <a:noFill/>
            <a:miter lim="800000"/>
            <a:headEnd/>
            <a:tailEnd/>
          </a:ln>
        </p:spPr>
        <p:txBody>
          <a:bodyPr wrap="none">
            <a:spAutoFit/>
          </a:bodyPr>
          <a:lstStyle/>
          <a:p>
            <a:r>
              <a:rPr lang="en-US" altLang="en-US" sz="2400"/>
              <a:t>…our governing equations.</a:t>
            </a:r>
          </a:p>
        </p:txBody>
      </p:sp>
      <p:sp>
        <p:nvSpPr>
          <p:cNvPr id="44037" name="Text Box 7"/>
          <p:cNvSpPr txBox="1">
            <a:spLocks noChangeArrowheads="1"/>
          </p:cNvSpPr>
          <p:nvPr/>
        </p:nvSpPr>
        <p:spPr bwMode="auto">
          <a:xfrm>
            <a:off x="593725" y="1447800"/>
            <a:ext cx="1673225" cy="457200"/>
          </a:xfrm>
          <a:prstGeom prst="rect">
            <a:avLst/>
          </a:prstGeom>
          <a:noFill/>
          <a:ln w="9525">
            <a:noFill/>
            <a:miter lim="800000"/>
            <a:headEnd/>
            <a:tailEnd/>
          </a:ln>
        </p:spPr>
        <p:txBody>
          <a:bodyPr wrap="none">
            <a:spAutoFit/>
          </a:bodyPr>
          <a:lstStyle/>
          <a:p>
            <a:r>
              <a:rPr lang="en-US" altLang="en-US" sz="2400">
                <a:solidFill>
                  <a:srgbClr val="FF0000"/>
                </a:solidFill>
              </a:rPr>
              <a:t>REVIEW…</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idx="4294967295"/>
          </p:nvPr>
        </p:nvSpPr>
        <p:spPr>
          <a:xfrm>
            <a:off x="685800" y="609600"/>
            <a:ext cx="7772400" cy="1143000"/>
          </a:xfrm>
        </p:spPr>
        <p:txBody>
          <a:bodyPr/>
          <a:lstStyle/>
          <a:p>
            <a:r>
              <a:rPr lang="en-US" altLang="en-US" smtClean="0"/>
              <a:t>Applied NWP</a:t>
            </a:r>
          </a:p>
        </p:txBody>
      </p:sp>
      <p:sp>
        <p:nvSpPr>
          <p:cNvPr id="45059" name="Rectangle 3"/>
          <p:cNvSpPr>
            <a:spLocks noGrp="1" noChangeArrowheads="1"/>
          </p:cNvSpPr>
          <p:nvPr>
            <p:ph type="body" sz="half" idx="4294967295"/>
          </p:nvPr>
        </p:nvSpPr>
        <p:spPr>
          <a:xfrm>
            <a:off x="533400" y="1905000"/>
            <a:ext cx="7848600" cy="3657600"/>
          </a:xfrm>
        </p:spPr>
        <p:txBody>
          <a:bodyPr/>
          <a:lstStyle/>
          <a:p>
            <a:r>
              <a:rPr lang="en-US" altLang="en-US" smtClean="0"/>
              <a:t>Primitive equations model choices [Chapter 13]</a:t>
            </a:r>
          </a:p>
          <a:p>
            <a:pPr marL="742950" lvl="1" indent="-285750"/>
            <a:r>
              <a:rPr lang="en-US" altLang="en-US" smtClean="0"/>
              <a:t>Nonhydrostatic v. hydrostatic models</a:t>
            </a:r>
          </a:p>
          <a:p>
            <a:pPr marL="742950" lvl="1" indent="-285750"/>
            <a:r>
              <a:rPr lang="en-US" altLang="en-US" smtClean="0"/>
              <a:t>Compressible, anelastic, or incompressible continuity equation</a:t>
            </a:r>
          </a:p>
          <a:p>
            <a:pPr marL="742950" lvl="1" indent="-285750">
              <a:buFont typeface="Arial" charset="0"/>
              <a:buNone/>
            </a:pPr>
            <a:r>
              <a:rPr lang="en-US" altLang="en-US" smtClean="0"/>
              <a:t>Choices are determined by [13.1]</a:t>
            </a:r>
          </a:p>
          <a:p>
            <a:pPr marL="742950" lvl="1" indent="-285750">
              <a:buFont typeface="Arial" charset="0"/>
              <a:buNone/>
            </a:pPr>
            <a:r>
              <a:rPr lang="en-US" altLang="en-US" smtClean="0"/>
              <a:t>	scale of phenomena to be modeled</a:t>
            </a:r>
          </a:p>
          <a:p>
            <a:pPr marL="742950" lvl="1" indent="-285750">
              <a:buFont typeface="Arial" charset="0"/>
              <a:buNone/>
            </a:pPr>
            <a:r>
              <a:rPr lang="en-US" altLang="en-US" smtClean="0"/>
              <a:t>	computational performance requirements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2"/>
          <a:srcRect/>
          <a:stretch>
            <a:fillRect/>
          </a:stretch>
        </p:blipFill>
        <p:spPr bwMode="auto">
          <a:xfrm>
            <a:off x="457200" y="2274888"/>
            <a:ext cx="6118225" cy="4354512"/>
          </a:xfrm>
          <a:prstGeom prst="rect">
            <a:avLst/>
          </a:prstGeom>
          <a:noFill/>
          <a:ln w="9525">
            <a:noFill/>
            <a:miter lim="800000"/>
            <a:headEnd/>
            <a:tailEnd/>
          </a:ln>
          <a:effectLst/>
        </p:spPr>
      </p:pic>
      <p:sp>
        <p:nvSpPr>
          <p:cNvPr id="46082" name="Rectangle 4"/>
          <p:cNvSpPr>
            <a:spLocks noGrp="1" noChangeArrowheads="1"/>
          </p:cNvSpPr>
          <p:nvPr>
            <p:ph type="title" idx="4294967295"/>
          </p:nvPr>
        </p:nvSpPr>
        <p:spPr>
          <a:xfrm>
            <a:off x="685800" y="609600"/>
            <a:ext cx="7772400" cy="1143000"/>
          </a:xfrm>
        </p:spPr>
        <p:txBody>
          <a:bodyPr/>
          <a:lstStyle/>
          <a:p>
            <a:r>
              <a:rPr lang="en-US" altLang="en-US" smtClean="0"/>
              <a:t>Applied NWP</a:t>
            </a:r>
          </a:p>
        </p:txBody>
      </p:sp>
      <p:sp>
        <p:nvSpPr>
          <p:cNvPr id="46083" name="Rectangle 3"/>
          <p:cNvSpPr>
            <a:spLocks noGrp="1" noChangeArrowheads="1"/>
          </p:cNvSpPr>
          <p:nvPr>
            <p:ph type="body" sz="half" idx="4294967295"/>
          </p:nvPr>
        </p:nvSpPr>
        <p:spPr>
          <a:xfrm>
            <a:off x="533400" y="1905000"/>
            <a:ext cx="7848600" cy="3657600"/>
          </a:xfrm>
        </p:spPr>
        <p:txBody>
          <a:bodyPr/>
          <a:lstStyle/>
          <a:p>
            <a:r>
              <a:rPr lang="en-US" altLang="en-US" smtClean="0"/>
              <a:t>Primitive equations [13.2]</a:t>
            </a:r>
          </a:p>
        </p:txBody>
      </p:sp>
      <p:sp>
        <p:nvSpPr>
          <p:cNvPr id="46085" name="Oval 5"/>
          <p:cNvSpPr>
            <a:spLocks noChangeArrowheads="1"/>
          </p:cNvSpPr>
          <p:nvPr/>
        </p:nvSpPr>
        <p:spPr bwMode="auto">
          <a:xfrm>
            <a:off x="5105400" y="2362200"/>
            <a:ext cx="533400" cy="533400"/>
          </a:xfrm>
          <a:prstGeom prst="ellipse">
            <a:avLst/>
          </a:prstGeom>
          <a:noFill/>
          <a:ln w="25400">
            <a:solidFill>
              <a:srgbClr val="FF0000"/>
            </a:solidFill>
            <a:round/>
            <a:headEnd/>
            <a:tailEnd/>
          </a:ln>
          <a:effectLst/>
        </p:spPr>
        <p:txBody>
          <a:bodyPr wrap="none" anchor="ctr"/>
          <a:lstStyle/>
          <a:p>
            <a:endParaRPr lang="en-US"/>
          </a:p>
        </p:txBody>
      </p:sp>
      <p:sp>
        <p:nvSpPr>
          <p:cNvPr id="46086" name="Oval 6"/>
          <p:cNvSpPr>
            <a:spLocks noChangeArrowheads="1"/>
          </p:cNvSpPr>
          <p:nvPr/>
        </p:nvSpPr>
        <p:spPr bwMode="auto">
          <a:xfrm>
            <a:off x="4572000" y="3124200"/>
            <a:ext cx="533400" cy="533400"/>
          </a:xfrm>
          <a:prstGeom prst="ellipse">
            <a:avLst/>
          </a:prstGeom>
          <a:noFill/>
          <a:ln w="25400">
            <a:solidFill>
              <a:srgbClr val="FF0000"/>
            </a:solidFill>
            <a:round/>
            <a:headEnd/>
            <a:tailEnd/>
          </a:ln>
          <a:effectLst/>
        </p:spPr>
        <p:txBody>
          <a:bodyPr wrap="none" anchor="ctr"/>
          <a:lstStyle/>
          <a:p>
            <a:endParaRPr lang="en-US"/>
          </a:p>
        </p:txBody>
      </p:sp>
      <p:sp>
        <p:nvSpPr>
          <p:cNvPr id="46087" name="Oval 7"/>
          <p:cNvSpPr>
            <a:spLocks noChangeArrowheads="1"/>
          </p:cNvSpPr>
          <p:nvPr/>
        </p:nvSpPr>
        <p:spPr bwMode="auto">
          <a:xfrm>
            <a:off x="4724400" y="3733800"/>
            <a:ext cx="533400" cy="533400"/>
          </a:xfrm>
          <a:prstGeom prst="ellipse">
            <a:avLst/>
          </a:prstGeom>
          <a:noFill/>
          <a:ln w="25400">
            <a:solidFill>
              <a:srgbClr val="FF0000"/>
            </a:solidFill>
            <a:round/>
            <a:headEnd/>
            <a:tailEnd/>
          </a:ln>
          <a:effectLst/>
        </p:spPr>
        <p:txBody>
          <a:bodyPr wrap="none" anchor="ctr"/>
          <a:lstStyle/>
          <a:p>
            <a:endParaRPr lang="en-US"/>
          </a:p>
        </p:txBody>
      </p:sp>
      <p:sp>
        <p:nvSpPr>
          <p:cNvPr id="46088" name="Oval 8"/>
          <p:cNvSpPr>
            <a:spLocks noChangeArrowheads="1"/>
          </p:cNvSpPr>
          <p:nvPr/>
        </p:nvSpPr>
        <p:spPr bwMode="auto">
          <a:xfrm>
            <a:off x="3810000" y="4876800"/>
            <a:ext cx="914400" cy="533400"/>
          </a:xfrm>
          <a:prstGeom prst="ellipse">
            <a:avLst/>
          </a:prstGeom>
          <a:noFill/>
          <a:ln w="25400">
            <a:solidFill>
              <a:srgbClr val="FF0000"/>
            </a:solidFill>
            <a:round/>
            <a:headEnd/>
            <a:tailEnd/>
          </a:ln>
          <a:effectLst/>
        </p:spPr>
        <p:txBody>
          <a:bodyPr wrap="none" anchor="ctr"/>
          <a:lstStyle/>
          <a:p>
            <a:endParaRPr lang="en-US"/>
          </a:p>
        </p:txBody>
      </p:sp>
      <p:sp>
        <p:nvSpPr>
          <p:cNvPr id="46089" name="Oval 9"/>
          <p:cNvSpPr>
            <a:spLocks noChangeArrowheads="1"/>
          </p:cNvSpPr>
          <p:nvPr/>
        </p:nvSpPr>
        <p:spPr bwMode="auto">
          <a:xfrm>
            <a:off x="3733800" y="6096000"/>
            <a:ext cx="1371600" cy="533400"/>
          </a:xfrm>
          <a:prstGeom prst="ellipse">
            <a:avLst/>
          </a:prstGeom>
          <a:noFill/>
          <a:ln w="25400">
            <a:solidFill>
              <a:srgbClr val="FF0000"/>
            </a:solidFill>
            <a:round/>
            <a:headEnd/>
            <a:tailEnd/>
          </a:ln>
          <a:effectLst/>
        </p:spPr>
        <p:txBody>
          <a:bodyPr wrap="none" anchor="ctr"/>
          <a:lstStyle/>
          <a:p>
            <a:endParaRPr lang="en-US"/>
          </a:p>
        </p:txBody>
      </p:sp>
      <p:sp>
        <p:nvSpPr>
          <p:cNvPr id="46090" name="Oval 10"/>
          <p:cNvSpPr>
            <a:spLocks noChangeArrowheads="1"/>
          </p:cNvSpPr>
          <p:nvPr/>
        </p:nvSpPr>
        <p:spPr bwMode="auto">
          <a:xfrm>
            <a:off x="5105400" y="1295400"/>
            <a:ext cx="533400" cy="533400"/>
          </a:xfrm>
          <a:prstGeom prst="ellipse">
            <a:avLst/>
          </a:prstGeom>
          <a:noFill/>
          <a:ln w="25400">
            <a:solidFill>
              <a:srgbClr val="FF0000"/>
            </a:solidFill>
            <a:round/>
            <a:headEnd/>
            <a:tailEnd/>
          </a:ln>
          <a:effectLst/>
        </p:spPr>
        <p:txBody>
          <a:bodyPr wrap="none" anchor="ctr"/>
          <a:lstStyle/>
          <a:p>
            <a:endParaRPr lang="en-US"/>
          </a:p>
        </p:txBody>
      </p:sp>
      <p:sp>
        <p:nvSpPr>
          <p:cNvPr id="46091" name="Text Box 11"/>
          <p:cNvSpPr txBox="1">
            <a:spLocks noChangeArrowheads="1"/>
          </p:cNvSpPr>
          <p:nvPr/>
        </p:nvSpPr>
        <p:spPr bwMode="auto">
          <a:xfrm>
            <a:off x="5699125" y="1333500"/>
            <a:ext cx="2787650" cy="915988"/>
          </a:xfrm>
          <a:prstGeom prst="rect">
            <a:avLst/>
          </a:prstGeom>
          <a:noFill/>
          <a:ln w="9525">
            <a:noFill/>
            <a:miter lim="800000"/>
            <a:headEnd/>
            <a:tailEnd/>
          </a:ln>
          <a:effectLst/>
        </p:spPr>
        <p:txBody>
          <a:bodyPr wrap="none">
            <a:spAutoFit/>
          </a:bodyPr>
          <a:lstStyle/>
          <a:p>
            <a:r>
              <a:rPr lang="en-US" sz="1800"/>
              <a:t>= requires parameterization</a:t>
            </a:r>
          </a:p>
          <a:p>
            <a:r>
              <a:rPr lang="en-US" sz="1800"/>
              <a:t>[dominated by subgrid-scale</a:t>
            </a:r>
          </a:p>
          <a:p>
            <a:r>
              <a:rPr lang="en-US" sz="1800"/>
              <a:t>phenomena]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p:cNvPicPr>
          <p:nvPr/>
        </p:nvPicPr>
        <p:blipFill>
          <a:blip r:embed="rId2"/>
          <a:srcRect/>
          <a:stretch>
            <a:fillRect/>
          </a:stretch>
        </p:blipFill>
        <p:spPr bwMode="auto">
          <a:xfrm>
            <a:off x="800100" y="3189288"/>
            <a:ext cx="7491413" cy="908050"/>
          </a:xfrm>
          <a:prstGeom prst="rect">
            <a:avLst/>
          </a:prstGeom>
          <a:noFill/>
          <a:ln w="9525">
            <a:noFill/>
            <a:miter lim="800000"/>
            <a:headEnd/>
            <a:tailEnd/>
          </a:ln>
        </p:spPr>
      </p:pic>
      <p:sp>
        <p:nvSpPr>
          <p:cNvPr id="17410" name="Rectangle 4"/>
          <p:cNvSpPr>
            <a:spLocks noGrp="1" noChangeArrowheads="1"/>
          </p:cNvSpPr>
          <p:nvPr>
            <p:ph type="title"/>
          </p:nvPr>
        </p:nvSpPr>
        <p:spPr/>
        <p:txBody>
          <a:bodyPr/>
          <a:lstStyle/>
          <a:p>
            <a:r>
              <a:rPr lang="en-US" altLang="en-US" smtClean="0"/>
              <a:t>Applied NWP</a:t>
            </a:r>
          </a:p>
        </p:txBody>
      </p:sp>
      <p:sp>
        <p:nvSpPr>
          <p:cNvPr id="17411" name="Rectangle 3"/>
          <p:cNvSpPr>
            <a:spLocks noGrp="1" noChangeArrowheads="1"/>
          </p:cNvSpPr>
          <p:nvPr>
            <p:ph type="body" sz="half" idx="1"/>
          </p:nvPr>
        </p:nvSpPr>
        <p:spPr>
          <a:xfrm>
            <a:off x="533400" y="1905000"/>
            <a:ext cx="7848600" cy="1295400"/>
          </a:xfrm>
        </p:spPr>
        <p:txBody>
          <a:bodyPr/>
          <a:lstStyle/>
          <a:p>
            <a:r>
              <a:rPr lang="en-US" altLang="en-US" dirty="0" smtClean="0"/>
              <a:t>Synoptic-scale atmospheric disturbances in the mid-latitudes are in approximate geostrophic (quasi-geostrophic) balance</a:t>
            </a:r>
          </a:p>
        </p:txBody>
      </p:sp>
      <p:sp>
        <p:nvSpPr>
          <p:cNvPr id="17412" name="Text Box 7"/>
          <p:cNvSpPr txBox="1">
            <a:spLocks noChangeArrowheads="1"/>
          </p:cNvSpPr>
          <p:nvPr/>
        </p:nvSpPr>
        <p:spPr bwMode="auto">
          <a:xfrm>
            <a:off x="593725" y="1447800"/>
            <a:ext cx="1673225" cy="457200"/>
          </a:xfrm>
          <a:prstGeom prst="rect">
            <a:avLst/>
          </a:prstGeom>
          <a:noFill/>
          <a:ln w="9525">
            <a:noFill/>
            <a:miter lim="800000"/>
            <a:headEnd/>
            <a:tailEnd/>
          </a:ln>
        </p:spPr>
        <p:txBody>
          <a:bodyPr wrap="none">
            <a:spAutoFit/>
          </a:bodyPr>
          <a:lstStyle/>
          <a:p>
            <a:r>
              <a:rPr lang="en-US" altLang="en-US" sz="2400" dirty="0">
                <a:solidFill>
                  <a:srgbClr val="FF0000"/>
                </a:solidFill>
              </a:rPr>
              <a:t>REVIEW…</a:t>
            </a:r>
          </a:p>
        </p:txBody>
      </p:sp>
      <p:sp>
        <p:nvSpPr>
          <p:cNvPr id="9" name="Text Box 8"/>
          <p:cNvSpPr txBox="1">
            <a:spLocks noRot="1" noChangeAspect="1" noMove="1" noResize="1" noEditPoints="1" noAdjustHandles="1" noChangeArrowheads="1" noChangeShapeType="1" noTextEdit="1"/>
          </p:cNvSpPr>
          <p:nvPr/>
        </p:nvSpPr>
        <p:spPr bwMode="auto">
          <a:xfrm>
            <a:off x="228601" y="4097809"/>
            <a:ext cx="8686800" cy="1027782"/>
          </a:xfrm>
          <a:prstGeom prst="rect">
            <a:avLst/>
          </a:prstGeom>
          <a:blipFill rotWithShape="0">
            <a:blip r:embed="rId3"/>
            <a:stretch>
              <a:fillRect l="-772" t="-1775" b="-9467"/>
            </a:stretch>
          </a:blipFill>
          <a:ln>
            <a:noFill/>
          </a:ln>
          <a:effectLst/>
          <a:extLst/>
        </p:spPr>
        <p:txBody>
          <a:bodyPr/>
          <a:lstStyle/>
          <a:p>
            <a:pPr>
              <a:defRPr/>
            </a:pPr>
            <a:r>
              <a:rPr lang="en-US">
                <a:noFill/>
                <a:cs typeface="+mn-cs"/>
              </a:rPr>
              <a:t> </a:t>
            </a:r>
          </a:p>
        </p:txBody>
      </p:sp>
      <p:sp>
        <p:nvSpPr>
          <p:cNvPr id="2" name="Rectangle 1"/>
          <p:cNvSpPr/>
          <p:nvPr/>
        </p:nvSpPr>
        <p:spPr>
          <a:xfrm>
            <a:off x="5105400" y="4800600"/>
            <a:ext cx="3429000" cy="3048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type="title" idx="4294967295"/>
          </p:nvPr>
        </p:nvSpPr>
        <p:spPr>
          <a:xfrm>
            <a:off x="685800" y="609600"/>
            <a:ext cx="7772400" cy="1143000"/>
          </a:xfrm>
        </p:spPr>
        <p:txBody>
          <a:bodyPr/>
          <a:lstStyle/>
          <a:p>
            <a:r>
              <a:rPr lang="en-US" altLang="en-US" smtClean="0"/>
              <a:t>Applied NWP</a:t>
            </a:r>
          </a:p>
        </p:txBody>
      </p:sp>
      <p:sp>
        <p:nvSpPr>
          <p:cNvPr id="47108" name="Rectangle 3"/>
          <p:cNvSpPr>
            <a:spLocks noGrp="1" noChangeArrowheads="1"/>
          </p:cNvSpPr>
          <p:nvPr>
            <p:ph type="body" sz="half" idx="4294967295"/>
          </p:nvPr>
        </p:nvSpPr>
        <p:spPr>
          <a:xfrm>
            <a:off x="533400" y="1905000"/>
            <a:ext cx="7848600" cy="4495800"/>
          </a:xfrm>
        </p:spPr>
        <p:txBody>
          <a:bodyPr/>
          <a:lstStyle/>
          <a:p>
            <a:r>
              <a:rPr lang="en-US" altLang="en-US" smtClean="0"/>
              <a:t>Vertical pressure balance [13.3]</a:t>
            </a:r>
          </a:p>
          <a:p>
            <a:pPr marL="742950" lvl="1" indent="-285750"/>
            <a:r>
              <a:rPr lang="en-US" altLang="en-US" smtClean="0"/>
              <a:t>Eliminate acoustic waves (see LP#2) using the hydrostatic equation (Eq. 13.8),</a:t>
            </a:r>
          </a:p>
          <a:p>
            <a:pPr marL="742950" lvl="1" indent="-285750"/>
            <a:endParaRPr lang="en-US" altLang="en-US" smtClean="0"/>
          </a:p>
          <a:p>
            <a:pPr marL="742950" lvl="1" indent="-285750"/>
            <a:endParaRPr lang="en-US" altLang="en-US" smtClean="0"/>
          </a:p>
          <a:p>
            <a:pPr marL="742950" lvl="1" indent="-285750"/>
            <a:endParaRPr lang="en-US" altLang="en-US" smtClean="0"/>
          </a:p>
          <a:p>
            <a:pPr marL="742950" lvl="1" indent="-285750"/>
            <a:endParaRPr lang="en-US" altLang="en-US" smtClean="0"/>
          </a:p>
          <a:p>
            <a:pPr marL="742950" lvl="1" indent="-285750"/>
            <a:endParaRPr lang="en-US" altLang="en-US" smtClean="0"/>
          </a:p>
          <a:p>
            <a:pPr marL="742950" lvl="1" indent="-285750">
              <a:buFont typeface="Wingdings" pitchFamily="2" charset="2"/>
              <a:buChar char="§"/>
            </a:pPr>
            <a:r>
              <a:rPr lang="en-US" altLang="en-US" smtClean="0"/>
              <a:t>allows for a longer time interval (</a:t>
            </a:r>
            <a:r>
              <a:rPr lang="el-GR" altLang="en-US" smtClean="0"/>
              <a:t>Δ</a:t>
            </a:r>
            <a:r>
              <a:rPr lang="en-US" altLang="en-US" smtClean="0"/>
              <a:t>t) to be used</a:t>
            </a:r>
          </a:p>
          <a:p>
            <a:pPr marL="742950" lvl="1" indent="-285750">
              <a:buFont typeface="Wingdings" pitchFamily="2" charset="2"/>
              <a:buChar char="§"/>
            </a:pPr>
            <a:r>
              <a:rPr lang="en-US" altLang="en-US" smtClean="0"/>
              <a:t>vertical motion must be diagnosed from another equation</a:t>
            </a:r>
          </a:p>
        </p:txBody>
      </p:sp>
      <p:pic>
        <p:nvPicPr>
          <p:cNvPr id="47116" name="Picture 12"/>
          <p:cNvPicPr>
            <a:picLocks noChangeAspect="1" noChangeArrowheads="1"/>
          </p:cNvPicPr>
          <p:nvPr/>
        </p:nvPicPr>
        <p:blipFill>
          <a:blip r:embed="rId2"/>
          <a:srcRect/>
          <a:stretch>
            <a:fillRect/>
          </a:stretch>
        </p:blipFill>
        <p:spPr bwMode="auto">
          <a:xfrm>
            <a:off x="1347788" y="3175000"/>
            <a:ext cx="6272212" cy="822325"/>
          </a:xfrm>
          <a:prstGeom prst="rect">
            <a:avLst/>
          </a:prstGeom>
          <a:noFill/>
          <a:ln w="9525">
            <a:noFill/>
            <a:miter lim="800000"/>
            <a:headEnd/>
            <a:tailEnd/>
          </a:ln>
          <a:effectLst/>
        </p:spPr>
      </p:pic>
      <p:pic>
        <p:nvPicPr>
          <p:cNvPr id="47117" name="Picture 13"/>
          <p:cNvPicPr>
            <a:picLocks noChangeAspect="1" noChangeArrowheads="1"/>
          </p:cNvPicPr>
          <p:nvPr/>
        </p:nvPicPr>
        <p:blipFill>
          <a:blip r:embed="rId3"/>
          <a:srcRect/>
          <a:stretch>
            <a:fillRect/>
          </a:stretch>
        </p:blipFill>
        <p:spPr bwMode="auto">
          <a:xfrm>
            <a:off x="2971800" y="4173538"/>
            <a:ext cx="4648200" cy="795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idx="4294967295"/>
          </p:nvPr>
        </p:nvSpPr>
        <p:spPr>
          <a:xfrm>
            <a:off x="685800" y="609600"/>
            <a:ext cx="7772400" cy="1143000"/>
          </a:xfrm>
        </p:spPr>
        <p:txBody>
          <a:bodyPr/>
          <a:lstStyle/>
          <a:p>
            <a:r>
              <a:rPr lang="en-US" altLang="en-US" smtClean="0"/>
              <a:t>Applied NWP</a:t>
            </a:r>
          </a:p>
        </p:txBody>
      </p:sp>
      <p:sp>
        <p:nvSpPr>
          <p:cNvPr id="48131" name="Rectangle 3"/>
          <p:cNvSpPr>
            <a:spLocks noGrp="1" noChangeArrowheads="1"/>
          </p:cNvSpPr>
          <p:nvPr>
            <p:ph type="body" sz="half" idx="4294967295"/>
          </p:nvPr>
        </p:nvSpPr>
        <p:spPr>
          <a:xfrm>
            <a:off x="533400" y="1905000"/>
            <a:ext cx="7848600" cy="4495800"/>
          </a:xfrm>
        </p:spPr>
        <p:txBody>
          <a:bodyPr/>
          <a:lstStyle/>
          <a:p>
            <a:r>
              <a:rPr lang="en-US" altLang="en-US" smtClean="0"/>
              <a:t>Vertical pressure balance [13.3]</a:t>
            </a:r>
          </a:p>
          <a:p>
            <a:pPr marL="742950" lvl="1" indent="-285750"/>
            <a:r>
              <a:rPr lang="en-US" altLang="en-US" smtClean="0"/>
              <a:t>As horizontal scale of phenomena approaches its depth, nonhydrostatic vertical momentum equation (Eq. 13.3) must be used</a:t>
            </a:r>
          </a:p>
          <a:p>
            <a:pPr marL="742950" lvl="1" indent="-285750"/>
            <a:endParaRPr lang="en-US" altLang="en-US" smtClean="0"/>
          </a:p>
          <a:p>
            <a:pPr marL="742950" lvl="1" indent="-285750"/>
            <a:endParaRPr lang="en-US" altLang="en-US" smtClean="0"/>
          </a:p>
          <a:p>
            <a:pPr marL="742950" lvl="1" indent="-285750">
              <a:buFont typeface="Arial" charset="0"/>
              <a:buNone/>
            </a:pPr>
            <a:endParaRPr lang="en-US" altLang="en-US" smtClean="0"/>
          </a:p>
          <a:p>
            <a:pPr marL="742950" lvl="1" indent="-285750">
              <a:buFont typeface="Arial" charset="0"/>
              <a:buNone/>
            </a:pPr>
            <a:r>
              <a:rPr lang="en-US" altLang="en-US" smtClean="0"/>
              <a:t>split total pressure and density into base state and perturbation part</a:t>
            </a:r>
          </a:p>
        </p:txBody>
      </p:sp>
      <p:pic>
        <p:nvPicPr>
          <p:cNvPr id="48132" name="Picture 4"/>
          <p:cNvPicPr>
            <a:picLocks noChangeAspect="1" noChangeArrowheads="1"/>
          </p:cNvPicPr>
          <p:nvPr/>
        </p:nvPicPr>
        <p:blipFill>
          <a:blip r:embed="rId2"/>
          <a:srcRect/>
          <a:stretch>
            <a:fillRect/>
          </a:stretch>
        </p:blipFill>
        <p:spPr bwMode="auto">
          <a:xfrm>
            <a:off x="1347788" y="3521075"/>
            <a:ext cx="6272212" cy="822325"/>
          </a:xfrm>
          <a:prstGeom prst="rect">
            <a:avLst/>
          </a:prstGeom>
          <a:noFill/>
          <a:ln w="9525">
            <a:noFill/>
            <a:miter lim="800000"/>
            <a:headEnd/>
            <a:tailEnd/>
          </a:ln>
          <a:effectLst/>
        </p:spPr>
      </p:pic>
      <p:pic>
        <p:nvPicPr>
          <p:cNvPr id="48134" name="Picture 6"/>
          <p:cNvPicPr>
            <a:picLocks noChangeAspect="1" noChangeArrowheads="1"/>
          </p:cNvPicPr>
          <p:nvPr/>
        </p:nvPicPr>
        <p:blipFill>
          <a:blip r:embed="rId3"/>
          <a:srcRect/>
          <a:stretch>
            <a:fillRect/>
          </a:stretch>
        </p:blipFill>
        <p:spPr bwMode="auto">
          <a:xfrm>
            <a:off x="914400" y="5335588"/>
            <a:ext cx="7597775" cy="12176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idx="4294967295"/>
          </p:nvPr>
        </p:nvSpPr>
        <p:spPr>
          <a:xfrm>
            <a:off x="685800" y="609600"/>
            <a:ext cx="7772400" cy="1143000"/>
          </a:xfrm>
        </p:spPr>
        <p:txBody>
          <a:bodyPr/>
          <a:lstStyle/>
          <a:p>
            <a:r>
              <a:rPr lang="en-US" altLang="en-US" smtClean="0"/>
              <a:t>Applied NWP</a:t>
            </a:r>
          </a:p>
        </p:txBody>
      </p:sp>
      <p:sp>
        <p:nvSpPr>
          <p:cNvPr id="49155" name="Rectangle 3"/>
          <p:cNvSpPr>
            <a:spLocks noGrp="1" noChangeArrowheads="1"/>
          </p:cNvSpPr>
          <p:nvPr>
            <p:ph type="body" sz="half" idx="4294967295"/>
          </p:nvPr>
        </p:nvSpPr>
        <p:spPr>
          <a:xfrm>
            <a:off x="533400" y="1905000"/>
            <a:ext cx="7848600" cy="4495800"/>
          </a:xfrm>
        </p:spPr>
        <p:txBody>
          <a:bodyPr/>
          <a:lstStyle/>
          <a:p>
            <a:r>
              <a:rPr lang="en-US" altLang="en-US" smtClean="0"/>
              <a:t>Vertical pressure balance [13.3]</a:t>
            </a:r>
          </a:p>
          <a:p>
            <a:pPr marL="742950" lvl="1" indent="-285750"/>
            <a:endParaRPr lang="en-US" altLang="en-US" smtClean="0"/>
          </a:p>
          <a:p>
            <a:pPr marL="742950" lvl="1" indent="-285750">
              <a:buFont typeface="Arial" charset="0"/>
              <a:buNone/>
            </a:pPr>
            <a:endParaRPr lang="en-US" altLang="en-US" smtClean="0"/>
          </a:p>
        </p:txBody>
      </p:sp>
      <p:pic>
        <p:nvPicPr>
          <p:cNvPr id="49158" name="Picture 6"/>
          <p:cNvPicPr>
            <a:picLocks noChangeAspect="1" noChangeArrowheads="1"/>
          </p:cNvPicPr>
          <p:nvPr/>
        </p:nvPicPr>
        <p:blipFill>
          <a:blip r:embed="rId2"/>
          <a:srcRect/>
          <a:stretch>
            <a:fillRect/>
          </a:stretch>
        </p:blipFill>
        <p:spPr bwMode="auto">
          <a:xfrm>
            <a:off x="1803400" y="2389188"/>
            <a:ext cx="6273800" cy="43068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idx="4294967295"/>
          </p:nvPr>
        </p:nvSpPr>
        <p:spPr>
          <a:xfrm>
            <a:off x="685800" y="609600"/>
            <a:ext cx="7772400" cy="1143000"/>
          </a:xfrm>
        </p:spPr>
        <p:txBody>
          <a:bodyPr/>
          <a:lstStyle/>
          <a:p>
            <a:r>
              <a:rPr lang="en-US" altLang="en-US" smtClean="0"/>
              <a:t>Applied NWP</a:t>
            </a:r>
          </a:p>
        </p:txBody>
      </p:sp>
      <p:sp>
        <p:nvSpPr>
          <p:cNvPr id="50179" name="Rectangle 3"/>
          <p:cNvSpPr>
            <a:spLocks noGrp="1" noChangeArrowheads="1"/>
          </p:cNvSpPr>
          <p:nvPr>
            <p:ph type="body" sz="half" idx="4294967295"/>
          </p:nvPr>
        </p:nvSpPr>
        <p:spPr>
          <a:xfrm>
            <a:off x="533400" y="1905000"/>
            <a:ext cx="7848600" cy="4495800"/>
          </a:xfrm>
        </p:spPr>
        <p:txBody>
          <a:bodyPr/>
          <a:lstStyle/>
          <a:p>
            <a:r>
              <a:rPr lang="en-US" altLang="en-US" smtClean="0"/>
              <a:t>Vertical pressure balance [13.3]</a:t>
            </a:r>
          </a:p>
          <a:p>
            <a:pPr marL="742950" lvl="1" indent="-285750"/>
            <a:r>
              <a:rPr lang="en-US" altLang="en-US" smtClean="0"/>
              <a:t>Nonhydrostatic models require a fairly short time interval (</a:t>
            </a:r>
            <a:r>
              <a:rPr lang="el-GR" altLang="en-US" smtClean="0"/>
              <a:t>Δ</a:t>
            </a:r>
            <a:r>
              <a:rPr lang="en-US" altLang="en-US" smtClean="0"/>
              <a:t>t, more iterations per forecast hour) due to the presence and propagation of acoustic waves in both the vertical and horizontal directions</a:t>
            </a:r>
          </a:p>
          <a:p>
            <a:pPr marL="742950" lvl="1" indent="-285750"/>
            <a:endParaRPr lang="en-US" altLang="en-US" smtClean="0"/>
          </a:p>
          <a:p>
            <a:pPr marL="742950" lvl="1" indent="-285750">
              <a:buFont typeface="Arial" charset="0"/>
              <a:buNone/>
            </a:pPr>
            <a:endParaRPr lang="en-US"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idx="4294967295"/>
          </p:nvPr>
        </p:nvSpPr>
        <p:spPr>
          <a:xfrm>
            <a:off x="685800" y="609600"/>
            <a:ext cx="7772400" cy="1143000"/>
          </a:xfrm>
        </p:spPr>
        <p:txBody>
          <a:bodyPr/>
          <a:lstStyle/>
          <a:p>
            <a:r>
              <a:rPr lang="en-US" altLang="en-US" smtClean="0"/>
              <a:t>Applied NWP</a:t>
            </a:r>
          </a:p>
        </p:txBody>
      </p:sp>
      <p:sp>
        <p:nvSpPr>
          <p:cNvPr id="51203" name="Rectangle 3"/>
          <p:cNvSpPr>
            <a:spLocks noGrp="1" noChangeArrowheads="1"/>
          </p:cNvSpPr>
          <p:nvPr>
            <p:ph type="body" sz="half" idx="4294967295"/>
          </p:nvPr>
        </p:nvSpPr>
        <p:spPr>
          <a:xfrm>
            <a:off x="533400" y="1905000"/>
            <a:ext cx="7848600" cy="4495800"/>
          </a:xfrm>
        </p:spPr>
        <p:txBody>
          <a:bodyPr/>
          <a:lstStyle/>
          <a:p>
            <a:r>
              <a:rPr lang="en-US" altLang="en-US" dirty="0" smtClean="0"/>
              <a:t>The Continuity Equation [13.4]</a:t>
            </a:r>
          </a:p>
          <a:p>
            <a:pPr marL="742950" lvl="1" indent="-285750"/>
            <a:r>
              <a:rPr lang="en-US" altLang="en-US" dirty="0" smtClean="0"/>
              <a:t>Fully compressible models; through rearrangement of Eq. 13.15, with some scale analysis, we find</a:t>
            </a:r>
          </a:p>
          <a:p>
            <a:pPr marL="742950" lvl="1" indent="-285750"/>
            <a:endParaRPr lang="en-US" altLang="en-US" dirty="0" smtClean="0"/>
          </a:p>
          <a:p>
            <a:pPr marL="742950" lvl="1" indent="-285750"/>
            <a:endParaRPr lang="en-US" altLang="en-US" dirty="0" smtClean="0"/>
          </a:p>
          <a:p>
            <a:pPr marL="742950" lvl="1" indent="-285750"/>
            <a:endParaRPr lang="en-US" altLang="en-US" dirty="0" smtClean="0"/>
          </a:p>
          <a:p>
            <a:pPr marL="742950" lvl="1" indent="-285750">
              <a:buFont typeface="Arial" charset="0"/>
              <a:buNone/>
            </a:pPr>
            <a:r>
              <a:rPr lang="en-US" altLang="en-US" dirty="0" smtClean="0"/>
              <a:t>which becomes the predictive equation for temperature. Eq. 13.17 is used to predict humidity, </a:t>
            </a:r>
            <a:r>
              <a:rPr lang="en-US" altLang="en-US" dirty="0" err="1" smtClean="0"/>
              <a:t>Eqs</a:t>
            </a:r>
            <a:r>
              <a:rPr lang="en-US" altLang="en-US" dirty="0" smtClean="0"/>
              <a:t> 13.11-13.14 are used to predict u, v, w,        </a:t>
            </a:r>
            <a:r>
              <a:rPr lang="en-US" altLang="en-US" dirty="0" smtClean="0">
                <a:sym typeface="Wingdings" pitchFamily="2" charset="2"/>
              </a:rPr>
              <a:t>Eq. 13.16 is used to diagnose perturbation pressure.</a:t>
            </a:r>
            <a:endParaRPr lang="en-US" altLang="en-US" dirty="0" smtClean="0"/>
          </a:p>
          <a:p>
            <a:pPr marL="742950" lvl="1" indent="-285750"/>
            <a:endParaRPr lang="en-US" altLang="en-US" dirty="0" smtClean="0"/>
          </a:p>
          <a:p>
            <a:pPr marL="742950" lvl="1" indent="-285750">
              <a:buFont typeface="Arial" charset="0"/>
              <a:buNone/>
            </a:pPr>
            <a:endParaRPr lang="en-US" altLang="en-US" dirty="0" smtClean="0"/>
          </a:p>
        </p:txBody>
      </p:sp>
      <p:pic>
        <p:nvPicPr>
          <p:cNvPr id="51204" name="Picture 4"/>
          <p:cNvPicPr>
            <a:picLocks noChangeAspect="1" noChangeArrowheads="1"/>
          </p:cNvPicPr>
          <p:nvPr/>
        </p:nvPicPr>
        <p:blipFill>
          <a:blip r:embed="rId2"/>
          <a:srcRect/>
          <a:stretch>
            <a:fillRect/>
          </a:stretch>
        </p:blipFill>
        <p:spPr bwMode="auto">
          <a:xfrm>
            <a:off x="1824038" y="3198813"/>
            <a:ext cx="6253162" cy="855662"/>
          </a:xfrm>
          <a:prstGeom prst="rect">
            <a:avLst/>
          </a:prstGeom>
          <a:noFill/>
          <a:ln w="9525">
            <a:noFill/>
            <a:miter lim="800000"/>
            <a:headEnd/>
            <a:tailEnd/>
          </a:ln>
          <a:effectLst/>
        </p:spPr>
      </p:pic>
      <p:pic>
        <p:nvPicPr>
          <p:cNvPr id="51205" name="Picture 5"/>
          <p:cNvPicPr>
            <a:picLocks noChangeAspect="1" noChangeArrowheads="1"/>
          </p:cNvPicPr>
          <p:nvPr/>
        </p:nvPicPr>
        <p:blipFill>
          <a:blip r:embed="rId3"/>
          <a:srcRect/>
          <a:stretch>
            <a:fillRect/>
          </a:stretch>
        </p:blipFill>
        <p:spPr bwMode="auto">
          <a:xfrm>
            <a:off x="4724400" y="4953000"/>
            <a:ext cx="381000" cy="392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idx="4294967295"/>
          </p:nvPr>
        </p:nvSpPr>
        <p:spPr>
          <a:xfrm>
            <a:off x="685800" y="609600"/>
            <a:ext cx="7772400" cy="1143000"/>
          </a:xfrm>
        </p:spPr>
        <p:txBody>
          <a:bodyPr/>
          <a:lstStyle/>
          <a:p>
            <a:r>
              <a:rPr lang="en-US" altLang="en-US" smtClean="0"/>
              <a:t>Applied NWP</a:t>
            </a:r>
          </a:p>
        </p:txBody>
      </p:sp>
      <p:sp>
        <p:nvSpPr>
          <p:cNvPr id="52227" name="Rectangle 3"/>
          <p:cNvSpPr>
            <a:spLocks noGrp="1" noChangeArrowheads="1"/>
          </p:cNvSpPr>
          <p:nvPr>
            <p:ph type="body" sz="half" idx="4294967295"/>
          </p:nvPr>
        </p:nvSpPr>
        <p:spPr>
          <a:xfrm>
            <a:off x="533400" y="1905000"/>
            <a:ext cx="7848600" cy="4495800"/>
          </a:xfrm>
        </p:spPr>
        <p:txBody>
          <a:bodyPr/>
          <a:lstStyle/>
          <a:p>
            <a:r>
              <a:rPr lang="en-US" altLang="en-US" smtClean="0"/>
              <a:t>The Continuity Equation [13.4]</a:t>
            </a:r>
          </a:p>
          <a:p>
            <a:pPr marL="742950" lvl="1" indent="-285750"/>
            <a:r>
              <a:rPr lang="en-US" altLang="en-US" smtClean="0"/>
              <a:t>Anelastic models; use anelastic continuity equation,</a:t>
            </a:r>
          </a:p>
          <a:p>
            <a:pPr marL="742950" lvl="1" indent="-285750"/>
            <a:endParaRPr lang="en-US" altLang="en-US" smtClean="0"/>
          </a:p>
          <a:p>
            <a:pPr marL="742950" lvl="1" indent="-285750"/>
            <a:endParaRPr lang="en-US" altLang="en-US" smtClean="0"/>
          </a:p>
          <a:p>
            <a:pPr marL="742950" lvl="1" indent="-285750"/>
            <a:endParaRPr lang="en-US" altLang="en-US" smtClean="0"/>
          </a:p>
          <a:p>
            <a:pPr marL="742950" lvl="1" indent="-285750">
              <a:buFont typeface="Arial" charset="0"/>
              <a:buNone/>
            </a:pPr>
            <a:r>
              <a:rPr lang="en-US" altLang="en-US" smtClean="0"/>
              <a:t>which eliminates acoustic waves, but gives the added complexity that pressure cannot be diagnosed without solving the computationally intensive elliptic equation,</a:t>
            </a:r>
          </a:p>
          <a:p>
            <a:pPr marL="742950" lvl="1" indent="-285750"/>
            <a:endParaRPr lang="en-US" altLang="en-US" smtClean="0"/>
          </a:p>
          <a:p>
            <a:pPr marL="742950" lvl="1" indent="-285750">
              <a:buFont typeface="Arial" charset="0"/>
              <a:buNone/>
            </a:pPr>
            <a:endParaRPr lang="en-US" altLang="en-US" smtClean="0"/>
          </a:p>
        </p:txBody>
      </p:sp>
      <p:pic>
        <p:nvPicPr>
          <p:cNvPr id="52230" name="Picture 6"/>
          <p:cNvPicPr>
            <a:picLocks noChangeAspect="1" noChangeArrowheads="1"/>
          </p:cNvPicPr>
          <p:nvPr/>
        </p:nvPicPr>
        <p:blipFill>
          <a:blip r:embed="rId2"/>
          <a:srcRect/>
          <a:stretch>
            <a:fillRect/>
          </a:stretch>
        </p:blipFill>
        <p:spPr bwMode="auto">
          <a:xfrm>
            <a:off x="1882775" y="2900363"/>
            <a:ext cx="6118225" cy="909637"/>
          </a:xfrm>
          <a:prstGeom prst="rect">
            <a:avLst/>
          </a:prstGeom>
          <a:noFill/>
          <a:ln w="9525">
            <a:noFill/>
            <a:miter lim="800000"/>
            <a:headEnd/>
            <a:tailEnd/>
          </a:ln>
          <a:effectLst/>
        </p:spPr>
      </p:pic>
      <p:pic>
        <p:nvPicPr>
          <p:cNvPr id="52231" name="Picture 7"/>
          <p:cNvPicPr>
            <a:picLocks noChangeAspect="1" noChangeArrowheads="1"/>
          </p:cNvPicPr>
          <p:nvPr/>
        </p:nvPicPr>
        <p:blipFill>
          <a:blip r:embed="rId3"/>
          <a:srcRect/>
          <a:stretch>
            <a:fillRect/>
          </a:stretch>
        </p:blipFill>
        <p:spPr bwMode="auto">
          <a:xfrm>
            <a:off x="677863" y="5105400"/>
            <a:ext cx="7780337" cy="1343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idx="4294967295"/>
          </p:nvPr>
        </p:nvSpPr>
        <p:spPr>
          <a:xfrm>
            <a:off x="685800" y="609600"/>
            <a:ext cx="7772400" cy="1143000"/>
          </a:xfrm>
        </p:spPr>
        <p:txBody>
          <a:bodyPr/>
          <a:lstStyle/>
          <a:p>
            <a:r>
              <a:rPr lang="en-US" altLang="en-US" smtClean="0"/>
              <a:t>Applied NWP</a:t>
            </a:r>
          </a:p>
        </p:txBody>
      </p:sp>
      <p:sp>
        <p:nvSpPr>
          <p:cNvPr id="53251" name="Rectangle 3"/>
          <p:cNvSpPr>
            <a:spLocks noGrp="1" noChangeArrowheads="1"/>
          </p:cNvSpPr>
          <p:nvPr>
            <p:ph type="body" sz="half" idx="4294967295"/>
          </p:nvPr>
        </p:nvSpPr>
        <p:spPr>
          <a:xfrm>
            <a:off x="533400" y="1905000"/>
            <a:ext cx="7848600" cy="4495800"/>
          </a:xfrm>
        </p:spPr>
        <p:txBody>
          <a:bodyPr/>
          <a:lstStyle/>
          <a:p>
            <a:r>
              <a:rPr lang="en-US" altLang="en-US" smtClean="0"/>
              <a:t>The Continuity Equation [13.4]</a:t>
            </a:r>
          </a:p>
          <a:p>
            <a:pPr marL="742950" lvl="1" indent="-285750"/>
            <a:r>
              <a:rPr lang="en-US" altLang="en-US" smtClean="0"/>
              <a:t>Anelastic models; hence, the longer time interval (and fewer iterations per forecast hour) allowed by the anelastic approximation is offset by the time required to numerically solve the elliptic equation at every time step in order to diagnose the pressure</a:t>
            </a:r>
          </a:p>
          <a:p>
            <a:pPr marL="742950" lvl="1" indent="-285750">
              <a:buFont typeface="Arial" charset="0"/>
              <a:buNone/>
            </a:pPr>
            <a:endParaRPr lang="en-US" altLang="en-US" smtClean="0"/>
          </a:p>
        </p:txBody>
      </p:sp>
      <p:pic>
        <p:nvPicPr>
          <p:cNvPr id="53253" name="Picture 5"/>
          <p:cNvPicPr>
            <a:picLocks noChangeAspect="1" noChangeArrowheads="1"/>
          </p:cNvPicPr>
          <p:nvPr/>
        </p:nvPicPr>
        <p:blipFill>
          <a:blip r:embed="rId2"/>
          <a:srcRect/>
          <a:stretch>
            <a:fillRect/>
          </a:stretch>
        </p:blipFill>
        <p:spPr bwMode="auto">
          <a:xfrm>
            <a:off x="677863" y="4572000"/>
            <a:ext cx="7780337" cy="1343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p:cNvPicPr>
            <a:picLocks noChangeAspect="1" noChangeArrowheads="1"/>
          </p:cNvPicPr>
          <p:nvPr/>
        </p:nvPicPr>
        <p:blipFill>
          <a:blip r:embed="rId2"/>
          <a:srcRect/>
          <a:stretch>
            <a:fillRect/>
          </a:stretch>
        </p:blipFill>
        <p:spPr bwMode="auto">
          <a:xfrm>
            <a:off x="1044575" y="2971800"/>
            <a:ext cx="7053263" cy="3881438"/>
          </a:xfrm>
          <a:prstGeom prst="rect">
            <a:avLst/>
          </a:prstGeom>
          <a:noFill/>
          <a:ln w="9525">
            <a:noFill/>
            <a:miter lim="800000"/>
            <a:headEnd/>
            <a:tailEnd/>
          </a:ln>
          <a:effectLst/>
        </p:spPr>
      </p:pic>
      <p:sp>
        <p:nvSpPr>
          <p:cNvPr id="54274" name="Rectangle 4"/>
          <p:cNvSpPr>
            <a:spLocks noGrp="1" noChangeArrowheads="1"/>
          </p:cNvSpPr>
          <p:nvPr>
            <p:ph type="title" idx="4294967295"/>
          </p:nvPr>
        </p:nvSpPr>
        <p:spPr>
          <a:xfrm>
            <a:off x="685800" y="609600"/>
            <a:ext cx="7772400" cy="1143000"/>
          </a:xfrm>
        </p:spPr>
        <p:txBody>
          <a:bodyPr/>
          <a:lstStyle/>
          <a:p>
            <a:r>
              <a:rPr lang="en-US" altLang="en-US" smtClean="0"/>
              <a:t>Applied NWP</a:t>
            </a:r>
          </a:p>
        </p:txBody>
      </p:sp>
      <p:sp>
        <p:nvSpPr>
          <p:cNvPr id="54275" name="Rectangle 3"/>
          <p:cNvSpPr>
            <a:spLocks noGrp="1" noChangeArrowheads="1"/>
          </p:cNvSpPr>
          <p:nvPr>
            <p:ph type="body" sz="half" idx="4294967295"/>
          </p:nvPr>
        </p:nvSpPr>
        <p:spPr>
          <a:xfrm>
            <a:off x="533400" y="1905000"/>
            <a:ext cx="7848600" cy="4495800"/>
          </a:xfrm>
        </p:spPr>
        <p:txBody>
          <a:bodyPr/>
          <a:lstStyle/>
          <a:p>
            <a:r>
              <a:rPr lang="en-US" altLang="en-US" smtClean="0"/>
              <a:t>A real-live primitive equations model example – WRF Version 3 [</a:t>
            </a:r>
            <a:r>
              <a:rPr lang="en-US" altLang="en-US" sz="2400" smtClean="0"/>
              <a:t>http://www2.mmm.ucar.edu/wrf/users/docs/arw_v3.pdf]</a:t>
            </a:r>
            <a:endParaRPr lang="en-US" alt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altLang="en-US" smtClean="0"/>
              <a:t>Applied NWP</a:t>
            </a:r>
          </a:p>
        </p:txBody>
      </p:sp>
      <p:sp>
        <p:nvSpPr>
          <p:cNvPr id="41986" name="Rectangle 5"/>
          <p:cNvSpPr>
            <a:spLocks noGrp="1" noChangeArrowheads="1"/>
          </p:cNvSpPr>
          <p:nvPr>
            <p:ph type="body" sz="half" idx="1"/>
          </p:nvPr>
        </p:nvSpPr>
        <p:spPr>
          <a:xfrm>
            <a:off x="304800" y="2057400"/>
            <a:ext cx="3810000" cy="4114800"/>
          </a:xfrm>
        </p:spPr>
        <p:txBody>
          <a:bodyPr/>
          <a:lstStyle/>
          <a:p>
            <a:r>
              <a:rPr lang="en-US" altLang="en-US" smtClean="0"/>
              <a:t>And now for another activity…</a:t>
            </a:r>
          </a:p>
          <a:p>
            <a:pPr>
              <a:buFont typeface="Arial" charset="0"/>
              <a:buNone/>
            </a:pPr>
            <a:endParaRPr lang="en-US" altLang="en-US" smtClean="0"/>
          </a:p>
          <a:p>
            <a:pPr>
              <a:buFont typeface="Arial" charset="0"/>
              <a:buNone/>
            </a:pPr>
            <a:r>
              <a:rPr lang="en-US" altLang="en-US" smtClean="0"/>
              <a:t>WRFV3 Treasure Hunt</a:t>
            </a:r>
          </a:p>
        </p:txBody>
      </p:sp>
      <p:sp>
        <p:nvSpPr>
          <p:cNvPr id="41987" name="Text Box 4"/>
          <p:cNvSpPr txBox="1">
            <a:spLocks noChangeArrowheads="1"/>
          </p:cNvSpPr>
          <p:nvPr/>
        </p:nvSpPr>
        <p:spPr bwMode="auto">
          <a:xfrm>
            <a:off x="5486400" y="4992688"/>
            <a:ext cx="2058988" cy="246062"/>
          </a:xfrm>
          <a:prstGeom prst="rect">
            <a:avLst/>
          </a:prstGeom>
          <a:noFill/>
          <a:ln w="9525">
            <a:noFill/>
            <a:miter lim="800000"/>
            <a:headEnd/>
            <a:tailEnd/>
          </a:ln>
        </p:spPr>
        <p:txBody>
          <a:bodyPr wrap="none">
            <a:spAutoFit/>
          </a:bodyPr>
          <a:lstStyle/>
          <a:p>
            <a:r>
              <a:rPr lang="en-US" altLang="en-US" sz="1000">
                <a:hlinkClick r:id="rId2"/>
              </a:rPr>
              <a:t>http://psc.apl.washington.edu/HLD/</a:t>
            </a:r>
            <a:r>
              <a:rPr lang="en-US" altLang="en-US" sz="1000"/>
              <a:t> </a:t>
            </a:r>
          </a:p>
        </p:txBody>
      </p:sp>
      <p:sp>
        <p:nvSpPr>
          <p:cNvPr id="41988" name="Rectangle 7"/>
          <p:cNvSpPr>
            <a:spLocks noChangeArrowheads="1"/>
          </p:cNvSpPr>
          <p:nvPr/>
        </p:nvSpPr>
        <p:spPr bwMode="auto">
          <a:xfrm>
            <a:off x="533400" y="5943600"/>
            <a:ext cx="8153400" cy="762000"/>
          </a:xfrm>
          <a:prstGeom prst="rect">
            <a:avLst/>
          </a:prstGeom>
          <a:noFill/>
          <a:ln w="9525">
            <a:noFill/>
            <a:miter lim="800000"/>
            <a:headEnd/>
            <a:tailEnd/>
          </a:ln>
        </p:spPr>
        <p:txBody>
          <a:bodyPr/>
          <a:lstStyle/>
          <a:p>
            <a:pPr marL="342900" indent="-342900">
              <a:spcBef>
                <a:spcPct val="20000"/>
              </a:spcBef>
              <a:buFontTx/>
              <a:buChar char="•"/>
            </a:pPr>
            <a:r>
              <a:rPr lang="en-US" altLang="en-US" sz="2400"/>
              <a:t>Activity- code word- </a:t>
            </a:r>
            <a:r>
              <a:rPr lang="en-US" altLang="en-US" sz="2400">
                <a:solidFill>
                  <a:schemeClr val="accent2"/>
                </a:solidFill>
              </a:rPr>
              <a:t>Thatisheavy</a:t>
            </a:r>
          </a:p>
        </p:txBody>
      </p:sp>
      <p:pic>
        <p:nvPicPr>
          <p:cNvPr id="41989" name="Picture 2" descr="Sunnysunandicephoto"/>
          <p:cNvPicPr>
            <a:picLocks noChangeAspect="1" noChangeArrowheads="1"/>
          </p:cNvPicPr>
          <p:nvPr/>
        </p:nvPicPr>
        <p:blipFill>
          <a:blip r:embed="rId3"/>
          <a:srcRect/>
          <a:stretch>
            <a:fillRect/>
          </a:stretch>
        </p:blipFill>
        <p:spPr bwMode="auto">
          <a:xfrm>
            <a:off x="4422775" y="1752600"/>
            <a:ext cx="4035425" cy="302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p:txBody>
          <a:bodyPr/>
          <a:lstStyle/>
          <a:p>
            <a:r>
              <a:rPr lang="en-US" altLang="en-US" smtClean="0"/>
              <a:t>Applied NWP</a:t>
            </a:r>
          </a:p>
        </p:txBody>
      </p:sp>
      <p:sp>
        <p:nvSpPr>
          <p:cNvPr id="18434" name="Rectangle 3"/>
          <p:cNvSpPr>
            <a:spLocks noGrp="1" noChangeArrowheads="1"/>
          </p:cNvSpPr>
          <p:nvPr>
            <p:ph type="body" sz="half" idx="1"/>
          </p:nvPr>
        </p:nvSpPr>
        <p:spPr>
          <a:xfrm>
            <a:off x="533400" y="1676400"/>
            <a:ext cx="8229600" cy="2035175"/>
          </a:xfrm>
        </p:spPr>
        <p:txBody>
          <a:bodyPr/>
          <a:lstStyle/>
          <a:p>
            <a:r>
              <a:rPr lang="en-US" altLang="en-US" dirty="0" smtClean="0"/>
              <a:t>We’ll start gradually with a ‘simpler’ model based on a smaller and less complex set of primitive equations (shallow-water or </a:t>
            </a:r>
            <a:r>
              <a:rPr lang="en-US" altLang="en-US" dirty="0" err="1" smtClean="0"/>
              <a:t>barotropic</a:t>
            </a:r>
            <a:r>
              <a:rPr lang="en-US" altLang="en-US" dirty="0" smtClean="0"/>
              <a:t> primitive equations)</a:t>
            </a:r>
          </a:p>
          <a:p>
            <a:pPr lvl="1"/>
            <a:r>
              <a:rPr lang="en-US" altLang="en-US" dirty="0" smtClean="0"/>
              <a:t>Constant density</a:t>
            </a:r>
          </a:p>
          <a:p>
            <a:pPr lvl="1"/>
            <a:r>
              <a:rPr lang="en-US" altLang="en-US" dirty="0" smtClean="0"/>
              <a:t>Hydrostatic</a:t>
            </a:r>
          </a:p>
        </p:txBody>
      </p:sp>
      <p:pic>
        <p:nvPicPr>
          <p:cNvPr id="18436" name="Picture 5"/>
          <p:cNvPicPr>
            <a:picLocks noChangeAspect="1"/>
          </p:cNvPicPr>
          <p:nvPr/>
        </p:nvPicPr>
        <p:blipFill>
          <a:blip r:embed="rId2"/>
          <a:srcRect/>
          <a:stretch>
            <a:fillRect/>
          </a:stretch>
        </p:blipFill>
        <p:spPr bwMode="auto">
          <a:xfrm>
            <a:off x="1425575" y="3765550"/>
            <a:ext cx="6346825" cy="2940050"/>
          </a:xfrm>
          <a:prstGeom prst="rect">
            <a:avLst/>
          </a:prstGeom>
          <a:noFill/>
          <a:ln w="9525">
            <a:noFill/>
            <a:miter lim="800000"/>
            <a:headEnd/>
            <a:tailEnd/>
          </a:ln>
        </p:spPr>
      </p:pic>
      <p:sp>
        <p:nvSpPr>
          <p:cNvPr id="7" name="Rectangle 6"/>
          <p:cNvSpPr/>
          <p:nvPr/>
        </p:nvSpPr>
        <p:spPr>
          <a:xfrm>
            <a:off x="6400800" y="6400800"/>
            <a:ext cx="1447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7" descr="Figure8-1.pdf"/>
          <p:cNvPicPr>
            <a:picLocks noChangeAspect="1"/>
          </p:cNvPicPr>
          <p:nvPr/>
        </p:nvPicPr>
        <p:blipFill>
          <a:blip r:embed="rId2"/>
          <a:srcRect/>
          <a:stretch>
            <a:fillRect/>
          </a:stretch>
        </p:blipFill>
        <p:spPr bwMode="auto">
          <a:xfrm>
            <a:off x="152400" y="1922463"/>
            <a:ext cx="4903788" cy="2801937"/>
          </a:xfrm>
          <a:prstGeom prst="rect">
            <a:avLst/>
          </a:prstGeom>
          <a:noFill/>
          <a:ln w="9525">
            <a:noFill/>
            <a:miter lim="800000"/>
            <a:headEnd/>
            <a:tailEnd/>
          </a:ln>
        </p:spPr>
      </p:pic>
      <p:sp>
        <p:nvSpPr>
          <p:cNvPr id="19458" name="Rectangle 4"/>
          <p:cNvSpPr>
            <a:spLocks noGrp="1" noChangeArrowheads="1"/>
          </p:cNvSpPr>
          <p:nvPr>
            <p:ph type="title"/>
          </p:nvPr>
        </p:nvSpPr>
        <p:spPr/>
        <p:txBody>
          <a:bodyPr/>
          <a:lstStyle/>
          <a:p>
            <a:r>
              <a:rPr lang="en-US" altLang="en-US" smtClean="0"/>
              <a:t>Applied NWP</a:t>
            </a:r>
          </a:p>
        </p:txBody>
      </p:sp>
      <p:sp>
        <p:nvSpPr>
          <p:cNvPr id="19459" name="Rectangle 3"/>
          <p:cNvSpPr>
            <a:spLocks noGrp="1" noChangeArrowheads="1"/>
          </p:cNvSpPr>
          <p:nvPr>
            <p:ph type="body" sz="half" idx="1"/>
          </p:nvPr>
        </p:nvSpPr>
        <p:spPr>
          <a:xfrm>
            <a:off x="533400" y="1676400"/>
            <a:ext cx="8229600" cy="2035175"/>
          </a:xfrm>
        </p:spPr>
        <p:txBody>
          <a:bodyPr/>
          <a:lstStyle/>
          <a:p>
            <a:r>
              <a:rPr lang="en-US" altLang="en-US" smtClean="0"/>
              <a:t>barotropic primitive equations (PEs)</a:t>
            </a:r>
          </a:p>
        </p:txBody>
      </p:sp>
      <p:pic>
        <p:nvPicPr>
          <p:cNvPr id="19461" name="Picture 1"/>
          <p:cNvPicPr>
            <a:picLocks noChangeAspect="1"/>
          </p:cNvPicPr>
          <p:nvPr/>
        </p:nvPicPr>
        <p:blipFill>
          <a:blip r:embed="rId3"/>
          <a:srcRect/>
          <a:stretch>
            <a:fillRect/>
          </a:stretch>
        </p:blipFill>
        <p:spPr bwMode="auto">
          <a:xfrm>
            <a:off x="152400" y="4732338"/>
            <a:ext cx="5305425" cy="2049462"/>
          </a:xfrm>
          <a:prstGeom prst="rect">
            <a:avLst/>
          </a:prstGeom>
          <a:noFill/>
          <a:ln w="9525">
            <a:noFill/>
            <a:miter lim="800000"/>
            <a:headEnd/>
            <a:tailEnd/>
          </a:ln>
        </p:spPr>
      </p:pic>
      <p:pic>
        <p:nvPicPr>
          <p:cNvPr id="19462" name="Picture 3"/>
          <p:cNvPicPr>
            <a:picLocks noChangeAspect="1"/>
          </p:cNvPicPr>
          <p:nvPr/>
        </p:nvPicPr>
        <p:blipFill>
          <a:blip r:embed="rId4"/>
          <a:srcRect/>
          <a:stretch>
            <a:fillRect/>
          </a:stretch>
        </p:blipFill>
        <p:spPr bwMode="auto">
          <a:xfrm>
            <a:off x="4789488" y="3657600"/>
            <a:ext cx="4241800" cy="585788"/>
          </a:xfrm>
          <a:prstGeom prst="rect">
            <a:avLst/>
          </a:prstGeom>
          <a:noFill/>
          <a:ln w="9525">
            <a:noFill/>
            <a:miter lim="800000"/>
            <a:headEnd/>
            <a:tailEnd/>
          </a:ln>
        </p:spPr>
      </p:pic>
      <p:sp>
        <p:nvSpPr>
          <p:cNvPr id="19463" name="TextBox 4"/>
          <p:cNvSpPr txBox="1">
            <a:spLocks noChangeArrowheads="1"/>
          </p:cNvSpPr>
          <p:nvPr/>
        </p:nvSpPr>
        <p:spPr bwMode="auto">
          <a:xfrm>
            <a:off x="5715000" y="5137150"/>
            <a:ext cx="2178050" cy="369888"/>
          </a:xfrm>
          <a:prstGeom prst="rect">
            <a:avLst/>
          </a:prstGeom>
          <a:noFill/>
          <a:ln w="9525">
            <a:noFill/>
            <a:miter lim="800000"/>
            <a:headEnd/>
            <a:tailEnd/>
          </a:ln>
        </p:spPr>
        <p:txBody>
          <a:bodyPr wrap="none">
            <a:spAutoFit/>
          </a:bodyPr>
          <a:lstStyle/>
          <a:p>
            <a:r>
              <a:rPr lang="en-US" sz="1800"/>
              <a:t>momentum equations</a:t>
            </a:r>
          </a:p>
        </p:txBody>
      </p:sp>
      <p:sp>
        <p:nvSpPr>
          <p:cNvPr id="19464" name="TextBox 10"/>
          <p:cNvSpPr txBox="1">
            <a:spLocks noChangeArrowheads="1"/>
          </p:cNvSpPr>
          <p:nvPr/>
        </p:nvSpPr>
        <p:spPr bwMode="auto">
          <a:xfrm>
            <a:off x="5715000" y="6224588"/>
            <a:ext cx="2025650" cy="369887"/>
          </a:xfrm>
          <a:prstGeom prst="rect">
            <a:avLst/>
          </a:prstGeom>
          <a:noFill/>
          <a:ln w="9525">
            <a:noFill/>
            <a:miter lim="800000"/>
            <a:headEnd/>
            <a:tailEnd/>
          </a:ln>
        </p:spPr>
        <p:txBody>
          <a:bodyPr wrap="none">
            <a:spAutoFit/>
          </a:bodyPr>
          <a:lstStyle/>
          <a:p>
            <a:r>
              <a:rPr lang="en-US" sz="1800"/>
              <a:t>continuity equation</a:t>
            </a:r>
          </a:p>
        </p:txBody>
      </p:sp>
      <p:sp>
        <p:nvSpPr>
          <p:cNvPr id="9" name="Right Brace 8"/>
          <p:cNvSpPr/>
          <p:nvPr/>
        </p:nvSpPr>
        <p:spPr>
          <a:xfrm>
            <a:off x="5334000" y="4724400"/>
            <a:ext cx="304800" cy="12541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7" descr="Figure8-1.pdf"/>
          <p:cNvPicPr>
            <a:picLocks noChangeAspect="1"/>
          </p:cNvPicPr>
          <p:nvPr/>
        </p:nvPicPr>
        <p:blipFill>
          <a:blip r:embed="rId2"/>
          <a:srcRect/>
          <a:stretch>
            <a:fillRect/>
          </a:stretch>
        </p:blipFill>
        <p:spPr bwMode="auto">
          <a:xfrm>
            <a:off x="152400" y="1922463"/>
            <a:ext cx="4903788" cy="2801937"/>
          </a:xfrm>
          <a:prstGeom prst="rect">
            <a:avLst/>
          </a:prstGeom>
          <a:noFill/>
          <a:ln w="9525">
            <a:noFill/>
            <a:miter lim="800000"/>
            <a:headEnd/>
            <a:tailEnd/>
          </a:ln>
        </p:spPr>
      </p:pic>
      <p:sp>
        <p:nvSpPr>
          <p:cNvPr id="20482" name="Rectangle 4"/>
          <p:cNvSpPr>
            <a:spLocks noGrp="1" noChangeArrowheads="1"/>
          </p:cNvSpPr>
          <p:nvPr>
            <p:ph type="title"/>
          </p:nvPr>
        </p:nvSpPr>
        <p:spPr/>
        <p:txBody>
          <a:bodyPr/>
          <a:lstStyle/>
          <a:p>
            <a:r>
              <a:rPr lang="en-US" altLang="en-US" smtClean="0"/>
              <a:t>Applied NWP</a:t>
            </a:r>
          </a:p>
        </p:txBody>
      </p:sp>
      <p:sp>
        <p:nvSpPr>
          <p:cNvPr id="20483" name="Rectangle 3"/>
          <p:cNvSpPr>
            <a:spLocks noGrp="1" noChangeArrowheads="1"/>
          </p:cNvSpPr>
          <p:nvPr>
            <p:ph type="body" sz="half" idx="1"/>
          </p:nvPr>
        </p:nvSpPr>
        <p:spPr>
          <a:xfrm>
            <a:off x="533400" y="1676400"/>
            <a:ext cx="8229600" cy="2035175"/>
          </a:xfrm>
        </p:spPr>
        <p:txBody>
          <a:bodyPr/>
          <a:lstStyle/>
          <a:p>
            <a:r>
              <a:rPr lang="en-US" altLang="en-US" smtClean="0"/>
              <a:t>barotropic primitive equations (PEs)</a:t>
            </a:r>
          </a:p>
        </p:txBody>
      </p:sp>
      <p:pic>
        <p:nvPicPr>
          <p:cNvPr id="20485" name="Picture 3"/>
          <p:cNvPicPr>
            <a:picLocks noChangeAspect="1"/>
          </p:cNvPicPr>
          <p:nvPr/>
        </p:nvPicPr>
        <p:blipFill>
          <a:blip r:embed="rId3"/>
          <a:srcRect/>
          <a:stretch>
            <a:fillRect/>
          </a:stretch>
        </p:blipFill>
        <p:spPr bwMode="auto">
          <a:xfrm>
            <a:off x="4789488" y="3657600"/>
            <a:ext cx="4241800" cy="585788"/>
          </a:xfrm>
          <a:prstGeom prst="rect">
            <a:avLst/>
          </a:prstGeom>
          <a:noFill/>
          <a:ln w="9525">
            <a:noFill/>
            <a:miter lim="800000"/>
            <a:headEnd/>
            <a:tailEnd/>
          </a:ln>
        </p:spPr>
      </p:pic>
      <p:sp>
        <p:nvSpPr>
          <p:cNvPr id="20486" name="Text Box 8"/>
          <p:cNvSpPr txBox="1">
            <a:spLocks noChangeArrowheads="1"/>
          </p:cNvSpPr>
          <p:nvPr/>
        </p:nvSpPr>
        <p:spPr bwMode="auto">
          <a:xfrm>
            <a:off x="228600" y="4894263"/>
            <a:ext cx="8686800" cy="1016000"/>
          </a:xfrm>
          <a:prstGeom prst="rect">
            <a:avLst/>
          </a:prstGeom>
          <a:noFill/>
          <a:ln w="9525">
            <a:noFill/>
            <a:miter lim="800000"/>
            <a:headEnd/>
            <a:tailEnd/>
          </a:ln>
        </p:spPr>
        <p:txBody>
          <a:bodyPr>
            <a:spAutoFit/>
          </a:bodyPr>
          <a:lstStyle/>
          <a:p>
            <a:r>
              <a:rPr lang="en-US" altLang="en-US" sz="2000" dirty="0" err="1"/>
              <a:t>Barotropic</a:t>
            </a:r>
            <a:r>
              <a:rPr lang="en-US" altLang="en-US" sz="2000" dirty="0"/>
              <a:t> PE and PE models support the development and propagation of gravity waves required to bring the synoptic-scale atmosphere back to geostrophic balance </a:t>
            </a:r>
            <a:r>
              <a:rPr lang="en-US" altLang="en-US" sz="2000" dirty="0">
                <a:sym typeface="Wingdings" pitchFamily="2" charset="2"/>
              </a:rPr>
              <a:t></a:t>
            </a:r>
            <a:r>
              <a:rPr lang="en-US" altLang="en-US" sz="2000" dirty="0"/>
              <a:t>  these models can simulate the geostrophic adjustment </a:t>
            </a:r>
            <a:r>
              <a:rPr lang="en-US" altLang="en-US" sz="2000" dirty="0" smtClean="0"/>
              <a:t>process</a:t>
            </a:r>
            <a:endParaRPr lang="en-US" alt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Grp="1" noChangeArrowheads="1"/>
          </p:cNvSpPr>
          <p:nvPr>
            <p:ph type="title"/>
          </p:nvPr>
        </p:nvSpPr>
        <p:spPr/>
        <p:txBody>
          <a:bodyPr/>
          <a:lstStyle/>
          <a:p>
            <a:r>
              <a:rPr lang="en-US" altLang="en-US" smtClean="0"/>
              <a:t>Applied NWP</a:t>
            </a:r>
          </a:p>
        </p:txBody>
      </p:sp>
      <p:sp>
        <p:nvSpPr>
          <p:cNvPr id="21506" name="Rectangle 3"/>
          <p:cNvSpPr>
            <a:spLocks noGrp="1" noChangeArrowheads="1"/>
          </p:cNvSpPr>
          <p:nvPr>
            <p:ph type="body" sz="half" idx="1"/>
          </p:nvPr>
        </p:nvSpPr>
        <p:spPr>
          <a:xfrm>
            <a:off x="533400" y="1676400"/>
            <a:ext cx="7848600" cy="1600200"/>
          </a:xfrm>
        </p:spPr>
        <p:txBody>
          <a:bodyPr/>
          <a:lstStyle/>
          <a:p>
            <a:r>
              <a:rPr lang="en-US" altLang="en-US" smtClean="0"/>
              <a:t>Waves [8.3]</a:t>
            </a:r>
          </a:p>
          <a:p>
            <a:pPr lvl="1"/>
            <a:r>
              <a:rPr lang="en-US" altLang="en-US" smtClean="0"/>
              <a:t>Review Section 8.3.1</a:t>
            </a:r>
          </a:p>
          <a:p>
            <a:pPr lvl="1"/>
            <a:r>
              <a:rPr lang="en-US" altLang="en-US" smtClean="0"/>
              <a:t>Phase speed (8.10), phase velocity (8.11), and group velocity (8.12)</a:t>
            </a:r>
          </a:p>
        </p:txBody>
      </p:sp>
      <p:pic>
        <p:nvPicPr>
          <p:cNvPr id="21507" name="Picture 1"/>
          <p:cNvPicPr>
            <a:picLocks noChangeAspect="1"/>
          </p:cNvPicPr>
          <p:nvPr/>
        </p:nvPicPr>
        <p:blipFill>
          <a:blip r:embed="rId2"/>
          <a:srcRect/>
          <a:stretch>
            <a:fillRect/>
          </a:stretch>
        </p:blipFill>
        <p:spPr bwMode="auto">
          <a:xfrm>
            <a:off x="1855788" y="3435350"/>
            <a:ext cx="5203825" cy="679450"/>
          </a:xfrm>
          <a:prstGeom prst="rect">
            <a:avLst/>
          </a:prstGeom>
          <a:noFill/>
          <a:ln w="9525">
            <a:noFill/>
            <a:miter lim="800000"/>
            <a:headEnd/>
            <a:tailEnd/>
          </a:ln>
        </p:spPr>
      </p:pic>
      <p:pic>
        <p:nvPicPr>
          <p:cNvPr id="21508" name="Picture 2"/>
          <p:cNvPicPr>
            <a:picLocks noChangeAspect="1"/>
          </p:cNvPicPr>
          <p:nvPr/>
        </p:nvPicPr>
        <p:blipFill>
          <a:blip r:embed="rId3"/>
          <a:srcRect/>
          <a:stretch>
            <a:fillRect/>
          </a:stretch>
        </p:blipFill>
        <p:spPr bwMode="auto">
          <a:xfrm>
            <a:off x="1349375" y="4162425"/>
            <a:ext cx="5710238" cy="714375"/>
          </a:xfrm>
          <a:prstGeom prst="rect">
            <a:avLst/>
          </a:prstGeom>
          <a:noFill/>
          <a:ln w="9525">
            <a:noFill/>
            <a:miter lim="800000"/>
            <a:headEnd/>
            <a:tailEnd/>
          </a:ln>
        </p:spPr>
      </p:pic>
      <p:pic>
        <p:nvPicPr>
          <p:cNvPr id="21509" name="Picture 6"/>
          <p:cNvPicPr>
            <a:picLocks noChangeAspect="1"/>
          </p:cNvPicPr>
          <p:nvPr/>
        </p:nvPicPr>
        <p:blipFill>
          <a:blip r:embed="rId4"/>
          <a:srcRect/>
          <a:stretch>
            <a:fillRect/>
          </a:stretch>
        </p:blipFill>
        <p:spPr bwMode="auto">
          <a:xfrm>
            <a:off x="788988" y="5003800"/>
            <a:ext cx="6270625" cy="863600"/>
          </a:xfrm>
          <a:prstGeom prst="rect">
            <a:avLst/>
          </a:prstGeom>
          <a:noFill/>
          <a:ln w="9525">
            <a:noFill/>
            <a:miter lim="800000"/>
            <a:headEnd/>
            <a:tailEnd/>
          </a:ln>
        </p:spPr>
      </p:pic>
      <p:sp>
        <p:nvSpPr>
          <p:cNvPr id="21510" name="TextBox 12"/>
          <p:cNvSpPr txBox="1">
            <a:spLocks noChangeArrowheads="1"/>
          </p:cNvSpPr>
          <p:nvPr/>
        </p:nvSpPr>
        <p:spPr bwMode="auto">
          <a:xfrm>
            <a:off x="1955800" y="5943600"/>
            <a:ext cx="4826000" cy="369888"/>
          </a:xfrm>
          <a:prstGeom prst="rect">
            <a:avLst/>
          </a:prstGeom>
          <a:noFill/>
          <a:ln w="9525">
            <a:solidFill>
              <a:srgbClr val="FF0000"/>
            </a:solidFill>
            <a:miter lim="800000"/>
            <a:headEnd/>
            <a:tailEnd/>
          </a:ln>
        </p:spPr>
        <p:txBody>
          <a:bodyPr>
            <a:spAutoFit/>
          </a:bodyPr>
          <a:lstStyle/>
          <a:p>
            <a:r>
              <a:rPr lang="en-US" sz="1800"/>
              <a:t>The energy of a wave moves at the </a:t>
            </a:r>
            <a:r>
              <a:rPr lang="en-US" sz="1800" i="1"/>
              <a:t>group velocity</a:t>
            </a:r>
            <a:r>
              <a:rPr lang="en-US" sz="180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noChangeArrowheads="1"/>
          </p:cNvSpPr>
          <p:nvPr>
            <p:ph type="title"/>
          </p:nvPr>
        </p:nvSpPr>
        <p:spPr/>
        <p:txBody>
          <a:bodyPr/>
          <a:lstStyle/>
          <a:p>
            <a:r>
              <a:rPr lang="en-US" altLang="en-US" smtClean="0"/>
              <a:t>Applied NWP</a:t>
            </a:r>
          </a:p>
        </p:txBody>
      </p:sp>
      <p:sp>
        <p:nvSpPr>
          <p:cNvPr id="74755" name="Rectangle 3"/>
          <p:cNvSpPr>
            <a:spLocks noGrp="1" noChangeArrowheads="1"/>
          </p:cNvSpPr>
          <p:nvPr>
            <p:ph type="body" sz="half" idx="1"/>
          </p:nvPr>
        </p:nvSpPr>
        <p:spPr>
          <a:xfrm>
            <a:off x="533400" y="1676400"/>
            <a:ext cx="7848600" cy="4038600"/>
          </a:xfrm>
        </p:spPr>
        <p:txBody>
          <a:bodyPr rtlCol="0">
            <a:normAutofit/>
          </a:bodyPr>
          <a:lstStyle/>
          <a:p>
            <a:pPr fontAlgn="auto">
              <a:spcAft>
                <a:spcPts val="0"/>
              </a:spcAft>
              <a:buFont typeface="Arial" panose="020B0604020202020204" pitchFamily="34" charset="0"/>
              <a:buChar char="•"/>
              <a:defRPr/>
            </a:pPr>
            <a:r>
              <a:rPr lang="en-US" altLang="en-US" dirty="0" smtClean="0"/>
              <a:t>Waves [8.3]</a:t>
            </a:r>
          </a:p>
          <a:p>
            <a:pPr lvl="1" fontAlgn="auto">
              <a:spcAft>
                <a:spcPts val="0"/>
              </a:spcAft>
              <a:buFont typeface="Arial" panose="020B0604020202020204" pitchFamily="34" charset="0"/>
              <a:buChar char="•"/>
              <a:defRPr/>
            </a:pPr>
            <a:r>
              <a:rPr lang="en-US" altLang="en-US" dirty="0" smtClean="0"/>
              <a:t>If the phase speed of the waves does </a:t>
            </a:r>
            <a:r>
              <a:rPr lang="en-US" altLang="en-US" b="1" dirty="0" smtClean="0">
                <a:effectLst>
                  <a:outerShdw blurRad="38100" dist="38100" dir="2700000" algn="tl">
                    <a:srgbClr val="000000">
                      <a:alpha val="43137"/>
                    </a:srgbClr>
                  </a:outerShdw>
                </a:effectLst>
              </a:rPr>
              <a:t>not</a:t>
            </a:r>
            <a:r>
              <a:rPr lang="en-US" altLang="en-US" dirty="0" smtClean="0"/>
              <a:t> depend on the wave number, then all of the waves, regardless of wave number, travel at the same speed (</a:t>
            </a:r>
            <a:r>
              <a:rPr lang="en-US" altLang="en-US" dirty="0" err="1" smtClean="0"/>
              <a:t>nondispersive</a:t>
            </a:r>
            <a:r>
              <a:rPr lang="en-US" altLang="en-US" dirty="0" smtClean="0"/>
              <a:t>)</a:t>
            </a:r>
          </a:p>
          <a:p>
            <a:pPr lvl="2" fontAlgn="auto">
              <a:spcAft>
                <a:spcPts val="0"/>
              </a:spcAft>
              <a:buFont typeface="Arial" panose="020B0604020202020204" pitchFamily="34" charset="0"/>
              <a:buChar char="•"/>
              <a:defRPr/>
            </a:pPr>
            <a:r>
              <a:rPr lang="en-US" altLang="en-US" dirty="0" smtClean="0"/>
              <a:t>A signal comprised of </a:t>
            </a:r>
            <a:r>
              <a:rPr lang="en-US" altLang="en-US" dirty="0" err="1" smtClean="0"/>
              <a:t>nondispersive</a:t>
            </a:r>
            <a:r>
              <a:rPr lang="en-US" altLang="en-US" dirty="0" smtClean="0"/>
              <a:t> waves will maintain its shape with time</a:t>
            </a:r>
          </a:p>
          <a:p>
            <a:pPr lvl="1" fontAlgn="auto">
              <a:spcAft>
                <a:spcPts val="0"/>
              </a:spcAft>
              <a:buFont typeface="Arial" panose="020B0604020202020204" pitchFamily="34" charset="0"/>
              <a:buChar char="•"/>
              <a:defRPr/>
            </a:pPr>
            <a:r>
              <a:rPr lang="en-US" altLang="en-US" dirty="0"/>
              <a:t>If the phase speed of the waves </a:t>
            </a:r>
            <a:r>
              <a:rPr lang="en-US" altLang="en-US" b="1" dirty="0">
                <a:effectLst>
                  <a:outerShdw blurRad="38100" dist="38100" dir="2700000" algn="tl">
                    <a:srgbClr val="000000">
                      <a:alpha val="43137"/>
                    </a:srgbClr>
                  </a:outerShdw>
                </a:effectLst>
              </a:rPr>
              <a:t>does</a:t>
            </a:r>
            <a:r>
              <a:rPr lang="en-US" altLang="en-US" dirty="0"/>
              <a:t> </a:t>
            </a:r>
            <a:r>
              <a:rPr lang="en-US" altLang="en-US" dirty="0" smtClean="0"/>
              <a:t>depend </a:t>
            </a:r>
            <a:r>
              <a:rPr lang="en-US" altLang="en-US" dirty="0"/>
              <a:t>on the wave number, then </a:t>
            </a:r>
            <a:r>
              <a:rPr lang="en-US" altLang="en-US" dirty="0" smtClean="0"/>
              <a:t>waves of different wave numbers will travel at different speeds (dispersive)</a:t>
            </a:r>
          </a:p>
          <a:p>
            <a:pPr lvl="2" fontAlgn="auto">
              <a:spcAft>
                <a:spcPts val="0"/>
              </a:spcAft>
              <a:buFont typeface="Arial" panose="020B0604020202020204" pitchFamily="34" charset="0"/>
              <a:buChar char="•"/>
              <a:defRPr/>
            </a:pPr>
            <a:r>
              <a:rPr lang="en-US" altLang="en-US" dirty="0" smtClean="0"/>
              <a:t>The </a:t>
            </a:r>
            <a:r>
              <a:rPr lang="en-US" altLang="en-US" dirty="0"/>
              <a:t>signal </a:t>
            </a:r>
            <a:r>
              <a:rPr lang="en-US" altLang="en-US" dirty="0" smtClean="0"/>
              <a:t>shape will change with time</a:t>
            </a:r>
            <a:endParaRPr lang="en-US" altLang="en-US" dirty="0"/>
          </a:p>
          <a:p>
            <a:pPr lvl="1" fontAlgn="auto">
              <a:spcAft>
                <a:spcPts val="0"/>
              </a:spcAft>
              <a:buFont typeface="Arial" panose="020B0604020202020204" pitchFamily="34" charset="0"/>
              <a:buChar char="•"/>
              <a:defRPr/>
            </a:pPr>
            <a:endParaRPr lang="en-US"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noChangeArrowheads="1"/>
          </p:cNvSpPr>
          <p:nvPr>
            <p:ph type="title"/>
          </p:nvPr>
        </p:nvSpPr>
        <p:spPr/>
        <p:txBody>
          <a:bodyPr/>
          <a:lstStyle/>
          <a:p>
            <a:r>
              <a:rPr lang="en-US" altLang="en-US" smtClean="0"/>
              <a:t>Applied NWP</a:t>
            </a:r>
          </a:p>
        </p:txBody>
      </p:sp>
      <p:sp>
        <p:nvSpPr>
          <p:cNvPr id="23554" name="Rectangle 3"/>
          <p:cNvSpPr>
            <a:spLocks noGrp="1" noChangeArrowheads="1"/>
          </p:cNvSpPr>
          <p:nvPr>
            <p:ph type="body" sz="half" idx="1"/>
          </p:nvPr>
        </p:nvSpPr>
        <p:spPr>
          <a:xfrm>
            <a:off x="533400" y="1676400"/>
            <a:ext cx="7848600" cy="1600200"/>
          </a:xfrm>
        </p:spPr>
        <p:txBody>
          <a:bodyPr/>
          <a:lstStyle/>
          <a:p>
            <a:r>
              <a:rPr lang="en-US" altLang="en-US" smtClean="0"/>
              <a:t>Waves [8.3]</a:t>
            </a:r>
          </a:p>
          <a:p>
            <a:pPr lvl="1"/>
            <a:r>
              <a:rPr lang="en-US" altLang="en-US" smtClean="0"/>
              <a:t>For linear waves in an atmosphere having an embedded background flow…</a:t>
            </a:r>
          </a:p>
        </p:txBody>
      </p:sp>
      <p:sp>
        <p:nvSpPr>
          <p:cNvPr id="23555" name="TextBox 12"/>
          <p:cNvSpPr txBox="1">
            <a:spLocks noChangeArrowheads="1"/>
          </p:cNvSpPr>
          <p:nvPr/>
        </p:nvSpPr>
        <p:spPr bwMode="auto">
          <a:xfrm>
            <a:off x="1955800" y="5334000"/>
            <a:ext cx="4826000" cy="369888"/>
          </a:xfrm>
          <a:prstGeom prst="rect">
            <a:avLst/>
          </a:prstGeom>
          <a:noFill/>
          <a:ln w="9525">
            <a:solidFill>
              <a:srgbClr val="FF0000"/>
            </a:solidFill>
            <a:miter lim="800000"/>
            <a:headEnd/>
            <a:tailEnd/>
          </a:ln>
        </p:spPr>
        <p:txBody>
          <a:bodyPr>
            <a:spAutoFit/>
          </a:bodyPr>
          <a:lstStyle/>
          <a:p>
            <a:r>
              <a:rPr lang="en-US" sz="1800"/>
              <a:t>The energy of a wave moves at the </a:t>
            </a:r>
            <a:r>
              <a:rPr lang="en-US" sz="1800" i="1"/>
              <a:t>group velocity</a:t>
            </a:r>
            <a:r>
              <a:rPr lang="en-US" sz="1800"/>
              <a:t>.</a:t>
            </a:r>
          </a:p>
        </p:txBody>
      </p:sp>
      <p:pic>
        <p:nvPicPr>
          <p:cNvPr id="23556" name="Picture 3"/>
          <p:cNvPicPr>
            <a:picLocks noChangeAspect="1"/>
          </p:cNvPicPr>
          <p:nvPr/>
        </p:nvPicPr>
        <p:blipFill>
          <a:blip r:embed="rId2"/>
          <a:srcRect/>
          <a:stretch>
            <a:fillRect/>
          </a:stretch>
        </p:blipFill>
        <p:spPr bwMode="auto">
          <a:xfrm>
            <a:off x="1220788" y="2971800"/>
            <a:ext cx="6296025" cy="195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5322</TotalTime>
  <Words>1627</Words>
  <Application>Microsoft Office PowerPoint</Application>
  <PresentationFormat>On-screen Show (4:3)</PresentationFormat>
  <Paragraphs>191</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Symbol</vt:lpstr>
      <vt:lpstr>Times New Roman</vt:lpstr>
      <vt:lpstr>Wingdings</vt:lpstr>
      <vt:lpstr>Office Theme</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lpstr>Applied NWP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Miller</dc:creator>
  <cp:lastModifiedBy>Doug Miller</cp:lastModifiedBy>
  <cp:revision>879</cp:revision>
  <cp:lastPrinted>2015-02-17T15:20:02Z</cp:lastPrinted>
  <dcterms:created xsi:type="dcterms:W3CDTF">1601-01-01T00:00:00Z</dcterms:created>
  <dcterms:modified xsi:type="dcterms:W3CDTF">2015-02-18T13:35:18Z</dcterms:modified>
</cp:coreProperties>
</file>