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70" r:id="rId2"/>
    <p:sldId id="269" r:id="rId3"/>
    <p:sldId id="256" r:id="rId4"/>
    <p:sldId id="271" r:id="rId5"/>
    <p:sldId id="272" r:id="rId6"/>
    <p:sldId id="283" r:id="rId7"/>
    <p:sldId id="273" r:id="rId8"/>
    <p:sldId id="274" r:id="rId9"/>
    <p:sldId id="275" r:id="rId10"/>
    <p:sldId id="277" r:id="rId11"/>
    <p:sldId id="278" r:id="rId12"/>
    <p:sldId id="276" r:id="rId13"/>
    <p:sldId id="279" r:id="rId14"/>
    <p:sldId id="280" r:id="rId15"/>
    <p:sldId id="281" r:id="rId16"/>
    <p:sldId id="285" r:id="rId17"/>
    <p:sldId id="284" r:id="rId18"/>
    <p:sldId id="286" r:id="rId19"/>
    <p:sldId id="287" r:id="rId20"/>
    <p:sldId id="301" r:id="rId21"/>
    <p:sldId id="288" r:id="rId22"/>
    <p:sldId id="289" r:id="rId23"/>
    <p:sldId id="290" r:id="rId24"/>
    <p:sldId id="293" r:id="rId25"/>
    <p:sldId id="291" r:id="rId26"/>
    <p:sldId id="294" r:id="rId27"/>
    <p:sldId id="297" r:id="rId28"/>
    <p:sldId id="295" r:id="rId29"/>
    <p:sldId id="292" r:id="rId30"/>
    <p:sldId id="296" r:id="rId31"/>
    <p:sldId id="298" r:id="rId32"/>
    <p:sldId id="299" r:id="rId33"/>
    <p:sldId id="300" r:id="rId34"/>
    <p:sldId id="282"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4" autoAdjust="0"/>
    <p:restoredTop sz="94660"/>
  </p:normalViewPr>
  <p:slideViewPr>
    <p:cSldViewPr>
      <p:cViewPr varScale="1">
        <p:scale>
          <a:sx n="110" d="100"/>
          <a:sy n="110" d="100"/>
        </p:scale>
        <p:origin x="133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F4217FE-F439-49CA-8F4F-21CF42B1BCA7}" type="slidenum">
              <a:rPr lang="en-US" altLang="en-US" smtClean="0"/>
              <a:pPr/>
              <a:t>‹#›</a:t>
            </a:fld>
            <a:endParaRPr lang="en-US" altLang="en-US"/>
          </a:p>
        </p:txBody>
      </p:sp>
    </p:spTree>
    <p:extLst>
      <p:ext uri="{BB962C8B-B14F-4D97-AF65-F5344CB8AC3E}">
        <p14:creationId xmlns:p14="http://schemas.microsoft.com/office/powerpoint/2010/main" val="132638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DE8290-0B0C-4117-844E-E4374AE0C7B3}" type="slidenum">
              <a:rPr lang="en-US" altLang="en-US" smtClean="0"/>
              <a:pPr/>
              <a:t>‹#›</a:t>
            </a:fld>
            <a:endParaRPr lang="en-US" altLang="en-US"/>
          </a:p>
        </p:txBody>
      </p:sp>
    </p:spTree>
    <p:extLst>
      <p:ext uri="{BB962C8B-B14F-4D97-AF65-F5344CB8AC3E}">
        <p14:creationId xmlns:p14="http://schemas.microsoft.com/office/powerpoint/2010/main" val="366811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E5ADA23-2C83-4625-9771-D923EAB930D5}" type="slidenum">
              <a:rPr lang="en-US" altLang="en-US" smtClean="0"/>
              <a:pPr/>
              <a:t>‹#›</a:t>
            </a:fld>
            <a:endParaRPr lang="en-US" altLang="en-US"/>
          </a:p>
        </p:txBody>
      </p:sp>
    </p:spTree>
    <p:extLst>
      <p:ext uri="{BB962C8B-B14F-4D97-AF65-F5344CB8AC3E}">
        <p14:creationId xmlns:p14="http://schemas.microsoft.com/office/powerpoint/2010/main" val="591335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3BBC60DD-47D8-4D74-B31F-07F01F595048}" type="slidenum">
              <a:rPr lang="en-US" altLang="en-US"/>
              <a:pPr/>
              <a:t>‹#›</a:t>
            </a:fld>
            <a:endParaRPr lang="en-US" altLang="en-US"/>
          </a:p>
        </p:txBody>
      </p:sp>
    </p:spTree>
    <p:extLst>
      <p:ext uri="{BB962C8B-B14F-4D97-AF65-F5344CB8AC3E}">
        <p14:creationId xmlns:p14="http://schemas.microsoft.com/office/powerpoint/2010/main" val="134021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395E5BB-3DF7-428D-BACA-A440AA790E80}" type="slidenum">
              <a:rPr lang="en-US" altLang="en-US" smtClean="0"/>
              <a:pPr/>
              <a:t>‹#›</a:t>
            </a:fld>
            <a:endParaRPr lang="en-US" altLang="en-US"/>
          </a:p>
        </p:txBody>
      </p:sp>
    </p:spTree>
    <p:extLst>
      <p:ext uri="{BB962C8B-B14F-4D97-AF65-F5344CB8AC3E}">
        <p14:creationId xmlns:p14="http://schemas.microsoft.com/office/powerpoint/2010/main" val="371196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681A2B9-9D63-4A78-AEAB-11CE910202E2}" type="slidenum">
              <a:rPr lang="en-US" altLang="en-US" smtClean="0"/>
              <a:pPr/>
              <a:t>‹#›</a:t>
            </a:fld>
            <a:endParaRPr lang="en-US" altLang="en-US"/>
          </a:p>
        </p:txBody>
      </p:sp>
    </p:spTree>
    <p:extLst>
      <p:ext uri="{BB962C8B-B14F-4D97-AF65-F5344CB8AC3E}">
        <p14:creationId xmlns:p14="http://schemas.microsoft.com/office/powerpoint/2010/main" val="151891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C93B20A-83EF-44F4-9B13-E4C29B2D22B4}" type="slidenum">
              <a:rPr lang="en-US" altLang="en-US" smtClean="0"/>
              <a:pPr/>
              <a:t>‹#›</a:t>
            </a:fld>
            <a:endParaRPr lang="en-US" altLang="en-US"/>
          </a:p>
        </p:txBody>
      </p:sp>
    </p:spTree>
    <p:extLst>
      <p:ext uri="{BB962C8B-B14F-4D97-AF65-F5344CB8AC3E}">
        <p14:creationId xmlns:p14="http://schemas.microsoft.com/office/powerpoint/2010/main" val="224608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F54BC3CA-6A51-4953-9C33-216AFF33B6CC}" type="slidenum">
              <a:rPr lang="en-US" altLang="en-US" smtClean="0"/>
              <a:pPr/>
              <a:t>‹#›</a:t>
            </a:fld>
            <a:endParaRPr lang="en-US" altLang="en-US"/>
          </a:p>
        </p:txBody>
      </p:sp>
    </p:spTree>
    <p:extLst>
      <p:ext uri="{BB962C8B-B14F-4D97-AF65-F5344CB8AC3E}">
        <p14:creationId xmlns:p14="http://schemas.microsoft.com/office/powerpoint/2010/main" val="62463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A5F4251-92EB-4880-88F0-A192929624F0}" type="slidenum">
              <a:rPr lang="en-US" altLang="en-US" smtClean="0"/>
              <a:pPr/>
              <a:t>‹#›</a:t>
            </a:fld>
            <a:endParaRPr lang="en-US" altLang="en-US"/>
          </a:p>
        </p:txBody>
      </p:sp>
    </p:spTree>
    <p:extLst>
      <p:ext uri="{BB962C8B-B14F-4D97-AF65-F5344CB8AC3E}">
        <p14:creationId xmlns:p14="http://schemas.microsoft.com/office/powerpoint/2010/main" val="2466832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52D6D029-3AC5-4F76-8729-BF740C1B1123}" type="slidenum">
              <a:rPr lang="en-US" altLang="en-US" smtClean="0"/>
              <a:pPr/>
              <a:t>‹#›</a:t>
            </a:fld>
            <a:endParaRPr lang="en-US" altLang="en-US"/>
          </a:p>
        </p:txBody>
      </p:sp>
    </p:spTree>
    <p:extLst>
      <p:ext uri="{BB962C8B-B14F-4D97-AF65-F5344CB8AC3E}">
        <p14:creationId xmlns:p14="http://schemas.microsoft.com/office/powerpoint/2010/main" val="210855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DB0797F-C781-4DDB-9A8F-1311A82B8C27}" type="slidenum">
              <a:rPr lang="en-US" altLang="en-US" smtClean="0"/>
              <a:pPr/>
              <a:t>‹#›</a:t>
            </a:fld>
            <a:endParaRPr lang="en-US" altLang="en-US"/>
          </a:p>
        </p:txBody>
      </p:sp>
    </p:spTree>
    <p:extLst>
      <p:ext uri="{BB962C8B-B14F-4D97-AF65-F5344CB8AC3E}">
        <p14:creationId xmlns:p14="http://schemas.microsoft.com/office/powerpoint/2010/main" val="330659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B892A0A-626A-46DF-9ABF-7E57A5DFB5FC}" type="slidenum">
              <a:rPr lang="en-US" altLang="en-US" smtClean="0"/>
              <a:pPr/>
              <a:t>‹#›</a:t>
            </a:fld>
            <a:endParaRPr lang="en-US" altLang="en-US"/>
          </a:p>
        </p:txBody>
      </p:sp>
    </p:spTree>
    <p:extLst>
      <p:ext uri="{BB962C8B-B14F-4D97-AF65-F5344CB8AC3E}">
        <p14:creationId xmlns:p14="http://schemas.microsoft.com/office/powerpoint/2010/main" val="863173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7DD61-E3CA-4FED-9111-A8D4521F1CD2}" type="slidenum">
              <a:rPr lang="en-US" altLang="en-US" smtClean="0"/>
              <a:pPr/>
              <a:t>‹#›</a:t>
            </a:fld>
            <a:endParaRPr lang="en-US" altLang="en-US"/>
          </a:p>
        </p:txBody>
      </p:sp>
    </p:spTree>
    <p:extLst>
      <p:ext uri="{BB962C8B-B14F-4D97-AF65-F5344CB8AC3E}">
        <p14:creationId xmlns:p14="http://schemas.microsoft.com/office/powerpoint/2010/main" val="30170367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nco.ncep.noaa.gov/pmb/nwprod/analysis/namer/gfs/12/images/gfs_p06_072s.gif"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wmo.int/pages/publications/bulletin_en/archive/59_2_en/59_2_lynch_en.html"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hyperlink" Target="http://www.nco.ncep.noaa.gov/" TargetMode="External"/><Relationship Id="rId3" Type="http://schemas.openxmlformats.org/officeDocument/2006/relationships/hyperlink" Target="http://www.meteofrance.com/FR/index.jsp" TargetMode="External"/><Relationship Id="rId7" Type="http://schemas.openxmlformats.org/officeDocument/2006/relationships/hyperlink" Target="http://www.ec.gc.ca/" TargetMode="External"/><Relationship Id="rId2" Type="http://schemas.openxmlformats.org/officeDocument/2006/relationships/hyperlink" Target="http://meteocentre.com/models/models.php?mod=ukmet" TargetMode="External"/><Relationship Id="rId1" Type="http://schemas.openxmlformats.org/officeDocument/2006/relationships/slideLayout" Target="../slideLayouts/slideLayout12.xml"/><Relationship Id="rId6" Type="http://schemas.openxmlformats.org/officeDocument/2006/relationships/hyperlink" Target="http://www.bom.gov.au/nmoc/ab_nmc_op.shtml" TargetMode="External"/><Relationship Id="rId5" Type="http://schemas.openxmlformats.org/officeDocument/2006/relationships/hyperlink" Target="http://www.jma.go.jp/jma/index.html" TargetMode="External"/><Relationship Id="rId4" Type="http://schemas.openxmlformats.org/officeDocument/2006/relationships/hyperlink" Target="http://www.dwd.de/bvbw/appmanager/bvbw/dwdwwwDesktop?_nfpb=true&amp;_pageLabel=dwdwww_start&amp;_nfls=false" TargetMode="External"/><Relationship Id="rId9"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flame.org/~cdoswell/forecasting/Forecaster_Qualities.html"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hpc.ncep.noaa.gov/national_forecast/natfcst.php"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hpc.ncep.noaa.gov/html/about2.shtml" TargetMode="External"/><Relationship Id="rId2" Type="http://schemas.openxmlformats.org/officeDocument/2006/relationships/hyperlink" Target="http://www.hpc.ncep.noaa.gov/html/DrawTable.html" TargetMode="Externa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Introduction</a:t>
            </a:r>
          </a:p>
        </p:txBody>
      </p:sp>
      <p:sp>
        <p:nvSpPr>
          <p:cNvPr id="23558" name="Rectangle 6"/>
          <p:cNvSpPr>
            <a:spLocks noGrp="1" noChangeArrowheads="1"/>
          </p:cNvSpPr>
          <p:nvPr>
            <p:ph type="body" sz="half" idx="1"/>
          </p:nvPr>
        </p:nvSpPr>
        <p:spPr>
          <a:xfrm>
            <a:off x="304800" y="2057400"/>
            <a:ext cx="3810000" cy="4114800"/>
          </a:xfrm>
          <a:noFill/>
          <a:ln/>
        </p:spPr>
        <p:txBody>
          <a:bodyPr/>
          <a:lstStyle/>
          <a:p>
            <a:r>
              <a:rPr lang="en-US" altLang="en-US" sz="2800" dirty="0"/>
              <a:t>What goes into making a good weather forecast?</a:t>
            </a:r>
          </a:p>
        </p:txBody>
      </p:sp>
      <p:pic>
        <p:nvPicPr>
          <p:cNvPr id="23556" name="Picture 4" descr="twc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743075"/>
            <a:ext cx="4953000" cy="3371850"/>
          </a:xfrm>
          <a:prstGeom prst="rect">
            <a:avLst/>
          </a:prstGeom>
          <a:noFill/>
          <a:extLst>
            <a:ext uri="{909E8E84-426E-40DD-AFC4-6F175D3DCCD1}">
              <a14:hiddenFill xmlns:a14="http://schemas.microsoft.com/office/drawing/2010/main">
                <a:solidFill>
                  <a:srgbClr val="FFFFFF"/>
                </a:solidFill>
              </a14:hiddenFill>
            </a:ext>
          </a:extLst>
        </p:spPr>
      </p:pic>
      <p:sp>
        <p:nvSpPr>
          <p:cNvPr id="23557" name="Text Box 5"/>
          <p:cNvSpPr txBox="1">
            <a:spLocks noChangeArrowheads="1"/>
          </p:cNvSpPr>
          <p:nvPr/>
        </p:nvSpPr>
        <p:spPr bwMode="auto">
          <a:xfrm>
            <a:off x="4837113" y="5446713"/>
            <a:ext cx="3316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http://www.hprcc.unl.edu/nebraska/TWC98-1.html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Introduction</a:t>
            </a:r>
          </a:p>
        </p:txBody>
      </p:sp>
      <p:sp>
        <p:nvSpPr>
          <p:cNvPr id="30725" name="Rectangle 5"/>
          <p:cNvSpPr>
            <a:spLocks noGrp="1" noChangeArrowheads="1"/>
          </p:cNvSpPr>
          <p:nvPr>
            <p:ph type="body" sz="half" idx="1"/>
          </p:nvPr>
        </p:nvSpPr>
        <p:spPr>
          <a:xfrm>
            <a:off x="304800" y="2057400"/>
            <a:ext cx="3810000" cy="4114800"/>
          </a:xfrm>
          <a:noFill/>
          <a:ln/>
        </p:spPr>
        <p:txBody>
          <a:bodyPr/>
          <a:lstStyle/>
          <a:p>
            <a:r>
              <a:rPr lang="en-US" altLang="en-US" sz="2400"/>
              <a:t>What goes into making a good one day (short-term) weather forecast?</a:t>
            </a:r>
          </a:p>
          <a:p>
            <a:pPr lvl="1"/>
            <a:r>
              <a:rPr lang="en-US" altLang="en-US" sz="2000"/>
              <a:t>“The first step in making the best forecast that the science permits requires </a:t>
            </a:r>
            <a:r>
              <a:rPr lang="en-US" altLang="en-US" sz="2000" u="sng"/>
              <a:t>a thorough high quality diagnosis</a:t>
            </a:r>
            <a:r>
              <a:rPr lang="en-US" altLang="en-US" sz="2000"/>
              <a:t>. Successful short range forecasts are more the result of good diagnosis than of prognosis.” (Snellman)</a:t>
            </a:r>
          </a:p>
          <a:p>
            <a:endParaRPr lang="en-US" altLang="en-US" sz="2400"/>
          </a:p>
        </p:txBody>
      </p:sp>
      <p:sp>
        <p:nvSpPr>
          <p:cNvPr id="30724" name="Text Box 4"/>
          <p:cNvSpPr txBox="1">
            <a:spLocks noChangeArrowheads="1"/>
          </p:cNvSpPr>
          <p:nvPr/>
        </p:nvSpPr>
        <p:spPr bwMode="auto">
          <a:xfrm>
            <a:off x="3232150" y="6430963"/>
            <a:ext cx="5759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http://umanitoba.ca/faculties/environment/envirogeog/weather/nwpmodule/global_12hr.gif</a:t>
            </a:r>
          </a:p>
        </p:txBody>
      </p:sp>
      <p:sp>
        <p:nvSpPr>
          <p:cNvPr id="30726" name="Rectangle 6"/>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0728" name="Rectangle 8"/>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0734" name="Picture 14" descr="global_12h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163763"/>
            <a:ext cx="5029200" cy="3703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Introduction</a:t>
            </a:r>
          </a:p>
        </p:txBody>
      </p:sp>
      <p:sp>
        <p:nvSpPr>
          <p:cNvPr id="31749" name="Rectangle 5"/>
          <p:cNvSpPr>
            <a:spLocks noGrp="1" noChangeArrowheads="1"/>
          </p:cNvSpPr>
          <p:nvPr>
            <p:ph type="body" sz="half" idx="1"/>
          </p:nvPr>
        </p:nvSpPr>
        <p:spPr>
          <a:xfrm>
            <a:off x="304800" y="1524000"/>
            <a:ext cx="8610600" cy="4800600"/>
          </a:xfrm>
          <a:noFill/>
          <a:ln/>
        </p:spPr>
        <p:txBody>
          <a:bodyPr>
            <a:normAutofit lnSpcReduction="10000"/>
          </a:bodyPr>
          <a:lstStyle/>
          <a:p>
            <a:pPr>
              <a:lnSpc>
                <a:spcPct val="90000"/>
              </a:lnSpc>
            </a:pPr>
            <a:r>
              <a:rPr lang="en-US" altLang="en-US" sz="2400"/>
              <a:t>What goes into making a good one day (short-term) weather forecast?</a:t>
            </a:r>
          </a:p>
          <a:p>
            <a:pPr lvl="1">
              <a:lnSpc>
                <a:spcPct val="90000"/>
              </a:lnSpc>
            </a:pPr>
            <a:r>
              <a:rPr lang="en-US" altLang="en-US" sz="2000"/>
              <a:t>“I read and listen to forecast discussions now where the total focus is on the </a:t>
            </a:r>
            <a:r>
              <a:rPr lang="en-US" altLang="en-US" sz="2000">
                <a:solidFill>
                  <a:srgbClr val="FF0000"/>
                </a:solidFill>
              </a:rPr>
              <a:t>models</a:t>
            </a:r>
            <a:r>
              <a:rPr lang="en-US" altLang="en-US" sz="2000"/>
              <a:t>.  The debate is mostly aimed at the absurd exercise of trying to decide which is the `</a:t>
            </a:r>
            <a:r>
              <a:rPr lang="en-US" altLang="en-US" sz="2000">
                <a:solidFill>
                  <a:srgbClr val="FF0000"/>
                </a:solidFill>
              </a:rPr>
              <a:t>model</a:t>
            </a:r>
            <a:r>
              <a:rPr lang="en-US" altLang="en-US" sz="2000"/>
              <a:t> of the day.’  The fact is that there is essentially nothing in the way of systematic procedures to decide the question reliably of which </a:t>
            </a:r>
            <a:r>
              <a:rPr lang="en-US" altLang="en-US" sz="2000">
                <a:solidFill>
                  <a:srgbClr val="FF0000"/>
                </a:solidFill>
              </a:rPr>
              <a:t>model</a:t>
            </a:r>
            <a:r>
              <a:rPr lang="en-US" altLang="en-US" sz="2000"/>
              <a:t> to believe on any given day, in spite of most forecasters spending an inordinate amount of time trying to do so.  Rather than using their time to </a:t>
            </a:r>
            <a:r>
              <a:rPr lang="en-US" altLang="en-US" sz="2000" u="sng"/>
              <a:t>diagnose atmospheric processes</a:t>
            </a:r>
            <a:r>
              <a:rPr lang="en-US" altLang="en-US" sz="2000"/>
              <a:t>, forecasters often waste hours of their precious time in a futile effort to choose a </a:t>
            </a:r>
            <a:r>
              <a:rPr lang="en-US" altLang="en-US" sz="2000">
                <a:solidFill>
                  <a:srgbClr val="FF0000"/>
                </a:solidFill>
              </a:rPr>
              <a:t>model</a:t>
            </a:r>
            <a:r>
              <a:rPr lang="en-US" altLang="en-US" sz="2000"/>
              <a:t> in which to believe.  </a:t>
            </a:r>
            <a:r>
              <a:rPr lang="en-US" altLang="en-US" sz="2000">
                <a:solidFill>
                  <a:srgbClr val="FF0000"/>
                </a:solidFill>
              </a:rPr>
              <a:t>Models</a:t>
            </a:r>
            <a:r>
              <a:rPr lang="en-US" altLang="en-US" sz="2000"/>
              <a:t> definitely have a role in science.  That has never been a doubt, in my mind.  What is troubling is the current overemphasis on </a:t>
            </a:r>
            <a:r>
              <a:rPr lang="en-US" altLang="en-US" sz="2000">
                <a:solidFill>
                  <a:srgbClr val="FF0000"/>
                </a:solidFill>
              </a:rPr>
              <a:t>modeling</a:t>
            </a:r>
            <a:r>
              <a:rPr lang="en-US" altLang="en-US" sz="2000"/>
              <a:t> and the </a:t>
            </a:r>
            <a:r>
              <a:rPr lang="en-US" altLang="en-US" sz="2000" u="sng"/>
              <a:t>lack of interest evident in data and diagnosis of observations</a:t>
            </a:r>
            <a:r>
              <a:rPr lang="en-US" altLang="en-US" sz="2000"/>
              <a:t>.  The situation represents an imbalance among the triad of components in a healthy science: (1) theory, (2) observations, and (3) </a:t>
            </a:r>
            <a:r>
              <a:rPr lang="en-US" altLang="en-US" sz="2000">
                <a:solidFill>
                  <a:srgbClr val="FF0000"/>
                </a:solidFill>
              </a:rPr>
              <a:t>modeling</a:t>
            </a:r>
            <a:r>
              <a:rPr lang="en-US" altLang="en-US" sz="2000"/>
              <a:t>.  It has been discussed elsewhere that our science makes its most rapid advances when all these components of a successful science are in balance.” (Doswell)</a:t>
            </a:r>
          </a:p>
          <a:p>
            <a:pPr>
              <a:lnSpc>
                <a:spcPct val="90000"/>
              </a:lnSpc>
            </a:pPr>
            <a:endParaRPr lang="en-US" altLang="en-US" sz="2400"/>
          </a:p>
        </p:txBody>
      </p:sp>
      <p:sp>
        <p:nvSpPr>
          <p:cNvPr id="31748" name="Text Box 4"/>
          <p:cNvSpPr txBox="1">
            <a:spLocks noChangeArrowheads="1"/>
          </p:cNvSpPr>
          <p:nvPr/>
        </p:nvSpPr>
        <p:spPr bwMode="auto">
          <a:xfrm>
            <a:off x="3232150" y="6478588"/>
            <a:ext cx="53943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a:t>http://umanitoba.ca/faculties/environment/envirogeog/weather/nwpmodule/nwp_march21-2005.htm#Meteorological%20Cancer</a:t>
            </a:r>
          </a:p>
        </p:txBody>
      </p:sp>
      <p:sp>
        <p:nvSpPr>
          <p:cNvPr id="31750" name="Rectangle 6"/>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752" name="Rectangle 8"/>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Introduction</a:t>
            </a:r>
          </a:p>
        </p:txBody>
      </p:sp>
      <p:sp>
        <p:nvSpPr>
          <p:cNvPr id="29705" name="Rectangle 9"/>
          <p:cNvSpPr>
            <a:spLocks noGrp="1" noChangeArrowheads="1"/>
          </p:cNvSpPr>
          <p:nvPr>
            <p:ph type="body" sz="half" idx="1"/>
          </p:nvPr>
        </p:nvSpPr>
        <p:spPr>
          <a:xfrm>
            <a:off x="304800" y="2057400"/>
            <a:ext cx="3810000" cy="4114800"/>
          </a:xfrm>
          <a:noFill/>
          <a:ln/>
        </p:spPr>
        <p:txBody>
          <a:bodyPr/>
          <a:lstStyle/>
          <a:p>
            <a:r>
              <a:rPr lang="en-US" altLang="en-US" sz="2400" dirty="0"/>
              <a:t>What is “meteorological cancer”?</a:t>
            </a:r>
          </a:p>
          <a:p>
            <a:pPr lvl="1"/>
            <a:r>
              <a:rPr lang="en-US" altLang="en-US" sz="2000" u="sng" dirty="0"/>
              <a:t>Meteorological cancer</a:t>
            </a:r>
            <a:r>
              <a:rPr lang="en-US" altLang="en-US" sz="2000" dirty="0"/>
              <a:t> is defined as the increasing tendency of forecasters to abdicate practicing meteorological science and becoming more and more just a conduit of information generated by computers (</a:t>
            </a:r>
            <a:r>
              <a:rPr lang="en-US" altLang="en-US" sz="2000" dirty="0" err="1"/>
              <a:t>Snellman</a:t>
            </a:r>
            <a:r>
              <a:rPr lang="en-US" altLang="en-US" sz="2000" dirty="0"/>
              <a:t>, 1977)</a:t>
            </a:r>
          </a:p>
        </p:txBody>
      </p:sp>
      <p:pic>
        <p:nvPicPr>
          <p:cNvPr id="29707" name="Picture 11" descr="computers"/>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a:xfrm>
            <a:off x="4989640" y="1981200"/>
            <a:ext cx="3127120" cy="1981200"/>
          </a:xfrm>
          <a:ln/>
        </p:spPr>
      </p:pic>
      <p:sp>
        <p:nvSpPr>
          <p:cNvPr id="29701"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703" name="Rectangle 7"/>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708" name="Text Box 12"/>
          <p:cNvSpPr txBox="1">
            <a:spLocks noChangeArrowheads="1"/>
          </p:cNvSpPr>
          <p:nvPr/>
        </p:nvSpPr>
        <p:spPr bwMode="auto">
          <a:xfrm>
            <a:off x="5457825" y="5821363"/>
            <a:ext cx="2314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http://www.wes.hpc.mil/index.htm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Introduction</a:t>
            </a:r>
          </a:p>
        </p:txBody>
      </p:sp>
      <p:sp>
        <p:nvSpPr>
          <p:cNvPr id="32774" name="Rectangle 6"/>
          <p:cNvSpPr>
            <a:spLocks noGrp="1" noChangeArrowheads="1"/>
          </p:cNvSpPr>
          <p:nvPr>
            <p:ph type="body" sz="half" idx="1"/>
          </p:nvPr>
        </p:nvSpPr>
        <p:spPr>
          <a:xfrm>
            <a:off x="304800" y="2057400"/>
            <a:ext cx="8534400" cy="4114800"/>
          </a:xfrm>
          <a:noFill/>
          <a:ln/>
        </p:spPr>
        <p:txBody>
          <a:bodyPr/>
          <a:lstStyle/>
          <a:p>
            <a:r>
              <a:rPr lang="en-US" altLang="en-US" sz="2800"/>
              <a:t>“To set the stage for my remarks, I would like you to recall the difference between a thermometer and a thermostat. A thermometer senses and adjusts to its environment; a thermostat, first senses its environment and then adjusts the latter to the conditions for which it was set.”(Snellman, 1991)</a:t>
            </a:r>
          </a:p>
        </p:txBody>
      </p:sp>
      <p:sp>
        <p:nvSpPr>
          <p:cNvPr id="32772" name="Rectangle 4"/>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2773"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2776" name="Text Box 8"/>
          <p:cNvSpPr txBox="1">
            <a:spLocks noChangeArrowheads="1"/>
          </p:cNvSpPr>
          <p:nvPr/>
        </p:nvSpPr>
        <p:spPr bwMode="auto">
          <a:xfrm>
            <a:off x="3352800" y="6278563"/>
            <a:ext cx="2989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http://www.nwas.org/members/snellman.html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Introduction</a:t>
            </a:r>
          </a:p>
        </p:txBody>
      </p:sp>
      <p:sp>
        <p:nvSpPr>
          <p:cNvPr id="33798" name="Rectangle 6"/>
          <p:cNvSpPr>
            <a:spLocks noGrp="1" noChangeArrowheads="1"/>
          </p:cNvSpPr>
          <p:nvPr>
            <p:ph type="body" sz="half" idx="1"/>
          </p:nvPr>
        </p:nvSpPr>
        <p:spPr>
          <a:xfrm>
            <a:off x="304800" y="2057400"/>
            <a:ext cx="8534400" cy="4114800"/>
          </a:xfrm>
          <a:noFill/>
          <a:ln/>
        </p:spPr>
        <p:txBody>
          <a:bodyPr/>
          <a:lstStyle/>
          <a:p>
            <a:r>
              <a:rPr lang="en-US" altLang="en-US" sz="2800"/>
              <a:t>“The ability to issue forecasts with details of time and intensity of severe weather as well as ordinary day-to-day weather changes will be great fun as well as more helpful to users. This increased job satisfaction, and being the best that you can be, will take place only if forecasters are given time to be a scientist (thermostat) and not just a communicator (thermometer).”(Snellman, 1991)</a:t>
            </a:r>
          </a:p>
        </p:txBody>
      </p:sp>
      <p:sp>
        <p:nvSpPr>
          <p:cNvPr id="33796" name="Rectangle 4"/>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3797"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3799" name="Text Box 7"/>
          <p:cNvSpPr txBox="1">
            <a:spLocks noChangeArrowheads="1"/>
          </p:cNvSpPr>
          <p:nvPr/>
        </p:nvSpPr>
        <p:spPr bwMode="auto">
          <a:xfrm>
            <a:off x="3352800" y="6278563"/>
            <a:ext cx="2989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http://www.nwas.org/members/snellman.html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Introduction</a:t>
            </a:r>
          </a:p>
        </p:txBody>
      </p:sp>
      <p:sp>
        <p:nvSpPr>
          <p:cNvPr id="34821" name="Rectangle 5"/>
          <p:cNvSpPr>
            <a:spLocks noGrp="1" noChangeArrowheads="1"/>
          </p:cNvSpPr>
          <p:nvPr>
            <p:ph type="body" sz="half" idx="1"/>
          </p:nvPr>
        </p:nvSpPr>
        <p:spPr>
          <a:xfrm>
            <a:off x="304800" y="2057400"/>
            <a:ext cx="3810000" cy="4114800"/>
          </a:xfrm>
          <a:noFill/>
          <a:ln/>
        </p:spPr>
        <p:txBody>
          <a:bodyPr/>
          <a:lstStyle/>
          <a:p>
            <a:r>
              <a:rPr lang="en-US" altLang="en-US" sz="2800" dirty="0"/>
              <a:t>What goes into making a good 3-7 day (medium range) weather forecast</a:t>
            </a:r>
            <a:r>
              <a:rPr lang="en-US" altLang="en-US" sz="2800" dirty="0" smtClean="0"/>
              <a:t>?</a:t>
            </a:r>
            <a:endParaRPr lang="en-US" altLang="en-US" sz="2400" dirty="0"/>
          </a:p>
        </p:txBody>
      </p:sp>
      <p:sp>
        <p:nvSpPr>
          <p:cNvPr id="34820" name="Text Box 4"/>
          <p:cNvSpPr txBox="1">
            <a:spLocks noChangeArrowheads="1"/>
          </p:cNvSpPr>
          <p:nvPr/>
        </p:nvSpPr>
        <p:spPr bwMode="auto">
          <a:xfrm>
            <a:off x="3232150" y="6430963"/>
            <a:ext cx="5759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http://umanitoba.ca/faculties/environment/envirogeog/weather/nwpmodule/global_12hr.gif</a:t>
            </a:r>
          </a:p>
        </p:txBody>
      </p:sp>
      <p:sp>
        <p:nvSpPr>
          <p:cNvPr id="34822" name="Rectangle 6"/>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823" name="Rectangle 7"/>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4824" name="Picture 8" descr="global_12h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163763"/>
            <a:ext cx="5029200" cy="3703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9" descr="gfs_ten_072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828800"/>
            <a:ext cx="5029200" cy="3771900"/>
          </a:xfrm>
          <a:prstGeom prst="rect">
            <a:avLst/>
          </a:prstGeom>
          <a:noFill/>
          <a:extLst>
            <a:ext uri="{909E8E84-426E-40DD-AFC4-6F175D3DCCD1}">
              <a14:hiddenFill xmlns:a14="http://schemas.microsoft.com/office/drawing/2010/main">
                <a:solidFill>
                  <a:srgbClr val="FFFFFF"/>
                </a:solidFill>
              </a14:hiddenFill>
            </a:ext>
          </a:extLst>
        </p:spPr>
      </p:pic>
      <p:sp>
        <p:nvSpPr>
          <p:cNvPr id="38914" name="Rectangle 2"/>
          <p:cNvSpPr>
            <a:spLocks noGrp="1" noChangeArrowheads="1"/>
          </p:cNvSpPr>
          <p:nvPr>
            <p:ph type="title"/>
          </p:nvPr>
        </p:nvSpPr>
        <p:spPr/>
        <p:txBody>
          <a:bodyPr/>
          <a:lstStyle/>
          <a:p>
            <a:r>
              <a:rPr lang="en-US" altLang="en-US"/>
              <a:t>Introduction</a:t>
            </a:r>
          </a:p>
        </p:txBody>
      </p:sp>
      <p:sp>
        <p:nvSpPr>
          <p:cNvPr id="38916" name="Rectangle 4"/>
          <p:cNvSpPr>
            <a:spLocks noGrp="1" noChangeArrowheads="1"/>
          </p:cNvSpPr>
          <p:nvPr>
            <p:ph type="body" sz="half" idx="1"/>
          </p:nvPr>
        </p:nvSpPr>
        <p:spPr>
          <a:xfrm>
            <a:off x="304800" y="2057400"/>
            <a:ext cx="3810000" cy="4114800"/>
          </a:xfrm>
          <a:noFill/>
          <a:ln/>
        </p:spPr>
        <p:txBody>
          <a:bodyPr/>
          <a:lstStyle/>
          <a:p>
            <a:pPr>
              <a:lnSpc>
                <a:spcPct val="90000"/>
              </a:lnSpc>
            </a:pPr>
            <a:r>
              <a:rPr lang="en-US" altLang="en-US" sz="2800" dirty="0"/>
              <a:t>What goes into making a good 3-7 day (medium range) weather forecast?</a:t>
            </a:r>
          </a:p>
          <a:p>
            <a:pPr lvl="1">
              <a:lnSpc>
                <a:spcPct val="90000"/>
              </a:lnSpc>
            </a:pPr>
            <a:r>
              <a:rPr lang="en-US" altLang="en-US" sz="2400" dirty="0"/>
              <a:t>Beyond the ability of humans to integrate the equations of motion in their heads</a:t>
            </a:r>
          </a:p>
          <a:p>
            <a:pPr lvl="1">
              <a:lnSpc>
                <a:spcPct val="90000"/>
              </a:lnSpc>
            </a:pPr>
            <a:r>
              <a:rPr lang="en-US" altLang="en-US" sz="2400" dirty="0" smtClean="0"/>
              <a:t>Requires </a:t>
            </a:r>
            <a:r>
              <a:rPr lang="en-US" altLang="en-US" sz="2400" i="1" dirty="0"/>
              <a:t>numerical guidance</a:t>
            </a:r>
          </a:p>
          <a:p>
            <a:pPr lvl="1">
              <a:lnSpc>
                <a:spcPct val="90000"/>
              </a:lnSpc>
            </a:pPr>
            <a:endParaRPr lang="en-US" altLang="en-US" sz="2400" dirty="0"/>
          </a:p>
        </p:txBody>
      </p:sp>
      <p:sp>
        <p:nvSpPr>
          <p:cNvPr id="38915" name="Text Box 3"/>
          <p:cNvSpPr txBox="1">
            <a:spLocks noChangeArrowheads="1"/>
          </p:cNvSpPr>
          <p:nvPr/>
        </p:nvSpPr>
        <p:spPr bwMode="auto">
          <a:xfrm>
            <a:off x="4129088" y="5791200"/>
            <a:ext cx="4862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http://www.nco.ncep.noaa.gov/pmb/nwprod/analysis/namer/gfs/12/images/gfs_ten_072s.gif</a:t>
            </a:r>
          </a:p>
        </p:txBody>
      </p:sp>
      <p:sp>
        <p:nvSpPr>
          <p:cNvPr id="38917"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918" name="Rectangle 6"/>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Introduction</a:t>
            </a:r>
          </a:p>
        </p:txBody>
      </p:sp>
      <p:sp>
        <p:nvSpPr>
          <p:cNvPr id="37892" name="Rectangle 4"/>
          <p:cNvSpPr>
            <a:spLocks noGrp="1" noChangeArrowheads="1"/>
          </p:cNvSpPr>
          <p:nvPr>
            <p:ph type="body" sz="half" idx="1"/>
          </p:nvPr>
        </p:nvSpPr>
        <p:spPr>
          <a:xfrm>
            <a:off x="304800" y="2057400"/>
            <a:ext cx="3810000" cy="4114800"/>
          </a:xfrm>
          <a:noFill/>
          <a:ln/>
        </p:spPr>
        <p:txBody>
          <a:bodyPr/>
          <a:lstStyle/>
          <a:p>
            <a:r>
              <a:rPr lang="en-US" altLang="en-US" sz="2800"/>
              <a:t>Good numerical guidance depends on two things</a:t>
            </a:r>
          </a:p>
          <a:p>
            <a:pPr lvl="1"/>
            <a:r>
              <a:rPr lang="en-US" altLang="en-US" sz="2400"/>
              <a:t>Computer model is a realistic representation of the atmosphere</a:t>
            </a:r>
          </a:p>
          <a:p>
            <a:pPr lvl="1"/>
            <a:r>
              <a:rPr lang="en-US" altLang="en-US" sz="2400"/>
              <a:t>Initial conditions are known accurately</a:t>
            </a:r>
          </a:p>
          <a:p>
            <a:pPr lvl="1"/>
            <a:endParaRPr lang="en-US" altLang="en-US" sz="2400"/>
          </a:p>
        </p:txBody>
      </p:sp>
      <p:sp>
        <p:nvSpPr>
          <p:cNvPr id="37891" name="Text Box 3"/>
          <p:cNvSpPr txBox="1">
            <a:spLocks noChangeArrowheads="1"/>
          </p:cNvSpPr>
          <p:nvPr/>
        </p:nvSpPr>
        <p:spPr bwMode="auto">
          <a:xfrm>
            <a:off x="4114800" y="5943600"/>
            <a:ext cx="4897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hlinkClick r:id="rId2"/>
              </a:rPr>
              <a:t>http://www.nco.ncep.noaa.gov/pmb/nwprod/analysis/namer/gfs/12/images/gfs_p06_072s.gif</a:t>
            </a:r>
            <a:endParaRPr lang="en-US" altLang="en-US" sz="1000"/>
          </a:p>
        </p:txBody>
      </p:sp>
      <p:sp>
        <p:nvSpPr>
          <p:cNvPr id="37893"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894" name="Rectangle 6"/>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7897" name="Picture 9" descr="gfs_p06_072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095500"/>
            <a:ext cx="5029200" cy="3771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Introduction</a:t>
            </a:r>
          </a:p>
        </p:txBody>
      </p:sp>
      <p:sp>
        <p:nvSpPr>
          <p:cNvPr id="39940" name="Rectangle 4"/>
          <p:cNvSpPr>
            <a:spLocks noGrp="1" noChangeArrowheads="1"/>
          </p:cNvSpPr>
          <p:nvPr>
            <p:ph type="body" sz="half" idx="1"/>
          </p:nvPr>
        </p:nvSpPr>
        <p:spPr>
          <a:xfrm>
            <a:off x="304800" y="2057400"/>
            <a:ext cx="3810000" cy="4114800"/>
          </a:xfrm>
          <a:noFill/>
          <a:ln/>
        </p:spPr>
        <p:txBody>
          <a:bodyPr/>
          <a:lstStyle/>
          <a:p>
            <a:r>
              <a:rPr lang="en-US" altLang="en-US" sz="2800" dirty="0"/>
              <a:t>Numerical guidance skill ,S1 </a:t>
            </a:r>
            <a:r>
              <a:rPr lang="en-US" altLang="en-US" sz="2800" dirty="0" smtClean="0"/>
              <a:t>score [Kalnay]</a:t>
            </a:r>
            <a:endParaRPr lang="en-US" altLang="en-US" sz="2800" dirty="0"/>
          </a:p>
          <a:p>
            <a:pPr lvl="1"/>
            <a:r>
              <a:rPr lang="en-US" altLang="en-US" sz="2400" dirty="0"/>
              <a:t>70% = useless</a:t>
            </a:r>
          </a:p>
          <a:p>
            <a:pPr lvl="1"/>
            <a:r>
              <a:rPr lang="en-US" altLang="en-US" sz="2400" dirty="0"/>
              <a:t>20% or less, perfect</a:t>
            </a:r>
          </a:p>
          <a:p>
            <a:pPr lvl="1"/>
            <a:endParaRPr lang="en-US" altLang="en-US" sz="2400" dirty="0"/>
          </a:p>
        </p:txBody>
      </p:sp>
      <p:sp>
        <p:nvSpPr>
          <p:cNvPr id="39941"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942" name="Rectangle 6"/>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9945" name="Picture 9" descr="ek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58850"/>
            <a:ext cx="4071938" cy="6646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Introduction</a:t>
            </a:r>
          </a:p>
        </p:txBody>
      </p:sp>
      <p:sp>
        <p:nvSpPr>
          <p:cNvPr id="40964" name="Rectangle 4"/>
          <p:cNvSpPr>
            <a:spLocks noGrp="1" noChangeArrowheads="1"/>
          </p:cNvSpPr>
          <p:nvPr>
            <p:ph type="body" sz="half" idx="1"/>
          </p:nvPr>
        </p:nvSpPr>
        <p:spPr>
          <a:xfrm>
            <a:off x="304800" y="2057400"/>
            <a:ext cx="5105400" cy="4572000"/>
          </a:xfrm>
          <a:noFill/>
          <a:ln/>
        </p:spPr>
        <p:txBody>
          <a:bodyPr/>
          <a:lstStyle/>
          <a:p>
            <a:r>
              <a:rPr lang="en-US" altLang="en-US" sz="2800"/>
              <a:t>Improvement in numerical guidance skill over past 40 years</a:t>
            </a:r>
          </a:p>
          <a:p>
            <a:pPr lvl="1"/>
            <a:r>
              <a:rPr lang="en-US" altLang="en-US" sz="2400"/>
              <a:t>Increased power of supercomputers</a:t>
            </a:r>
          </a:p>
          <a:p>
            <a:pPr lvl="1"/>
            <a:r>
              <a:rPr lang="en-US" altLang="en-US" sz="2400"/>
              <a:t>Improved representation of small-scale processes in the models</a:t>
            </a:r>
          </a:p>
          <a:p>
            <a:pPr lvl="1"/>
            <a:r>
              <a:rPr lang="en-US" altLang="en-US" sz="2400">
                <a:solidFill>
                  <a:schemeClr val="hlink"/>
                </a:solidFill>
              </a:rPr>
              <a:t>Improved methods of data assimilation</a:t>
            </a:r>
          </a:p>
          <a:p>
            <a:pPr lvl="1"/>
            <a:r>
              <a:rPr lang="en-US" altLang="en-US" sz="2400">
                <a:solidFill>
                  <a:schemeClr val="hlink"/>
                </a:solidFill>
              </a:rPr>
              <a:t>Increased availability of data</a:t>
            </a:r>
          </a:p>
          <a:p>
            <a:pPr lvl="1"/>
            <a:endParaRPr lang="en-US" altLang="en-US" sz="2400"/>
          </a:p>
          <a:p>
            <a:pPr lvl="1"/>
            <a:endParaRPr lang="en-US" altLang="en-US" sz="2400"/>
          </a:p>
        </p:txBody>
      </p:sp>
      <p:sp>
        <p:nvSpPr>
          <p:cNvPr id="40965"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0966" name="Rectangle 6"/>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0968" name="Picture 8" descr="ek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550988"/>
            <a:ext cx="3810000" cy="2941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Introduction</a:t>
            </a:r>
          </a:p>
        </p:txBody>
      </p:sp>
      <p:sp>
        <p:nvSpPr>
          <p:cNvPr id="22531" name="Rectangle 3"/>
          <p:cNvSpPr>
            <a:spLocks noGrp="1" noChangeArrowheads="1"/>
          </p:cNvSpPr>
          <p:nvPr>
            <p:ph type="body" sz="half" idx="1"/>
          </p:nvPr>
        </p:nvSpPr>
        <p:spPr>
          <a:xfrm>
            <a:off x="304800" y="2057400"/>
            <a:ext cx="3810000" cy="4114800"/>
          </a:xfrm>
        </p:spPr>
        <p:txBody>
          <a:bodyPr/>
          <a:lstStyle/>
          <a:p>
            <a:r>
              <a:rPr lang="en-US" altLang="en-US" sz="2800"/>
              <a:t>What goes into making a good weather forecast?</a:t>
            </a:r>
          </a:p>
          <a:p>
            <a:pPr lvl="1"/>
            <a:r>
              <a:rPr lang="en-US" altLang="en-US" sz="2400"/>
              <a:t>Glitz?</a:t>
            </a:r>
          </a:p>
          <a:p>
            <a:pPr lvl="1"/>
            <a:r>
              <a:rPr lang="en-US" altLang="en-US" sz="2400"/>
              <a:t>Glamour?</a:t>
            </a:r>
          </a:p>
          <a:p>
            <a:pPr lvl="1"/>
            <a:r>
              <a:rPr lang="en-US" altLang="en-US" sz="2400"/>
              <a:t>Graphics?</a:t>
            </a:r>
          </a:p>
          <a:p>
            <a:pPr lvl="1"/>
            <a:r>
              <a:rPr lang="en-US" altLang="en-US" sz="2400"/>
              <a:t>Something else beginning with ‘G’?</a:t>
            </a:r>
          </a:p>
        </p:txBody>
      </p:sp>
      <p:sp>
        <p:nvSpPr>
          <p:cNvPr id="22534" name="Text Box 6"/>
          <p:cNvSpPr txBox="1">
            <a:spLocks noChangeArrowheads="1"/>
          </p:cNvSpPr>
          <p:nvPr/>
        </p:nvSpPr>
        <p:spPr bwMode="auto">
          <a:xfrm>
            <a:off x="4837113" y="5446713"/>
            <a:ext cx="3316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http://www.hprcc.unl.edu/nebraska/TWC98-1.html</a:t>
            </a:r>
          </a:p>
        </p:txBody>
      </p:sp>
      <p:pic>
        <p:nvPicPr>
          <p:cNvPr id="8" name="Picture 4" descr="twc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743075"/>
            <a:ext cx="4953000" cy="3371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Introduction</a:t>
            </a:r>
          </a:p>
        </p:txBody>
      </p:sp>
      <p:sp>
        <p:nvSpPr>
          <p:cNvPr id="55299" name="Rectangle 3"/>
          <p:cNvSpPr>
            <a:spLocks noGrp="1" noChangeArrowheads="1"/>
          </p:cNvSpPr>
          <p:nvPr>
            <p:ph type="body" sz="half" idx="1"/>
          </p:nvPr>
        </p:nvSpPr>
        <p:spPr>
          <a:xfrm>
            <a:off x="304800" y="2057400"/>
            <a:ext cx="5105400" cy="4572000"/>
          </a:xfrm>
          <a:noFill/>
          <a:ln/>
        </p:spPr>
        <p:txBody>
          <a:bodyPr/>
          <a:lstStyle/>
          <a:p>
            <a:r>
              <a:rPr lang="en-US" altLang="en-US" sz="2800"/>
              <a:t>Improvement in numerical guidance skill over past 40 years</a:t>
            </a:r>
          </a:p>
          <a:p>
            <a:pPr lvl="1"/>
            <a:r>
              <a:rPr lang="en-US" altLang="en-US" sz="2400">
                <a:solidFill>
                  <a:schemeClr val="hlink"/>
                </a:solidFill>
              </a:rPr>
              <a:t>Increased power of supercomputers</a:t>
            </a:r>
          </a:p>
          <a:p>
            <a:pPr lvl="1"/>
            <a:r>
              <a:rPr lang="en-US" altLang="en-US" sz="2400">
                <a:solidFill>
                  <a:schemeClr val="hlink"/>
                </a:solidFill>
              </a:rPr>
              <a:t>Improved representation of small-scale processes in the models</a:t>
            </a:r>
          </a:p>
          <a:p>
            <a:pPr lvl="1"/>
            <a:r>
              <a:rPr lang="en-US" altLang="en-US" sz="2400"/>
              <a:t>Improved methods of data assimilation</a:t>
            </a:r>
          </a:p>
          <a:p>
            <a:pPr lvl="1"/>
            <a:r>
              <a:rPr lang="en-US" altLang="en-US" sz="2400"/>
              <a:t>Increased availability of data</a:t>
            </a:r>
          </a:p>
          <a:p>
            <a:pPr lvl="1"/>
            <a:endParaRPr lang="en-US" altLang="en-US" sz="2400"/>
          </a:p>
          <a:p>
            <a:pPr lvl="1"/>
            <a:endParaRPr lang="en-US" altLang="en-US" sz="2400"/>
          </a:p>
        </p:txBody>
      </p:sp>
      <p:sp>
        <p:nvSpPr>
          <p:cNvPr id="55300" name="Rectangle 4"/>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5301"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5303" name="Picture 7" descr="ek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447800"/>
            <a:ext cx="4267200" cy="2762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Introduction</a:t>
            </a:r>
          </a:p>
        </p:txBody>
      </p:sp>
      <p:sp>
        <p:nvSpPr>
          <p:cNvPr id="41987" name="Rectangle 3"/>
          <p:cNvSpPr>
            <a:spLocks noGrp="1" noChangeArrowheads="1"/>
          </p:cNvSpPr>
          <p:nvPr>
            <p:ph type="body" sz="half" idx="1"/>
          </p:nvPr>
        </p:nvSpPr>
        <p:spPr>
          <a:xfrm>
            <a:off x="304800" y="2057400"/>
            <a:ext cx="5105400" cy="4572000"/>
          </a:xfrm>
          <a:noFill/>
          <a:ln/>
        </p:spPr>
        <p:txBody>
          <a:bodyPr/>
          <a:lstStyle/>
          <a:p>
            <a:r>
              <a:rPr lang="en-US" altLang="en-US" sz="2800" dirty="0"/>
              <a:t>Numerical guidance, the early years </a:t>
            </a:r>
            <a:r>
              <a:rPr lang="en-US" altLang="en-US" sz="2800" dirty="0" smtClean="0"/>
              <a:t>[D&amp;VK, Chapter 1]</a:t>
            </a:r>
            <a:endParaRPr lang="en-US" altLang="en-US" sz="2800" dirty="0"/>
          </a:p>
          <a:p>
            <a:pPr lvl="1"/>
            <a:r>
              <a:rPr lang="en-US" altLang="en-US" sz="2400" dirty="0" smtClean="0"/>
              <a:t>Lewis Fry Richardson </a:t>
            </a:r>
            <a:r>
              <a:rPr lang="en-US" altLang="en-US" sz="2400" dirty="0"/>
              <a:t>and </a:t>
            </a:r>
            <a:r>
              <a:rPr lang="en-US" altLang="en-US" sz="2400" dirty="0" smtClean="0"/>
              <a:t>many others</a:t>
            </a:r>
            <a:endParaRPr lang="en-US" altLang="en-US" sz="2400" dirty="0"/>
          </a:p>
          <a:p>
            <a:pPr lvl="1"/>
            <a:endParaRPr lang="en-US" altLang="en-US" sz="2400" dirty="0"/>
          </a:p>
          <a:p>
            <a:pPr lvl="1"/>
            <a:endParaRPr lang="en-US" altLang="en-US" sz="2400" dirty="0"/>
          </a:p>
        </p:txBody>
      </p:sp>
      <p:sp>
        <p:nvSpPr>
          <p:cNvPr id="41988" name="Rectangle 4"/>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989"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991" name="Rectangle 7"/>
          <p:cNvSpPr>
            <a:spLocks noChangeArrowheads="1"/>
          </p:cNvSpPr>
          <p:nvPr/>
        </p:nvSpPr>
        <p:spPr bwMode="auto">
          <a:xfrm>
            <a:off x="1139825" y="1417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994" name="Text Box 10"/>
          <p:cNvSpPr txBox="1">
            <a:spLocks noChangeArrowheads="1"/>
          </p:cNvSpPr>
          <p:nvPr/>
        </p:nvSpPr>
        <p:spPr bwMode="auto">
          <a:xfrm>
            <a:off x="4179064" y="5851525"/>
            <a:ext cx="481253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dirty="0" smtClean="0">
                <a:hlinkClick r:id="rId2"/>
              </a:rPr>
              <a:t>http://www.wmo.int/pages/publications/bulletin_en/archive/59_2_en/59_2_lynch_en.html</a:t>
            </a:r>
            <a:r>
              <a:rPr lang="en-US" altLang="en-US" sz="1000" dirty="0" smtClean="0"/>
              <a:t> </a:t>
            </a:r>
            <a:endParaRPr lang="en-US" altLang="en-US" sz="1000" dirty="0"/>
          </a:p>
        </p:txBody>
      </p:sp>
      <p:pic>
        <p:nvPicPr>
          <p:cNvPr id="2" name="Picture 1"/>
          <p:cNvPicPr>
            <a:picLocks noChangeAspect="1"/>
          </p:cNvPicPr>
          <p:nvPr/>
        </p:nvPicPr>
        <p:blipFill>
          <a:blip r:embed="rId3"/>
          <a:stretch>
            <a:fillRect/>
          </a:stretch>
        </p:blipFill>
        <p:spPr>
          <a:xfrm>
            <a:off x="5905500" y="1652587"/>
            <a:ext cx="2857500" cy="35528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8" name="Picture 10" descr="ek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6325" y="2014538"/>
            <a:ext cx="4181475" cy="3548062"/>
          </a:xfrm>
          <a:prstGeom prst="rect">
            <a:avLst/>
          </a:prstGeom>
          <a:noFill/>
          <a:extLst>
            <a:ext uri="{909E8E84-426E-40DD-AFC4-6F175D3DCCD1}">
              <a14:hiddenFill xmlns:a14="http://schemas.microsoft.com/office/drawing/2010/main">
                <a:solidFill>
                  <a:srgbClr val="FFFFFF"/>
                </a:solidFill>
              </a14:hiddenFill>
            </a:ext>
          </a:extLst>
        </p:spPr>
      </p:pic>
      <p:sp>
        <p:nvSpPr>
          <p:cNvPr id="43010" name="Rectangle 2"/>
          <p:cNvSpPr>
            <a:spLocks noGrp="1" noChangeArrowheads="1"/>
          </p:cNvSpPr>
          <p:nvPr>
            <p:ph type="title"/>
          </p:nvPr>
        </p:nvSpPr>
        <p:spPr/>
        <p:txBody>
          <a:bodyPr/>
          <a:lstStyle/>
          <a:p>
            <a:r>
              <a:rPr lang="en-US" altLang="en-US"/>
              <a:t>Introduction</a:t>
            </a:r>
          </a:p>
        </p:txBody>
      </p:sp>
      <p:sp>
        <p:nvSpPr>
          <p:cNvPr id="43011" name="Rectangle 3"/>
          <p:cNvSpPr>
            <a:spLocks noGrp="1" noChangeArrowheads="1"/>
          </p:cNvSpPr>
          <p:nvPr>
            <p:ph type="body" sz="half" idx="1"/>
          </p:nvPr>
        </p:nvSpPr>
        <p:spPr>
          <a:xfrm>
            <a:off x="304800" y="2057400"/>
            <a:ext cx="5105400" cy="4572000"/>
          </a:xfrm>
          <a:noFill/>
          <a:ln/>
        </p:spPr>
        <p:txBody>
          <a:bodyPr/>
          <a:lstStyle/>
          <a:p>
            <a:r>
              <a:rPr lang="en-US" altLang="en-US" sz="2800" dirty="0"/>
              <a:t>Numerical guidance, the “big picture”</a:t>
            </a:r>
          </a:p>
          <a:p>
            <a:pPr lvl="1"/>
            <a:r>
              <a:rPr lang="en-US" altLang="en-US" sz="2400" dirty="0"/>
              <a:t>Data assimilation (pre-process)</a:t>
            </a:r>
          </a:p>
          <a:p>
            <a:pPr lvl="2"/>
            <a:r>
              <a:rPr lang="en-US" altLang="en-US" sz="2000" dirty="0"/>
              <a:t>Observations</a:t>
            </a:r>
          </a:p>
          <a:p>
            <a:pPr lvl="2"/>
            <a:r>
              <a:rPr lang="en-US" altLang="en-US" sz="2000" dirty="0"/>
              <a:t>Background (first guess)</a:t>
            </a:r>
          </a:p>
          <a:p>
            <a:pPr lvl="1"/>
            <a:r>
              <a:rPr lang="en-US" altLang="en-US" sz="2400" dirty="0"/>
              <a:t>Numerical model (NWP)</a:t>
            </a:r>
          </a:p>
          <a:p>
            <a:pPr lvl="1"/>
            <a:r>
              <a:rPr lang="en-US" altLang="en-US" sz="2400" dirty="0"/>
              <a:t>Forecast (post-process)</a:t>
            </a:r>
          </a:p>
          <a:p>
            <a:pPr lvl="2"/>
            <a:r>
              <a:rPr lang="en-US" altLang="en-US" sz="2000" dirty="0" smtClean="0"/>
              <a:t>Validation</a:t>
            </a:r>
            <a:endParaRPr lang="en-US" altLang="en-US" sz="2000" dirty="0"/>
          </a:p>
          <a:p>
            <a:pPr lvl="1"/>
            <a:endParaRPr lang="en-US" altLang="en-US" sz="2400" dirty="0"/>
          </a:p>
          <a:p>
            <a:pPr lvl="1"/>
            <a:endParaRPr lang="en-US" altLang="en-US" sz="2400" dirty="0"/>
          </a:p>
        </p:txBody>
      </p:sp>
      <p:sp>
        <p:nvSpPr>
          <p:cNvPr id="43012" name="Rectangle 4"/>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3013"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3014" name="Rectangle 6"/>
          <p:cNvSpPr>
            <a:spLocks noChangeArrowheads="1"/>
          </p:cNvSpPr>
          <p:nvPr/>
        </p:nvSpPr>
        <p:spPr bwMode="auto">
          <a:xfrm>
            <a:off x="1139825" y="1417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0" name="Picture 8" descr="ek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24000"/>
            <a:ext cx="4038600" cy="3509963"/>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2"/>
          <p:cNvSpPr>
            <a:spLocks noGrp="1" noChangeArrowheads="1"/>
          </p:cNvSpPr>
          <p:nvPr>
            <p:ph type="title"/>
          </p:nvPr>
        </p:nvSpPr>
        <p:spPr/>
        <p:txBody>
          <a:bodyPr/>
          <a:lstStyle/>
          <a:p>
            <a:r>
              <a:rPr lang="en-US" altLang="en-US"/>
              <a:t>Introduction</a:t>
            </a:r>
          </a:p>
        </p:txBody>
      </p:sp>
      <p:sp>
        <p:nvSpPr>
          <p:cNvPr id="44035" name="Rectangle 3"/>
          <p:cNvSpPr>
            <a:spLocks noGrp="1" noChangeArrowheads="1"/>
          </p:cNvSpPr>
          <p:nvPr>
            <p:ph type="body" sz="half" idx="1"/>
          </p:nvPr>
        </p:nvSpPr>
        <p:spPr>
          <a:xfrm>
            <a:off x="304800" y="2057400"/>
            <a:ext cx="5105400" cy="4572000"/>
          </a:xfrm>
          <a:noFill/>
          <a:ln/>
        </p:spPr>
        <p:txBody>
          <a:bodyPr/>
          <a:lstStyle/>
          <a:p>
            <a:r>
              <a:rPr lang="en-US" altLang="en-US" sz="2800" dirty="0"/>
              <a:t>Numerical guidance, the “big picture”; Data assimilation </a:t>
            </a:r>
            <a:r>
              <a:rPr lang="en-US" altLang="en-US" sz="2800" dirty="0" smtClean="0"/>
              <a:t>(D&amp;VK Ch</a:t>
            </a:r>
            <a:r>
              <a:rPr lang="en-US" altLang="en-US" sz="2800" dirty="0"/>
              <a:t>. </a:t>
            </a:r>
            <a:r>
              <a:rPr lang="en-US" altLang="en-US" sz="2800" dirty="0" smtClean="0"/>
              <a:t>12, Kalnay Ch. 5)</a:t>
            </a:r>
            <a:endParaRPr lang="en-US" altLang="en-US" sz="2800" dirty="0"/>
          </a:p>
          <a:p>
            <a:pPr lvl="1"/>
            <a:r>
              <a:rPr lang="en-US" altLang="en-US" sz="2400" dirty="0"/>
              <a:t>Getting an accurate picture of the initial conditions</a:t>
            </a:r>
          </a:p>
          <a:p>
            <a:pPr lvl="1"/>
            <a:r>
              <a:rPr lang="en-US" altLang="en-US" sz="2400" dirty="0"/>
              <a:t>We “can’t handle the truth”!!</a:t>
            </a:r>
          </a:p>
          <a:p>
            <a:pPr lvl="1"/>
            <a:r>
              <a:rPr lang="en-US" altLang="en-US" sz="2400" dirty="0"/>
              <a:t>Methods; SCM, OI, 3D-Var, KF, 4D-Var</a:t>
            </a:r>
          </a:p>
        </p:txBody>
      </p:sp>
      <p:sp>
        <p:nvSpPr>
          <p:cNvPr id="44036" name="Rectangle 4"/>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037"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038" name="Rectangle 6"/>
          <p:cNvSpPr>
            <a:spLocks noChangeArrowheads="1"/>
          </p:cNvSpPr>
          <p:nvPr/>
        </p:nvSpPr>
        <p:spPr bwMode="auto">
          <a:xfrm>
            <a:off x="1139825" y="1417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Introduction</a:t>
            </a:r>
          </a:p>
        </p:txBody>
      </p:sp>
      <p:sp>
        <p:nvSpPr>
          <p:cNvPr id="47107" name="Rectangle 3"/>
          <p:cNvSpPr>
            <a:spLocks noGrp="1" noChangeArrowheads="1"/>
          </p:cNvSpPr>
          <p:nvPr>
            <p:ph type="body" sz="half" idx="1"/>
          </p:nvPr>
        </p:nvSpPr>
        <p:spPr>
          <a:xfrm>
            <a:off x="304800" y="2057400"/>
            <a:ext cx="4572000" cy="4572000"/>
          </a:xfrm>
          <a:noFill/>
          <a:ln/>
        </p:spPr>
        <p:txBody>
          <a:bodyPr/>
          <a:lstStyle/>
          <a:p>
            <a:r>
              <a:rPr lang="en-US" altLang="en-US" sz="2800"/>
              <a:t>Numerical guidance, the “big picture”; Data assimilation (cont.)</a:t>
            </a:r>
          </a:p>
          <a:p>
            <a:pPr lvl="1"/>
            <a:r>
              <a:rPr lang="en-US" altLang="en-US" sz="2400"/>
              <a:t>4DDA</a:t>
            </a:r>
          </a:p>
          <a:p>
            <a:pPr lvl="1"/>
            <a:r>
              <a:rPr lang="en-US" altLang="en-US" sz="2400"/>
              <a:t>NH RMS differences</a:t>
            </a:r>
          </a:p>
          <a:p>
            <a:pPr lvl="1"/>
            <a:r>
              <a:rPr lang="en-US" altLang="en-US" sz="2400"/>
              <a:t>SH RMS differences</a:t>
            </a:r>
          </a:p>
        </p:txBody>
      </p:sp>
      <p:sp>
        <p:nvSpPr>
          <p:cNvPr id="47108" name="Rectangle 4"/>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7109"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7110" name="Rectangle 6"/>
          <p:cNvSpPr>
            <a:spLocks noChangeArrowheads="1"/>
          </p:cNvSpPr>
          <p:nvPr/>
        </p:nvSpPr>
        <p:spPr bwMode="auto">
          <a:xfrm>
            <a:off x="1139825" y="1417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7112" name="Picture 8" descr="ek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736725"/>
            <a:ext cx="4648200" cy="3517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Introduction</a:t>
            </a:r>
          </a:p>
        </p:txBody>
      </p:sp>
      <p:sp>
        <p:nvSpPr>
          <p:cNvPr id="45059" name="Rectangle 3"/>
          <p:cNvSpPr>
            <a:spLocks noGrp="1" noChangeArrowheads="1"/>
          </p:cNvSpPr>
          <p:nvPr>
            <p:ph type="body" sz="half" idx="1"/>
          </p:nvPr>
        </p:nvSpPr>
        <p:spPr>
          <a:xfrm>
            <a:off x="304800" y="2057400"/>
            <a:ext cx="5105400" cy="4572000"/>
          </a:xfrm>
          <a:noFill/>
          <a:ln/>
        </p:spPr>
        <p:txBody>
          <a:bodyPr/>
          <a:lstStyle/>
          <a:p>
            <a:r>
              <a:rPr lang="en-US" altLang="en-US" sz="2800" dirty="0"/>
              <a:t>Numerical guidance, the “big picture”; Numerical model </a:t>
            </a:r>
            <a:r>
              <a:rPr lang="en-US" altLang="en-US" sz="2800" dirty="0" smtClean="0"/>
              <a:t>(D&amp;VK Chapters 3-11)</a:t>
            </a:r>
            <a:endParaRPr lang="en-US" altLang="en-US" sz="2800" dirty="0"/>
          </a:p>
          <a:p>
            <a:pPr lvl="1"/>
            <a:endParaRPr lang="en-US" altLang="en-US" sz="2400" dirty="0"/>
          </a:p>
          <a:p>
            <a:pPr lvl="1"/>
            <a:endParaRPr lang="en-US" altLang="en-US" sz="2400" dirty="0"/>
          </a:p>
          <a:p>
            <a:pPr lvl="1"/>
            <a:endParaRPr lang="en-US" altLang="en-US" sz="2400" dirty="0"/>
          </a:p>
          <a:p>
            <a:pPr lvl="1"/>
            <a:endParaRPr lang="en-US" altLang="en-US" sz="2400" dirty="0"/>
          </a:p>
          <a:p>
            <a:pPr lvl="2"/>
            <a:r>
              <a:rPr lang="en-US" altLang="en-US" sz="2000" dirty="0"/>
              <a:t>RHS- model “physics”</a:t>
            </a:r>
          </a:p>
        </p:txBody>
      </p:sp>
      <p:sp>
        <p:nvSpPr>
          <p:cNvPr id="45060" name="Rectangle 4"/>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1"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2" name="Rectangle 6"/>
          <p:cNvSpPr>
            <a:spLocks noChangeArrowheads="1"/>
          </p:cNvSpPr>
          <p:nvPr/>
        </p:nvSpPr>
        <p:spPr bwMode="auto">
          <a:xfrm>
            <a:off x="1139825" y="1417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5065" name="Picture 9" descr="Blue Gene/L. Photograph: I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57400"/>
            <a:ext cx="3695700" cy="2741613"/>
          </a:xfrm>
          <a:prstGeom prst="rect">
            <a:avLst/>
          </a:prstGeom>
          <a:noFill/>
          <a:extLst>
            <a:ext uri="{909E8E84-426E-40DD-AFC4-6F175D3DCCD1}">
              <a14:hiddenFill xmlns:a14="http://schemas.microsoft.com/office/drawing/2010/main">
                <a:solidFill>
                  <a:srgbClr val="FFFFFF"/>
                </a:solidFill>
              </a14:hiddenFill>
            </a:ext>
          </a:extLst>
        </p:spPr>
      </p:pic>
      <p:sp>
        <p:nvSpPr>
          <p:cNvPr id="45066" name="Text Box 10"/>
          <p:cNvSpPr txBox="1">
            <a:spLocks noChangeArrowheads="1"/>
          </p:cNvSpPr>
          <p:nvPr/>
        </p:nvSpPr>
        <p:spPr bwMode="auto">
          <a:xfrm>
            <a:off x="5638800" y="4876800"/>
            <a:ext cx="2967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http://inhome.rediff.com/money/2005/jun/23super.htm</a:t>
            </a:r>
          </a:p>
        </p:txBody>
      </p:sp>
      <p:graphicFrame>
        <p:nvGraphicFramePr>
          <p:cNvPr id="45071" name="Object 15"/>
          <p:cNvGraphicFramePr>
            <a:graphicFrameLocks noChangeAspect="1"/>
          </p:cNvGraphicFramePr>
          <p:nvPr/>
        </p:nvGraphicFramePr>
        <p:xfrm>
          <a:off x="152400" y="4073525"/>
          <a:ext cx="4953000" cy="803275"/>
        </p:xfrm>
        <a:graphic>
          <a:graphicData uri="http://schemas.openxmlformats.org/presentationml/2006/ole">
            <mc:AlternateContent xmlns:mc="http://schemas.openxmlformats.org/markup-compatibility/2006">
              <mc:Choice xmlns:v="urn:schemas-microsoft-com:vml" Requires="v">
                <p:oleObj spid="_x0000_s45097" name="Photo Editor Photo" r:id="rId4" imgW="7466667" imgH="1209524" progId="MSPhotoEd.3">
                  <p:embed/>
                </p:oleObj>
              </mc:Choice>
              <mc:Fallback>
                <p:oleObj name="Photo Editor Photo" r:id="rId4" imgW="7466667" imgH="1209524" progId="MSPhotoEd.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073525"/>
                        <a:ext cx="495300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Introduction</a:t>
            </a:r>
          </a:p>
        </p:txBody>
      </p:sp>
      <p:sp>
        <p:nvSpPr>
          <p:cNvPr id="48131" name="Rectangle 3"/>
          <p:cNvSpPr>
            <a:spLocks noGrp="1" noChangeArrowheads="1"/>
          </p:cNvSpPr>
          <p:nvPr>
            <p:ph type="body" sz="half" idx="1"/>
          </p:nvPr>
        </p:nvSpPr>
        <p:spPr>
          <a:xfrm>
            <a:off x="304800" y="2057400"/>
            <a:ext cx="5105400" cy="4572000"/>
          </a:xfrm>
          <a:noFill/>
          <a:ln/>
        </p:spPr>
        <p:txBody>
          <a:bodyPr/>
          <a:lstStyle/>
          <a:p>
            <a:r>
              <a:rPr lang="en-US" altLang="en-US" sz="2800" dirty="0"/>
              <a:t>Numerical guidance, the “big picture”; Numerical model </a:t>
            </a:r>
            <a:r>
              <a:rPr lang="en-US" altLang="en-US" sz="2800" dirty="0" smtClean="0"/>
              <a:t>(</a:t>
            </a:r>
            <a:r>
              <a:rPr lang="en-US" altLang="en-US" dirty="0"/>
              <a:t>D&amp;VK Chapters </a:t>
            </a:r>
            <a:r>
              <a:rPr lang="en-US" altLang="en-US" dirty="0" smtClean="0"/>
              <a:t>3-11</a:t>
            </a:r>
            <a:r>
              <a:rPr lang="en-US" altLang="en-US" sz="2800" dirty="0" smtClean="0"/>
              <a:t>)</a:t>
            </a:r>
            <a:endParaRPr lang="en-US" altLang="en-US" sz="2800" dirty="0"/>
          </a:p>
          <a:p>
            <a:pPr lvl="1"/>
            <a:r>
              <a:rPr lang="en-US" altLang="en-US" sz="2400" dirty="0"/>
              <a:t>Global models [long-term </a:t>
            </a:r>
            <a:r>
              <a:rPr lang="en-US" altLang="en-US" sz="2400" dirty="0" err="1"/>
              <a:t>fcsts</a:t>
            </a:r>
            <a:r>
              <a:rPr lang="en-US" altLang="en-US" sz="2400" dirty="0"/>
              <a:t>]</a:t>
            </a:r>
          </a:p>
          <a:p>
            <a:pPr lvl="2"/>
            <a:r>
              <a:rPr lang="en-US" altLang="en-US" sz="2000" dirty="0"/>
              <a:t>ECMWF</a:t>
            </a:r>
          </a:p>
          <a:p>
            <a:pPr lvl="2"/>
            <a:r>
              <a:rPr lang="en-US" altLang="en-US" sz="2000" dirty="0"/>
              <a:t>NCEP; </a:t>
            </a:r>
            <a:r>
              <a:rPr lang="en-US" altLang="en-US" sz="2000" dirty="0" smtClean="0"/>
              <a:t>GFS</a:t>
            </a:r>
            <a:endParaRPr lang="en-US" altLang="en-US" sz="2000" dirty="0"/>
          </a:p>
          <a:p>
            <a:pPr lvl="2"/>
            <a:r>
              <a:rPr lang="en-US" altLang="en-US" sz="2000" dirty="0"/>
              <a:t>NAVY; NOGAPS</a:t>
            </a:r>
          </a:p>
          <a:p>
            <a:pPr lvl="1"/>
            <a:r>
              <a:rPr lang="en-US" altLang="en-US" sz="2400" dirty="0"/>
              <a:t>Regional models [short-term </a:t>
            </a:r>
            <a:r>
              <a:rPr lang="en-US" altLang="en-US" sz="2400" dirty="0" err="1"/>
              <a:t>fcsts</a:t>
            </a:r>
            <a:r>
              <a:rPr lang="en-US" altLang="en-US" sz="2400" dirty="0"/>
              <a:t>]</a:t>
            </a:r>
          </a:p>
          <a:p>
            <a:pPr lvl="2"/>
            <a:r>
              <a:rPr lang="en-US" altLang="en-US" sz="2000" dirty="0" smtClean="0"/>
              <a:t>NAM (WRF); U.S.</a:t>
            </a:r>
          </a:p>
          <a:p>
            <a:pPr lvl="2"/>
            <a:r>
              <a:rPr lang="en-US" altLang="en-US" dirty="0" smtClean="0"/>
              <a:t>LFM; Japan</a:t>
            </a:r>
            <a:endParaRPr lang="en-US" altLang="en-US" sz="2000" dirty="0"/>
          </a:p>
        </p:txBody>
      </p:sp>
      <p:sp>
        <p:nvSpPr>
          <p:cNvPr id="48132" name="Rectangle 4"/>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8133"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8134" name="Rectangle 6"/>
          <p:cNvSpPr>
            <a:spLocks noChangeArrowheads="1"/>
          </p:cNvSpPr>
          <p:nvPr/>
        </p:nvSpPr>
        <p:spPr bwMode="auto">
          <a:xfrm>
            <a:off x="1139825" y="1417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8135" name="Picture 7" descr="Blue Gene/L. Photograph: IB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57400"/>
            <a:ext cx="3695700" cy="2741613"/>
          </a:xfrm>
          <a:prstGeom prst="rect">
            <a:avLst/>
          </a:prstGeom>
          <a:noFill/>
          <a:extLst>
            <a:ext uri="{909E8E84-426E-40DD-AFC4-6F175D3DCCD1}">
              <a14:hiddenFill xmlns:a14="http://schemas.microsoft.com/office/drawing/2010/main">
                <a:solidFill>
                  <a:srgbClr val="FFFFFF"/>
                </a:solidFill>
              </a14:hiddenFill>
            </a:ext>
          </a:extLst>
        </p:spPr>
      </p:pic>
      <p:sp>
        <p:nvSpPr>
          <p:cNvPr id="48136" name="Text Box 8"/>
          <p:cNvSpPr txBox="1">
            <a:spLocks noChangeArrowheads="1"/>
          </p:cNvSpPr>
          <p:nvPr/>
        </p:nvSpPr>
        <p:spPr bwMode="auto">
          <a:xfrm>
            <a:off x="5638800" y="4876800"/>
            <a:ext cx="2967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http://inhome.rediff.com/money/2005/jun/23super.htm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12" name="Object 12"/>
          <p:cNvGraphicFramePr>
            <a:graphicFrameLocks noChangeAspect="1"/>
          </p:cNvGraphicFramePr>
          <p:nvPr/>
        </p:nvGraphicFramePr>
        <p:xfrm>
          <a:off x="5133975" y="2590800"/>
          <a:ext cx="3933825" cy="1114425"/>
        </p:xfrm>
        <a:graphic>
          <a:graphicData uri="http://schemas.openxmlformats.org/presentationml/2006/ole">
            <mc:AlternateContent xmlns:mc="http://schemas.openxmlformats.org/markup-compatibility/2006">
              <mc:Choice xmlns:v="urn:schemas-microsoft-com:vml" Requires="v">
                <p:oleObj spid="_x0000_s51238" name="Photo Editor Photo" r:id="rId3" imgW="3933333" imgH="1114581" progId="MSPhotoEd.3">
                  <p:embed/>
                </p:oleObj>
              </mc:Choice>
              <mc:Fallback>
                <p:oleObj name="Photo Editor Photo" r:id="rId3" imgW="3933333" imgH="1114581" progId="MSPhotoEd.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975" y="2590800"/>
                        <a:ext cx="39338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2" name="Rectangle 2"/>
          <p:cNvSpPr>
            <a:spLocks noGrp="1" noChangeArrowheads="1"/>
          </p:cNvSpPr>
          <p:nvPr>
            <p:ph type="title"/>
          </p:nvPr>
        </p:nvSpPr>
        <p:spPr/>
        <p:txBody>
          <a:bodyPr/>
          <a:lstStyle/>
          <a:p>
            <a:r>
              <a:rPr lang="en-US" altLang="en-US"/>
              <a:t>Introduction</a:t>
            </a:r>
          </a:p>
        </p:txBody>
      </p:sp>
      <p:sp>
        <p:nvSpPr>
          <p:cNvPr id="51203" name="Rectangle 3"/>
          <p:cNvSpPr>
            <a:spLocks noGrp="1" noChangeArrowheads="1"/>
          </p:cNvSpPr>
          <p:nvPr>
            <p:ph type="body" sz="half" idx="1"/>
          </p:nvPr>
        </p:nvSpPr>
        <p:spPr>
          <a:xfrm>
            <a:off x="304800" y="2057400"/>
            <a:ext cx="5105400" cy="4572000"/>
          </a:xfrm>
          <a:noFill/>
          <a:ln/>
        </p:spPr>
        <p:txBody>
          <a:bodyPr/>
          <a:lstStyle/>
          <a:p>
            <a:r>
              <a:rPr lang="en-US" altLang="en-US" sz="2800" dirty="0"/>
              <a:t>Numerical guidance, the “big picture”; </a:t>
            </a:r>
          </a:p>
          <a:p>
            <a:pPr lvl="1"/>
            <a:r>
              <a:rPr lang="en-US" altLang="en-US" sz="2400" dirty="0"/>
              <a:t>Regional models </a:t>
            </a:r>
            <a:r>
              <a:rPr lang="en-US" altLang="en-US" sz="2400" dirty="0" smtClean="0"/>
              <a:t>[D&amp;VK Chap. 9]</a:t>
            </a:r>
            <a:endParaRPr lang="en-US" altLang="en-US" sz="2400" dirty="0"/>
          </a:p>
          <a:p>
            <a:pPr lvl="2"/>
            <a:r>
              <a:rPr lang="en-US" altLang="en-US" sz="2000" dirty="0"/>
              <a:t>Hydrostatic</a:t>
            </a:r>
          </a:p>
          <a:p>
            <a:pPr lvl="3"/>
            <a:r>
              <a:rPr lang="en-US" altLang="en-US" sz="1800" dirty="0"/>
              <a:t>Good for horizontal grid scales of 100 km or greater</a:t>
            </a:r>
          </a:p>
          <a:p>
            <a:pPr lvl="2"/>
            <a:r>
              <a:rPr lang="en-US" altLang="en-US" sz="2000" dirty="0" err="1"/>
              <a:t>Nonhydrostatic</a:t>
            </a:r>
            <a:endParaRPr lang="en-US" altLang="en-US" sz="2000" dirty="0"/>
          </a:p>
          <a:p>
            <a:pPr lvl="3"/>
            <a:r>
              <a:rPr lang="en-US" altLang="en-US" sz="1800" dirty="0"/>
              <a:t>Requires special approach for dealing with sound waves</a:t>
            </a:r>
          </a:p>
        </p:txBody>
      </p:sp>
      <p:sp>
        <p:nvSpPr>
          <p:cNvPr id="51204" name="Rectangle 4"/>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5"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6" name="Rectangle 6"/>
          <p:cNvSpPr>
            <a:spLocks noChangeArrowheads="1"/>
          </p:cNvSpPr>
          <p:nvPr/>
        </p:nvSpPr>
        <p:spPr bwMode="auto">
          <a:xfrm>
            <a:off x="1139825" y="1417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a:t>Introduction</a:t>
            </a:r>
          </a:p>
        </p:txBody>
      </p:sp>
      <p:sp>
        <p:nvSpPr>
          <p:cNvPr id="49155" name="Rectangle 3"/>
          <p:cNvSpPr>
            <a:spLocks noGrp="1" noChangeArrowheads="1"/>
          </p:cNvSpPr>
          <p:nvPr>
            <p:ph type="body" sz="half" idx="1"/>
          </p:nvPr>
        </p:nvSpPr>
        <p:spPr>
          <a:xfrm>
            <a:off x="304800" y="2057400"/>
            <a:ext cx="5105400" cy="4572000"/>
          </a:xfrm>
          <a:noFill/>
          <a:ln/>
        </p:spPr>
        <p:txBody>
          <a:bodyPr/>
          <a:lstStyle/>
          <a:p>
            <a:pPr>
              <a:lnSpc>
                <a:spcPct val="90000"/>
              </a:lnSpc>
            </a:pPr>
            <a:r>
              <a:rPr lang="en-US" altLang="en-US" sz="2800" dirty="0"/>
              <a:t>Numerical guidance, the “big picture”; Numerical </a:t>
            </a:r>
            <a:r>
              <a:rPr lang="en-US" altLang="en-US" sz="2800" dirty="0" smtClean="0"/>
              <a:t>model operational </a:t>
            </a:r>
            <a:r>
              <a:rPr lang="en-US" altLang="en-US" sz="2800" dirty="0"/>
              <a:t>centers</a:t>
            </a:r>
          </a:p>
          <a:p>
            <a:pPr lvl="1">
              <a:lnSpc>
                <a:spcPct val="90000"/>
              </a:lnSpc>
            </a:pPr>
            <a:r>
              <a:rPr lang="en-US" altLang="en-US" sz="2400" dirty="0">
                <a:hlinkClick r:id="rId2"/>
              </a:rPr>
              <a:t>UKMET</a:t>
            </a:r>
            <a:endParaRPr lang="en-US" altLang="en-US" sz="2400" dirty="0"/>
          </a:p>
          <a:p>
            <a:pPr lvl="1">
              <a:lnSpc>
                <a:spcPct val="90000"/>
              </a:lnSpc>
            </a:pPr>
            <a:r>
              <a:rPr lang="en-US" altLang="en-US" sz="2400" dirty="0">
                <a:hlinkClick r:id="rId3"/>
              </a:rPr>
              <a:t>France</a:t>
            </a:r>
            <a:endParaRPr lang="en-US" altLang="en-US" sz="2400" dirty="0"/>
          </a:p>
          <a:p>
            <a:pPr lvl="1">
              <a:lnSpc>
                <a:spcPct val="90000"/>
              </a:lnSpc>
            </a:pPr>
            <a:r>
              <a:rPr lang="en-US" altLang="en-US" sz="2400" dirty="0">
                <a:hlinkClick r:id="rId4"/>
              </a:rPr>
              <a:t>Germany</a:t>
            </a:r>
            <a:endParaRPr lang="en-US" altLang="en-US" sz="2400" dirty="0"/>
          </a:p>
          <a:p>
            <a:pPr lvl="1">
              <a:lnSpc>
                <a:spcPct val="90000"/>
              </a:lnSpc>
            </a:pPr>
            <a:r>
              <a:rPr lang="en-US" altLang="en-US" sz="2400" dirty="0">
                <a:hlinkClick r:id="rId5"/>
              </a:rPr>
              <a:t>Japan</a:t>
            </a:r>
            <a:endParaRPr lang="en-US" altLang="en-US" sz="2400" dirty="0"/>
          </a:p>
          <a:p>
            <a:pPr lvl="1">
              <a:lnSpc>
                <a:spcPct val="90000"/>
              </a:lnSpc>
            </a:pPr>
            <a:r>
              <a:rPr lang="en-US" altLang="en-US" sz="2400" dirty="0">
                <a:hlinkClick r:id="rId6"/>
              </a:rPr>
              <a:t>Australia</a:t>
            </a:r>
            <a:endParaRPr lang="en-US" altLang="en-US" sz="2400" dirty="0"/>
          </a:p>
          <a:p>
            <a:pPr lvl="1">
              <a:lnSpc>
                <a:spcPct val="90000"/>
              </a:lnSpc>
            </a:pPr>
            <a:r>
              <a:rPr lang="en-US" altLang="en-US" sz="2400" dirty="0">
                <a:hlinkClick r:id="rId7"/>
              </a:rPr>
              <a:t>Canada</a:t>
            </a:r>
            <a:endParaRPr lang="en-US" altLang="en-US" sz="2400" dirty="0"/>
          </a:p>
          <a:p>
            <a:pPr lvl="1">
              <a:lnSpc>
                <a:spcPct val="90000"/>
              </a:lnSpc>
            </a:pPr>
            <a:r>
              <a:rPr lang="en-US" altLang="en-US" sz="2400" dirty="0">
                <a:hlinkClick r:id="rId8"/>
              </a:rPr>
              <a:t>U.S.</a:t>
            </a:r>
            <a:endParaRPr lang="en-US" altLang="en-US" sz="2400" dirty="0"/>
          </a:p>
        </p:txBody>
      </p:sp>
      <p:sp>
        <p:nvSpPr>
          <p:cNvPr id="49156" name="Rectangle 4"/>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57"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58" name="Rectangle 6"/>
          <p:cNvSpPr>
            <a:spLocks noChangeArrowheads="1"/>
          </p:cNvSpPr>
          <p:nvPr/>
        </p:nvSpPr>
        <p:spPr bwMode="auto">
          <a:xfrm>
            <a:off x="1139825" y="1417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9159" name="Picture 7" descr="Blue Gene/L. Photograph: IB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2057400"/>
            <a:ext cx="3695700" cy="2741613"/>
          </a:xfrm>
          <a:prstGeom prst="rect">
            <a:avLst/>
          </a:prstGeom>
          <a:noFill/>
          <a:extLst>
            <a:ext uri="{909E8E84-426E-40DD-AFC4-6F175D3DCCD1}">
              <a14:hiddenFill xmlns:a14="http://schemas.microsoft.com/office/drawing/2010/main">
                <a:solidFill>
                  <a:srgbClr val="FFFFFF"/>
                </a:solidFill>
              </a14:hiddenFill>
            </a:ext>
          </a:extLst>
        </p:spPr>
      </p:pic>
      <p:sp>
        <p:nvSpPr>
          <p:cNvPr id="49160" name="Text Box 8"/>
          <p:cNvSpPr txBox="1">
            <a:spLocks noChangeArrowheads="1"/>
          </p:cNvSpPr>
          <p:nvPr/>
        </p:nvSpPr>
        <p:spPr bwMode="auto">
          <a:xfrm>
            <a:off x="5638800" y="4876800"/>
            <a:ext cx="2967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http://inhome.rediff.com/money/2005/jun/23super.htm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8" descr="ek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975" y="1773238"/>
            <a:ext cx="4568825" cy="3309937"/>
          </a:xfrm>
          <a:prstGeom prst="rect">
            <a:avLst/>
          </a:prstGeom>
          <a:noFill/>
          <a:extLst>
            <a:ext uri="{909E8E84-426E-40DD-AFC4-6F175D3DCCD1}">
              <a14:hiddenFill xmlns:a14="http://schemas.microsoft.com/office/drawing/2010/main">
                <a:solidFill>
                  <a:srgbClr val="FFFFFF"/>
                </a:solidFill>
              </a14:hiddenFill>
            </a:ext>
          </a:extLst>
        </p:spPr>
      </p:pic>
      <p:sp>
        <p:nvSpPr>
          <p:cNvPr id="46082" name="Rectangle 2"/>
          <p:cNvSpPr>
            <a:spLocks noGrp="1" noChangeArrowheads="1"/>
          </p:cNvSpPr>
          <p:nvPr>
            <p:ph type="title"/>
          </p:nvPr>
        </p:nvSpPr>
        <p:spPr/>
        <p:txBody>
          <a:bodyPr/>
          <a:lstStyle/>
          <a:p>
            <a:r>
              <a:rPr lang="en-US" altLang="en-US"/>
              <a:t>Introduction</a:t>
            </a:r>
          </a:p>
        </p:txBody>
      </p:sp>
      <p:sp>
        <p:nvSpPr>
          <p:cNvPr id="46083" name="Rectangle 3"/>
          <p:cNvSpPr>
            <a:spLocks noGrp="1" noChangeArrowheads="1"/>
          </p:cNvSpPr>
          <p:nvPr>
            <p:ph type="body" sz="half" idx="1"/>
          </p:nvPr>
        </p:nvSpPr>
        <p:spPr>
          <a:xfrm>
            <a:off x="304800" y="2057400"/>
            <a:ext cx="4419600" cy="4572000"/>
          </a:xfrm>
          <a:noFill/>
          <a:ln/>
        </p:spPr>
        <p:txBody>
          <a:bodyPr/>
          <a:lstStyle/>
          <a:p>
            <a:r>
              <a:rPr lang="en-US" altLang="en-US" sz="2800" dirty="0"/>
              <a:t>Numerical guidance, the “big picture”; Forecast- verification </a:t>
            </a:r>
            <a:r>
              <a:rPr lang="en-US" altLang="en-US" sz="2800" dirty="0" smtClean="0"/>
              <a:t>&amp; validation (D&amp;VK Chapter </a:t>
            </a:r>
            <a:r>
              <a:rPr lang="en-US" altLang="en-US" sz="2800" dirty="0" smtClean="0"/>
              <a:t>17, </a:t>
            </a:r>
            <a:r>
              <a:rPr lang="en-US" altLang="en-US" dirty="0"/>
              <a:t>Kalnay </a:t>
            </a:r>
            <a:r>
              <a:rPr lang="en-US" altLang="en-US" dirty="0" smtClean="0"/>
              <a:t>1.5</a:t>
            </a:r>
            <a:r>
              <a:rPr lang="en-US" altLang="en-US" sz="2800" dirty="0" smtClean="0"/>
              <a:t>)</a:t>
            </a:r>
            <a:endParaRPr lang="en-US" altLang="en-US" sz="2800" dirty="0"/>
          </a:p>
          <a:p>
            <a:pPr lvl="1"/>
            <a:r>
              <a:rPr lang="en-US" altLang="en-US" sz="2400" dirty="0"/>
              <a:t>Threat score (TS)</a:t>
            </a:r>
          </a:p>
          <a:p>
            <a:pPr lvl="2"/>
            <a:r>
              <a:rPr lang="en-US" altLang="en-US" sz="2000" dirty="0"/>
              <a:t>TS = (P</a:t>
            </a:r>
            <a:r>
              <a:rPr lang="en-US" altLang="en-US" sz="2000" dirty="0">
                <a:cs typeface="Times New Roman" panose="02020603050405020304" pitchFamily="18" charset="0"/>
              </a:rPr>
              <a:t>Λ</a:t>
            </a:r>
            <a:r>
              <a:rPr lang="en-US" altLang="en-US" sz="2000" dirty="0"/>
              <a:t>O)/(P</a:t>
            </a:r>
            <a:r>
              <a:rPr lang="en-US" altLang="en-US" sz="2000" dirty="0">
                <a:cs typeface="Times New Roman" panose="02020603050405020304" pitchFamily="18" charset="0"/>
              </a:rPr>
              <a:t>U</a:t>
            </a:r>
            <a:r>
              <a:rPr lang="en-US" altLang="en-US" sz="2000" dirty="0"/>
              <a:t>O)</a:t>
            </a:r>
          </a:p>
          <a:p>
            <a:pPr lvl="1"/>
            <a:r>
              <a:rPr lang="en-US" altLang="en-US" sz="2400" dirty="0"/>
              <a:t>Current average skill in 2-d </a:t>
            </a:r>
            <a:r>
              <a:rPr lang="en-US" altLang="en-US" sz="2400" dirty="0" err="1"/>
              <a:t>fcst</a:t>
            </a:r>
            <a:r>
              <a:rPr lang="en-US" altLang="en-US" sz="2400" dirty="0"/>
              <a:t> is as good as the 1-d </a:t>
            </a:r>
            <a:r>
              <a:rPr lang="en-US" altLang="en-US" sz="2400" dirty="0" err="1"/>
              <a:t>fcst</a:t>
            </a:r>
            <a:r>
              <a:rPr lang="en-US" altLang="en-US" sz="2400" dirty="0"/>
              <a:t> in the 1970s</a:t>
            </a:r>
          </a:p>
          <a:p>
            <a:pPr lvl="2"/>
            <a:r>
              <a:rPr lang="en-US" altLang="en-US" sz="2000" dirty="0"/>
              <a:t>Reflects improvements primarily in NWP</a:t>
            </a:r>
          </a:p>
        </p:txBody>
      </p:sp>
      <p:sp>
        <p:nvSpPr>
          <p:cNvPr id="46084" name="Rectangle 4"/>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6085"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6086" name="Rectangle 6"/>
          <p:cNvSpPr>
            <a:spLocks noChangeArrowheads="1"/>
          </p:cNvSpPr>
          <p:nvPr/>
        </p:nvSpPr>
        <p:spPr bwMode="auto">
          <a:xfrm>
            <a:off x="1139825" y="1417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2" name="Picture 22" descr="faMASTERnav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4572000"/>
            <a:ext cx="78867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4"/>
          <p:cNvSpPr>
            <a:spLocks noGrp="1" noChangeArrowheads="1"/>
          </p:cNvSpPr>
          <p:nvPr>
            <p:ph type="title"/>
          </p:nvPr>
        </p:nvSpPr>
        <p:spPr/>
        <p:txBody>
          <a:bodyPr/>
          <a:lstStyle/>
          <a:p>
            <a:r>
              <a:rPr lang="en-US" altLang="en-US"/>
              <a:t>Introduction</a:t>
            </a:r>
          </a:p>
        </p:txBody>
      </p:sp>
      <p:sp>
        <p:nvSpPr>
          <p:cNvPr id="5140" name="Rectangle 20"/>
          <p:cNvSpPr>
            <a:spLocks noGrp="1" noChangeArrowheads="1"/>
          </p:cNvSpPr>
          <p:nvPr>
            <p:ph type="body" sz="half" idx="1"/>
          </p:nvPr>
        </p:nvSpPr>
        <p:spPr>
          <a:xfrm>
            <a:off x="304800" y="1600200"/>
            <a:ext cx="3810000" cy="4114800"/>
          </a:xfrm>
          <a:noFill/>
          <a:ln/>
        </p:spPr>
        <p:txBody>
          <a:bodyPr/>
          <a:lstStyle/>
          <a:p>
            <a:r>
              <a:rPr lang="en-US" altLang="en-US" sz="2800"/>
              <a:t>What if as an operational forecaster you relied on the “Farmers’ Almanac as your sole source of forecast information?</a:t>
            </a:r>
          </a:p>
        </p:txBody>
      </p:sp>
      <p:sp>
        <p:nvSpPr>
          <p:cNvPr id="5138" name="Text Box 18"/>
          <p:cNvSpPr txBox="1">
            <a:spLocks noChangeArrowheads="1"/>
          </p:cNvSpPr>
          <p:nvPr/>
        </p:nvSpPr>
        <p:spPr bwMode="auto">
          <a:xfrm>
            <a:off x="4837113" y="4191000"/>
            <a:ext cx="35861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http://www.farmersalmanac.com/preview/preview.html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4" name="Picture 8" descr="ek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676400"/>
            <a:ext cx="3810000" cy="2911475"/>
          </a:xfrm>
          <a:prstGeom prst="rect">
            <a:avLst/>
          </a:prstGeom>
          <a:noFill/>
          <a:extLst>
            <a:ext uri="{909E8E84-426E-40DD-AFC4-6F175D3DCCD1}">
              <a14:hiddenFill xmlns:a14="http://schemas.microsoft.com/office/drawing/2010/main">
                <a:solidFill>
                  <a:srgbClr val="FFFFFF"/>
                </a:solidFill>
              </a14:hiddenFill>
            </a:ext>
          </a:extLst>
        </p:spPr>
      </p:pic>
      <p:sp>
        <p:nvSpPr>
          <p:cNvPr id="50178" name="Rectangle 2"/>
          <p:cNvSpPr>
            <a:spLocks noGrp="1" noChangeArrowheads="1"/>
          </p:cNvSpPr>
          <p:nvPr>
            <p:ph type="title"/>
          </p:nvPr>
        </p:nvSpPr>
        <p:spPr/>
        <p:txBody>
          <a:bodyPr/>
          <a:lstStyle/>
          <a:p>
            <a:r>
              <a:rPr lang="en-US" altLang="en-US"/>
              <a:t>Introduction</a:t>
            </a:r>
          </a:p>
        </p:txBody>
      </p:sp>
      <p:sp>
        <p:nvSpPr>
          <p:cNvPr id="50179" name="Rectangle 3"/>
          <p:cNvSpPr>
            <a:spLocks noGrp="1" noChangeArrowheads="1"/>
          </p:cNvSpPr>
          <p:nvPr>
            <p:ph type="body" sz="half" idx="1"/>
          </p:nvPr>
        </p:nvSpPr>
        <p:spPr>
          <a:xfrm>
            <a:off x="304800" y="2057400"/>
            <a:ext cx="5105400" cy="4572000"/>
          </a:xfrm>
          <a:noFill/>
          <a:ln/>
        </p:spPr>
        <p:txBody>
          <a:bodyPr/>
          <a:lstStyle/>
          <a:p>
            <a:r>
              <a:rPr lang="en-US" altLang="en-US" sz="2800" dirty="0"/>
              <a:t>Numerical guidance, the “big picture”; Forecast- verification </a:t>
            </a:r>
            <a:r>
              <a:rPr lang="en-US" altLang="en-US" sz="2800" dirty="0" smtClean="0"/>
              <a:t>(</a:t>
            </a:r>
            <a:r>
              <a:rPr lang="en-US" altLang="en-US" dirty="0" smtClean="0"/>
              <a:t>D&amp;VK Chapter </a:t>
            </a:r>
            <a:r>
              <a:rPr lang="en-US" altLang="en-US" dirty="0" smtClean="0"/>
              <a:t>17,</a:t>
            </a:r>
            <a:r>
              <a:rPr lang="en-US" altLang="en-US" dirty="0"/>
              <a:t> Kalnay </a:t>
            </a:r>
            <a:r>
              <a:rPr lang="en-US" altLang="en-US" dirty="0" smtClean="0"/>
              <a:t>1.5</a:t>
            </a:r>
            <a:r>
              <a:rPr lang="en-US" altLang="en-US" sz="2800" dirty="0" smtClean="0"/>
              <a:t>)</a:t>
            </a:r>
            <a:endParaRPr lang="en-US" altLang="en-US" sz="2800" dirty="0"/>
          </a:p>
          <a:p>
            <a:pPr lvl="1">
              <a:lnSpc>
                <a:spcPct val="90000"/>
              </a:lnSpc>
            </a:pPr>
            <a:r>
              <a:rPr lang="en-US" altLang="en-US" sz="2400" dirty="0"/>
              <a:t>Relationship between human and numerical forecasts</a:t>
            </a:r>
          </a:p>
          <a:p>
            <a:pPr lvl="2">
              <a:lnSpc>
                <a:spcPct val="90000"/>
              </a:lnSpc>
            </a:pPr>
            <a:r>
              <a:rPr lang="en-US" altLang="en-US" sz="2000" dirty="0"/>
              <a:t>Skill improvement rather “flat” until 1976</a:t>
            </a:r>
          </a:p>
          <a:p>
            <a:pPr lvl="2">
              <a:lnSpc>
                <a:spcPct val="90000"/>
              </a:lnSpc>
            </a:pPr>
            <a:r>
              <a:rPr lang="en-US" altLang="en-US" sz="2000" dirty="0"/>
              <a:t>Improvement after 1977 for 3-day </a:t>
            </a:r>
            <a:r>
              <a:rPr lang="en-US" altLang="en-US" sz="2000" dirty="0" err="1"/>
              <a:t>fcst</a:t>
            </a:r>
            <a:endParaRPr lang="en-US" altLang="en-US" sz="2000" dirty="0"/>
          </a:p>
          <a:p>
            <a:pPr lvl="2">
              <a:lnSpc>
                <a:spcPct val="90000"/>
              </a:lnSpc>
            </a:pPr>
            <a:r>
              <a:rPr lang="en-US" altLang="en-US" sz="2000" dirty="0"/>
              <a:t>Improvement after 1980 for 5-day </a:t>
            </a:r>
            <a:r>
              <a:rPr lang="en-US" altLang="en-US" sz="2000" dirty="0" err="1"/>
              <a:t>fcst</a:t>
            </a:r>
            <a:endParaRPr lang="en-US" altLang="en-US" sz="2000" dirty="0"/>
          </a:p>
          <a:p>
            <a:pPr lvl="2">
              <a:lnSpc>
                <a:spcPct val="90000"/>
              </a:lnSpc>
            </a:pPr>
            <a:r>
              <a:rPr lang="en-US" altLang="en-US" sz="2000" dirty="0"/>
              <a:t>Humans more skillful than computers</a:t>
            </a:r>
          </a:p>
        </p:txBody>
      </p:sp>
      <p:sp>
        <p:nvSpPr>
          <p:cNvPr id="50180" name="Rectangle 4"/>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0181"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0182" name="Rectangle 6"/>
          <p:cNvSpPr>
            <a:spLocks noChangeArrowheads="1"/>
          </p:cNvSpPr>
          <p:nvPr/>
        </p:nvSpPr>
        <p:spPr bwMode="auto">
          <a:xfrm>
            <a:off x="1139825" y="1417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Introduction</a:t>
            </a:r>
          </a:p>
        </p:txBody>
      </p:sp>
      <p:sp>
        <p:nvSpPr>
          <p:cNvPr id="52227" name="Rectangle 3"/>
          <p:cNvSpPr>
            <a:spLocks noGrp="1" noChangeArrowheads="1"/>
          </p:cNvSpPr>
          <p:nvPr>
            <p:ph type="body" sz="half" idx="1"/>
          </p:nvPr>
        </p:nvSpPr>
        <p:spPr>
          <a:xfrm>
            <a:off x="304800" y="2057400"/>
            <a:ext cx="5105400" cy="4572000"/>
          </a:xfrm>
          <a:noFill/>
          <a:ln/>
        </p:spPr>
        <p:txBody>
          <a:bodyPr/>
          <a:lstStyle/>
          <a:p>
            <a:r>
              <a:rPr lang="en-US" altLang="en-US" sz="2800" dirty="0"/>
              <a:t>Long-term numerical guidance, </a:t>
            </a:r>
            <a:r>
              <a:rPr lang="en-US" altLang="en-US" sz="2800" dirty="0" smtClean="0"/>
              <a:t>(</a:t>
            </a:r>
            <a:r>
              <a:rPr lang="en-US" altLang="en-US" dirty="0" smtClean="0"/>
              <a:t>D&amp;VK Chapter </a:t>
            </a:r>
            <a:r>
              <a:rPr lang="en-US" altLang="en-US" dirty="0" smtClean="0"/>
              <a:t>17</a:t>
            </a:r>
            <a:r>
              <a:rPr lang="en-US" altLang="en-US" dirty="0"/>
              <a:t> , Kalnay </a:t>
            </a:r>
            <a:r>
              <a:rPr lang="en-US" altLang="en-US" dirty="0" smtClean="0"/>
              <a:t>1.7</a:t>
            </a:r>
            <a:r>
              <a:rPr lang="en-US" altLang="en-US" sz="2800" dirty="0" smtClean="0"/>
              <a:t>)</a:t>
            </a:r>
            <a:endParaRPr lang="en-US" altLang="en-US" sz="2800" dirty="0"/>
          </a:p>
          <a:p>
            <a:pPr lvl="1">
              <a:lnSpc>
                <a:spcPct val="90000"/>
              </a:lnSpc>
            </a:pPr>
            <a:r>
              <a:rPr lang="en-US" altLang="en-US" sz="2400" dirty="0"/>
              <a:t>Even with perfect models and observations, the chaotic nature of the atmosphere forces a limit of predictability of ~ 2 weeks</a:t>
            </a:r>
          </a:p>
          <a:p>
            <a:pPr lvl="2">
              <a:lnSpc>
                <a:spcPct val="90000"/>
              </a:lnSpc>
            </a:pPr>
            <a:r>
              <a:rPr lang="en-US" altLang="en-US" sz="2000" dirty="0"/>
              <a:t>Impetus for ensemble forecasting techniques</a:t>
            </a:r>
          </a:p>
          <a:p>
            <a:pPr lvl="3">
              <a:lnSpc>
                <a:spcPct val="90000"/>
              </a:lnSpc>
            </a:pPr>
            <a:r>
              <a:rPr lang="en-US" altLang="en-US" sz="1800" dirty="0"/>
              <a:t>Provide ensemble average forecast that beyond first few days is more accurate than individual forecasts</a:t>
            </a:r>
          </a:p>
          <a:p>
            <a:pPr lvl="3">
              <a:lnSpc>
                <a:spcPct val="90000"/>
              </a:lnSpc>
            </a:pPr>
            <a:r>
              <a:rPr lang="en-US" altLang="en-US" sz="1800" dirty="0"/>
              <a:t>Provide forecasters with estimate of reliability of forecast</a:t>
            </a:r>
          </a:p>
        </p:txBody>
      </p:sp>
      <p:sp>
        <p:nvSpPr>
          <p:cNvPr id="52228" name="Rectangle 4"/>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29"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30" name="Rectangle 6"/>
          <p:cNvSpPr>
            <a:spLocks noChangeArrowheads="1"/>
          </p:cNvSpPr>
          <p:nvPr/>
        </p:nvSpPr>
        <p:spPr bwMode="auto">
          <a:xfrm>
            <a:off x="1139825" y="1417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2232" name="Picture 8" descr="ek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524000"/>
            <a:ext cx="3810000" cy="2962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Introduction</a:t>
            </a:r>
          </a:p>
        </p:txBody>
      </p:sp>
      <p:sp>
        <p:nvSpPr>
          <p:cNvPr id="53251" name="Rectangle 3"/>
          <p:cNvSpPr>
            <a:spLocks noGrp="1" noChangeArrowheads="1"/>
          </p:cNvSpPr>
          <p:nvPr>
            <p:ph type="body" sz="half" idx="1"/>
          </p:nvPr>
        </p:nvSpPr>
        <p:spPr>
          <a:xfrm>
            <a:off x="304800" y="2057400"/>
            <a:ext cx="5105400" cy="4572000"/>
          </a:xfrm>
          <a:noFill/>
          <a:ln/>
        </p:spPr>
        <p:txBody>
          <a:bodyPr/>
          <a:lstStyle/>
          <a:p>
            <a:r>
              <a:rPr lang="en-US" altLang="en-US" sz="2800" dirty="0"/>
              <a:t>Long-term numerical guidance, </a:t>
            </a:r>
            <a:r>
              <a:rPr lang="en-US" altLang="en-US" sz="2800" dirty="0" smtClean="0"/>
              <a:t>(</a:t>
            </a:r>
            <a:r>
              <a:rPr lang="en-US" altLang="en-US" dirty="0" smtClean="0"/>
              <a:t>D&amp;VK Chapter </a:t>
            </a:r>
            <a:r>
              <a:rPr lang="en-US" altLang="en-US" dirty="0" smtClean="0"/>
              <a:t>17,</a:t>
            </a:r>
            <a:r>
              <a:rPr lang="en-US" altLang="en-US" dirty="0"/>
              <a:t> Kalnay </a:t>
            </a:r>
            <a:r>
              <a:rPr lang="en-US" altLang="en-US" dirty="0" smtClean="0"/>
              <a:t>1.7</a:t>
            </a:r>
            <a:r>
              <a:rPr lang="en-US" altLang="en-US" sz="2800" dirty="0" smtClean="0"/>
              <a:t>), </a:t>
            </a:r>
            <a:r>
              <a:rPr lang="en-US" altLang="en-US" sz="2800" dirty="0"/>
              <a:t>examples</a:t>
            </a:r>
          </a:p>
          <a:p>
            <a:pPr lvl="1"/>
            <a:r>
              <a:rPr lang="en-US" altLang="en-US" sz="2400" dirty="0"/>
              <a:t>High predictability; Nov 1995</a:t>
            </a:r>
          </a:p>
          <a:p>
            <a:pPr lvl="2"/>
            <a:r>
              <a:rPr lang="en-US" altLang="en-US" sz="2000" dirty="0"/>
              <a:t>East Coast winter storm, 5-day </a:t>
            </a:r>
            <a:r>
              <a:rPr lang="en-US" altLang="en-US" sz="2000" dirty="0" err="1"/>
              <a:t>fcst</a:t>
            </a:r>
            <a:endParaRPr lang="en-US" altLang="en-US" sz="2000" dirty="0"/>
          </a:p>
          <a:p>
            <a:pPr lvl="1"/>
            <a:r>
              <a:rPr lang="en-US" altLang="en-US" sz="2400" dirty="0"/>
              <a:t>Low predictability; Oct 1995</a:t>
            </a:r>
          </a:p>
          <a:p>
            <a:pPr lvl="2"/>
            <a:r>
              <a:rPr lang="en-US" altLang="en-US" sz="2000" dirty="0"/>
              <a:t>2.5-day </a:t>
            </a:r>
            <a:r>
              <a:rPr lang="en-US" altLang="en-US" sz="2000" dirty="0" err="1"/>
              <a:t>fcst</a:t>
            </a:r>
            <a:r>
              <a:rPr lang="en-US" altLang="en-US" sz="2000" dirty="0"/>
              <a:t> for developing storm</a:t>
            </a:r>
          </a:p>
        </p:txBody>
      </p:sp>
      <p:sp>
        <p:nvSpPr>
          <p:cNvPr id="53252" name="Rectangle 4"/>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3253"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3254" name="Rectangle 6"/>
          <p:cNvSpPr>
            <a:spLocks noChangeArrowheads="1"/>
          </p:cNvSpPr>
          <p:nvPr/>
        </p:nvSpPr>
        <p:spPr bwMode="auto">
          <a:xfrm>
            <a:off x="1139825" y="1417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3256" name="Picture 8" descr="ek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1225" y="1447800"/>
            <a:ext cx="3076575"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81" name="Picture 9" descr="cap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808163"/>
            <a:ext cx="3886200" cy="4287837"/>
          </a:xfrm>
          <a:prstGeom prst="rect">
            <a:avLst/>
          </a:prstGeom>
          <a:noFill/>
          <a:extLst>
            <a:ext uri="{909E8E84-426E-40DD-AFC4-6F175D3DCCD1}">
              <a14:hiddenFill xmlns:a14="http://schemas.microsoft.com/office/drawing/2010/main">
                <a:solidFill>
                  <a:srgbClr val="FFFFFF"/>
                </a:solidFill>
              </a14:hiddenFill>
            </a:ext>
          </a:extLst>
        </p:spPr>
      </p:pic>
      <p:sp>
        <p:nvSpPr>
          <p:cNvPr id="54274" name="Rectangle 2"/>
          <p:cNvSpPr>
            <a:spLocks noGrp="1" noChangeArrowheads="1"/>
          </p:cNvSpPr>
          <p:nvPr>
            <p:ph type="title"/>
          </p:nvPr>
        </p:nvSpPr>
        <p:spPr/>
        <p:txBody>
          <a:bodyPr/>
          <a:lstStyle/>
          <a:p>
            <a:r>
              <a:rPr lang="en-US" altLang="en-US"/>
              <a:t>Introduction</a:t>
            </a:r>
          </a:p>
        </p:txBody>
      </p:sp>
      <p:sp>
        <p:nvSpPr>
          <p:cNvPr id="54283" name="Rectangle 11"/>
          <p:cNvSpPr>
            <a:spLocks noGrp="1" noChangeArrowheads="1"/>
          </p:cNvSpPr>
          <p:nvPr>
            <p:ph type="body" sz="half" idx="1"/>
          </p:nvPr>
        </p:nvSpPr>
        <p:spPr>
          <a:xfrm>
            <a:off x="685800" y="1981200"/>
            <a:ext cx="4191000" cy="4724400"/>
          </a:xfrm>
        </p:spPr>
        <p:txBody>
          <a:bodyPr/>
          <a:lstStyle/>
          <a:p>
            <a:pPr>
              <a:lnSpc>
                <a:spcPct val="90000"/>
              </a:lnSpc>
            </a:pPr>
            <a:r>
              <a:rPr lang="en-US" altLang="en-US" sz="2800" dirty="0"/>
              <a:t>The future</a:t>
            </a:r>
            <a:r>
              <a:rPr lang="en-US" altLang="en-US" sz="2800" dirty="0" smtClean="0"/>
              <a:t>,</a:t>
            </a:r>
            <a:endParaRPr lang="en-US" altLang="en-US" sz="2800" dirty="0"/>
          </a:p>
          <a:p>
            <a:pPr lvl="1">
              <a:lnSpc>
                <a:spcPct val="90000"/>
              </a:lnSpc>
            </a:pPr>
            <a:r>
              <a:rPr lang="en-US" altLang="en-US" sz="2400" dirty="0"/>
              <a:t>How “low” can we go?</a:t>
            </a:r>
          </a:p>
          <a:p>
            <a:pPr lvl="2">
              <a:lnSpc>
                <a:spcPct val="90000"/>
              </a:lnSpc>
            </a:pPr>
            <a:r>
              <a:rPr lang="en-US" altLang="en-US" sz="2000" dirty="0"/>
              <a:t>Mesoscale predictability limits?</a:t>
            </a:r>
          </a:p>
          <a:p>
            <a:pPr lvl="1">
              <a:lnSpc>
                <a:spcPct val="90000"/>
              </a:lnSpc>
            </a:pPr>
            <a:r>
              <a:rPr lang="en-US" altLang="en-US" sz="2400" dirty="0"/>
              <a:t>Adaptive observations?</a:t>
            </a:r>
          </a:p>
          <a:p>
            <a:pPr lvl="1">
              <a:lnSpc>
                <a:spcPct val="90000"/>
              </a:lnSpc>
            </a:pPr>
            <a:r>
              <a:rPr lang="en-US" altLang="en-US" sz="2400" dirty="0"/>
              <a:t>Best use of ensemble forecasts?</a:t>
            </a:r>
          </a:p>
          <a:p>
            <a:pPr lvl="1">
              <a:lnSpc>
                <a:spcPct val="90000"/>
              </a:lnSpc>
            </a:pPr>
            <a:r>
              <a:rPr lang="en-US" altLang="en-US" sz="2400" dirty="0"/>
              <a:t>Coupled models?</a:t>
            </a:r>
          </a:p>
          <a:p>
            <a:pPr lvl="2">
              <a:lnSpc>
                <a:spcPct val="90000"/>
              </a:lnSpc>
            </a:pPr>
            <a:r>
              <a:rPr lang="en-US" altLang="en-US" sz="2000" dirty="0" err="1"/>
              <a:t>Atmos</a:t>
            </a:r>
            <a:r>
              <a:rPr lang="en-US" altLang="en-US" sz="2000" dirty="0"/>
              <a:t>/ocean/hydro/land</a:t>
            </a:r>
          </a:p>
          <a:p>
            <a:pPr lvl="1">
              <a:lnSpc>
                <a:spcPct val="90000"/>
              </a:lnSpc>
            </a:pPr>
            <a:r>
              <a:rPr lang="en-US" altLang="en-US" sz="2400" dirty="0"/>
              <a:t>Public health applications?</a:t>
            </a:r>
          </a:p>
          <a:p>
            <a:pPr lvl="1">
              <a:lnSpc>
                <a:spcPct val="90000"/>
              </a:lnSpc>
            </a:pPr>
            <a:r>
              <a:rPr lang="en-US" altLang="en-US" sz="2400" dirty="0"/>
              <a:t>Commercial applications?</a:t>
            </a:r>
          </a:p>
        </p:txBody>
      </p:sp>
      <p:sp>
        <p:nvSpPr>
          <p:cNvPr id="54276" name="Rectangle 4"/>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4277" name="Rectangle 5"/>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4278" name="Rectangle 6"/>
          <p:cNvSpPr>
            <a:spLocks noChangeArrowheads="1"/>
          </p:cNvSpPr>
          <p:nvPr/>
        </p:nvSpPr>
        <p:spPr bwMode="auto">
          <a:xfrm>
            <a:off x="1139825" y="1417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4282" name="Rectangle 10"/>
          <p:cNvSpPr>
            <a:spLocks noChangeArrowheads="1"/>
          </p:cNvSpPr>
          <p:nvPr/>
        </p:nvSpPr>
        <p:spPr bwMode="auto">
          <a:xfrm>
            <a:off x="685800" y="2057400"/>
            <a:ext cx="5105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fontAlgn="base">
              <a:spcBef>
                <a:spcPct val="20000"/>
              </a:spcBef>
              <a:spcAft>
                <a:spcPct val="0"/>
              </a:spcAft>
              <a:buChar char="»"/>
              <a:defRPr>
                <a:solidFill>
                  <a:schemeClr val="tx1"/>
                </a:solidFill>
                <a:latin typeface="Times New Roman" panose="02020603050405020304" pitchFamily="18" charset="0"/>
              </a:defRPr>
            </a:lvl6pPr>
            <a:lvl7pPr marL="2971800" indent="-228600" fontAlgn="base">
              <a:spcBef>
                <a:spcPct val="20000"/>
              </a:spcBef>
              <a:spcAft>
                <a:spcPct val="0"/>
              </a:spcAft>
              <a:buChar char="»"/>
              <a:defRPr>
                <a:solidFill>
                  <a:schemeClr val="tx1"/>
                </a:solidFill>
                <a:latin typeface="Times New Roman" panose="02020603050405020304" pitchFamily="18" charset="0"/>
              </a:defRPr>
            </a:lvl7pPr>
            <a:lvl8pPr marL="3429000" indent="-228600" fontAlgn="base">
              <a:spcBef>
                <a:spcPct val="20000"/>
              </a:spcBef>
              <a:spcAft>
                <a:spcPct val="0"/>
              </a:spcAft>
              <a:buChar char="»"/>
              <a:defRPr>
                <a:solidFill>
                  <a:schemeClr val="tx1"/>
                </a:solidFill>
                <a:latin typeface="Times New Roman" panose="02020603050405020304" pitchFamily="18" charset="0"/>
              </a:defRPr>
            </a:lvl8pPr>
            <a:lvl9pPr marL="3886200" indent="-228600" fontAlgn="base">
              <a:spcBef>
                <a:spcPct val="20000"/>
              </a:spcBef>
              <a:spcAft>
                <a:spcPct val="0"/>
              </a:spcAft>
              <a:buChar char="»"/>
              <a:defRPr>
                <a:solidFill>
                  <a:schemeClr val="tx1"/>
                </a:solidFill>
                <a:latin typeface="Times New Roman" panose="02020603050405020304" pitchFamily="18" charset="0"/>
              </a:defRPr>
            </a:lvl9pPr>
          </a:lstStyle>
          <a:p>
            <a:endParaRPr lang="en-US" altLang="en-US"/>
          </a:p>
        </p:txBody>
      </p:sp>
      <p:sp>
        <p:nvSpPr>
          <p:cNvPr id="54284" name="Text Box 12"/>
          <p:cNvSpPr txBox="1">
            <a:spLocks noChangeArrowheads="1"/>
          </p:cNvSpPr>
          <p:nvPr/>
        </p:nvSpPr>
        <p:spPr bwMode="auto">
          <a:xfrm>
            <a:off x="5778500" y="6156325"/>
            <a:ext cx="25273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http://www.davisdvd.com/misc/bin/0000.html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ATMS 373 – Applied NWP</a:t>
            </a:r>
          </a:p>
        </p:txBody>
      </p:sp>
      <p:sp>
        <p:nvSpPr>
          <p:cNvPr id="35846" name="Rectangle 6"/>
          <p:cNvSpPr>
            <a:spLocks noGrp="1" noChangeArrowheads="1"/>
          </p:cNvSpPr>
          <p:nvPr>
            <p:ph type="body" sz="half" idx="1"/>
          </p:nvPr>
        </p:nvSpPr>
        <p:spPr>
          <a:xfrm>
            <a:off x="304800" y="2057400"/>
            <a:ext cx="3048000" cy="4114800"/>
          </a:xfrm>
          <a:noFill/>
          <a:ln/>
        </p:spPr>
        <p:txBody>
          <a:bodyPr/>
          <a:lstStyle/>
          <a:p>
            <a:r>
              <a:rPr lang="en-US" altLang="en-US" sz="2800"/>
              <a:t>What does it take to be a good forecaster?</a:t>
            </a:r>
          </a:p>
          <a:p>
            <a:endParaRPr lang="en-US" altLang="en-US" sz="2800"/>
          </a:p>
        </p:txBody>
      </p:sp>
      <p:sp>
        <p:nvSpPr>
          <p:cNvPr id="35845" name="Text Box 5">
            <a:hlinkClick r:id="rId2"/>
          </p:cNvPr>
          <p:cNvSpPr txBox="1">
            <a:spLocks noChangeArrowheads="1"/>
          </p:cNvSpPr>
          <p:nvPr/>
        </p:nvSpPr>
        <p:spPr bwMode="auto">
          <a:xfrm>
            <a:off x="1295400" y="6280150"/>
            <a:ext cx="6677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t>http://www.flame.org/~cdoswell/forecasting/Forecaster_Qualities.html</a:t>
            </a:r>
          </a:p>
        </p:txBody>
      </p:sp>
      <p:pic>
        <p:nvPicPr>
          <p:cNvPr id="35850" name="Picture 10" descr="Chuck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828800"/>
            <a:ext cx="5410200" cy="4057650"/>
          </a:xfrm>
          <a:prstGeom prst="rect">
            <a:avLst/>
          </a:prstGeom>
          <a:noFill/>
          <a:extLst>
            <a:ext uri="{909E8E84-426E-40DD-AFC4-6F175D3DCCD1}">
              <a14:hiddenFill xmlns:a14="http://schemas.microsoft.com/office/drawing/2010/main">
                <a:solidFill>
                  <a:srgbClr val="FFFFFF"/>
                </a:solidFill>
              </a14:hiddenFill>
            </a:ext>
          </a:extLst>
        </p:spPr>
      </p:pic>
      <p:sp>
        <p:nvSpPr>
          <p:cNvPr id="35851" name="AutoShape 11"/>
          <p:cNvSpPr>
            <a:spLocks noChangeArrowheads="1"/>
          </p:cNvSpPr>
          <p:nvPr/>
        </p:nvSpPr>
        <p:spPr bwMode="auto">
          <a:xfrm rot="3925711">
            <a:off x="1295400" y="4343400"/>
            <a:ext cx="1447800" cy="1752600"/>
          </a:xfrm>
          <a:prstGeom prst="rightArrow">
            <a:avLst>
              <a:gd name="adj1" fmla="val 52898"/>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p:txBody>
          <a:bodyPr/>
          <a:lstStyle/>
          <a:p>
            <a:r>
              <a:rPr lang="en-US" altLang="en-US"/>
              <a:t>Introduction</a:t>
            </a:r>
          </a:p>
        </p:txBody>
      </p:sp>
      <p:sp>
        <p:nvSpPr>
          <p:cNvPr id="24582" name="Rectangle 6"/>
          <p:cNvSpPr>
            <a:spLocks noGrp="1" noChangeArrowheads="1"/>
          </p:cNvSpPr>
          <p:nvPr>
            <p:ph type="body" sz="half" idx="1"/>
          </p:nvPr>
        </p:nvSpPr>
        <p:spPr>
          <a:xfrm>
            <a:off x="304800" y="1600200"/>
            <a:ext cx="3810000" cy="4114800"/>
          </a:xfrm>
          <a:noFill/>
          <a:ln/>
        </p:spPr>
        <p:txBody>
          <a:bodyPr/>
          <a:lstStyle/>
          <a:p>
            <a:r>
              <a:rPr lang="en-US" altLang="en-US" sz="2800"/>
              <a:t>What if you relied on climatology as your sole source of forecast information?</a:t>
            </a:r>
          </a:p>
        </p:txBody>
      </p:sp>
      <p:sp>
        <p:nvSpPr>
          <p:cNvPr id="24581" name="Text Box 5"/>
          <p:cNvSpPr txBox="1">
            <a:spLocks noChangeArrowheads="1"/>
          </p:cNvSpPr>
          <p:nvPr/>
        </p:nvSpPr>
        <p:spPr bwMode="auto">
          <a:xfrm>
            <a:off x="5105400" y="4297363"/>
            <a:ext cx="3208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http://www.ozonelayer.noaa.gov/action/ncdc.htm</a:t>
            </a:r>
          </a:p>
        </p:txBody>
      </p:sp>
      <p:pic>
        <p:nvPicPr>
          <p:cNvPr id="24584" name="Picture 8" descr="photo of NCDC in Asheville, 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75" y="1676400"/>
            <a:ext cx="3349625" cy="2389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2" name="Picture 12" descr="040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0" y="2686050"/>
            <a:ext cx="1714500" cy="257175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title"/>
          </p:nvPr>
        </p:nvSpPr>
        <p:spPr/>
        <p:txBody>
          <a:bodyPr/>
          <a:lstStyle/>
          <a:p>
            <a:r>
              <a:rPr lang="en-US" altLang="en-US"/>
              <a:t>Introduction</a:t>
            </a:r>
          </a:p>
        </p:txBody>
      </p:sp>
      <p:sp>
        <p:nvSpPr>
          <p:cNvPr id="25605" name="Rectangle 5"/>
          <p:cNvSpPr>
            <a:spLocks noGrp="1" noChangeArrowheads="1"/>
          </p:cNvSpPr>
          <p:nvPr>
            <p:ph type="body" sz="half" idx="1"/>
          </p:nvPr>
        </p:nvSpPr>
        <p:spPr>
          <a:xfrm>
            <a:off x="304800" y="1600200"/>
            <a:ext cx="3810000" cy="4114800"/>
          </a:xfrm>
          <a:noFill/>
          <a:ln/>
        </p:spPr>
        <p:txBody>
          <a:bodyPr/>
          <a:lstStyle/>
          <a:p>
            <a:r>
              <a:rPr lang="en-US" altLang="en-US" sz="2800"/>
              <a:t>What if you relied on (“Penny”) persistence as your sole source of forecast information?</a:t>
            </a:r>
          </a:p>
        </p:txBody>
      </p:sp>
      <p:sp>
        <p:nvSpPr>
          <p:cNvPr id="25604" name="Text Box 4"/>
          <p:cNvSpPr txBox="1">
            <a:spLocks noChangeArrowheads="1"/>
          </p:cNvSpPr>
          <p:nvPr/>
        </p:nvSpPr>
        <p:spPr bwMode="auto">
          <a:xfrm>
            <a:off x="5327650" y="5516563"/>
            <a:ext cx="267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http://www.pennyhardaway.net/fans.php</a:t>
            </a:r>
          </a:p>
        </p:txBody>
      </p:sp>
      <p:grpSp>
        <p:nvGrpSpPr>
          <p:cNvPr id="25610" name="Group 10"/>
          <p:cNvGrpSpPr>
            <a:grpSpLocks/>
          </p:cNvGrpSpPr>
          <p:nvPr/>
        </p:nvGrpSpPr>
        <p:grpSpPr bwMode="auto">
          <a:xfrm>
            <a:off x="3714750" y="2143125"/>
            <a:ext cx="5153025" cy="0"/>
            <a:chOff x="0" y="0"/>
            <a:chExt cx="3246" cy="0"/>
          </a:xfrm>
        </p:grpSpPr>
        <p:sp>
          <p:nvSpPr>
            <p:cNvPr id="25607" name="Rectangle 7"/>
            <p:cNvSpPr>
              <a:spLocks noChangeArrowheads="1"/>
            </p:cNvSpPr>
            <p:nvPr/>
          </p:nvSpPr>
          <p:spPr bwMode="auto">
            <a:xfrm>
              <a:off x="0" y="0"/>
              <a:ext cx="324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608" name="Rectangle 8"/>
            <p:cNvSpPr>
              <a:spLocks noChangeArrowheads="1"/>
            </p:cNvSpPr>
            <p:nvPr/>
          </p:nvSpPr>
          <p:spPr bwMode="auto">
            <a:xfrm>
              <a:off x="0" y="0"/>
              <a:ext cx="324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25609" name="Picture 9" descr="021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1714500" cy="2571750"/>
          </a:xfrm>
          <a:prstGeom prst="rect">
            <a:avLst/>
          </a:prstGeom>
          <a:noFill/>
          <a:extLst>
            <a:ext uri="{909E8E84-426E-40DD-AFC4-6F175D3DCCD1}">
              <a14:hiddenFill xmlns:a14="http://schemas.microsoft.com/office/drawing/2010/main">
                <a:solidFill>
                  <a:srgbClr val="FFFFFF"/>
                </a:solidFill>
              </a14:hiddenFill>
            </a:ext>
          </a:extLst>
        </p:spPr>
      </p:pic>
      <p:grpSp>
        <p:nvGrpSpPr>
          <p:cNvPr id="25614" name="Group 14"/>
          <p:cNvGrpSpPr>
            <a:grpSpLocks/>
          </p:cNvGrpSpPr>
          <p:nvPr/>
        </p:nvGrpSpPr>
        <p:grpSpPr bwMode="auto">
          <a:xfrm>
            <a:off x="3714750" y="2143125"/>
            <a:ext cx="5153025" cy="0"/>
            <a:chOff x="0" y="0"/>
            <a:chExt cx="3246" cy="0"/>
          </a:xfrm>
        </p:grpSpPr>
        <p:sp>
          <p:nvSpPr>
            <p:cNvPr id="25611" name="Rectangle 11"/>
            <p:cNvSpPr>
              <a:spLocks noChangeArrowheads="1"/>
            </p:cNvSpPr>
            <p:nvPr/>
          </p:nvSpPr>
          <p:spPr bwMode="auto">
            <a:xfrm>
              <a:off x="0" y="0"/>
              <a:ext cx="324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613" name="Rectangle 13"/>
            <p:cNvSpPr>
              <a:spLocks noChangeArrowheads="1"/>
            </p:cNvSpPr>
            <p:nvPr/>
          </p:nvSpPr>
          <p:spPr bwMode="auto">
            <a:xfrm>
              <a:off x="0" y="0"/>
              <a:ext cx="324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p:txBody>
          <a:bodyPr/>
          <a:lstStyle/>
          <a:p>
            <a:r>
              <a:rPr lang="en-US" altLang="en-US"/>
              <a:t>Introduction</a:t>
            </a:r>
          </a:p>
        </p:txBody>
      </p:sp>
      <p:sp>
        <p:nvSpPr>
          <p:cNvPr id="36870" name="Rectangle 6"/>
          <p:cNvSpPr>
            <a:spLocks noGrp="1" noChangeArrowheads="1"/>
          </p:cNvSpPr>
          <p:nvPr>
            <p:ph type="body" sz="half" idx="1"/>
          </p:nvPr>
        </p:nvSpPr>
        <p:spPr>
          <a:xfrm>
            <a:off x="304800" y="1600200"/>
            <a:ext cx="3810000" cy="4114800"/>
          </a:xfrm>
          <a:noFill/>
          <a:ln/>
        </p:spPr>
        <p:txBody>
          <a:bodyPr/>
          <a:lstStyle/>
          <a:p>
            <a:r>
              <a:rPr lang="en-US" altLang="en-US" sz="2800"/>
              <a:t>Forecast plot of error due to climatology, persistence, and a numerical weather prediction model…</a:t>
            </a:r>
          </a:p>
        </p:txBody>
      </p:sp>
      <p:grpSp>
        <p:nvGrpSpPr>
          <p:cNvPr id="36871" name="Group 7"/>
          <p:cNvGrpSpPr>
            <a:grpSpLocks/>
          </p:cNvGrpSpPr>
          <p:nvPr/>
        </p:nvGrpSpPr>
        <p:grpSpPr bwMode="auto">
          <a:xfrm>
            <a:off x="3714750" y="2143125"/>
            <a:ext cx="5153025" cy="0"/>
            <a:chOff x="0" y="0"/>
            <a:chExt cx="3246" cy="0"/>
          </a:xfrm>
        </p:grpSpPr>
        <p:sp>
          <p:nvSpPr>
            <p:cNvPr id="36872" name="Rectangle 8"/>
            <p:cNvSpPr>
              <a:spLocks noChangeArrowheads="1"/>
            </p:cNvSpPr>
            <p:nvPr/>
          </p:nvSpPr>
          <p:spPr bwMode="auto">
            <a:xfrm>
              <a:off x="0" y="0"/>
              <a:ext cx="324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873" name="Rectangle 9"/>
            <p:cNvSpPr>
              <a:spLocks noChangeArrowheads="1"/>
            </p:cNvSpPr>
            <p:nvPr/>
          </p:nvSpPr>
          <p:spPr bwMode="auto">
            <a:xfrm>
              <a:off x="0" y="0"/>
              <a:ext cx="324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36875" name="Group 11"/>
          <p:cNvGrpSpPr>
            <a:grpSpLocks/>
          </p:cNvGrpSpPr>
          <p:nvPr/>
        </p:nvGrpSpPr>
        <p:grpSpPr bwMode="auto">
          <a:xfrm>
            <a:off x="3714750" y="2143125"/>
            <a:ext cx="5153025" cy="0"/>
            <a:chOff x="0" y="0"/>
            <a:chExt cx="3246" cy="0"/>
          </a:xfrm>
        </p:grpSpPr>
        <p:sp>
          <p:nvSpPr>
            <p:cNvPr id="36876" name="Rectangle 12"/>
            <p:cNvSpPr>
              <a:spLocks noChangeArrowheads="1"/>
            </p:cNvSpPr>
            <p:nvPr/>
          </p:nvSpPr>
          <p:spPr bwMode="auto">
            <a:xfrm>
              <a:off x="0" y="0"/>
              <a:ext cx="324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877" name="Rectangle 13"/>
            <p:cNvSpPr>
              <a:spLocks noChangeArrowheads="1"/>
            </p:cNvSpPr>
            <p:nvPr/>
          </p:nvSpPr>
          <p:spPr bwMode="auto">
            <a:xfrm>
              <a:off x="0" y="0"/>
              <a:ext cx="324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36880" name="Picture 16" descr="err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600200"/>
            <a:ext cx="5105400" cy="3448050"/>
          </a:xfrm>
          <a:prstGeom prst="rect">
            <a:avLst/>
          </a:prstGeom>
          <a:noFill/>
          <a:extLst>
            <a:ext uri="{909E8E84-426E-40DD-AFC4-6F175D3DCCD1}">
              <a14:hiddenFill xmlns:a14="http://schemas.microsoft.com/office/drawing/2010/main">
                <a:solidFill>
                  <a:srgbClr val="FFFFFF"/>
                </a:solidFill>
              </a14:hiddenFill>
            </a:ext>
          </a:extLst>
        </p:spPr>
      </p:pic>
      <p:sp>
        <p:nvSpPr>
          <p:cNvPr id="36881" name="Text Box 17"/>
          <p:cNvSpPr txBox="1">
            <a:spLocks noChangeArrowheads="1"/>
          </p:cNvSpPr>
          <p:nvPr/>
        </p:nvSpPr>
        <p:spPr bwMode="auto">
          <a:xfrm>
            <a:off x="6327775" y="5105400"/>
            <a:ext cx="987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Kuypers (1999)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Introduction</a:t>
            </a:r>
          </a:p>
        </p:txBody>
      </p:sp>
      <p:sp>
        <p:nvSpPr>
          <p:cNvPr id="26630" name="Rectangle 6"/>
          <p:cNvSpPr>
            <a:spLocks noGrp="1" noChangeArrowheads="1"/>
          </p:cNvSpPr>
          <p:nvPr>
            <p:ph type="body" sz="half" idx="1"/>
          </p:nvPr>
        </p:nvSpPr>
        <p:spPr>
          <a:xfrm>
            <a:off x="304800" y="2057400"/>
            <a:ext cx="3810000" cy="4114800"/>
          </a:xfrm>
          <a:noFill/>
          <a:ln/>
        </p:spPr>
        <p:txBody>
          <a:bodyPr/>
          <a:lstStyle/>
          <a:p>
            <a:r>
              <a:rPr lang="en-US" altLang="en-US" sz="2800"/>
              <a:t>What goes into making a good weather forecast?</a:t>
            </a:r>
          </a:p>
        </p:txBody>
      </p:sp>
      <p:sp>
        <p:nvSpPr>
          <p:cNvPr id="26629" name="Text Box 5"/>
          <p:cNvSpPr txBox="1">
            <a:spLocks noChangeArrowheads="1"/>
          </p:cNvSpPr>
          <p:nvPr/>
        </p:nvSpPr>
        <p:spPr bwMode="auto">
          <a:xfrm>
            <a:off x="4648200" y="5897563"/>
            <a:ext cx="39000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smtClean="0">
                <a:hlinkClick r:id="rId2"/>
              </a:rPr>
              <a:t>http://www.hpc.ncep.noaa.gov/national_forecast/natfcst.php</a:t>
            </a:r>
            <a:endParaRPr lang="en-US" altLang="en-US" sz="1200" dirty="0"/>
          </a:p>
        </p:txBody>
      </p:sp>
      <p:sp>
        <p:nvSpPr>
          <p:cNvPr id="26631" name="Rectangle 7"/>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36" name="Rectangle 12"/>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7899" name="Picture 1035" descr="http://www.hpc.ncep.noaa.gov/noaa/noaad1.gif?14205514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52600"/>
            <a:ext cx="4900232" cy="3839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Introduction</a:t>
            </a:r>
          </a:p>
        </p:txBody>
      </p:sp>
      <p:sp>
        <p:nvSpPr>
          <p:cNvPr id="27653" name="Rectangle 5"/>
          <p:cNvSpPr>
            <a:spLocks noGrp="1" noChangeArrowheads="1"/>
          </p:cNvSpPr>
          <p:nvPr>
            <p:ph type="body" sz="half" idx="1"/>
          </p:nvPr>
        </p:nvSpPr>
        <p:spPr>
          <a:xfrm>
            <a:off x="152400" y="2057400"/>
            <a:ext cx="3810000" cy="4648200"/>
          </a:xfrm>
          <a:noFill/>
          <a:ln/>
        </p:spPr>
        <p:txBody>
          <a:bodyPr>
            <a:normAutofit fontScale="85000" lnSpcReduction="20000"/>
          </a:bodyPr>
          <a:lstStyle/>
          <a:p>
            <a:r>
              <a:rPr lang="en-US" altLang="en-US" sz="2400" dirty="0"/>
              <a:t>Imagine you are a forecaster at the </a:t>
            </a:r>
            <a:r>
              <a:rPr lang="en-US" altLang="en-US" sz="2400" dirty="0" smtClean="0"/>
              <a:t>Weather </a:t>
            </a:r>
            <a:r>
              <a:rPr lang="en-US" altLang="en-US" sz="2400" dirty="0"/>
              <a:t>Prediction Center</a:t>
            </a:r>
            <a:r>
              <a:rPr lang="en-US" altLang="en-US" sz="2400" dirty="0" smtClean="0"/>
              <a:t>…</a:t>
            </a:r>
          </a:p>
          <a:p>
            <a:r>
              <a:rPr lang="en-US" sz="2400" b="1" dirty="0"/>
              <a:t>The primary functions of the WPC:</a:t>
            </a:r>
            <a:r>
              <a:rPr lang="en-US" sz="2400" dirty="0"/>
              <a:t> </a:t>
            </a:r>
          </a:p>
          <a:p>
            <a:pPr lvl="1"/>
            <a:r>
              <a:rPr lang="en-US" sz="2000" b="1" dirty="0"/>
              <a:t>Quantitative Precipitation Forecasts (QPF)</a:t>
            </a:r>
            <a:r>
              <a:rPr lang="en-US" sz="2000" dirty="0"/>
              <a:t> </a:t>
            </a:r>
          </a:p>
          <a:p>
            <a:pPr lvl="1"/>
            <a:r>
              <a:rPr lang="en-US" sz="2000" b="1" dirty="0"/>
              <a:t>Mesoscale Precipitation Discussions</a:t>
            </a:r>
            <a:r>
              <a:rPr lang="en-US" sz="2000" dirty="0"/>
              <a:t> </a:t>
            </a:r>
          </a:p>
          <a:p>
            <a:pPr lvl="1"/>
            <a:r>
              <a:rPr lang="en-US" sz="2000" b="1" dirty="0"/>
              <a:t>Winter Weather Forecasts</a:t>
            </a:r>
            <a:r>
              <a:rPr lang="en-US" sz="2000" dirty="0"/>
              <a:t> </a:t>
            </a:r>
          </a:p>
          <a:p>
            <a:pPr lvl="1"/>
            <a:r>
              <a:rPr lang="en-US" sz="2000" b="1" dirty="0"/>
              <a:t>Short Term Forecasts</a:t>
            </a:r>
            <a:r>
              <a:rPr lang="en-US" sz="2000" dirty="0"/>
              <a:t> </a:t>
            </a:r>
          </a:p>
          <a:p>
            <a:pPr lvl="1"/>
            <a:r>
              <a:rPr lang="en-US" sz="2000" b="1" dirty="0"/>
              <a:t>Medium-Range (Days 3-7) Public Forecasts</a:t>
            </a:r>
            <a:r>
              <a:rPr lang="en-US" sz="2000" dirty="0"/>
              <a:t> </a:t>
            </a:r>
          </a:p>
          <a:p>
            <a:pPr lvl="1"/>
            <a:r>
              <a:rPr lang="en-US" sz="2000" b="1" dirty="0"/>
              <a:t>Alaska Medium-Range (Days 4-8) Public Forecasts</a:t>
            </a:r>
            <a:r>
              <a:rPr lang="en-US" sz="2000" dirty="0"/>
              <a:t> </a:t>
            </a:r>
          </a:p>
          <a:p>
            <a:pPr lvl="1"/>
            <a:r>
              <a:rPr lang="en-US" sz="2000" b="1" dirty="0"/>
              <a:t>Numerical Model Diagnostics and Interpretation</a:t>
            </a:r>
            <a:r>
              <a:rPr lang="en-US" sz="2000" dirty="0"/>
              <a:t> </a:t>
            </a:r>
          </a:p>
          <a:p>
            <a:pPr lvl="1"/>
            <a:r>
              <a:rPr lang="en-US" sz="2000" b="1" dirty="0"/>
              <a:t>Surface Analysis</a:t>
            </a:r>
            <a:r>
              <a:rPr lang="en-US" sz="2000" dirty="0"/>
              <a:t> </a:t>
            </a:r>
          </a:p>
          <a:p>
            <a:pPr lvl="1"/>
            <a:r>
              <a:rPr lang="en-US" sz="2000" b="1" dirty="0"/>
              <a:t>Tropical Cyclone Forecasts</a:t>
            </a:r>
            <a:r>
              <a:rPr lang="en-US" sz="2000" dirty="0"/>
              <a:t>  </a:t>
            </a:r>
          </a:p>
          <a:p>
            <a:pPr lvl="1"/>
            <a:r>
              <a:rPr lang="en-US" sz="2000" b="1" dirty="0"/>
              <a:t>International Desks </a:t>
            </a:r>
            <a:r>
              <a:rPr lang="en-US" sz="2000" dirty="0"/>
              <a:t> </a:t>
            </a:r>
          </a:p>
          <a:p>
            <a:endParaRPr lang="en-US" altLang="en-US" sz="2400" dirty="0"/>
          </a:p>
        </p:txBody>
      </p:sp>
      <p:sp>
        <p:nvSpPr>
          <p:cNvPr id="27652" name="Text Box 4"/>
          <p:cNvSpPr txBox="1">
            <a:spLocks noChangeArrowheads="1"/>
          </p:cNvSpPr>
          <p:nvPr/>
        </p:nvSpPr>
        <p:spPr bwMode="auto">
          <a:xfrm>
            <a:off x="3886200" y="6172200"/>
            <a:ext cx="34436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hlinkClick r:id="rId2"/>
              </a:rPr>
              <a:t>http://</a:t>
            </a:r>
            <a:r>
              <a:rPr lang="en-US" altLang="en-US" sz="1200" dirty="0" smtClean="0">
                <a:hlinkClick r:id="rId2"/>
              </a:rPr>
              <a:t>www.hpc.ncep.noaa.gov/html/DrawTable.html</a:t>
            </a:r>
            <a:endParaRPr lang="en-US" altLang="en-US" sz="1200" dirty="0" smtClean="0"/>
          </a:p>
          <a:p>
            <a:r>
              <a:rPr lang="en-US" altLang="en-US" sz="1200" dirty="0" smtClean="0">
                <a:hlinkClick r:id="rId3"/>
              </a:rPr>
              <a:t>http://www.hpc.ncep.noaa.gov/html/about2.shtml</a:t>
            </a:r>
            <a:r>
              <a:rPr lang="en-US" altLang="en-US" sz="1200" dirty="0" smtClean="0"/>
              <a:t> </a:t>
            </a:r>
            <a:endParaRPr lang="en-US" altLang="en-US" sz="1200" dirty="0"/>
          </a:p>
        </p:txBody>
      </p:sp>
      <p:sp>
        <p:nvSpPr>
          <p:cNvPr id="27654" name="Rectangle 6"/>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656" name="Rectangle 8"/>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7660" name="Picture 12" descr="old drawing 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676400"/>
            <a:ext cx="5029200" cy="3994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Introduction</a:t>
            </a:r>
          </a:p>
        </p:txBody>
      </p:sp>
      <p:sp>
        <p:nvSpPr>
          <p:cNvPr id="28684" name="Rectangle 12"/>
          <p:cNvSpPr>
            <a:spLocks noGrp="1" noChangeArrowheads="1"/>
          </p:cNvSpPr>
          <p:nvPr>
            <p:ph type="body" sz="half" idx="1"/>
          </p:nvPr>
        </p:nvSpPr>
        <p:spPr>
          <a:xfrm>
            <a:off x="304800" y="2057400"/>
            <a:ext cx="3810000" cy="4114800"/>
          </a:xfrm>
          <a:noFill/>
          <a:ln/>
        </p:spPr>
        <p:txBody>
          <a:bodyPr/>
          <a:lstStyle/>
          <a:p>
            <a:r>
              <a:rPr lang="en-US" altLang="en-US" sz="2800"/>
              <a:t>How might making a one day forecast differ from making a medium range (3-7 day) forecast?</a:t>
            </a:r>
          </a:p>
        </p:txBody>
      </p:sp>
      <p:sp>
        <p:nvSpPr>
          <p:cNvPr id="28676" name="Text Box 4"/>
          <p:cNvSpPr txBox="1">
            <a:spLocks noChangeArrowheads="1"/>
          </p:cNvSpPr>
          <p:nvPr/>
        </p:nvSpPr>
        <p:spPr bwMode="auto">
          <a:xfrm>
            <a:off x="4951413" y="6278563"/>
            <a:ext cx="35067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http://www.hpc.ncep.noaa.gov/html/OldAnalysis.html</a:t>
            </a:r>
          </a:p>
        </p:txBody>
      </p:sp>
      <p:sp>
        <p:nvSpPr>
          <p:cNvPr id="28678" name="Rectangle 6"/>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8680" name="Rectangle 8"/>
          <p:cNvSpPr>
            <a:spLocks noChangeArrowheads="1"/>
          </p:cNvSpPr>
          <p:nvPr/>
        </p:nvSpPr>
        <p:spPr bwMode="auto">
          <a:xfrm>
            <a:off x="2071688" y="-8607425"/>
            <a:ext cx="5000625" cy="2427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8686" name="Picture 14" descr="Old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787525"/>
            <a:ext cx="4800600" cy="4232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771</TotalTime>
  <Words>1183</Words>
  <Application>Microsoft Office PowerPoint</Application>
  <PresentationFormat>On-screen Show (4:3)</PresentationFormat>
  <Paragraphs>186</Paragraphs>
  <Slides>34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Calibri</vt:lpstr>
      <vt:lpstr>Calibri Light</vt:lpstr>
      <vt:lpstr>Times New Roman</vt:lpstr>
      <vt:lpstr>Office Theme</vt:lpstr>
      <vt:lpstr>Photo Editor Photo</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ATMS 373 – Applied NWP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Miller</dc:creator>
  <cp:lastModifiedBy>Doug Miller</cp:lastModifiedBy>
  <cp:revision>186</cp:revision>
  <dcterms:created xsi:type="dcterms:W3CDTF">1601-01-01T00:00:00Z</dcterms:created>
  <dcterms:modified xsi:type="dcterms:W3CDTF">2015-01-12T12:16:49Z</dcterms:modified>
</cp:coreProperties>
</file>