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handoutMasterIdLst>
    <p:handoutMasterId r:id="rId28"/>
  </p:handoutMasterIdLst>
  <p:sldIdLst>
    <p:sldId id="270" r:id="rId2"/>
    <p:sldId id="295" r:id="rId3"/>
    <p:sldId id="316" r:id="rId4"/>
    <p:sldId id="430" r:id="rId5"/>
    <p:sldId id="431" r:id="rId6"/>
    <p:sldId id="432" r:id="rId7"/>
    <p:sldId id="434" r:id="rId8"/>
    <p:sldId id="435" r:id="rId9"/>
    <p:sldId id="433" r:id="rId10"/>
    <p:sldId id="436" r:id="rId11"/>
    <p:sldId id="437" r:id="rId12"/>
    <p:sldId id="438" r:id="rId13"/>
    <p:sldId id="439" r:id="rId14"/>
    <p:sldId id="440" r:id="rId15"/>
    <p:sldId id="441" r:id="rId16"/>
    <p:sldId id="443" r:id="rId17"/>
    <p:sldId id="444" r:id="rId18"/>
    <p:sldId id="445" r:id="rId19"/>
    <p:sldId id="446" r:id="rId20"/>
    <p:sldId id="447" r:id="rId21"/>
    <p:sldId id="442" r:id="rId22"/>
    <p:sldId id="448" r:id="rId23"/>
    <p:sldId id="449" r:id="rId24"/>
    <p:sldId id="450" r:id="rId25"/>
    <p:sldId id="451" r:id="rId26"/>
    <p:sldId id="315" r:id="rId27"/>
  </p:sldIdLst>
  <p:sldSz cx="9144000" cy="6858000" type="screen4x3"/>
  <p:notesSz cx="6858000" cy="9117013"/>
  <p:defaultTextStyle>
    <a:defPPr>
      <a:defRPr lang="en-US"/>
    </a:defPPr>
    <a:lvl1pPr algn="l" rtl="0" fontAlgn="base">
      <a:spcBef>
        <a:spcPct val="0"/>
      </a:spcBef>
      <a:spcAft>
        <a:spcPct val="0"/>
      </a:spcAft>
      <a:defRPr sz="16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16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16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16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1600" kern="1200">
        <a:solidFill>
          <a:schemeClr val="tx1"/>
        </a:solidFill>
        <a:latin typeface="Times New Roman" panose="02020603050405020304" pitchFamily="18" charset="0"/>
        <a:ea typeface="+mn-ea"/>
        <a:cs typeface="+mn-cs"/>
      </a:defRPr>
    </a:lvl5pPr>
    <a:lvl6pPr marL="2286000" algn="l" defTabSz="914400" rtl="0" eaLnBrk="1" latinLnBrk="0" hangingPunct="1">
      <a:defRPr sz="1600" kern="1200">
        <a:solidFill>
          <a:schemeClr val="tx1"/>
        </a:solidFill>
        <a:latin typeface="Times New Roman" panose="02020603050405020304" pitchFamily="18" charset="0"/>
        <a:ea typeface="+mn-ea"/>
        <a:cs typeface="+mn-cs"/>
      </a:defRPr>
    </a:lvl6pPr>
    <a:lvl7pPr marL="2743200" algn="l" defTabSz="914400" rtl="0" eaLnBrk="1" latinLnBrk="0" hangingPunct="1">
      <a:defRPr sz="1600" kern="1200">
        <a:solidFill>
          <a:schemeClr val="tx1"/>
        </a:solidFill>
        <a:latin typeface="Times New Roman" panose="02020603050405020304" pitchFamily="18" charset="0"/>
        <a:ea typeface="+mn-ea"/>
        <a:cs typeface="+mn-cs"/>
      </a:defRPr>
    </a:lvl7pPr>
    <a:lvl8pPr marL="3200400" algn="l" defTabSz="914400" rtl="0" eaLnBrk="1" latinLnBrk="0" hangingPunct="1">
      <a:defRPr sz="1600" kern="1200">
        <a:solidFill>
          <a:schemeClr val="tx1"/>
        </a:solidFill>
        <a:latin typeface="Times New Roman" panose="02020603050405020304" pitchFamily="18" charset="0"/>
        <a:ea typeface="+mn-ea"/>
        <a:cs typeface="+mn-cs"/>
      </a:defRPr>
    </a:lvl8pPr>
    <a:lvl9pPr marL="3657600" algn="l" defTabSz="914400" rtl="0" eaLnBrk="1" latinLnBrk="0" hangingPunct="1">
      <a:defRPr sz="16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CC"/>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17" autoAdjust="0"/>
    <p:restoredTop sz="94660"/>
  </p:normalViewPr>
  <p:slideViewPr>
    <p:cSldViewPr>
      <p:cViewPr varScale="1">
        <p:scale>
          <a:sx n="110" d="100"/>
          <a:sy n="110" d="100"/>
        </p:scale>
        <p:origin x="91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44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9746" name="Rectangle 2"/>
          <p:cNvSpPr>
            <a:spLocks noGrp="1" noChangeArrowheads="1"/>
          </p:cNvSpPr>
          <p:nvPr>
            <p:ph type="hdr" sz="quarte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en-US"/>
          </a:p>
        </p:txBody>
      </p:sp>
      <p:sp>
        <p:nvSpPr>
          <p:cNvPr id="159747" name="Rectangle 3"/>
          <p:cNvSpPr>
            <a:spLocks noGrp="1" noChangeArrowheads="1"/>
          </p:cNvSpPr>
          <p:nvPr>
            <p:ph type="dt" sz="quarter" idx="1"/>
          </p:nvPr>
        </p:nvSpPr>
        <p:spPr bwMode="auto">
          <a:xfrm>
            <a:off x="3884613"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en-US"/>
          </a:p>
        </p:txBody>
      </p:sp>
      <p:sp>
        <p:nvSpPr>
          <p:cNvPr id="159748" name="Rectangle 4"/>
          <p:cNvSpPr>
            <a:spLocks noGrp="1" noChangeArrowheads="1"/>
          </p:cNvSpPr>
          <p:nvPr>
            <p:ph type="ftr" sz="quarter" idx="2"/>
          </p:nvPr>
        </p:nvSpPr>
        <p:spPr bwMode="auto">
          <a:xfrm>
            <a:off x="0" y="8659813"/>
            <a:ext cx="2971800" cy="455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en-US"/>
          </a:p>
        </p:txBody>
      </p:sp>
      <p:sp>
        <p:nvSpPr>
          <p:cNvPr id="159749" name="Rectangle 5"/>
          <p:cNvSpPr>
            <a:spLocks noGrp="1" noChangeArrowheads="1"/>
          </p:cNvSpPr>
          <p:nvPr>
            <p:ph type="sldNum" sz="quarter" idx="3"/>
          </p:nvPr>
        </p:nvSpPr>
        <p:spPr bwMode="auto">
          <a:xfrm>
            <a:off x="3884613" y="8659813"/>
            <a:ext cx="2971800" cy="455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fld id="{A94977E7-D223-40F2-9934-CD6616AE2949}" type="slidenum">
              <a:rPr lang="en-US" altLang="en-US"/>
              <a:pPr/>
              <a:t>‹#›</a:t>
            </a:fld>
            <a:endParaRPr lang="en-US" altLang="en-US"/>
          </a:p>
        </p:txBody>
      </p:sp>
    </p:spTree>
    <p:extLst>
      <p:ext uri="{BB962C8B-B14F-4D97-AF65-F5344CB8AC3E}">
        <p14:creationId xmlns:p14="http://schemas.microsoft.com/office/powerpoint/2010/main" val="402429612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3FF1C4D4-F026-48BF-B77F-8405D9025E85}" type="slidenum">
              <a:rPr lang="en-US" altLang="en-US" smtClean="0"/>
              <a:pPr/>
              <a:t>‹#›</a:t>
            </a:fld>
            <a:endParaRPr lang="en-US" altLang="en-US"/>
          </a:p>
        </p:txBody>
      </p:sp>
    </p:spTree>
    <p:extLst>
      <p:ext uri="{BB962C8B-B14F-4D97-AF65-F5344CB8AC3E}">
        <p14:creationId xmlns:p14="http://schemas.microsoft.com/office/powerpoint/2010/main" val="853094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CE8D294D-9FD9-4FF3-869D-29565A4E8A12}" type="slidenum">
              <a:rPr lang="en-US" altLang="en-US" smtClean="0"/>
              <a:pPr/>
              <a:t>‹#›</a:t>
            </a:fld>
            <a:endParaRPr lang="en-US" altLang="en-US"/>
          </a:p>
        </p:txBody>
      </p:sp>
    </p:spTree>
    <p:extLst>
      <p:ext uri="{BB962C8B-B14F-4D97-AF65-F5344CB8AC3E}">
        <p14:creationId xmlns:p14="http://schemas.microsoft.com/office/powerpoint/2010/main" val="798808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C1AEBD57-C0FC-4A4D-B1E0-07CB5C725128}" type="slidenum">
              <a:rPr lang="en-US" altLang="en-US" smtClean="0"/>
              <a:pPr/>
              <a:t>‹#›</a:t>
            </a:fld>
            <a:endParaRPr lang="en-US" altLang="en-US"/>
          </a:p>
        </p:txBody>
      </p:sp>
    </p:spTree>
    <p:extLst>
      <p:ext uri="{BB962C8B-B14F-4D97-AF65-F5344CB8AC3E}">
        <p14:creationId xmlns:p14="http://schemas.microsoft.com/office/powerpoint/2010/main" val="35624917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685800" y="6248400"/>
            <a:ext cx="1905000" cy="457200"/>
          </a:xfrm>
        </p:spPr>
        <p:txBody>
          <a:bodyPr/>
          <a:lstStyle>
            <a:lvl1pPr>
              <a:defRPr/>
            </a:lvl1pPr>
          </a:lstStyle>
          <a:p>
            <a:endParaRPr lang="en-US" altLang="en-US"/>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8" name="Slide Number Placeholder 7"/>
          <p:cNvSpPr>
            <a:spLocks noGrp="1"/>
          </p:cNvSpPr>
          <p:nvPr>
            <p:ph type="sldNum" sz="quarter" idx="12"/>
          </p:nvPr>
        </p:nvSpPr>
        <p:spPr>
          <a:xfrm>
            <a:off x="6553200" y="6248400"/>
            <a:ext cx="1905000" cy="457200"/>
          </a:xfrm>
        </p:spPr>
        <p:txBody>
          <a:bodyPr/>
          <a:lstStyle>
            <a:lvl1pPr>
              <a:defRPr/>
            </a:lvl1pPr>
          </a:lstStyle>
          <a:p>
            <a:fld id="{16161A8D-B710-4FA5-BEF5-C5A7BAE9AC65}" type="slidenum">
              <a:rPr lang="en-US" altLang="en-US"/>
              <a:pPr/>
              <a:t>‹#›</a:t>
            </a:fld>
            <a:endParaRPr lang="en-US" altLang="en-US"/>
          </a:p>
        </p:txBody>
      </p:sp>
    </p:spTree>
    <p:extLst>
      <p:ext uri="{BB962C8B-B14F-4D97-AF65-F5344CB8AC3E}">
        <p14:creationId xmlns:p14="http://schemas.microsoft.com/office/powerpoint/2010/main" val="1993878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6A850C92-8846-4EB2-A3A2-2C45545A11B5}" type="slidenum">
              <a:rPr lang="en-US" altLang="en-US" smtClean="0"/>
              <a:pPr/>
              <a:t>‹#›</a:t>
            </a:fld>
            <a:endParaRPr lang="en-US" altLang="en-US"/>
          </a:p>
        </p:txBody>
      </p:sp>
    </p:spTree>
    <p:extLst>
      <p:ext uri="{BB962C8B-B14F-4D97-AF65-F5344CB8AC3E}">
        <p14:creationId xmlns:p14="http://schemas.microsoft.com/office/powerpoint/2010/main" val="644957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12B25A4F-917C-4B54-B27A-98E32C43FB34}" type="slidenum">
              <a:rPr lang="en-US" altLang="en-US" smtClean="0"/>
              <a:pPr/>
              <a:t>‹#›</a:t>
            </a:fld>
            <a:endParaRPr lang="en-US" altLang="en-US"/>
          </a:p>
        </p:txBody>
      </p:sp>
    </p:spTree>
    <p:extLst>
      <p:ext uri="{BB962C8B-B14F-4D97-AF65-F5344CB8AC3E}">
        <p14:creationId xmlns:p14="http://schemas.microsoft.com/office/powerpoint/2010/main" val="1712365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14510598-58D5-4597-B649-B3C2527A3209}" type="slidenum">
              <a:rPr lang="en-US" altLang="en-US" smtClean="0"/>
              <a:pPr/>
              <a:t>‹#›</a:t>
            </a:fld>
            <a:endParaRPr lang="en-US" altLang="en-US"/>
          </a:p>
        </p:txBody>
      </p:sp>
    </p:spTree>
    <p:extLst>
      <p:ext uri="{BB962C8B-B14F-4D97-AF65-F5344CB8AC3E}">
        <p14:creationId xmlns:p14="http://schemas.microsoft.com/office/powerpoint/2010/main" val="2819471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3854337F-1891-45DB-AC8B-4943993046BA}" type="slidenum">
              <a:rPr lang="en-US" altLang="en-US" smtClean="0"/>
              <a:pPr/>
              <a:t>‹#›</a:t>
            </a:fld>
            <a:endParaRPr lang="en-US" altLang="en-US"/>
          </a:p>
        </p:txBody>
      </p:sp>
    </p:spTree>
    <p:extLst>
      <p:ext uri="{BB962C8B-B14F-4D97-AF65-F5344CB8AC3E}">
        <p14:creationId xmlns:p14="http://schemas.microsoft.com/office/powerpoint/2010/main" val="2530332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36A8AD4C-8F8E-42B3-9338-0140AB2E2804}" type="slidenum">
              <a:rPr lang="en-US" altLang="en-US" smtClean="0"/>
              <a:pPr/>
              <a:t>‹#›</a:t>
            </a:fld>
            <a:endParaRPr lang="en-US" altLang="en-US"/>
          </a:p>
        </p:txBody>
      </p:sp>
    </p:spTree>
    <p:extLst>
      <p:ext uri="{BB962C8B-B14F-4D97-AF65-F5344CB8AC3E}">
        <p14:creationId xmlns:p14="http://schemas.microsoft.com/office/powerpoint/2010/main" val="178649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EBD5E222-0C45-4C67-995C-68BA2516319A}" type="slidenum">
              <a:rPr lang="en-US" altLang="en-US" smtClean="0"/>
              <a:pPr/>
              <a:t>‹#›</a:t>
            </a:fld>
            <a:endParaRPr lang="en-US" altLang="en-US"/>
          </a:p>
        </p:txBody>
      </p:sp>
    </p:spTree>
    <p:extLst>
      <p:ext uri="{BB962C8B-B14F-4D97-AF65-F5344CB8AC3E}">
        <p14:creationId xmlns:p14="http://schemas.microsoft.com/office/powerpoint/2010/main" val="3857600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D262D954-3595-4C7D-B9C7-44B9C6C220B3}" type="slidenum">
              <a:rPr lang="en-US" altLang="en-US" smtClean="0"/>
              <a:pPr/>
              <a:t>‹#›</a:t>
            </a:fld>
            <a:endParaRPr lang="en-US" altLang="en-US"/>
          </a:p>
        </p:txBody>
      </p:sp>
    </p:spTree>
    <p:extLst>
      <p:ext uri="{BB962C8B-B14F-4D97-AF65-F5344CB8AC3E}">
        <p14:creationId xmlns:p14="http://schemas.microsoft.com/office/powerpoint/2010/main" val="1773929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966571D6-E75A-40CA-BB43-58344C207F80}" type="slidenum">
              <a:rPr lang="en-US" altLang="en-US" smtClean="0"/>
              <a:pPr/>
              <a:t>‹#›</a:t>
            </a:fld>
            <a:endParaRPr lang="en-US" altLang="en-US"/>
          </a:p>
        </p:txBody>
      </p:sp>
    </p:spTree>
    <p:extLst>
      <p:ext uri="{BB962C8B-B14F-4D97-AF65-F5344CB8AC3E}">
        <p14:creationId xmlns:p14="http://schemas.microsoft.com/office/powerpoint/2010/main" val="834397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0499A3-C416-4432-ACB5-61416C930828}" type="slidenum">
              <a:rPr lang="en-US" altLang="en-US" smtClean="0"/>
              <a:pPr/>
              <a:t>‹#›</a:t>
            </a:fld>
            <a:endParaRPr lang="en-US" altLang="en-US"/>
          </a:p>
        </p:txBody>
      </p:sp>
    </p:spTree>
    <p:extLst>
      <p:ext uri="{BB962C8B-B14F-4D97-AF65-F5344CB8AC3E}">
        <p14:creationId xmlns:p14="http://schemas.microsoft.com/office/powerpoint/2010/main" val="207572892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wmo.int/pages/publications/bulletin_en/archive/59_2_en/59_2_lynch_en.html" TargetMode="External"/><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emf"/><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18.emf"/><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12.xml"/><Relationship Id="rId5" Type="http://schemas.openxmlformats.org/officeDocument/2006/relationships/image" Target="../media/image23.emf"/><Relationship Id="rId4" Type="http://schemas.openxmlformats.org/officeDocument/2006/relationships/image" Target="../media/image22.emf"/></Relationships>
</file>

<file path=ppt/slides/_rels/slide14.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image" Target="../media/image20.emf"/><Relationship Id="rId1" Type="http://schemas.openxmlformats.org/officeDocument/2006/relationships/slideLayout" Target="../slideLayouts/slideLayout12.xml"/><Relationship Id="rId5" Type="http://schemas.openxmlformats.org/officeDocument/2006/relationships/image" Target="../media/image26.emf"/><Relationship Id="rId4" Type="http://schemas.openxmlformats.org/officeDocument/2006/relationships/image" Target="../media/image25.emf"/></Relationships>
</file>

<file path=ppt/slides/_rels/slide15.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image" Target="../media/image20.emf"/><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image" Target="../media/image20.emf"/><Relationship Id="rId1" Type="http://schemas.openxmlformats.org/officeDocument/2006/relationships/slideLayout" Target="../slideLayouts/slideLayout12.xml"/><Relationship Id="rId4" Type="http://schemas.openxmlformats.org/officeDocument/2006/relationships/image" Target="../media/image29.emf"/></Relationships>
</file>

<file path=ppt/slides/_rels/slide18.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image" Target="../media/image20.emf"/><Relationship Id="rId1" Type="http://schemas.openxmlformats.org/officeDocument/2006/relationships/slideLayout" Target="../slideLayouts/slideLayout12.xml"/><Relationship Id="rId6" Type="http://schemas.openxmlformats.org/officeDocument/2006/relationships/image" Target="../media/image33.emf"/><Relationship Id="rId5" Type="http://schemas.openxmlformats.org/officeDocument/2006/relationships/image" Target="../media/image32.emf"/><Relationship Id="rId4" Type="http://schemas.openxmlformats.org/officeDocument/2006/relationships/image" Target="../media/image31.emf"/></Relationships>
</file>

<file path=ppt/slides/_rels/slide19.xml.rels><?xml version="1.0" encoding="UTF-8" standalone="yes"?>
<Relationships xmlns="http://schemas.openxmlformats.org/package/2006/relationships"><Relationship Id="rId3" Type="http://schemas.openxmlformats.org/officeDocument/2006/relationships/image" Target="../media/image34.emf"/><Relationship Id="rId2" Type="http://schemas.openxmlformats.org/officeDocument/2006/relationships/image" Target="../media/image20.emf"/><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image" Target="../media/image20.emf"/><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36.emf"/><Relationship Id="rId2" Type="http://schemas.openxmlformats.org/officeDocument/2006/relationships/image" Target="../media/image35.emf"/><Relationship Id="rId1" Type="http://schemas.openxmlformats.org/officeDocument/2006/relationships/slideLayout" Target="../slideLayouts/slideLayout12.xml"/><Relationship Id="rId4" Type="http://schemas.openxmlformats.org/officeDocument/2006/relationships/image" Target="../media/image37.emf"/></Relationships>
</file>

<file path=ppt/slides/_rels/slide24.xml.rels><?xml version="1.0" encoding="UTF-8" standalone="yes"?>
<Relationships xmlns="http://schemas.openxmlformats.org/package/2006/relationships"><Relationship Id="rId3" Type="http://schemas.openxmlformats.org/officeDocument/2006/relationships/image" Target="../media/image38.emf"/><Relationship Id="rId2" Type="http://schemas.openxmlformats.org/officeDocument/2006/relationships/image" Target="../media/image37.emf"/><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image" Target="../media/image40.emf"/><Relationship Id="rId2" Type="http://schemas.openxmlformats.org/officeDocument/2006/relationships/image" Target="../media/image39.emf"/><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image" Target="../media/image41.jpeg"/><Relationship Id="rId2" Type="http://schemas.openxmlformats.org/officeDocument/2006/relationships/hyperlink" Target="http://psc.apl.washington.edu/HLD/"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emf"/><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9.emf"/><Relationship Id="rId1" Type="http://schemas.openxmlformats.org/officeDocument/2006/relationships/slideLayout" Target="../slideLayouts/slideLayout12.xml"/><Relationship Id="rId4" Type="http://schemas.openxmlformats.org/officeDocument/2006/relationships/image" Target="../media/image10.emf"/></Relationships>
</file>

<file path=ppt/slides/_rels/slide7.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12.xml"/><Relationship Id="rId5" Type="http://schemas.openxmlformats.org/officeDocument/2006/relationships/image" Target="../media/image14.emf"/><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en-US"/>
              <a:t>Applied NWP</a:t>
            </a:r>
          </a:p>
        </p:txBody>
      </p:sp>
      <p:sp>
        <p:nvSpPr>
          <p:cNvPr id="23558" name="Rectangle 6"/>
          <p:cNvSpPr>
            <a:spLocks noGrp="1" noChangeArrowheads="1"/>
          </p:cNvSpPr>
          <p:nvPr>
            <p:ph type="body" sz="half" idx="1"/>
          </p:nvPr>
        </p:nvSpPr>
        <p:spPr>
          <a:xfrm>
            <a:off x="304800" y="2057400"/>
            <a:ext cx="3810000" cy="4114800"/>
          </a:xfrm>
          <a:noFill/>
          <a:ln/>
        </p:spPr>
        <p:txBody>
          <a:bodyPr/>
          <a:lstStyle/>
          <a:p>
            <a:r>
              <a:rPr lang="en-US" altLang="en-US" sz="2800" dirty="0" smtClean="0"/>
              <a:t>[1.2] “…up until the 1960s, Richardson’s model initialization problem was circumvented by using a modified set of the primitive equations…” (D&amp;VK </a:t>
            </a:r>
            <a:r>
              <a:rPr lang="en-US" altLang="en-US" sz="2800" dirty="0" smtClean="0"/>
              <a:t>Chapters </a:t>
            </a:r>
            <a:r>
              <a:rPr lang="en-US" altLang="en-US" sz="2800" dirty="0" smtClean="0"/>
              <a:t>6-7)</a:t>
            </a:r>
          </a:p>
          <a:p>
            <a:r>
              <a:rPr lang="en-US" altLang="en-US" dirty="0" smtClean="0"/>
              <a:t>Review LP#2 (slides #21-end)</a:t>
            </a:r>
            <a:endParaRPr lang="en-US" altLang="en-US" sz="2800" dirty="0"/>
          </a:p>
        </p:txBody>
      </p:sp>
      <p:pic>
        <p:nvPicPr>
          <p:cNvPr id="7" name="Picture 6"/>
          <p:cNvPicPr>
            <a:picLocks noChangeAspect="1"/>
          </p:cNvPicPr>
          <p:nvPr/>
        </p:nvPicPr>
        <p:blipFill>
          <a:blip r:embed="rId2"/>
          <a:stretch>
            <a:fillRect/>
          </a:stretch>
        </p:blipFill>
        <p:spPr>
          <a:xfrm>
            <a:off x="5905500" y="1652587"/>
            <a:ext cx="2857500" cy="3552825"/>
          </a:xfrm>
          <a:prstGeom prst="rect">
            <a:avLst/>
          </a:prstGeom>
        </p:spPr>
      </p:pic>
      <p:sp>
        <p:nvSpPr>
          <p:cNvPr id="8" name="Text Box 10"/>
          <p:cNvSpPr txBox="1">
            <a:spLocks noChangeArrowheads="1"/>
          </p:cNvSpPr>
          <p:nvPr/>
        </p:nvSpPr>
        <p:spPr bwMode="auto">
          <a:xfrm>
            <a:off x="4179064" y="5851525"/>
            <a:ext cx="4812536"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dirty="0" smtClean="0">
                <a:hlinkClick r:id="rId3"/>
              </a:rPr>
              <a:t>http://www.wmo.int/pages/publications/bulletin_en/archive/59_2_en/59_2_lynch_en.html</a:t>
            </a:r>
            <a:r>
              <a:rPr lang="en-US" altLang="en-US" sz="1000" dirty="0" smtClean="0"/>
              <a:t> </a:t>
            </a:r>
            <a:endParaRPr lang="en-US" altLang="en-US" sz="1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Rectangle 4"/>
          <p:cNvSpPr>
            <a:spLocks noGrp="1" noChangeArrowheads="1"/>
          </p:cNvSpPr>
          <p:nvPr>
            <p:ph type="title"/>
          </p:nvPr>
        </p:nvSpPr>
        <p:spPr>
          <a:noFill/>
          <a:ln/>
        </p:spPr>
        <p:txBody>
          <a:bodyPr/>
          <a:lstStyle/>
          <a:p>
            <a:r>
              <a:rPr lang="en-US" altLang="en-US" dirty="0"/>
              <a:t>Applied NWP</a:t>
            </a:r>
          </a:p>
        </p:txBody>
      </p:sp>
      <p:sp>
        <p:nvSpPr>
          <p:cNvPr id="74755" name="Rectangle 3"/>
          <p:cNvSpPr>
            <a:spLocks noGrp="1" noChangeArrowheads="1"/>
          </p:cNvSpPr>
          <p:nvPr>
            <p:ph type="body" sz="half" idx="1"/>
          </p:nvPr>
        </p:nvSpPr>
        <p:spPr>
          <a:xfrm>
            <a:off x="533400" y="1676400"/>
            <a:ext cx="7848600" cy="1447800"/>
          </a:xfrm>
          <a:noFill/>
          <a:ln/>
        </p:spPr>
        <p:txBody>
          <a:bodyPr/>
          <a:lstStyle/>
          <a:p>
            <a:r>
              <a:rPr lang="en-US" altLang="en-US" dirty="0" err="1" smtClean="0"/>
              <a:t>Baroclinic</a:t>
            </a:r>
            <a:r>
              <a:rPr lang="en-US" altLang="en-US" dirty="0" smtClean="0"/>
              <a:t> filtered-equation models </a:t>
            </a:r>
            <a:r>
              <a:rPr lang="en-US" altLang="en-US" sz="2800" dirty="0" smtClean="0"/>
              <a:t>[6.8]</a:t>
            </a:r>
          </a:p>
          <a:p>
            <a:endParaRPr lang="en-US" altLang="en-US" dirty="0" smtClean="0"/>
          </a:p>
          <a:p>
            <a:endParaRPr lang="en-US" altLang="en-US" dirty="0"/>
          </a:p>
          <a:p>
            <a:endParaRPr lang="en-US" altLang="en-US" dirty="0" smtClean="0"/>
          </a:p>
          <a:p>
            <a:pPr marL="0" indent="0">
              <a:buNone/>
            </a:pPr>
            <a:endParaRPr lang="en-US" altLang="en-US" dirty="0"/>
          </a:p>
          <a:p>
            <a:endParaRPr lang="en-US" altLang="en-US" sz="2800" dirty="0" smtClean="0"/>
          </a:p>
          <a:p>
            <a:endParaRPr lang="en-US" altLang="en-US" dirty="0"/>
          </a:p>
          <a:p>
            <a:pPr marL="0" indent="0">
              <a:buNone/>
            </a:pPr>
            <a:endParaRPr lang="en-US" altLang="en-US" sz="2800" dirty="0"/>
          </a:p>
        </p:txBody>
      </p:sp>
      <p:pic>
        <p:nvPicPr>
          <p:cNvPr id="3" name="Picture 2"/>
          <p:cNvPicPr>
            <a:picLocks noChangeAspect="1"/>
          </p:cNvPicPr>
          <p:nvPr/>
        </p:nvPicPr>
        <p:blipFill>
          <a:blip r:embed="rId2"/>
          <a:stretch>
            <a:fillRect/>
          </a:stretch>
        </p:blipFill>
        <p:spPr>
          <a:xfrm>
            <a:off x="304800" y="2470291"/>
            <a:ext cx="8621917" cy="1187309"/>
          </a:xfrm>
          <a:prstGeom prst="rect">
            <a:avLst/>
          </a:prstGeom>
        </p:spPr>
      </p:pic>
      <p:pic>
        <p:nvPicPr>
          <p:cNvPr id="4" name="Picture 3"/>
          <p:cNvPicPr>
            <a:picLocks noChangeAspect="1"/>
          </p:cNvPicPr>
          <p:nvPr/>
        </p:nvPicPr>
        <p:blipFill>
          <a:blip r:embed="rId3"/>
          <a:stretch>
            <a:fillRect/>
          </a:stretch>
        </p:blipFill>
        <p:spPr>
          <a:xfrm>
            <a:off x="15576" y="3949700"/>
            <a:ext cx="9128424" cy="1308100"/>
          </a:xfrm>
          <a:prstGeom prst="rect">
            <a:avLst/>
          </a:prstGeom>
        </p:spPr>
      </p:pic>
      <p:sp>
        <p:nvSpPr>
          <p:cNvPr id="5" name="TextBox 4"/>
          <p:cNvSpPr txBox="1"/>
          <p:nvPr/>
        </p:nvSpPr>
        <p:spPr>
          <a:xfrm>
            <a:off x="304800" y="2183956"/>
            <a:ext cx="2210862" cy="369332"/>
          </a:xfrm>
          <a:prstGeom prst="rect">
            <a:avLst/>
          </a:prstGeom>
          <a:noFill/>
        </p:spPr>
        <p:txBody>
          <a:bodyPr wrap="none" rtlCol="0">
            <a:spAutoFit/>
          </a:bodyPr>
          <a:lstStyle/>
          <a:p>
            <a:r>
              <a:rPr lang="en-US" sz="1800" dirty="0" smtClean="0"/>
              <a:t>QG vorticity equation</a:t>
            </a:r>
            <a:endParaRPr lang="en-US" sz="1800" dirty="0"/>
          </a:p>
        </p:txBody>
      </p:sp>
      <p:sp>
        <p:nvSpPr>
          <p:cNvPr id="8" name="TextBox 7"/>
          <p:cNvSpPr txBox="1"/>
          <p:nvPr/>
        </p:nvSpPr>
        <p:spPr>
          <a:xfrm>
            <a:off x="300446" y="3645110"/>
            <a:ext cx="3559629" cy="369332"/>
          </a:xfrm>
          <a:prstGeom prst="rect">
            <a:avLst/>
          </a:prstGeom>
          <a:noFill/>
        </p:spPr>
        <p:txBody>
          <a:bodyPr wrap="none" rtlCol="0">
            <a:spAutoFit/>
          </a:bodyPr>
          <a:lstStyle/>
          <a:p>
            <a:r>
              <a:rPr lang="en-US" sz="1800" dirty="0" smtClean="0"/>
              <a:t>QG thermodynamic energy equation</a:t>
            </a:r>
            <a:endParaRPr lang="en-US" sz="1800" dirty="0"/>
          </a:p>
        </p:txBody>
      </p:sp>
      <p:sp>
        <p:nvSpPr>
          <p:cNvPr id="9" name="TextBox 8"/>
          <p:cNvSpPr txBox="1"/>
          <p:nvPr/>
        </p:nvSpPr>
        <p:spPr>
          <a:xfrm>
            <a:off x="300446" y="5549900"/>
            <a:ext cx="8382000" cy="923330"/>
          </a:xfrm>
          <a:prstGeom prst="rect">
            <a:avLst/>
          </a:prstGeom>
          <a:noFill/>
        </p:spPr>
        <p:txBody>
          <a:bodyPr wrap="square" rtlCol="0">
            <a:spAutoFit/>
          </a:bodyPr>
          <a:lstStyle/>
          <a:p>
            <a:r>
              <a:rPr lang="en-US" sz="1800" dirty="0" smtClean="0"/>
              <a:t>Terms on LHS are (1) local temperature tendency, (2) horizontal thermal advection, and (3) combined vertical thermal advection and adiabatic heating/cooling. Term on RHS represents </a:t>
            </a:r>
            <a:r>
              <a:rPr lang="en-US" sz="1800" dirty="0" err="1" smtClean="0"/>
              <a:t>diabatic</a:t>
            </a:r>
            <a:r>
              <a:rPr lang="en-US" sz="1800" dirty="0" smtClean="0"/>
              <a:t> heating/cooling (e.g., radiation, latent and sensible heating/cooling)</a:t>
            </a:r>
            <a:endParaRPr lang="en-US" sz="1800" dirty="0"/>
          </a:p>
        </p:txBody>
      </p:sp>
      <p:sp>
        <p:nvSpPr>
          <p:cNvPr id="10" name="TextBox 9"/>
          <p:cNvSpPr txBox="1"/>
          <p:nvPr/>
        </p:nvSpPr>
        <p:spPr>
          <a:xfrm>
            <a:off x="546463" y="5106264"/>
            <a:ext cx="425116" cy="338554"/>
          </a:xfrm>
          <a:prstGeom prst="rect">
            <a:avLst/>
          </a:prstGeom>
          <a:noFill/>
        </p:spPr>
        <p:txBody>
          <a:bodyPr wrap="none" rtlCol="0">
            <a:spAutoFit/>
          </a:bodyPr>
          <a:lstStyle/>
          <a:p>
            <a:r>
              <a:rPr lang="en-US" dirty="0" smtClean="0"/>
              <a:t>(1)</a:t>
            </a:r>
            <a:endParaRPr lang="en-US" dirty="0"/>
          </a:p>
        </p:txBody>
      </p:sp>
      <p:sp>
        <p:nvSpPr>
          <p:cNvPr id="11" name="TextBox 10"/>
          <p:cNvSpPr txBox="1"/>
          <p:nvPr/>
        </p:nvSpPr>
        <p:spPr>
          <a:xfrm>
            <a:off x="2895600" y="5104087"/>
            <a:ext cx="425116" cy="338554"/>
          </a:xfrm>
          <a:prstGeom prst="rect">
            <a:avLst/>
          </a:prstGeom>
          <a:noFill/>
        </p:spPr>
        <p:txBody>
          <a:bodyPr wrap="none" rtlCol="0">
            <a:spAutoFit/>
          </a:bodyPr>
          <a:lstStyle/>
          <a:p>
            <a:r>
              <a:rPr lang="en-US" dirty="0" smtClean="0"/>
              <a:t>(2)</a:t>
            </a:r>
            <a:endParaRPr lang="en-US" dirty="0"/>
          </a:p>
        </p:txBody>
      </p:sp>
      <p:sp>
        <p:nvSpPr>
          <p:cNvPr id="12" name="TextBox 11"/>
          <p:cNvSpPr txBox="1"/>
          <p:nvPr/>
        </p:nvSpPr>
        <p:spPr>
          <a:xfrm>
            <a:off x="4572000" y="5110618"/>
            <a:ext cx="425116" cy="338554"/>
          </a:xfrm>
          <a:prstGeom prst="rect">
            <a:avLst/>
          </a:prstGeom>
          <a:noFill/>
        </p:spPr>
        <p:txBody>
          <a:bodyPr wrap="none" rtlCol="0">
            <a:spAutoFit/>
          </a:bodyPr>
          <a:lstStyle/>
          <a:p>
            <a:r>
              <a:rPr lang="en-US" dirty="0" smtClean="0"/>
              <a:t>(3)</a:t>
            </a:r>
            <a:endParaRPr lang="en-US" dirty="0"/>
          </a:p>
        </p:txBody>
      </p:sp>
    </p:spTree>
    <p:extLst>
      <p:ext uri="{BB962C8B-B14F-4D97-AF65-F5344CB8AC3E}">
        <p14:creationId xmlns:p14="http://schemas.microsoft.com/office/powerpoint/2010/main" val="32610976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Rectangle 4"/>
          <p:cNvSpPr>
            <a:spLocks noGrp="1" noChangeArrowheads="1"/>
          </p:cNvSpPr>
          <p:nvPr>
            <p:ph type="title"/>
          </p:nvPr>
        </p:nvSpPr>
        <p:spPr>
          <a:noFill/>
          <a:ln/>
        </p:spPr>
        <p:txBody>
          <a:bodyPr/>
          <a:lstStyle/>
          <a:p>
            <a:r>
              <a:rPr lang="en-US" altLang="en-US" dirty="0"/>
              <a:t>Applied NWP</a:t>
            </a:r>
          </a:p>
        </p:txBody>
      </p:sp>
      <p:sp>
        <p:nvSpPr>
          <p:cNvPr id="74755" name="Rectangle 3"/>
          <p:cNvSpPr>
            <a:spLocks noGrp="1" noChangeArrowheads="1"/>
          </p:cNvSpPr>
          <p:nvPr>
            <p:ph type="body" sz="half" idx="1"/>
          </p:nvPr>
        </p:nvSpPr>
        <p:spPr>
          <a:xfrm>
            <a:off x="533400" y="1676400"/>
            <a:ext cx="7848600" cy="1447800"/>
          </a:xfrm>
          <a:noFill/>
          <a:ln/>
        </p:spPr>
        <p:txBody>
          <a:bodyPr/>
          <a:lstStyle/>
          <a:p>
            <a:r>
              <a:rPr lang="en-US" altLang="en-US" dirty="0" err="1" smtClean="0"/>
              <a:t>Baroclinic</a:t>
            </a:r>
            <a:r>
              <a:rPr lang="en-US" altLang="en-US" dirty="0" smtClean="0"/>
              <a:t> filtered-equation models </a:t>
            </a:r>
            <a:r>
              <a:rPr lang="en-US" altLang="en-US" sz="2800" dirty="0" smtClean="0"/>
              <a:t>[6.8]</a:t>
            </a:r>
          </a:p>
          <a:p>
            <a:endParaRPr lang="en-US" altLang="en-US" dirty="0" smtClean="0"/>
          </a:p>
          <a:p>
            <a:endParaRPr lang="en-US" altLang="en-US" dirty="0"/>
          </a:p>
          <a:p>
            <a:endParaRPr lang="en-US" altLang="en-US" dirty="0" smtClean="0"/>
          </a:p>
          <a:p>
            <a:pPr marL="0" indent="0">
              <a:buNone/>
            </a:pPr>
            <a:endParaRPr lang="en-US" altLang="en-US" dirty="0"/>
          </a:p>
          <a:p>
            <a:endParaRPr lang="en-US" altLang="en-US" sz="2800" dirty="0" smtClean="0"/>
          </a:p>
          <a:p>
            <a:endParaRPr lang="en-US" altLang="en-US" dirty="0"/>
          </a:p>
          <a:p>
            <a:pPr marL="0" indent="0">
              <a:buNone/>
            </a:pPr>
            <a:endParaRPr lang="en-US" altLang="en-US" sz="2800" dirty="0"/>
          </a:p>
        </p:txBody>
      </p:sp>
      <p:pic>
        <p:nvPicPr>
          <p:cNvPr id="2" name="Picture 1"/>
          <p:cNvPicPr>
            <a:picLocks noChangeAspect="1"/>
          </p:cNvPicPr>
          <p:nvPr/>
        </p:nvPicPr>
        <p:blipFill>
          <a:blip r:embed="rId2"/>
          <a:stretch>
            <a:fillRect/>
          </a:stretch>
        </p:blipFill>
        <p:spPr>
          <a:xfrm>
            <a:off x="1828800" y="2590800"/>
            <a:ext cx="5383013" cy="922718"/>
          </a:xfrm>
          <a:prstGeom prst="rect">
            <a:avLst/>
          </a:prstGeom>
        </p:spPr>
      </p:pic>
      <p:sp>
        <p:nvSpPr>
          <p:cNvPr id="13" name="TextBox 12"/>
          <p:cNvSpPr txBox="1"/>
          <p:nvPr/>
        </p:nvSpPr>
        <p:spPr>
          <a:xfrm>
            <a:off x="304800" y="2183956"/>
            <a:ext cx="2492990" cy="369332"/>
          </a:xfrm>
          <a:prstGeom prst="rect">
            <a:avLst/>
          </a:prstGeom>
          <a:noFill/>
        </p:spPr>
        <p:txBody>
          <a:bodyPr wrap="none" rtlCol="0">
            <a:spAutoFit/>
          </a:bodyPr>
          <a:lstStyle/>
          <a:p>
            <a:r>
              <a:rPr lang="en-US" sz="1800" dirty="0" smtClean="0"/>
              <a:t>Static stability parameter</a:t>
            </a:r>
            <a:endParaRPr lang="en-US" sz="1800" dirty="0"/>
          </a:p>
        </p:txBody>
      </p:sp>
      <p:pic>
        <p:nvPicPr>
          <p:cNvPr id="6" name="Picture 5"/>
          <p:cNvPicPr>
            <a:picLocks noChangeAspect="1"/>
          </p:cNvPicPr>
          <p:nvPr/>
        </p:nvPicPr>
        <p:blipFill>
          <a:blip r:embed="rId3"/>
          <a:stretch>
            <a:fillRect/>
          </a:stretch>
        </p:blipFill>
        <p:spPr>
          <a:xfrm rot="21443929">
            <a:off x="286336" y="3631756"/>
            <a:ext cx="8571328" cy="2023755"/>
          </a:xfrm>
          <a:prstGeom prst="rect">
            <a:avLst/>
          </a:prstGeom>
        </p:spPr>
      </p:pic>
      <p:sp>
        <p:nvSpPr>
          <p:cNvPr id="7" name="Rectangle 6"/>
          <p:cNvSpPr/>
          <p:nvPr/>
        </p:nvSpPr>
        <p:spPr>
          <a:xfrm>
            <a:off x="3505200" y="3513518"/>
            <a:ext cx="2590800" cy="22028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6286917" y="5089076"/>
            <a:ext cx="2590800" cy="3973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321076" y="5562600"/>
            <a:ext cx="3869924" cy="26995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3657600" y="5538650"/>
            <a:ext cx="2590800" cy="22028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823874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Rectangle 4"/>
          <p:cNvSpPr>
            <a:spLocks noGrp="1" noChangeArrowheads="1"/>
          </p:cNvSpPr>
          <p:nvPr>
            <p:ph type="title"/>
          </p:nvPr>
        </p:nvSpPr>
        <p:spPr>
          <a:noFill/>
          <a:ln/>
        </p:spPr>
        <p:txBody>
          <a:bodyPr/>
          <a:lstStyle/>
          <a:p>
            <a:r>
              <a:rPr lang="en-US" altLang="en-US" dirty="0"/>
              <a:t>Applied NWP</a:t>
            </a:r>
          </a:p>
        </p:txBody>
      </p:sp>
      <p:sp>
        <p:nvSpPr>
          <p:cNvPr id="74755" name="Rectangle 3"/>
          <p:cNvSpPr>
            <a:spLocks noGrp="1" noChangeArrowheads="1"/>
          </p:cNvSpPr>
          <p:nvPr>
            <p:ph type="body" sz="half" idx="1"/>
          </p:nvPr>
        </p:nvSpPr>
        <p:spPr>
          <a:xfrm>
            <a:off x="533400" y="1676400"/>
            <a:ext cx="4495800" cy="4800600"/>
          </a:xfrm>
          <a:noFill/>
          <a:ln/>
        </p:spPr>
        <p:txBody>
          <a:bodyPr>
            <a:normAutofit/>
          </a:bodyPr>
          <a:lstStyle/>
          <a:p>
            <a:r>
              <a:rPr lang="en-US" altLang="en-US" dirty="0" smtClean="0"/>
              <a:t>The QG </a:t>
            </a:r>
            <a:r>
              <a:rPr lang="en-US" altLang="en-US" dirty="0" err="1" smtClean="0"/>
              <a:t>Barotropic</a:t>
            </a:r>
            <a:r>
              <a:rPr lang="en-US" altLang="en-US" dirty="0" smtClean="0"/>
              <a:t> Model </a:t>
            </a:r>
            <a:r>
              <a:rPr lang="en-US" altLang="en-US" sz="2800" dirty="0" smtClean="0"/>
              <a:t>[7.1-7.7]; a “cookbook” recipe for numerically solving the </a:t>
            </a:r>
            <a:r>
              <a:rPr lang="en-US" altLang="en-US" sz="2800" dirty="0" err="1" smtClean="0"/>
              <a:t>barotropic</a:t>
            </a:r>
            <a:r>
              <a:rPr lang="en-US" altLang="en-US" sz="2800" dirty="0" smtClean="0"/>
              <a:t> (Eq. (6.11) or equivalent-</a:t>
            </a:r>
            <a:r>
              <a:rPr lang="en-US" altLang="en-US" sz="2800" dirty="0" err="1" smtClean="0"/>
              <a:t>barotropic</a:t>
            </a:r>
            <a:r>
              <a:rPr lang="en-US" altLang="en-US" sz="2800" dirty="0" smtClean="0"/>
              <a:t> (Eq. 6.20) QG vorticity equation.</a:t>
            </a:r>
          </a:p>
          <a:p>
            <a:endParaRPr lang="en-US" altLang="en-US" dirty="0" smtClean="0"/>
          </a:p>
          <a:p>
            <a:endParaRPr lang="en-US" altLang="en-US" dirty="0"/>
          </a:p>
          <a:p>
            <a:endParaRPr lang="en-US" altLang="en-US" dirty="0" smtClean="0"/>
          </a:p>
          <a:p>
            <a:pPr marL="0" indent="0">
              <a:buNone/>
            </a:pPr>
            <a:endParaRPr lang="en-US" altLang="en-US" dirty="0"/>
          </a:p>
          <a:p>
            <a:endParaRPr lang="en-US" altLang="en-US" sz="2800" dirty="0" smtClean="0"/>
          </a:p>
          <a:p>
            <a:endParaRPr lang="en-US" altLang="en-US" dirty="0"/>
          </a:p>
          <a:p>
            <a:pPr marL="0" indent="0">
              <a:buNone/>
            </a:pPr>
            <a:endParaRPr lang="en-US" altLang="en-US" sz="2800" dirty="0"/>
          </a:p>
        </p:txBody>
      </p:sp>
      <p:pic>
        <p:nvPicPr>
          <p:cNvPr id="13" name="Picture 12" descr="Figure7-2.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1600" y="76200"/>
            <a:ext cx="3759200" cy="5499100"/>
          </a:xfrm>
          <a:prstGeom prst="rect">
            <a:avLst/>
          </a:prstGeom>
        </p:spPr>
      </p:pic>
      <p:sp>
        <p:nvSpPr>
          <p:cNvPr id="14" name="Content Placeholder 2"/>
          <p:cNvSpPr>
            <a:spLocks noGrp="1"/>
          </p:cNvSpPr>
          <p:nvPr>
            <p:ph idx="1"/>
          </p:nvPr>
        </p:nvSpPr>
        <p:spPr>
          <a:xfrm>
            <a:off x="5181600" y="5853272"/>
            <a:ext cx="3886200" cy="699928"/>
          </a:xfrm>
        </p:spPr>
        <p:txBody>
          <a:bodyPr>
            <a:normAutofit/>
          </a:bodyPr>
          <a:lstStyle/>
          <a:p>
            <a:pPr marL="0" indent="0">
              <a:buNone/>
            </a:pPr>
            <a:r>
              <a:rPr lang="en-US" sz="1400" b="1" dirty="0" smtClean="0"/>
              <a:t>Fig. </a:t>
            </a:r>
            <a:r>
              <a:rPr lang="en-US" sz="1400" b="1" dirty="0" smtClean="0"/>
              <a:t>7.2: </a:t>
            </a:r>
            <a:r>
              <a:rPr lang="en-US" sz="1400" dirty="0" smtClean="0"/>
              <a:t>Flowchart showing general algorithm for solving the </a:t>
            </a:r>
            <a:r>
              <a:rPr lang="en-US" sz="1400" dirty="0" err="1" smtClean="0"/>
              <a:t>barotropic</a:t>
            </a:r>
            <a:r>
              <a:rPr lang="en-US" sz="1400" dirty="0" smtClean="0"/>
              <a:t> model.</a:t>
            </a:r>
            <a:endParaRPr lang="en-US" sz="1400" dirty="0"/>
          </a:p>
        </p:txBody>
      </p:sp>
    </p:spTree>
    <p:extLst>
      <p:ext uri="{BB962C8B-B14F-4D97-AF65-F5344CB8AC3E}">
        <p14:creationId xmlns:p14="http://schemas.microsoft.com/office/powerpoint/2010/main" val="908980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Rectangle 4"/>
          <p:cNvSpPr>
            <a:spLocks noGrp="1" noChangeArrowheads="1"/>
          </p:cNvSpPr>
          <p:nvPr>
            <p:ph type="title"/>
          </p:nvPr>
        </p:nvSpPr>
        <p:spPr>
          <a:noFill/>
          <a:ln/>
        </p:spPr>
        <p:txBody>
          <a:bodyPr/>
          <a:lstStyle/>
          <a:p>
            <a:r>
              <a:rPr lang="en-US" altLang="en-US" dirty="0"/>
              <a:t>Applied NWP</a:t>
            </a:r>
          </a:p>
        </p:txBody>
      </p:sp>
      <p:sp>
        <p:nvSpPr>
          <p:cNvPr id="74755" name="Rectangle 3"/>
          <p:cNvSpPr>
            <a:spLocks noGrp="1" noChangeArrowheads="1"/>
          </p:cNvSpPr>
          <p:nvPr>
            <p:ph type="body" sz="half" idx="1"/>
          </p:nvPr>
        </p:nvSpPr>
        <p:spPr>
          <a:xfrm>
            <a:off x="533400" y="1676400"/>
            <a:ext cx="4495800" cy="4800600"/>
          </a:xfrm>
          <a:noFill/>
          <a:ln/>
        </p:spPr>
        <p:txBody>
          <a:bodyPr>
            <a:normAutofit/>
          </a:bodyPr>
          <a:lstStyle/>
          <a:p>
            <a:r>
              <a:rPr lang="en-US" altLang="en-US" dirty="0" smtClean="0"/>
              <a:t>The QG </a:t>
            </a:r>
            <a:r>
              <a:rPr lang="en-US" altLang="en-US" dirty="0" err="1" smtClean="0"/>
              <a:t>Barotropic</a:t>
            </a:r>
            <a:r>
              <a:rPr lang="en-US" altLang="en-US" dirty="0" smtClean="0"/>
              <a:t> Model </a:t>
            </a:r>
            <a:r>
              <a:rPr lang="en-US" altLang="en-US" sz="2800" dirty="0" smtClean="0"/>
              <a:t>[7.1-7.7], </a:t>
            </a:r>
            <a:r>
              <a:rPr lang="en-US" altLang="en-US" sz="2800" u="sng" dirty="0" smtClean="0"/>
              <a:t>Step 1</a:t>
            </a:r>
          </a:p>
          <a:p>
            <a:pPr marL="0" indent="0">
              <a:buNone/>
            </a:pPr>
            <a:r>
              <a:rPr lang="en-US" altLang="en-US" dirty="0" smtClean="0"/>
              <a:t>Calculate initial geostrophic relative vorticity</a:t>
            </a:r>
            <a:endParaRPr lang="en-US" altLang="en-US" sz="2800" dirty="0" smtClean="0"/>
          </a:p>
          <a:p>
            <a:endParaRPr lang="en-US" altLang="en-US" dirty="0" smtClean="0"/>
          </a:p>
          <a:p>
            <a:endParaRPr lang="en-US" altLang="en-US" dirty="0"/>
          </a:p>
          <a:p>
            <a:endParaRPr lang="en-US" altLang="en-US" dirty="0" smtClean="0"/>
          </a:p>
          <a:p>
            <a:pPr marL="0" indent="0">
              <a:buNone/>
            </a:pPr>
            <a:endParaRPr lang="en-US" altLang="en-US" dirty="0"/>
          </a:p>
          <a:p>
            <a:endParaRPr lang="en-US" altLang="en-US" sz="2800" dirty="0" smtClean="0"/>
          </a:p>
          <a:p>
            <a:endParaRPr lang="en-US" altLang="en-US" dirty="0"/>
          </a:p>
          <a:p>
            <a:pPr marL="0" indent="0">
              <a:buNone/>
            </a:pPr>
            <a:endParaRPr lang="en-US" altLang="en-US" sz="2800" dirty="0"/>
          </a:p>
        </p:txBody>
      </p:sp>
      <p:pic>
        <p:nvPicPr>
          <p:cNvPr id="13" name="Picture 12" descr="Figure7-2.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1600" y="76200"/>
            <a:ext cx="3759200" cy="5499100"/>
          </a:xfrm>
          <a:prstGeom prst="rect">
            <a:avLst/>
          </a:prstGeom>
        </p:spPr>
      </p:pic>
      <p:sp>
        <p:nvSpPr>
          <p:cNvPr id="14" name="Content Placeholder 2"/>
          <p:cNvSpPr>
            <a:spLocks noGrp="1"/>
          </p:cNvSpPr>
          <p:nvPr>
            <p:ph idx="1"/>
          </p:nvPr>
        </p:nvSpPr>
        <p:spPr>
          <a:xfrm>
            <a:off x="5181600" y="5853272"/>
            <a:ext cx="3886200" cy="699928"/>
          </a:xfrm>
        </p:spPr>
        <p:txBody>
          <a:bodyPr>
            <a:normAutofit/>
          </a:bodyPr>
          <a:lstStyle/>
          <a:p>
            <a:pPr marL="0" indent="0">
              <a:buNone/>
            </a:pPr>
            <a:r>
              <a:rPr lang="en-US" sz="1400" b="1" dirty="0" smtClean="0"/>
              <a:t>Fig. </a:t>
            </a:r>
            <a:r>
              <a:rPr lang="en-US" sz="1400" b="1" dirty="0" smtClean="0"/>
              <a:t>7.2: </a:t>
            </a:r>
            <a:r>
              <a:rPr lang="en-US" sz="1400" dirty="0" smtClean="0"/>
              <a:t>Flowchart showing general algorithm for solving the </a:t>
            </a:r>
            <a:r>
              <a:rPr lang="en-US" sz="1400" dirty="0" err="1" smtClean="0"/>
              <a:t>barotropic</a:t>
            </a:r>
            <a:r>
              <a:rPr lang="en-US" sz="1400" dirty="0" smtClean="0"/>
              <a:t> model.</a:t>
            </a:r>
            <a:endParaRPr lang="en-US" sz="1400" dirty="0"/>
          </a:p>
        </p:txBody>
      </p:sp>
      <p:sp>
        <p:nvSpPr>
          <p:cNvPr id="2" name="Rectangle 1"/>
          <p:cNvSpPr/>
          <p:nvPr/>
        </p:nvSpPr>
        <p:spPr>
          <a:xfrm>
            <a:off x="5190309" y="1066800"/>
            <a:ext cx="1676400" cy="685800"/>
          </a:xfrm>
          <a:prstGeom prst="rect">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3"/>
          <a:stretch>
            <a:fillRect/>
          </a:stretch>
        </p:blipFill>
        <p:spPr>
          <a:xfrm>
            <a:off x="655445" y="3429000"/>
            <a:ext cx="4068955" cy="456486"/>
          </a:xfrm>
          <a:prstGeom prst="rect">
            <a:avLst/>
          </a:prstGeom>
        </p:spPr>
      </p:pic>
      <p:pic>
        <p:nvPicPr>
          <p:cNvPr id="4" name="Picture 3"/>
          <p:cNvPicPr>
            <a:picLocks noChangeAspect="1"/>
          </p:cNvPicPr>
          <p:nvPr/>
        </p:nvPicPr>
        <p:blipFill>
          <a:blip r:embed="rId4"/>
          <a:stretch>
            <a:fillRect/>
          </a:stretch>
        </p:blipFill>
        <p:spPr>
          <a:xfrm>
            <a:off x="228600" y="3886200"/>
            <a:ext cx="4620264" cy="580664"/>
          </a:xfrm>
          <a:prstGeom prst="rect">
            <a:avLst/>
          </a:prstGeom>
        </p:spPr>
      </p:pic>
      <p:pic>
        <p:nvPicPr>
          <p:cNvPr id="5" name="Picture 4"/>
          <p:cNvPicPr>
            <a:picLocks noChangeAspect="1"/>
          </p:cNvPicPr>
          <p:nvPr/>
        </p:nvPicPr>
        <p:blipFill>
          <a:blip r:embed="rId5"/>
          <a:stretch>
            <a:fillRect/>
          </a:stretch>
        </p:blipFill>
        <p:spPr>
          <a:xfrm>
            <a:off x="228600" y="4797310"/>
            <a:ext cx="4799744" cy="841490"/>
          </a:xfrm>
          <a:prstGeom prst="rect">
            <a:avLst/>
          </a:prstGeom>
        </p:spPr>
      </p:pic>
      <p:sp>
        <p:nvSpPr>
          <p:cNvPr id="10" name="TextBox 9"/>
          <p:cNvSpPr txBox="1"/>
          <p:nvPr/>
        </p:nvSpPr>
        <p:spPr>
          <a:xfrm>
            <a:off x="76200" y="5749120"/>
            <a:ext cx="4876800" cy="923330"/>
          </a:xfrm>
          <a:prstGeom prst="rect">
            <a:avLst/>
          </a:prstGeom>
          <a:noFill/>
        </p:spPr>
        <p:txBody>
          <a:bodyPr wrap="square" rtlCol="0">
            <a:spAutoFit/>
          </a:bodyPr>
          <a:lstStyle/>
          <a:p>
            <a:r>
              <a:rPr lang="en-US" sz="1800" dirty="0" err="1" smtClean="0"/>
              <a:t>Eqs</a:t>
            </a:r>
            <a:r>
              <a:rPr lang="en-US" sz="1800" dirty="0" smtClean="0"/>
              <a:t>. (7.6) and (7.7) must be applied away from the grid boundary, unless cyclic boundary conditions are used {to be discussed later in this LP…}</a:t>
            </a:r>
            <a:endParaRPr lang="en-US" sz="1800" dirty="0"/>
          </a:p>
        </p:txBody>
      </p:sp>
      <p:sp>
        <p:nvSpPr>
          <p:cNvPr id="11" name="TextBox 10"/>
          <p:cNvSpPr txBox="1"/>
          <p:nvPr/>
        </p:nvSpPr>
        <p:spPr>
          <a:xfrm>
            <a:off x="163910" y="4412587"/>
            <a:ext cx="659155" cy="369332"/>
          </a:xfrm>
          <a:prstGeom prst="rect">
            <a:avLst/>
          </a:prstGeom>
          <a:noFill/>
          <a:ln>
            <a:solidFill>
              <a:srgbClr val="FF0000"/>
            </a:solidFill>
          </a:ln>
        </p:spPr>
        <p:txBody>
          <a:bodyPr wrap="none" rtlCol="0">
            <a:spAutoFit/>
          </a:bodyPr>
          <a:lstStyle/>
          <a:p>
            <a:r>
              <a:rPr lang="en-US" sz="1800" dirty="0" smtClean="0">
                <a:solidFill>
                  <a:srgbClr val="FF0000"/>
                </a:solidFill>
              </a:rPr>
              <a:t>-OR-</a:t>
            </a:r>
            <a:endParaRPr lang="en-US" sz="1800" dirty="0">
              <a:solidFill>
                <a:srgbClr val="FF0000"/>
              </a:solidFill>
            </a:endParaRPr>
          </a:p>
        </p:txBody>
      </p:sp>
    </p:spTree>
    <p:extLst>
      <p:ext uri="{BB962C8B-B14F-4D97-AF65-F5344CB8AC3E}">
        <p14:creationId xmlns:p14="http://schemas.microsoft.com/office/powerpoint/2010/main" val="22333125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Rectangle 4"/>
          <p:cNvSpPr>
            <a:spLocks noGrp="1" noChangeArrowheads="1"/>
          </p:cNvSpPr>
          <p:nvPr>
            <p:ph type="title"/>
          </p:nvPr>
        </p:nvSpPr>
        <p:spPr>
          <a:noFill/>
          <a:ln/>
        </p:spPr>
        <p:txBody>
          <a:bodyPr/>
          <a:lstStyle/>
          <a:p>
            <a:r>
              <a:rPr lang="en-US" altLang="en-US" dirty="0"/>
              <a:t>Applied NWP</a:t>
            </a:r>
          </a:p>
        </p:txBody>
      </p:sp>
      <p:sp>
        <p:nvSpPr>
          <p:cNvPr id="74755" name="Rectangle 3"/>
          <p:cNvSpPr>
            <a:spLocks noGrp="1" noChangeArrowheads="1"/>
          </p:cNvSpPr>
          <p:nvPr>
            <p:ph type="body" sz="half" idx="1"/>
          </p:nvPr>
        </p:nvSpPr>
        <p:spPr>
          <a:xfrm>
            <a:off x="533400" y="1676400"/>
            <a:ext cx="4495800" cy="4800600"/>
          </a:xfrm>
          <a:noFill/>
          <a:ln/>
        </p:spPr>
        <p:txBody>
          <a:bodyPr>
            <a:normAutofit/>
          </a:bodyPr>
          <a:lstStyle/>
          <a:p>
            <a:r>
              <a:rPr lang="en-US" altLang="en-US" dirty="0" smtClean="0"/>
              <a:t>The QG </a:t>
            </a:r>
            <a:r>
              <a:rPr lang="en-US" altLang="en-US" dirty="0" err="1" smtClean="0"/>
              <a:t>Barotropic</a:t>
            </a:r>
            <a:r>
              <a:rPr lang="en-US" altLang="en-US" dirty="0" smtClean="0"/>
              <a:t> Model </a:t>
            </a:r>
            <a:r>
              <a:rPr lang="en-US" altLang="en-US" sz="2800" dirty="0" smtClean="0"/>
              <a:t>[7.1-7.7], </a:t>
            </a:r>
            <a:r>
              <a:rPr lang="en-US" altLang="en-US" sz="2800" u="sng" dirty="0" smtClean="0"/>
              <a:t>Step 2</a:t>
            </a:r>
          </a:p>
          <a:p>
            <a:pPr marL="0" indent="0">
              <a:buNone/>
            </a:pPr>
            <a:r>
              <a:rPr lang="en-US" altLang="en-US" dirty="0" smtClean="0"/>
              <a:t>Calculate relative vorticity advection             </a:t>
            </a:r>
          </a:p>
          <a:p>
            <a:pPr marL="0" indent="0">
              <a:buNone/>
            </a:pPr>
            <a:endParaRPr lang="en-US" altLang="en-US" dirty="0" smtClean="0"/>
          </a:p>
          <a:p>
            <a:pPr marL="0" indent="0">
              <a:buNone/>
            </a:pPr>
            <a:r>
              <a:rPr lang="en-US" altLang="en-US" dirty="0" smtClean="0"/>
              <a:t>and initial </a:t>
            </a:r>
            <a:r>
              <a:rPr lang="en-US" altLang="en-US" dirty="0" err="1" smtClean="0"/>
              <a:t>meridional</a:t>
            </a:r>
            <a:r>
              <a:rPr lang="en-US" altLang="en-US" dirty="0" smtClean="0"/>
              <a:t> geostrophic wind</a:t>
            </a:r>
            <a:endParaRPr lang="en-US" altLang="en-US" sz="2800" dirty="0" smtClean="0"/>
          </a:p>
          <a:p>
            <a:pPr marL="0" indent="0">
              <a:buNone/>
            </a:pPr>
            <a:endParaRPr lang="en-US" altLang="en-US" dirty="0" smtClean="0"/>
          </a:p>
          <a:p>
            <a:endParaRPr lang="en-US" altLang="en-US" dirty="0"/>
          </a:p>
          <a:p>
            <a:endParaRPr lang="en-US" altLang="en-US" dirty="0" smtClean="0"/>
          </a:p>
          <a:p>
            <a:pPr marL="0" indent="0">
              <a:buNone/>
            </a:pPr>
            <a:endParaRPr lang="en-US" altLang="en-US" dirty="0"/>
          </a:p>
          <a:p>
            <a:endParaRPr lang="en-US" altLang="en-US" sz="2800" dirty="0" smtClean="0"/>
          </a:p>
          <a:p>
            <a:endParaRPr lang="en-US" altLang="en-US" dirty="0"/>
          </a:p>
          <a:p>
            <a:pPr marL="0" indent="0">
              <a:buNone/>
            </a:pPr>
            <a:endParaRPr lang="en-US" altLang="en-US" sz="2800" dirty="0"/>
          </a:p>
        </p:txBody>
      </p:sp>
      <p:pic>
        <p:nvPicPr>
          <p:cNvPr id="13" name="Picture 12" descr="Figure7-2.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1600" y="76200"/>
            <a:ext cx="3759200" cy="5499100"/>
          </a:xfrm>
          <a:prstGeom prst="rect">
            <a:avLst/>
          </a:prstGeom>
        </p:spPr>
      </p:pic>
      <p:sp>
        <p:nvSpPr>
          <p:cNvPr id="14" name="Content Placeholder 2"/>
          <p:cNvSpPr>
            <a:spLocks noGrp="1"/>
          </p:cNvSpPr>
          <p:nvPr>
            <p:ph idx="1"/>
          </p:nvPr>
        </p:nvSpPr>
        <p:spPr>
          <a:xfrm>
            <a:off x="5181600" y="5853272"/>
            <a:ext cx="3886200" cy="699928"/>
          </a:xfrm>
        </p:spPr>
        <p:txBody>
          <a:bodyPr>
            <a:normAutofit/>
          </a:bodyPr>
          <a:lstStyle/>
          <a:p>
            <a:pPr marL="0" indent="0">
              <a:buNone/>
            </a:pPr>
            <a:r>
              <a:rPr lang="en-US" sz="1400" b="1" dirty="0" smtClean="0"/>
              <a:t>Fig. </a:t>
            </a:r>
            <a:r>
              <a:rPr lang="en-US" sz="1400" b="1" dirty="0" smtClean="0"/>
              <a:t>7.2: </a:t>
            </a:r>
            <a:r>
              <a:rPr lang="en-US" sz="1400" dirty="0" smtClean="0"/>
              <a:t>Flowchart showing general algorithm for solving the </a:t>
            </a:r>
            <a:r>
              <a:rPr lang="en-US" sz="1400" dirty="0" err="1" smtClean="0"/>
              <a:t>barotropic</a:t>
            </a:r>
            <a:r>
              <a:rPr lang="en-US" sz="1400" dirty="0" smtClean="0"/>
              <a:t> model.</a:t>
            </a:r>
            <a:endParaRPr lang="en-US" sz="1400" dirty="0"/>
          </a:p>
        </p:txBody>
      </p:sp>
      <p:sp>
        <p:nvSpPr>
          <p:cNvPr id="2" name="Rectangle 1"/>
          <p:cNvSpPr/>
          <p:nvPr/>
        </p:nvSpPr>
        <p:spPr>
          <a:xfrm>
            <a:off x="5190309" y="1905000"/>
            <a:ext cx="1676400" cy="685800"/>
          </a:xfrm>
          <a:prstGeom prst="rect">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9553" y="5849402"/>
            <a:ext cx="4876800" cy="923330"/>
          </a:xfrm>
          <a:prstGeom prst="rect">
            <a:avLst/>
          </a:prstGeom>
          <a:noFill/>
        </p:spPr>
        <p:txBody>
          <a:bodyPr wrap="square" rtlCol="0">
            <a:spAutoFit/>
          </a:bodyPr>
          <a:lstStyle/>
          <a:p>
            <a:r>
              <a:rPr lang="en-US" sz="1800" dirty="0" smtClean="0"/>
              <a:t>Eq. (7.14) must be applied away from the grid boundary, unless cyclic boundary conditions are used {to be discussed later in this LP…}</a:t>
            </a:r>
            <a:endParaRPr lang="en-US" sz="1800" dirty="0"/>
          </a:p>
        </p:txBody>
      </p:sp>
      <p:pic>
        <p:nvPicPr>
          <p:cNvPr id="6" name="Picture 5"/>
          <p:cNvPicPr>
            <a:picLocks noChangeAspect="1"/>
          </p:cNvPicPr>
          <p:nvPr/>
        </p:nvPicPr>
        <p:blipFill>
          <a:blip r:embed="rId3"/>
          <a:stretch>
            <a:fillRect/>
          </a:stretch>
        </p:blipFill>
        <p:spPr>
          <a:xfrm>
            <a:off x="2133600" y="2971800"/>
            <a:ext cx="876000" cy="419957"/>
          </a:xfrm>
          <a:prstGeom prst="rect">
            <a:avLst/>
          </a:prstGeom>
        </p:spPr>
      </p:pic>
      <p:pic>
        <p:nvPicPr>
          <p:cNvPr id="7" name="Picture 6"/>
          <p:cNvPicPr>
            <a:picLocks noChangeAspect="1"/>
          </p:cNvPicPr>
          <p:nvPr/>
        </p:nvPicPr>
        <p:blipFill>
          <a:blip r:embed="rId4"/>
          <a:stretch>
            <a:fillRect/>
          </a:stretch>
        </p:blipFill>
        <p:spPr>
          <a:xfrm>
            <a:off x="335494" y="5139706"/>
            <a:ext cx="4595776" cy="725075"/>
          </a:xfrm>
          <a:prstGeom prst="rect">
            <a:avLst/>
          </a:prstGeom>
        </p:spPr>
      </p:pic>
      <p:pic>
        <p:nvPicPr>
          <p:cNvPr id="8" name="Picture 7"/>
          <p:cNvPicPr>
            <a:picLocks noChangeAspect="1"/>
          </p:cNvPicPr>
          <p:nvPr/>
        </p:nvPicPr>
        <p:blipFill>
          <a:blip r:embed="rId5"/>
          <a:stretch>
            <a:fillRect/>
          </a:stretch>
        </p:blipFill>
        <p:spPr>
          <a:xfrm>
            <a:off x="398590" y="3352800"/>
            <a:ext cx="4416965" cy="709696"/>
          </a:xfrm>
          <a:prstGeom prst="rect">
            <a:avLst/>
          </a:prstGeom>
        </p:spPr>
      </p:pic>
    </p:spTree>
    <p:extLst>
      <p:ext uri="{BB962C8B-B14F-4D97-AF65-F5344CB8AC3E}">
        <p14:creationId xmlns:p14="http://schemas.microsoft.com/office/powerpoint/2010/main" val="18057321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Rectangle 4"/>
          <p:cNvSpPr>
            <a:spLocks noGrp="1" noChangeArrowheads="1"/>
          </p:cNvSpPr>
          <p:nvPr>
            <p:ph type="title"/>
          </p:nvPr>
        </p:nvSpPr>
        <p:spPr>
          <a:noFill/>
          <a:ln/>
        </p:spPr>
        <p:txBody>
          <a:bodyPr/>
          <a:lstStyle/>
          <a:p>
            <a:r>
              <a:rPr lang="en-US" altLang="en-US" dirty="0"/>
              <a:t>Applied NWP</a:t>
            </a:r>
          </a:p>
        </p:txBody>
      </p:sp>
      <p:sp>
        <p:nvSpPr>
          <p:cNvPr id="74755" name="Rectangle 3"/>
          <p:cNvSpPr>
            <a:spLocks noGrp="1" noChangeArrowheads="1"/>
          </p:cNvSpPr>
          <p:nvPr>
            <p:ph type="body" sz="half" idx="1"/>
          </p:nvPr>
        </p:nvSpPr>
        <p:spPr>
          <a:xfrm>
            <a:off x="533400" y="1676400"/>
            <a:ext cx="4495800" cy="4800600"/>
          </a:xfrm>
          <a:noFill/>
          <a:ln/>
        </p:spPr>
        <p:txBody>
          <a:bodyPr>
            <a:normAutofit/>
          </a:bodyPr>
          <a:lstStyle/>
          <a:p>
            <a:r>
              <a:rPr lang="en-US" altLang="en-US" dirty="0" smtClean="0"/>
              <a:t>The QG </a:t>
            </a:r>
            <a:r>
              <a:rPr lang="en-US" altLang="en-US" dirty="0" err="1" smtClean="0"/>
              <a:t>Barotropic</a:t>
            </a:r>
            <a:r>
              <a:rPr lang="en-US" altLang="en-US" dirty="0" smtClean="0"/>
              <a:t> Model </a:t>
            </a:r>
            <a:r>
              <a:rPr lang="en-US" altLang="en-US" sz="2800" dirty="0" smtClean="0"/>
              <a:t>[7.1-7.7], </a:t>
            </a:r>
            <a:r>
              <a:rPr lang="en-US" altLang="en-US" sz="2800" u="sng" dirty="0" smtClean="0"/>
              <a:t>Step 3</a:t>
            </a:r>
          </a:p>
          <a:p>
            <a:pPr marL="0" indent="0">
              <a:buNone/>
            </a:pPr>
            <a:r>
              <a:rPr lang="en-US" altLang="en-US" dirty="0" smtClean="0"/>
              <a:t>Use the forward time-differencing scheme to solve Eq. (7.1) for the future value of the geostrophic vorticity</a:t>
            </a:r>
          </a:p>
          <a:p>
            <a:endParaRPr lang="en-US" altLang="en-US" dirty="0"/>
          </a:p>
          <a:p>
            <a:endParaRPr lang="en-US" altLang="en-US" dirty="0" smtClean="0"/>
          </a:p>
          <a:p>
            <a:pPr marL="0" indent="0">
              <a:buNone/>
            </a:pPr>
            <a:endParaRPr lang="en-US" altLang="en-US" dirty="0"/>
          </a:p>
          <a:p>
            <a:endParaRPr lang="en-US" altLang="en-US" sz="2800" dirty="0" smtClean="0"/>
          </a:p>
          <a:p>
            <a:endParaRPr lang="en-US" altLang="en-US" dirty="0"/>
          </a:p>
          <a:p>
            <a:pPr marL="0" indent="0">
              <a:buNone/>
            </a:pPr>
            <a:endParaRPr lang="en-US" altLang="en-US" sz="2800" dirty="0"/>
          </a:p>
        </p:txBody>
      </p:sp>
      <p:pic>
        <p:nvPicPr>
          <p:cNvPr id="13" name="Picture 12" descr="Figure7-2.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1600" y="76200"/>
            <a:ext cx="3759200" cy="5499100"/>
          </a:xfrm>
          <a:prstGeom prst="rect">
            <a:avLst/>
          </a:prstGeom>
        </p:spPr>
      </p:pic>
      <p:sp>
        <p:nvSpPr>
          <p:cNvPr id="14" name="Content Placeholder 2"/>
          <p:cNvSpPr>
            <a:spLocks noGrp="1"/>
          </p:cNvSpPr>
          <p:nvPr>
            <p:ph idx="1"/>
          </p:nvPr>
        </p:nvSpPr>
        <p:spPr>
          <a:xfrm>
            <a:off x="5181600" y="5853272"/>
            <a:ext cx="3886200" cy="699928"/>
          </a:xfrm>
        </p:spPr>
        <p:txBody>
          <a:bodyPr>
            <a:normAutofit/>
          </a:bodyPr>
          <a:lstStyle/>
          <a:p>
            <a:pPr marL="0" indent="0">
              <a:buNone/>
            </a:pPr>
            <a:r>
              <a:rPr lang="en-US" sz="1400" b="1" dirty="0" smtClean="0"/>
              <a:t>Fig. </a:t>
            </a:r>
            <a:r>
              <a:rPr lang="en-US" sz="1400" b="1" dirty="0" smtClean="0"/>
              <a:t>7.2: </a:t>
            </a:r>
            <a:r>
              <a:rPr lang="en-US" sz="1400" dirty="0" smtClean="0"/>
              <a:t>Flowchart showing general algorithm for solving the </a:t>
            </a:r>
            <a:r>
              <a:rPr lang="en-US" sz="1400" dirty="0" err="1" smtClean="0"/>
              <a:t>barotropic</a:t>
            </a:r>
            <a:r>
              <a:rPr lang="en-US" sz="1400" dirty="0" smtClean="0"/>
              <a:t> model.</a:t>
            </a:r>
            <a:endParaRPr lang="en-US" sz="1400" dirty="0"/>
          </a:p>
        </p:txBody>
      </p:sp>
      <p:sp>
        <p:nvSpPr>
          <p:cNvPr id="2" name="Rectangle 1"/>
          <p:cNvSpPr/>
          <p:nvPr/>
        </p:nvSpPr>
        <p:spPr>
          <a:xfrm>
            <a:off x="5209903" y="2697480"/>
            <a:ext cx="1676400" cy="685800"/>
          </a:xfrm>
          <a:prstGeom prst="rect">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3"/>
          <a:stretch>
            <a:fillRect/>
          </a:stretch>
        </p:blipFill>
        <p:spPr>
          <a:xfrm>
            <a:off x="103874" y="4267200"/>
            <a:ext cx="5077726" cy="467548"/>
          </a:xfrm>
          <a:prstGeom prst="rect">
            <a:avLst/>
          </a:prstGeom>
        </p:spPr>
      </p:pic>
      <p:sp>
        <p:nvSpPr>
          <p:cNvPr id="4" name="Rectangle 3"/>
          <p:cNvSpPr/>
          <p:nvPr/>
        </p:nvSpPr>
        <p:spPr>
          <a:xfrm>
            <a:off x="1143000" y="4262026"/>
            <a:ext cx="76200" cy="15757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rot="16476154">
            <a:off x="1143000" y="4278150"/>
            <a:ext cx="1524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524000" y="4340813"/>
            <a:ext cx="152400" cy="231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4648200" y="4340813"/>
            <a:ext cx="533400" cy="3073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794915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Rectangle 4"/>
          <p:cNvSpPr>
            <a:spLocks noGrp="1" noChangeArrowheads="1"/>
          </p:cNvSpPr>
          <p:nvPr>
            <p:ph type="title"/>
          </p:nvPr>
        </p:nvSpPr>
        <p:spPr>
          <a:noFill/>
          <a:ln/>
        </p:spPr>
        <p:txBody>
          <a:bodyPr/>
          <a:lstStyle/>
          <a:p>
            <a:r>
              <a:rPr lang="en-US" altLang="en-US" dirty="0"/>
              <a:t>Applied NWP</a:t>
            </a:r>
          </a:p>
        </p:txBody>
      </p:sp>
      <p:sp>
        <p:nvSpPr>
          <p:cNvPr id="74755" name="Rectangle 3"/>
          <p:cNvSpPr>
            <a:spLocks noGrp="1" noChangeArrowheads="1"/>
          </p:cNvSpPr>
          <p:nvPr>
            <p:ph type="body" sz="half" idx="1"/>
          </p:nvPr>
        </p:nvSpPr>
        <p:spPr>
          <a:xfrm>
            <a:off x="533400" y="1676400"/>
            <a:ext cx="4495800" cy="4800600"/>
          </a:xfrm>
          <a:noFill/>
          <a:ln/>
        </p:spPr>
        <p:txBody>
          <a:bodyPr>
            <a:normAutofit/>
          </a:bodyPr>
          <a:lstStyle/>
          <a:p>
            <a:r>
              <a:rPr lang="en-US" altLang="en-US" dirty="0" smtClean="0"/>
              <a:t>The QG </a:t>
            </a:r>
            <a:r>
              <a:rPr lang="en-US" altLang="en-US" dirty="0" err="1" smtClean="0"/>
              <a:t>Barotropic</a:t>
            </a:r>
            <a:r>
              <a:rPr lang="en-US" altLang="en-US" dirty="0" smtClean="0"/>
              <a:t> Model </a:t>
            </a:r>
            <a:r>
              <a:rPr lang="en-US" altLang="en-US" sz="2800" dirty="0" smtClean="0"/>
              <a:t>[7.1-7.7], </a:t>
            </a:r>
            <a:r>
              <a:rPr lang="en-US" altLang="en-US" sz="2800" u="sng" dirty="0" smtClean="0"/>
              <a:t>Step 4</a:t>
            </a:r>
          </a:p>
          <a:p>
            <a:pPr marL="0" indent="0">
              <a:buNone/>
            </a:pPr>
            <a:r>
              <a:rPr lang="en-US" altLang="en-US" dirty="0" smtClean="0"/>
              <a:t>Put “new” (n+1) geostrophic vorticity values into “old” array (n)</a:t>
            </a:r>
          </a:p>
          <a:p>
            <a:endParaRPr lang="en-US" altLang="en-US" dirty="0"/>
          </a:p>
          <a:p>
            <a:endParaRPr lang="en-US" altLang="en-US" dirty="0" smtClean="0"/>
          </a:p>
          <a:p>
            <a:pPr marL="0" indent="0">
              <a:buNone/>
            </a:pPr>
            <a:endParaRPr lang="en-US" altLang="en-US" dirty="0"/>
          </a:p>
          <a:p>
            <a:endParaRPr lang="en-US" altLang="en-US" sz="2800" dirty="0" smtClean="0"/>
          </a:p>
          <a:p>
            <a:endParaRPr lang="en-US" altLang="en-US" dirty="0"/>
          </a:p>
          <a:p>
            <a:pPr marL="0" indent="0">
              <a:buNone/>
            </a:pPr>
            <a:endParaRPr lang="en-US" altLang="en-US" sz="2800" dirty="0"/>
          </a:p>
        </p:txBody>
      </p:sp>
      <p:pic>
        <p:nvPicPr>
          <p:cNvPr id="13" name="Picture 12" descr="Figure7-2.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1600" y="76200"/>
            <a:ext cx="3759200" cy="5499100"/>
          </a:xfrm>
          <a:prstGeom prst="rect">
            <a:avLst/>
          </a:prstGeom>
        </p:spPr>
      </p:pic>
      <p:sp>
        <p:nvSpPr>
          <p:cNvPr id="14" name="Content Placeholder 2"/>
          <p:cNvSpPr>
            <a:spLocks noGrp="1"/>
          </p:cNvSpPr>
          <p:nvPr>
            <p:ph idx="1"/>
          </p:nvPr>
        </p:nvSpPr>
        <p:spPr>
          <a:xfrm>
            <a:off x="5181600" y="5853272"/>
            <a:ext cx="3886200" cy="699928"/>
          </a:xfrm>
        </p:spPr>
        <p:txBody>
          <a:bodyPr>
            <a:normAutofit/>
          </a:bodyPr>
          <a:lstStyle/>
          <a:p>
            <a:pPr marL="0" indent="0">
              <a:buNone/>
            </a:pPr>
            <a:r>
              <a:rPr lang="en-US" sz="1400" b="1" dirty="0" smtClean="0"/>
              <a:t>Fig. </a:t>
            </a:r>
            <a:r>
              <a:rPr lang="en-US" sz="1400" b="1" dirty="0" smtClean="0"/>
              <a:t>7.2: </a:t>
            </a:r>
            <a:r>
              <a:rPr lang="en-US" sz="1400" dirty="0" smtClean="0"/>
              <a:t>Flowchart showing general algorithm for solving the </a:t>
            </a:r>
            <a:r>
              <a:rPr lang="en-US" sz="1400" dirty="0" err="1" smtClean="0"/>
              <a:t>barotropic</a:t>
            </a:r>
            <a:r>
              <a:rPr lang="en-US" sz="1400" dirty="0" smtClean="0"/>
              <a:t> model.</a:t>
            </a:r>
            <a:endParaRPr lang="en-US" sz="1400" dirty="0"/>
          </a:p>
        </p:txBody>
      </p:sp>
      <p:sp>
        <p:nvSpPr>
          <p:cNvPr id="2" name="Rectangle 1"/>
          <p:cNvSpPr/>
          <p:nvPr/>
        </p:nvSpPr>
        <p:spPr>
          <a:xfrm>
            <a:off x="5194663" y="3571666"/>
            <a:ext cx="1676400" cy="685800"/>
          </a:xfrm>
          <a:prstGeom prst="rect">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1143000" y="4262026"/>
            <a:ext cx="76200" cy="15757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rot="16476154">
            <a:off x="1143000" y="4278150"/>
            <a:ext cx="1524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524000" y="4340813"/>
            <a:ext cx="152400" cy="231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4648200" y="4340813"/>
            <a:ext cx="533400" cy="3073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58487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Rectangle 4"/>
          <p:cNvSpPr>
            <a:spLocks noGrp="1" noChangeArrowheads="1"/>
          </p:cNvSpPr>
          <p:nvPr>
            <p:ph type="title"/>
          </p:nvPr>
        </p:nvSpPr>
        <p:spPr>
          <a:noFill/>
          <a:ln/>
        </p:spPr>
        <p:txBody>
          <a:bodyPr/>
          <a:lstStyle/>
          <a:p>
            <a:r>
              <a:rPr lang="en-US" altLang="en-US" dirty="0"/>
              <a:t>Applied NWP</a:t>
            </a:r>
          </a:p>
        </p:txBody>
      </p:sp>
      <p:sp>
        <p:nvSpPr>
          <p:cNvPr id="74755" name="Rectangle 3"/>
          <p:cNvSpPr>
            <a:spLocks noGrp="1" noChangeArrowheads="1"/>
          </p:cNvSpPr>
          <p:nvPr>
            <p:ph type="body" sz="half" idx="1"/>
          </p:nvPr>
        </p:nvSpPr>
        <p:spPr>
          <a:xfrm>
            <a:off x="533400" y="1676400"/>
            <a:ext cx="4495800" cy="4800600"/>
          </a:xfrm>
          <a:noFill/>
          <a:ln/>
        </p:spPr>
        <p:txBody>
          <a:bodyPr>
            <a:normAutofit/>
          </a:bodyPr>
          <a:lstStyle/>
          <a:p>
            <a:r>
              <a:rPr lang="en-US" altLang="en-US" dirty="0" smtClean="0"/>
              <a:t>The QG </a:t>
            </a:r>
            <a:r>
              <a:rPr lang="en-US" altLang="en-US" dirty="0" err="1" smtClean="0"/>
              <a:t>Barotropic</a:t>
            </a:r>
            <a:r>
              <a:rPr lang="en-US" altLang="en-US" dirty="0" smtClean="0"/>
              <a:t> Model </a:t>
            </a:r>
            <a:r>
              <a:rPr lang="en-US" altLang="en-US" sz="2800" dirty="0" smtClean="0"/>
              <a:t>[7.1-7.7], </a:t>
            </a:r>
            <a:r>
              <a:rPr lang="en-US" altLang="en-US" sz="2800" u="sng" dirty="0" smtClean="0"/>
              <a:t>Step 4</a:t>
            </a:r>
          </a:p>
          <a:p>
            <a:pPr marL="0" indent="0">
              <a:buNone/>
            </a:pPr>
            <a:r>
              <a:rPr lang="en-US" altLang="en-US" dirty="0" smtClean="0"/>
              <a:t>Use relaxation [7.4] to calculate the inverse Laplacian for converting from </a:t>
            </a:r>
            <a:r>
              <a:rPr lang="en-US" altLang="en-US" dirty="0"/>
              <a:t>geostrophic vorticity values </a:t>
            </a:r>
            <a:r>
              <a:rPr lang="en-US" altLang="en-US" dirty="0" smtClean="0"/>
              <a:t>to streamfunction </a:t>
            </a:r>
          </a:p>
          <a:p>
            <a:endParaRPr lang="en-US" altLang="en-US" dirty="0"/>
          </a:p>
          <a:p>
            <a:endParaRPr lang="en-US" altLang="en-US" dirty="0" smtClean="0"/>
          </a:p>
          <a:p>
            <a:pPr marL="0" indent="0">
              <a:buNone/>
            </a:pPr>
            <a:endParaRPr lang="en-US" altLang="en-US" dirty="0"/>
          </a:p>
          <a:p>
            <a:endParaRPr lang="en-US" altLang="en-US" sz="2800" dirty="0" smtClean="0"/>
          </a:p>
          <a:p>
            <a:endParaRPr lang="en-US" altLang="en-US" dirty="0"/>
          </a:p>
          <a:p>
            <a:pPr marL="0" indent="0">
              <a:buNone/>
            </a:pPr>
            <a:endParaRPr lang="en-US" altLang="en-US" sz="2800" dirty="0"/>
          </a:p>
        </p:txBody>
      </p:sp>
      <p:pic>
        <p:nvPicPr>
          <p:cNvPr id="13" name="Picture 12" descr="Figure7-2.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1600" y="76200"/>
            <a:ext cx="3759200" cy="5499100"/>
          </a:xfrm>
          <a:prstGeom prst="rect">
            <a:avLst/>
          </a:prstGeom>
        </p:spPr>
      </p:pic>
      <p:sp>
        <p:nvSpPr>
          <p:cNvPr id="14" name="Content Placeholder 2"/>
          <p:cNvSpPr>
            <a:spLocks noGrp="1"/>
          </p:cNvSpPr>
          <p:nvPr>
            <p:ph idx="1"/>
          </p:nvPr>
        </p:nvSpPr>
        <p:spPr>
          <a:xfrm>
            <a:off x="5181600" y="5853272"/>
            <a:ext cx="3886200" cy="699928"/>
          </a:xfrm>
        </p:spPr>
        <p:txBody>
          <a:bodyPr>
            <a:normAutofit/>
          </a:bodyPr>
          <a:lstStyle/>
          <a:p>
            <a:pPr marL="0" indent="0">
              <a:buNone/>
            </a:pPr>
            <a:r>
              <a:rPr lang="en-US" sz="1400" b="1" dirty="0" smtClean="0"/>
              <a:t>Fig. </a:t>
            </a:r>
            <a:r>
              <a:rPr lang="en-US" sz="1400" b="1" dirty="0" smtClean="0"/>
              <a:t>7.2: </a:t>
            </a:r>
            <a:r>
              <a:rPr lang="en-US" sz="1400" dirty="0" smtClean="0"/>
              <a:t>Flowchart showing general algorithm for solving the </a:t>
            </a:r>
            <a:r>
              <a:rPr lang="en-US" sz="1400" dirty="0" err="1" smtClean="0"/>
              <a:t>barotropic</a:t>
            </a:r>
            <a:r>
              <a:rPr lang="en-US" sz="1400" dirty="0" smtClean="0"/>
              <a:t> model.</a:t>
            </a:r>
            <a:endParaRPr lang="en-US" sz="1400" dirty="0"/>
          </a:p>
        </p:txBody>
      </p:sp>
      <p:sp>
        <p:nvSpPr>
          <p:cNvPr id="9" name="Rectangle 8"/>
          <p:cNvSpPr/>
          <p:nvPr/>
        </p:nvSpPr>
        <p:spPr>
          <a:xfrm>
            <a:off x="4648200" y="4340813"/>
            <a:ext cx="533400" cy="3073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3"/>
          <a:stretch>
            <a:fillRect/>
          </a:stretch>
        </p:blipFill>
        <p:spPr>
          <a:xfrm>
            <a:off x="0" y="4742905"/>
            <a:ext cx="5110917" cy="514895"/>
          </a:xfrm>
          <a:prstGeom prst="rect">
            <a:avLst/>
          </a:prstGeom>
        </p:spPr>
      </p:pic>
      <p:pic>
        <p:nvPicPr>
          <p:cNvPr id="7" name="Picture 6"/>
          <p:cNvPicPr>
            <a:picLocks noChangeAspect="1"/>
          </p:cNvPicPr>
          <p:nvPr/>
        </p:nvPicPr>
        <p:blipFill>
          <a:blip r:embed="rId4"/>
          <a:stretch>
            <a:fillRect/>
          </a:stretch>
        </p:blipFill>
        <p:spPr>
          <a:xfrm>
            <a:off x="803701" y="5486400"/>
            <a:ext cx="3503513" cy="506312"/>
          </a:xfrm>
          <a:prstGeom prst="rect">
            <a:avLst/>
          </a:prstGeom>
        </p:spPr>
      </p:pic>
      <p:sp>
        <p:nvSpPr>
          <p:cNvPr id="2" name="Rectangle 1"/>
          <p:cNvSpPr/>
          <p:nvPr/>
        </p:nvSpPr>
        <p:spPr>
          <a:xfrm>
            <a:off x="5194663" y="4419600"/>
            <a:ext cx="1676400" cy="685800"/>
          </a:xfrm>
          <a:prstGeom prst="rect">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972173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Rectangle 4"/>
          <p:cNvSpPr>
            <a:spLocks noGrp="1" noChangeArrowheads="1"/>
          </p:cNvSpPr>
          <p:nvPr>
            <p:ph type="title"/>
          </p:nvPr>
        </p:nvSpPr>
        <p:spPr>
          <a:noFill/>
          <a:ln/>
        </p:spPr>
        <p:txBody>
          <a:bodyPr/>
          <a:lstStyle/>
          <a:p>
            <a:r>
              <a:rPr lang="en-US" altLang="en-US" dirty="0"/>
              <a:t>Applied NWP</a:t>
            </a:r>
          </a:p>
        </p:txBody>
      </p:sp>
      <p:sp>
        <p:nvSpPr>
          <p:cNvPr id="74755" name="Rectangle 3"/>
          <p:cNvSpPr>
            <a:spLocks noGrp="1" noChangeArrowheads="1"/>
          </p:cNvSpPr>
          <p:nvPr>
            <p:ph type="body" sz="half" idx="1"/>
          </p:nvPr>
        </p:nvSpPr>
        <p:spPr>
          <a:xfrm>
            <a:off x="533400" y="1676400"/>
            <a:ext cx="4495800" cy="4800600"/>
          </a:xfrm>
          <a:noFill/>
          <a:ln/>
        </p:spPr>
        <p:txBody>
          <a:bodyPr>
            <a:normAutofit/>
          </a:bodyPr>
          <a:lstStyle/>
          <a:p>
            <a:r>
              <a:rPr lang="en-US" altLang="en-US" dirty="0" smtClean="0"/>
              <a:t>The QG </a:t>
            </a:r>
            <a:r>
              <a:rPr lang="en-US" altLang="en-US" dirty="0" err="1" smtClean="0"/>
              <a:t>Barotropic</a:t>
            </a:r>
            <a:r>
              <a:rPr lang="en-US" altLang="en-US" dirty="0" smtClean="0"/>
              <a:t> Model </a:t>
            </a:r>
            <a:r>
              <a:rPr lang="en-US" altLang="en-US" sz="2800" dirty="0" smtClean="0"/>
              <a:t>[7.1-7.7], </a:t>
            </a:r>
            <a:r>
              <a:rPr lang="en-US" altLang="en-US" sz="2800" u="sng" dirty="0" smtClean="0"/>
              <a:t>Step 4</a:t>
            </a:r>
          </a:p>
          <a:p>
            <a:pPr marL="0" indent="0">
              <a:buNone/>
            </a:pPr>
            <a:r>
              <a:rPr lang="en-US" altLang="en-US" dirty="0" smtClean="0"/>
              <a:t>Use relaxation [7.4] to calculate the inverse Laplacian for converting from </a:t>
            </a:r>
            <a:r>
              <a:rPr lang="en-US" altLang="en-US" dirty="0"/>
              <a:t>geostrophic vorticity values </a:t>
            </a:r>
            <a:r>
              <a:rPr lang="en-US" altLang="en-US" dirty="0" smtClean="0"/>
              <a:t>to streamfunction </a:t>
            </a:r>
          </a:p>
          <a:p>
            <a:endParaRPr lang="en-US" altLang="en-US" dirty="0"/>
          </a:p>
          <a:p>
            <a:endParaRPr lang="en-US" altLang="en-US" dirty="0" smtClean="0"/>
          </a:p>
          <a:p>
            <a:pPr marL="0" indent="0">
              <a:buNone/>
            </a:pPr>
            <a:endParaRPr lang="en-US" altLang="en-US" dirty="0"/>
          </a:p>
          <a:p>
            <a:endParaRPr lang="en-US" altLang="en-US" sz="2800" dirty="0" smtClean="0"/>
          </a:p>
          <a:p>
            <a:endParaRPr lang="en-US" altLang="en-US" dirty="0"/>
          </a:p>
          <a:p>
            <a:pPr marL="0" indent="0">
              <a:buNone/>
            </a:pPr>
            <a:endParaRPr lang="en-US" altLang="en-US" sz="2800" dirty="0"/>
          </a:p>
        </p:txBody>
      </p:sp>
      <p:pic>
        <p:nvPicPr>
          <p:cNvPr id="13" name="Picture 12" descr="Figure7-2.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1600" y="76200"/>
            <a:ext cx="3759200" cy="5499100"/>
          </a:xfrm>
          <a:prstGeom prst="rect">
            <a:avLst/>
          </a:prstGeom>
        </p:spPr>
      </p:pic>
      <p:sp>
        <p:nvSpPr>
          <p:cNvPr id="9" name="Rectangle 8"/>
          <p:cNvSpPr/>
          <p:nvPr/>
        </p:nvSpPr>
        <p:spPr>
          <a:xfrm>
            <a:off x="4648200" y="4340813"/>
            <a:ext cx="533400" cy="3073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3"/>
          <a:stretch>
            <a:fillRect/>
          </a:stretch>
        </p:blipFill>
        <p:spPr>
          <a:xfrm>
            <a:off x="5018314" y="5668586"/>
            <a:ext cx="4043139" cy="215676"/>
          </a:xfrm>
          <a:prstGeom prst="rect">
            <a:avLst/>
          </a:prstGeom>
        </p:spPr>
      </p:pic>
      <p:pic>
        <p:nvPicPr>
          <p:cNvPr id="6" name="Picture 5"/>
          <p:cNvPicPr>
            <a:picLocks noChangeAspect="1"/>
          </p:cNvPicPr>
          <p:nvPr/>
        </p:nvPicPr>
        <p:blipFill>
          <a:blip r:embed="rId4"/>
          <a:stretch>
            <a:fillRect/>
          </a:stretch>
        </p:blipFill>
        <p:spPr>
          <a:xfrm>
            <a:off x="553273" y="4648200"/>
            <a:ext cx="3859013" cy="600736"/>
          </a:xfrm>
          <a:prstGeom prst="rect">
            <a:avLst/>
          </a:prstGeom>
        </p:spPr>
      </p:pic>
      <p:pic>
        <p:nvPicPr>
          <p:cNvPr id="7" name="Picture 6"/>
          <p:cNvPicPr>
            <a:picLocks noChangeAspect="1"/>
          </p:cNvPicPr>
          <p:nvPr/>
        </p:nvPicPr>
        <p:blipFill>
          <a:blip r:embed="rId5"/>
          <a:stretch>
            <a:fillRect/>
          </a:stretch>
        </p:blipFill>
        <p:spPr>
          <a:xfrm>
            <a:off x="613532" y="5404070"/>
            <a:ext cx="3833588" cy="529031"/>
          </a:xfrm>
          <a:prstGeom prst="rect">
            <a:avLst/>
          </a:prstGeom>
        </p:spPr>
      </p:pic>
      <p:sp>
        <p:nvSpPr>
          <p:cNvPr id="2" name="Rectangle 1"/>
          <p:cNvSpPr/>
          <p:nvPr/>
        </p:nvSpPr>
        <p:spPr>
          <a:xfrm>
            <a:off x="5194663" y="4419600"/>
            <a:ext cx="1676400" cy="685800"/>
          </a:xfrm>
          <a:prstGeom prst="rect">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Figure7-1.pdf"/>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334000" y="490235"/>
            <a:ext cx="3474273" cy="5054585"/>
          </a:xfrm>
          <a:prstGeom prst="rect">
            <a:avLst/>
          </a:prstGeom>
        </p:spPr>
      </p:pic>
    </p:spTree>
    <p:extLst>
      <p:ext uri="{BB962C8B-B14F-4D97-AF65-F5344CB8AC3E}">
        <p14:creationId xmlns:p14="http://schemas.microsoft.com/office/powerpoint/2010/main" val="15533278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Rectangle 4"/>
          <p:cNvSpPr>
            <a:spLocks noGrp="1" noChangeArrowheads="1"/>
          </p:cNvSpPr>
          <p:nvPr>
            <p:ph type="title"/>
          </p:nvPr>
        </p:nvSpPr>
        <p:spPr>
          <a:noFill/>
          <a:ln/>
        </p:spPr>
        <p:txBody>
          <a:bodyPr/>
          <a:lstStyle/>
          <a:p>
            <a:r>
              <a:rPr lang="en-US" altLang="en-US" dirty="0"/>
              <a:t>Applied NWP</a:t>
            </a:r>
          </a:p>
        </p:txBody>
      </p:sp>
      <p:sp>
        <p:nvSpPr>
          <p:cNvPr id="74755" name="Rectangle 3"/>
          <p:cNvSpPr>
            <a:spLocks noGrp="1" noChangeArrowheads="1"/>
          </p:cNvSpPr>
          <p:nvPr>
            <p:ph type="body" sz="half" idx="1"/>
          </p:nvPr>
        </p:nvSpPr>
        <p:spPr>
          <a:xfrm>
            <a:off x="533399" y="1676400"/>
            <a:ext cx="4635137" cy="4800600"/>
          </a:xfrm>
          <a:noFill/>
          <a:ln/>
        </p:spPr>
        <p:txBody>
          <a:bodyPr>
            <a:normAutofit/>
          </a:bodyPr>
          <a:lstStyle/>
          <a:p>
            <a:r>
              <a:rPr lang="en-US" altLang="en-US" dirty="0" smtClean="0"/>
              <a:t>The QG </a:t>
            </a:r>
            <a:r>
              <a:rPr lang="en-US" altLang="en-US" dirty="0" err="1" smtClean="0"/>
              <a:t>Barotropic</a:t>
            </a:r>
            <a:r>
              <a:rPr lang="en-US" altLang="en-US" dirty="0" smtClean="0"/>
              <a:t> Model </a:t>
            </a:r>
            <a:r>
              <a:rPr lang="en-US" altLang="en-US" sz="2800" dirty="0" smtClean="0"/>
              <a:t>[7.1-7.7], </a:t>
            </a:r>
            <a:r>
              <a:rPr lang="en-US" altLang="en-US" sz="2800" u="sng" dirty="0" smtClean="0"/>
              <a:t>Step 4</a:t>
            </a:r>
          </a:p>
          <a:p>
            <a:pPr marL="0" indent="0">
              <a:buNone/>
            </a:pPr>
            <a:r>
              <a:rPr lang="en-US" altLang="en-US" dirty="0" smtClean="0"/>
              <a:t>Use over-relaxation [7.4] to calculate the inverse Laplacian</a:t>
            </a:r>
          </a:p>
          <a:p>
            <a:endParaRPr lang="en-US" altLang="en-US" dirty="0"/>
          </a:p>
          <a:p>
            <a:endParaRPr lang="en-US" altLang="en-US" dirty="0" smtClean="0"/>
          </a:p>
          <a:p>
            <a:pPr marL="0" indent="0">
              <a:buNone/>
            </a:pPr>
            <a:endParaRPr lang="en-US" altLang="en-US" dirty="0"/>
          </a:p>
          <a:p>
            <a:endParaRPr lang="en-US" altLang="en-US" sz="2800" dirty="0" smtClean="0"/>
          </a:p>
          <a:p>
            <a:endParaRPr lang="en-US" altLang="en-US" dirty="0"/>
          </a:p>
          <a:p>
            <a:pPr marL="0" indent="0">
              <a:buNone/>
            </a:pPr>
            <a:endParaRPr lang="en-US" altLang="en-US" sz="2800" dirty="0"/>
          </a:p>
        </p:txBody>
      </p:sp>
      <p:pic>
        <p:nvPicPr>
          <p:cNvPr id="13" name="Picture 12" descr="Figure7-2.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1600" y="76200"/>
            <a:ext cx="3759200" cy="5499100"/>
          </a:xfrm>
          <a:prstGeom prst="rect">
            <a:avLst/>
          </a:prstGeom>
        </p:spPr>
      </p:pic>
      <p:sp>
        <p:nvSpPr>
          <p:cNvPr id="9" name="Rectangle 8"/>
          <p:cNvSpPr/>
          <p:nvPr/>
        </p:nvSpPr>
        <p:spPr>
          <a:xfrm>
            <a:off x="4648200" y="4340813"/>
            <a:ext cx="533400" cy="3073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Content Placeholder 2"/>
          <p:cNvSpPr>
            <a:spLocks noGrp="1"/>
          </p:cNvSpPr>
          <p:nvPr>
            <p:ph idx="1"/>
          </p:nvPr>
        </p:nvSpPr>
        <p:spPr>
          <a:xfrm>
            <a:off x="5181600" y="5853272"/>
            <a:ext cx="3886200" cy="699928"/>
          </a:xfrm>
        </p:spPr>
        <p:txBody>
          <a:bodyPr>
            <a:normAutofit/>
          </a:bodyPr>
          <a:lstStyle/>
          <a:p>
            <a:pPr marL="0" indent="0">
              <a:buNone/>
            </a:pPr>
            <a:r>
              <a:rPr lang="en-US" sz="1400" b="1" dirty="0" smtClean="0"/>
              <a:t>Fig. </a:t>
            </a:r>
            <a:r>
              <a:rPr lang="en-US" sz="1400" b="1" dirty="0" smtClean="0"/>
              <a:t>7.2: </a:t>
            </a:r>
            <a:r>
              <a:rPr lang="en-US" sz="1400" dirty="0" smtClean="0"/>
              <a:t>Flowchart showing general algorithm for solving the </a:t>
            </a:r>
            <a:r>
              <a:rPr lang="en-US" sz="1400" dirty="0" err="1" smtClean="0"/>
              <a:t>barotropic</a:t>
            </a:r>
            <a:r>
              <a:rPr lang="en-US" sz="1400" dirty="0" smtClean="0"/>
              <a:t> model.</a:t>
            </a:r>
            <a:endParaRPr lang="en-US" sz="1400" dirty="0"/>
          </a:p>
        </p:txBody>
      </p:sp>
      <p:pic>
        <p:nvPicPr>
          <p:cNvPr id="3" name="Picture 2"/>
          <p:cNvPicPr>
            <a:picLocks noChangeAspect="1"/>
          </p:cNvPicPr>
          <p:nvPr/>
        </p:nvPicPr>
        <p:blipFill>
          <a:blip r:embed="rId3"/>
          <a:stretch>
            <a:fillRect/>
          </a:stretch>
        </p:blipFill>
        <p:spPr>
          <a:xfrm>
            <a:off x="152400" y="3429000"/>
            <a:ext cx="4933638" cy="3352800"/>
          </a:xfrm>
          <a:prstGeom prst="rect">
            <a:avLst/>
          </a:prstGeom>
        </p:spPr>
      </p:pic>
      <p:sp>
        <p:nvSpPr>
          <p:cNvPr id="2" name="Rectangle 1"/>
          <p:cNvSpPr/>
          <p:nvPr/>
        </p:nvSpPr>
        <p:spPr>
          <a:xfrm>
            <a:off x="5181600" y="4419600"/>
            <a:ext cx="1676400" cy="685800"/>
          </a:xfrm>
          <a:prstGeom prst="rect">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355879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800100" y="3188704"/>
            <a:ext cx="7490888" cy="909105"/>
          </a:xfrm>
          <a:prstGeom prst="rect">
            <a:avLst/>
          </a:prstGeom>
        </p:spPr>
      </p:pic>
      <p:sp>
        <p:nvSpPr>
          <p:cNvPr id="51204" name="Rectangle 4"/>
          <p:cNvSpPr>
            <a:spLocks noGrp="1" noChangeArrowheads="1"/>
          </p:cNvSpPr>
          <p:nvPr>
            <p:ph type="title"/>
          </p:nvPr>
        </p:nvSpPr>
        <p:spPr>
          <a:noFill/>
          <a:ln/>
        </p:spPr>
        <p:txBody>
          <a:bodyPr/>
          <a:lstStyle/>
          <a:p>
            <a:r>
              <a:rPr lang="en-US" altLang="en-US"/>
              <a:t>Applied NWP</a:t>
            </a:r>
          </a:p>
        </p:txBody>
      </p:sp>
      <p:sp>
        <p:nvSpPr>
          <p:cNvPr id="51203" name="Rectangle 3"/>
          <p:cNvSpPr>
            <a:spLocks noGrp="1" noChangeArrowheads="1"/>
          </p:cNvSpPr>
          <p:nvPr>
            <p:ph type="body" sz="half" idx="1"/>
          </p:nvPr>
        </p:nvSpPr>
        <p:spPr>
          <a:xfrm>
            <a:off x="533400" y="1905000"/>
            <a:ext cx="7848600" cy="1295400"/>
          </a:xfrm>
          <a:noFill/>
          <a:ln/>
        </p:spPr>
        <p:txBody>
          <a:bodyPr/>
          <a:lstStyle/>
          <a:p>
            <a:r>
              <a:rPr lang="en-US" altLang="en-US" sz="2800" dirty="0" smtClean="0"/>
              <a:t>Synoptic-scale atmospheric disturbances in the mid-latitudes are in approximate geostrophic (quasi-geostrophic) balance</a:t>
            </a:r>
            <a:endParaRPr lang="en-US" altLang="en-US" sz="2800" dirty="0"/>
          </a:p>
        </p:txBody>
      </p:sp>
      <p:sp>
        <p:nvSpPr>
          <p:cNvPr id="51207" name="Text Box 7"/>
          <p:cNvSpPr txBox="1">
            <a:spLocks noChangeArrowheads="1"/>
          </p:cNvSpPr>
          <p:nvPr/>
        </p:nvSpPr>
        <p:spPr bwMode="auto">
          <a:xfrm>
            <a:off x="593725" y="1447800"/>
            <a:ext cx="1673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dirty="0">
                <a:solidFill>
                  <a:srgbClr val="FF0000"/>
                </a:solidFill>
              </a:rPr>
              <a:t>REVIEW…</a:t>
            </a:r>
          </a:p>
        </p:txBody>
      </p:sp>
      <mc:AlternateContent xmlns:mc="http://schemas.openxmlformats.org/markup-compatibility/2006">
        <mc:Choice xmlns:a14="http://schemas.microsoft.com/office/drawing/2010/main" Requires="a14">
          <p:sp>
            <p:nvSpPr>
              <p:cNvPr id="9" name="Text Box 8"/>
              <p:cNvSpPr txBox="1">
                <a:spLocks noChangeArrowheads="1"/>
              </p:cNvSpPr>
              <p:nvPr/>
            </p:nvSpPr>
            <p:spPr bwMode="auto">
              <a:xfrm>
                <a:off x="228601" y="4097809"/>
                <a:ext cx="8686800" cy="1027782"/>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p>
                <a:r>
                  <a:rPr lang="en-US" altLang="en-US" sz="2000" dirty="0" smtClean="0"/>
                  <a:t>Diabatic processes [</a:t>
                </a:r>
                <a14:m>
                  <m:oMath xmlns:m="http://schemas.openxmlformats.org/officeDocument/2006/math">
                    <m:acc>
                      <m:accPr>
                        <m:chr m:val="̇"/>
                        <m:ctrlPr>
                          <a:rPr lang="en-US" altLang="en-US" sz="2000" i="1" dirty="0" smtClean="0">
                            <a:latin typeface="Cambria Math" panose="02040503050406030204" pitchFamily="18" charset="0"/>
                          </a:rPr>
                        </m:ctrlPr>
                      </m:accPr>
                      <m:e>
                        <m:r>
                          <a:rPr lang="en-US" altLang="en-US" sz="2000" b="0" i="1" dirty="0">
                            <a:latin typeface="Cambria Math" panose="02040503050406030204" pitchFamily="18" charset="0"/>
                          </a:rPr>
                          <m:t>𝑄</m:t>
                        </m:r>
                      </m:e>
                    </m:acc>
                    <m:r>
                      <a:rPr lang="en-US" altLang="en-US" sz="2000" b="0" i="0" dirty="0">
                        <a:latin typeface="Cambria Math" panose="02040503050406030204" pitchFamily="18" charset="0"/>
                      </a:rPr>
                      <m:t> </m:t>
                    </m:r>
                    <m:r>
                      <m:rPr>
                        <m:sty m:val="p"/>
                      </m:rPr>
                      <a:rPr lang="en-US" altLang="en-US" sz="2000" b="0" i="0" dirty="0" smtClean="0">
                        <a:latin typeface="Cambria Math" panose="02040503050406030204" pitchFamily="18" charset="0"/>
                      </a:rPr>
                      <m:t>in</m:t>
                    </m:r>
                    <m:r>
                      <a:rPr lang="en-US" altLang="en-US" sz="2000" b="0" i="0" dirty="0" smtClean="0">
                        <a:latin typeface="Cambria Math" panose="02040503050406030204" pitchFamily="18" charset="0"/>
                      </a:rPr>
                      <m:t> </m:t>
                    </m:r>
                    <m:r>
                      <m:rPr>
                        <m:sty m:val="p"/>
                      </m:rPr>
                      <a:rPr lang="en-US" altLang="en-US" sz="2000" b="0" i="0" dirty="0" smtClean="0">
                        <a:latin typeface="Cambria Math" panose="02040503050406030204" pitchFamily="18" charset="0"/>
                      </a:rPr>
                      <m:t>Eq</m:t>
                    </m:r>
                    <m:r>
                      <a:rPr lang="en-US" altLang="en-US" sz="2000" b="0" i="0" dirty="0" smtClean="0">
                        <a:latin typeface="Cambria Math" panose="02040503050406030204" pitchFamily="18" charset="0"/>
                      </a:rPr>
                      <m:t>. (2.15)]</m:t>
                    </m:r>
                  </m:oMath>
                </a14:m>
                <a:r>
                  <a:rPr lang="en-US" altLang="en-US" sz="2000" dirty="0" smtClean="0"/>
                  <a:t> throw the atmosphere out of geostrophic balance, exciting disturbances (e.g., gravity waves*) that attempt to re-establish balance by redistributing mass and momentum {geostrophic adjustment process}</a:t>
                </a:r>
                <a:endParaRPr lang="en-US" altLang="en-US" sz="2000" dirty="0"/>
              </a:p>
            </p:txBody>
          </p:sp>
        </mc:Choice>
        <mc:Fallback>
          <p:sp>
            <p:nvSpPr>
              <p:cNvPr id="9" name="Text Box 8"/>
              <p:cNvSpPr txBox="1">
                <a:spLocks noRot="1" noChangeAspect="1" noMove="1" noResize="1" noEditPoints="1" noAdjustHandles="1" noChangeArrowheads="1" noChangeShapeType="1" noTextEdit="1"/>
              </p:cNvSpPr>
              <p:nvPr/>
            </p:nvSpPr>
            <p:spPr bwMode="auto">
              <a:xfrm>
                <a:off x="228601" y="4097809"/>
                <a:ext cx="8686800" cy="1027782"/>
              </a:xfrm>
              <a:prstGeom prst="rect">
                <a:avLst/>
              </a:prstGeom>
              <a:blipFill rotWithShape="0">
                <a:blip r:embed="rId3"/>
                <a:stretch>
                  <a:fillRect l="-772" t="-1775" b="-9467"/>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2" name="TextBox 1"/>
          <p:cNvSpPr txBox="1"/>
          <p:nvPr/>
        </p:nvSpPr>
        <p:spPr>
          <a:xfrm>
            <a:off x="800100" y="5571735"/>
            <a:ext cx="7315200" cy="1200329"/>
          </a:xfrm>
          <a:prstGeom prst="rect">
            <a:avLst/>
          </a:prstGeom>
          <a:noFill/>
        </p:spPr>
        <p:txBody>
          <a:bodyPr wrap="square" rtlCol="0">
            <a:spAutoFit/>
          </a:bodyPr>
          <a:lstStyle/>
          <a:p>
            <a:r>
              <a:rPr lang="en-US" sz="1800" dirty="0" smtClean="0"/>
              <a:t>*[unrealistically high amplitude gravity waves and their overbearing pressure tendency likely caused Richardson’s poor numerical forecast since they overwhelmed the pressure tendency signal of the synoptic-scale weather features of interest]</a:t>
            </a:r>
            <a:endParaRPr lang="en-US" sz="1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Rectangle 4"/>
          <p:cNvSpPr>
            <a:spLocks noGrp="1" noChangeArrowheads="1"/>
          </p:cNvSpPr>
          <p:nvPr>
            <p:ph type="title"/>
          </p:nvPr>
        </p:nvSpPr>
        <p:spPr>
          <a:noFill/>
          <a:ln/>
        </p:spPr>
        <p:txBody>
          <a:bodyPr/>
          <a:lstStyle/>
          <a:p>
            <a:r>
              <a:rPr lang="en-US" altLang="en-US" dirty="0"/>
              <a:t>Applied NWP</a:t>
            </a:r>
          </a:p>
        </p:txBody>
      </p:sp>
      <p:sp>
        <p:nvSpPr>
          <p:cNvPr id="74755" name="Rectangle 3"/>
          <p:cNvSpPr>
            <a:spLocks noGrp="1" noChangeArrowheads="1"/>
          </p:cNvSpPr>
          <p:nvPr>
            <p:ph type="body" sz="half" idx="1"/>
          </p:nvPr>
        </p:nvSpPr>
        <p:spPr>
          <a:xfrm>
            <a:off x="533400" y="1676400"/>
            <a:ext cx="4495800" cy="4800600"/>
          </a:xfrm>
          <a:noFill/>
          <a:ln/>
        </p:spPr>
        <p:txBody>
          <a:bodyPr>
            <a:normAutofit/>
          </a:bodyPr>
          <a:lstStyle/>
          <a:p>
            <a:r>
              <a:rPr lang="en-US" altLang="en-US" dirty="0" smtClean="0"/>
              <a:t>The QG </a:t>
            </a:r>
            <a:r>
              <a:rPr lang="en-US" altLang="en-US" dirty="0" err="1" smtClean="0"/>
              <a:t>Barotropic</a:t>
            </a:r>
            <a:r>
              <a:rPr lang="en-US" altLang="en-US" dirty="0" smtClean="0"/>
              <a:t> Model </a:t>
            </a:r>
            <a:r>
              <a:rPr lang="en-US" altLang="en-US" sz="2800" dirty="0" smtClean="0"/>
              <a:t>[7.1-7.7], </a:t>
            </a:r>
            <a:r>
              <a:rPr lang="en-US" altLang="en-US" sz="2800" u="sng" dirty="0" smtClean="0"/>
              <a:t>Rinse &amp; repeat</a:t>
            </a:r>
            <a:r>
              <a:rPr lang="en-US" altLang="en-US" sz="2800" dirty="0" smtClean="0"/>
              <a:t>, except…</a:t>
            </a:r>
            <a:endParaRPr lang="en-US" altLang="en-US" sz="2800" u="sng" dirty="0" smtClean="0"/>
          </a:p>
          <a:p>
            <a:endParaRPr lang="en-US" altLang="en-US" dirty="0"/>
          </a:p>
          <a:p>
            <a:endParaRPr lang="en-US" altLang="en-US" dirty="0" smtClean="0"/>
          </a:p>
          <a:p>
            <a:pPr marL="0" indent="0">
              <a:buNone/>
            </a:pPr>
            <a:endParaRPr lang="en-US" altLang="en-US" dirty="0"/>
          </a:p>
          <a:p>
            <a:endParaRPr lang="en-US" altLang="en-US" sz="2800" dirty="0" smtClean="0"/>
          </a:p>
          <a:p>
            <a:endParaRPr lang="en-US" altLang="en-US" dirty="0"/>
          </a:p>
          <a:p>
            <a:pPr marL="0" indent="0">
              <a:buNone/>
            </a:pPr>
            <a:endParaRPr lang="en-US" altLang="en-US" sz="2800" dirty="0"/>
          </a:p>
        </p:txBody>
      </p:sp>
      <p:pic>
        <p:nvPicPr>
          <p:cNvPr id="13" name="Picture 12" descr="Figure7-2.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1600" y="76200"/>
            <a:ext cx="3759200" cy="5499100"/>
          </a:xfrm>
          <a:prstGeom prst="rect">
            <a:avLst/>
          </a:prstGeom>
        </p:spPr>
      </p:pic>
      <p:sp>
        <p:nvSpPr>
          <p:cNvPr id="14" name="Content Placeholder 2"/>
          <p:cNvSpPr>
            <a:spLocks noGrp="1"/>
          </p:cNvSpPr>
          <p:nvPr>
            <p:ph idx="1"/>
          </p:nvPr>
        </p:nvSpPr>
        <p:spPr>
          <a:xfrm>
            <a:off x="5181600" y="5853272"/>
            <a:ext cx="3886200" cy="699928"/>
          </a:xfrm>
        </p:spPr>
        <p:txBody>
          <a:bodyPr>
            <a:normAutofit/>
          </a:bodyPr>
          <a:lstStyle/>
          <a:p>
            <a:pPr marL="0" indent="0">
              <a:buNone/>
            </a:pPr>
            <a:r>
              <a:rPr lang="en-US" sz="1400" b="1" dirty="0" smtClean="0"/>
              <a:t>Fig. </a:t>
            </a:r>
            <a:r>
              <a:rPr lang="en-US" sz="1400" b="1" dirty="0" smtClean="0"/>
              <a:t>7.2: </a:t>
            </a:r>
            <a:r>
              <a:rPr lang="en-US" sz="1400" dirty="0" smtClean="0"/>
              <a:t>Flowchart showing general algorithm for solving the </a:t>
            </a:r>
            <a:r>
              <a:rPr lang="en-US" sz="1400" dirty="0" err="1" smtClean="0"/>
              <a:t>barotropic</a:t>
            </a:r>
            <a:r>
              <a:rPr lang="en-US" sz="1400" dirty="0" smtClean="0"/>
              <a:t> model.</a:t>
            </a:r>
            <a:endParaRPr lang="en-US" sz="1400" dirty="0"/>
          </a:p>
        </p:txBody>
      </p:sp>
      <p:sp>
        <p:nvSpPr>
          <p:cNvPr id="2" name="Rectangle 1"/>
          <p:cNvSpPr/>
          <p:nvPr/>
        </p:nvSpPr>
        <p:spPr>
          <a:xfrm>
            <a:off x="7092043" y="266700"/>
            <a:ext cx="1676400" cy="685800"/>
          </a:xfrm>
          <a:prstGeom prst="rect">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1143000" y="4262026"/>
            <a:ext cx="76200" cy="15757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rot="16476154">
            <a:off x="1143000" y="4278150"/>
            <a:ext cx="1524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524000" y="4340813"/>
            <a:ext cx="152400" cy="231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4648200" y="4340813"/>
            <a:ext cx="533400" cy="3073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586323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Rectangle 4"/>
          <p:cNvSpPr>
            <a:spLocks noGrp="1" noChangeArrowheads="1"/>
          </p:cNvSpPr>
          <p:nvPr>
            <p:ph type="title"/>
          </p:nvPr>
        </p:nvSpPr>
        <p:spPr>
          <a:noFill/>
          <a:ln/>
        </p:spPr>
        <p:txBody>
          <a:bodyPr/>
          <a:lstStyle/>
          <a:p>
            <a:r>
              <a:rPr lang="en-US" altLang="en-US" dirty="0"/>
              <a:t>Applied NWP</a:t>
            </a:r>
          </a:p>
        </p:txBody>
      </p:sp>
      <p:sp>
        <p:nvSpPr>
          <p:cNvPr id="74755" name="Rectangle 3"/>
          <p:cNvSpPr>
            <a:spLocks noGrp="1" noChangeArrowheads="1"/>
          </p:cNvSpPr>
          <p:nvPr>
            <p:ph type="body" sz="half" idx="1"/>
          </p:nvPr>
        </p:nvSpPr>
        <p:spPr>
          <a:xfrm>
            <a:off x="533400" y="1676400"/>
            <a:ext cx="4495800" cy="4800600"/>
          </a:xfrm>
          <a:noFill/>
          <a:ln/>
        </p:spPr>
        <p:txBody>
          <a:bodyPr>
            <a:normAutofit/>
          </a:bodyPr>
          <a:lstStyle/>
          <a:p>
            <a:r>
              <a:rPr lang="en-US" altLang="en-US" dirty="0" smtClean="0"/>
              <a:t>The QG </a:t>
            </a:r>
            <a:r>
              <a:rPr lang="en-US" altLang="en-US" dirty="0" err="1" smtClean="0"/>
              <a:t>Barotropic</a:t>
            </a:r>
            <a:r>
              <a:rPr lang="en-US" altLang="en-US" dirty="0" smtClean="0"/>
              <a:t> Model </a:t>
            </a:r>
            <a:r>
              <a:rPr lang="en-US" altLang="en-US" sz="2800" dirty="0" smtClean="0"/>
              <a:t>[7.1-7.7], </a:t>
            </a:r>
            <a:r>
              <a:rPr lang="en-US" altLang="en-US" sz="2800" u="sng" dirty="0" smtClean="0"/>
              <a:t>Step 3</a:t>
            </a:r>
          </a:p>
          <a:p>
            <a:pPr marL="0" indent="0">
              <a:buNone/>
            </a:pPr>
            <a:r>
              <a:rPr lang="en-US" altLang="en-US" dirty="0" smtClean="0"/>
              <a:t>Use the </a:t>
            </a:r>
            <a:r>
              <a:rPr lang="en-US" altLang="en-US" b="1" dirty="0" smtClean="0">
                <a:effectLst>
                  <a:outerShdw blurRad="38100" dist="38100" dir="2700000" algn="tl">
                    <a:srgbClr val="000000">
                      <a:alpha val="43137"/>
                    </a:srgbClr>
                  </a:outerShdw>
                </a:effectLst>
              </a:rPr>
              <a:t>leapfrog</a:t>
            </a:r>
            <a:r>
              <a:rPr lang="en-US" altLang="en-US" dirty="0" smtClean="0"/>
              <a:t> time-differencing scheme to solve Eq. (7.1) for the future value of the geostrophic vorticity</a:t>
            </a:r>
          </a:p>
          <a:p>
            <a:endParaRPr lang="en-US" altLang="en-US" dirty="0"/>
          </a:p>
          <a:p>
            <a:endParaRPr lang="en-US" altLang="en-US" dirty="0" smtClean="0"/>
          </a:p>
          <a:p>
            <a:pPr marL="0" indent="0">
              <a:buNone/>
            </a:pPr>
            <a:endParaRPr lang="en-US" altLang="en-US" dirty="0"/>
          </a:p>
          <a:p>
            <a:endParaRPr lang="en-US" altLang="en-US" sz="2800" dirty="0" smtClean="0"/>
          </a:p>
          <a:p>
            <a:endParaRPr lang="en-US" altLang="en-US" dirty="0"/>
          </a:p>
          <a:p>
            <a:pPr marL="0" indent="0">
              <a:buNone/>
            </a:pPr>
            <a:endParaRPr lang="en-US" altLang="en-US" sz="2800" dirty="0"/>
          </a:p>
        </p:txBody>
      </p:sp>
      <p:pic>
        <p:nvPicPr>
          <p:cNvPr id="13" name="Picture 12" descr="Figure7-2.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1600" y="76200"/>
            <a:ext cx="3759200" cy="5499100"/>
          </a:xfrm>
          <a:prstGeom prst="rect">
            <a:avLst/>
          </a:prstGeom>
        </p:spPr>
      </p:pic>
      <p:sp>
        <p:nvSpPr>
          <p:cNvPr id="14" name="Content Placeholder 2"/>
          <p:cNvSpPr>
            <a:spLocks noGrp="1"/>
          </p:cNvSpPr>
          <p:nvPr>
            <p:ph idx="1"/>
          </p:nvPr>
        </p:nvSpPr>
        <p:spPr>
          <a:xfrm>
            <a:off x="5181600" y="5853272"/>
            <a:ext cx="3886200" cy="699928"/>
          </a:xfrm>
        </p:spPr>
        <p:txBody>
          <a:bodyPr>
            <a:normAutofit/>
          </a:bodyPr>
          <a:lstStyle/>
          <a:p>
            <a:pPr marL="0" indent="0">
              <a:buNone/>
            </a:pPr>
            <a:r>
              <a:rPr lang="en-US" sz="1400" b="1" dirty="0" smtClean="0"/>
              <a:t>Fig. </a:t>
            </a:r>
            <a:r>
              <a:rPr lang="en-US" sz="1400" b="1" dirty="0" smtClean="0"/>
              <a:t>7.2: </a:t>
            </a:r>
            <a:r>
              <a:rPr lang="en-US" sz="1400" dirty="0" smtClean="0"/>
              <a:t>Flowchart showing general algorithm for solving the </a:t>
            </a:r>
            <a:r>
              <a:rPr lang="en-US" sz="1400" dirty="0" err="1" smtClean="0"/>
              <a:t>barotropic</a:t>
            </a:r>
            <a:r>
              <a:rPr lang="en-US" sz="1400" dirty="0" smtClean="0"/>
              <a:t> model.</a:t>
            </a:r>
            <a:endParaRPr lang="en-US" sz="1400" dirty="0"/>
          </a:p>
        </p:txBody>
      </p:sp>
      <p:sp>
        <p:nvSpPr>
          <p:cNvPr id="2" name="Rectangle 1"/>
          <p:cNvSpPr/>
          <p:nvPr/>
        </p:nvSpPr>
        <p:spPr>
          <a:xfrm>
            <a:off x="7061200" y="1943100"/>
            <a:ext cx="1676400" cy="685800"/>
          </a:xfrm>
          <a:prstGeom prst="rect">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3"/>
          <a:stretch>
            <a:fillRect/>
          </a:stretch>
        </p:blipFill>
        <p:spPr>
          <a:xfrm>
            <a:off x="103874" y="4267200"/>
            <a:ext cx="5077726" cy="467548"/>
          </a:xfrm>
          <a:prstGeom prst="rect">
            <a:avLst/>
          </a:prstGeom>
        </p:spPr>
      </p:pic>
    </p:spTree>
    <p:extLst>
      <p:ext uri="{BB962C8B-B14F-4D97-AF65-F5344CB8AC3E}">
        <p14:creationId xmlns:p14="http://schemas.microsoft.com/office/powerpoint/2010/main" val="9030269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Rectangle 4"/>
          <p:cNvSpPr>
            <a:spLocks noGrp="1" noChangeArrowheads="1"/>
          </p:cNvSpPr>
          <p:nvPr>
            <p:ph type="title"/>
          </p:nvPr>
        </p:nvSpPr>
        <p:spPr>
          <a:noFill/>
          <a:ln/>
        </p:spPr>
        <p:txBody>
          <a:bodyPr/>
          <a:lstStyle/>
          <a:p>
            <a:r>
              <a:rPr lang="en-US" altLang="en-US" dirty="0"/>
              <a:t>Applied NWP</a:t>
            </a:r>
          </a:p>
        </p:txBody>
      </p:sp>
      <p:sp>
        <p:nvSpPr>
          <p:cNvPr id="74755" name="Rectangle 3"/>
          <p:cNvSpPr>
            <a:spLocks noGrp="1" noChangeArrowheads="1"/>
          </p:cNvSpPr>
          <p:nvPr>
            <p:ph type="body" sz="half" idx="1"/>
          </p:nvPr>
        </p:nvSpPr>
        <p:spPr>
          <a:xfrm>
            <a:off x="533400" y="1676400"/>
            <a:ext cx="4495800" cy="4800600"/>
          </a:xfrm>
          <a:noFill/>
          <a:ln/>
        </p:spPr>
        <p:txBody>
          <a:bodyPr>
            <a:normAutofit/>
          </a:bodyPr>
          <a:lstStyle/>
          <a:p>
            <a:r>
              <a:rPr lang="en-US" altLang="en-US" dirty="0" smtClean="0"/>
              <a:t>The QG </a:t>
            </a:r>
            <a:r>
              <a:rPr lang="en-US" altLang="en-US" dirty="0" err="1" smtClean="0"/>
              <a:t>Barotropic</a:t>
            </a:r>
            <a:r>
              <a:rPr lang="en-US" altLang="en-US" dirty="0" smtClean="0"/>
              <a:t> Model </a:t>
            </a:r>
            <a:r>
              <a:rPr lang="en-US" altLang="en-US" sz="2800" dirty="0" smtClean="0"/>
              <a:t>[7.1-7.7], </a:t>
            </a:r>
            <a:r>
              <a:rPr lang="en-US" altLang="en-US" sz="2800" u="sng" dirty="0" smtClean="0"/>
              <a:t>Step 4</a:t>
            </a:r>
          </a:p>
          <a:p>
            <a:pPr marL="0" indent="0">
              <a:buNone/>
            </a:pPr>
            <a:r>
              <a:rPr lang="en-US" altLang="en-US" dirty="0" smtClean="0"/>
              <a:t>Put “old” (n) geostrophic vorticity values into “old </a:t>
            </a:r>
            <a:r>
              <a:rPr lang="en-US" altLang="en-US" dirty="0" err="1" smtClean="0"/>
              <a:t>old</a:t>
            </a:r>
            <a:r>
              <a:rPr lang="en-US" altLang="en-US" dirty="0" smtClean="0"/>
              <a:t>” array (n-1)</a:t>
            </a:r>
          </a:p>
          <a:p>
            <a:pPr marL="0" indent="0">
              <a:buNone/>
            </a:pPr>
            <a:r>
              <a:rPr lang="en-US" altLang="en-US" dirty="0" smtClean="0"/>
              <a:t>Put “new</a:t>
            </a:r>
            <a:r>
              <a:rPr lang="en-US" altLang="en-US" dirty="0"/>
              <a:t>” (n+1) geostrophic vorticity values into “old” array (n)</a:t>
            </a:r>
          </a:p>
          <a:p>
            <a:pPr marL="0" indent="0">
              <a:buNone/>
            </a:pPr>
            <a:endParaRPr lang="en-US" altLang="en-US" dirty="0" smtClean="0"/>
          </a:p>
          <a:p>
            <a:endParaRPr lang="en-US" altLang="en-US" dirty="0"/>
          </a:p>
          <a:p>
            <a:endParaRPr lang="en-US" altLang="en-US" dirty="0" smtClean="0"/>
          </a:p>
          <a:p>
            <a:pPr marL="0" indent="0">
              <a:buNone/>
            </a:pPr>
            <a:endParaRPr lang="en-US" altLang="en-US" dirty="0"/>
          </a:p>
          <a:p>
            <a:endParaRPr lang="en-US" altLang="en-US" sz="2800" dirty="0" smtClean="0"/>
          </a:p>
          <a:p>
            <a:endParaRPr lang="en-US" altLang="en-US" dirty="0"/>
          </a:p>
          <a:p>
            <a:pPr marL="0" indent="0">
              <a:buNone/>
            </a:pPr>
            <a:endParaRPr lang="en-US" altLang="en-US" sz="2800" dirty="0"/>
          </a:p>
        </p:txBody>
      </p:sp>
      <p:pic>
        <p:nvPicPr>
          <p:cNvPr id="13" name="Picture 12" descr="Figure7-2.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1600" y="76200"/>
            <a:ext cx="3759200" cy="5499100"/>
          </a:xfrm>
          <a:prstGeom prst="rect">
            <a:avLst/>
          </a:prstGeom>
        </p:spPr>
      </p:pic>
      <p:sp>
        <p:nvSpPr>
          <p:cNvPr id="14" name="Content Placeholder 2"/>
          <p:cNvSpPr>
            <a:spLocks noGrp="1"/>
          </p:cNvSpPr>
          <p:nvPr>
            <p:ph idx="1"/>
          </p:nvPr>
        </p:nvSpPr>
        <p:spPr>
          <a:xfrm>
            <a:off x="5181600" y="5853272"/>
            <a:ext cx="3886200" cy="699928"/>
          </a:xfrm>
        </p:spPr>
        <p:txBody>
          <a:bodyPr>
            <a:normAutofit/>
          </a:bodyPr>
          <a:lstStyle/>
          <a:p>
            <a:pPr marL="0" indent="0">
              <a:buNone/>
            </a:pPr>
            <a:r>
              <a:rPr lang="en-US" sz="1400" b="1" dirty="0" smtClean="0"/>
              <a:t>Fig. </a:t>
            </a:r>
            <a:r>
              <a:rPr lang="en-US" sz="1400" b="1" dirty="0" smtClean="0"/>
              <a:t>7.2: </a:t>
            </a:r>
            <a:r>
              <a:rPr lang="en-US" sz="1400" dirty="0" smtClean="0"/>
              <a:t>Flowchart showing general algorithm for solving the </a:t>
            </a:r>
            <a:r>
              <a:rPr lang="en-US" sz="1400" dirty="0" err="1" smtClean="0"/>
              <a:t>barotropic</a:t>
            </a:r>
            <a:r>
              <a:rPr lang="en-US" sz="1400" dirty="0" smtClean="0"/>
              <a:t> model.</a:t>
            </a:r>
            <a:endParaRPr lang="en-US" sz="1400" dirty="0"/>
          </a:p>
        </p:txBody>
      </p:sp>
      <p:sp>
        <p:nvSpPr>
          <p:cNvPr id="2" name="Rectangle 1"/>
          <p:cNvSpPr/>
          <p:nvPr/>
        </p:nvSpPr>
        <p:spPr>
          <a:xfrm>
            <a:off x="7061200" y="2703806"/>
            <a:ext cx="1676400" cy="685800"/>
          </a:xfrm>
          <a:prstGeom prst="rect">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4648200" y="4340813"/>
            <a:ext cx="533400" cy="3073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767321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Rectangle 4"/>
          <p:cNvSpPr>
            <a:spLocks noGrp="1" noChangeArrowheads="1"/>
          </p:cNvSpPr>
          <p:nvPr>
            <p:ph type="title"/>
          </p:nvPr>
        </p:nvSpPr>
        <p:spPr>
          <a:noFill/>
          <a:ln/>
        </p:spPr>
        <p:txBody>
          <a:bodyPr/>
          <a:lstStyle/>
          <a:p>
            <a:r>
              <a:rPr lang="en-US" altLang="en-US" dirty="0"/>
              <a:t>Applied NWP</a:t>
            </a:r>
          </a:p>
        </p:txBody>
      </p:sp>
      <p:sp>
        <p:nvSpPr>
          <p:cNvPr id="74755" name="Rectangle 3"/>
          <p:cNvSpPr>
            <a:spLocks noGrp="1" noChangeArrowheads="1"/>
          </p:cNvSpPr>
          <p:nvPr>
            <p:ph type="body" sz="half" idx="1"/>
          </p:nvPr>
        </p:nvSpPr>
        <p:spPr>
          <a:xfrm>
            <a:off x="533400" y="1676400"/>
            <a:ext cx="4495800" cy="4800600"/>
          </a:xfrm>
          <a:noFill/>
          <a:ln/>
        </p:spPr>
        <p:txBody>
          <a:bodyPr>
            <a:normAutofit/>
          </a:bodyPr>
          <a:lstStyle/>
          <a:p>
            <a:r>
              <a:rPr lang="en-US" altLang="en-US" dirty="0" smtClean="0"/>
              <a:t>Cyclic Boundary Conditions [7.6] (a.k.a., “periodic” boundary conditions)</a:t>
            </a:r>
            <a:endParaRPr lang="en-US" altLang="en-US" sz="2800" u="sng" dirty="0" smtClean="0"/>
          </a:p>
          <a:p>
            <a:pPr marL="0" indent="0">
              <a:buNone/>
            </a:pPr>
            <a:endParaRPr lang="en-US" altLang="en-US" dirty="0"/>
          </a:p>
          <a:p>
            <a:pPr marL="0" indent="0">
              <a:buNone/>
            </a:pPr>
            <a:endParaRPr lang="en-US" altLang="en-US" dirty="0" smtClean="0"/>
          </a:p>
          <a:p>
            <a:endParaRPr lang="en-US" altLang="en-US" dirty="0"/>
          </a:p>
          <a:p>
            <a:endParaRPr lang="en-US" altLang="en-US" dirty="0" smtClean="0"/>
          </a:p>
          <a:p>
            <a:pPr marL="0" indent="0">
              <a:buNone/>
            </a:pPr>
            <a:endParaRPr lang="en-US" altLang="en-US" dirty="0"/>
          </a:p>
          <a:p>
            <a:endParaRPr lang="en-US" altLang="en-US" sz="2800" dirty="0" smtClean="0"/>
          </a:p>
          <a:p>
            <a:endParaRPr lang="en-US" altLang="en-US" dirty="0"/>
          </a:p>
          <a:p>
            <a:pPr marL="0" indent="0">
              <a:buNone/>
            </a:pPr>
            <a:endParaRPr lang="en-US" altLang="en-US" sz="2800" dirty="0"/>
          </a:p>
        </p:txBody>
      </p:sp>
      <p:sp>
        <p:nvSpPr>
          <p:cNvPr id="14" name="Content Placeholder 2"/>
          <p:cNvSpPr>
            <a:spLocks noGrp="1"/>
          </p:cNvSpPr>
          <p:nvPr>
            <p:ph idx="1"/>
          </p:nvPr>
        </p:nvSpPr>
        <p:spPr>
          <a:xfrm>
            <a:off x="4930140" y="2096963"/>
            <a:ext cx="4109394" cy="699928"/>
          </a:xfrm>
        </p:spPr>
        <p:txBody>
          <a:bodyPr>
            <a:normAutofit/>
          </a:bodyPr>
          <a:lstStyle/>
          <a:p>
            <a:pPr marL="0" indent="0">
              <a:buNone/>
            </a:pPr>
            <a:r>
              <a:rPr lang="en-US" sz="1400" b="1" dirty="0" smtClean="0"/>
              <a:t>Fig. </a:t>
            </a:r>
            <a:r>
              <a:rPr lang="en-US" sz="1400" b="1" dirty="0" smtClean="0"/>
              <a:t>7.3: </a:t>
            </a:r>
            <a:r>
              <a:rPr lang="en-US" sz="1400" dirty="0" smtClean="0"/>
              <a:t>: </a:t>
            </a:r>
            <a:r>
              <a:rPr lang="en-US" sz="1400" dirty="0"/>
              <a:t>For cyclic boundary conditions the left and right boundaries of the </a:t>
            </a:r>
            <a:r>
              <a:rPr lang="en-US" sz="1400" dirty="0" smtClean="0"/>
              <a:t>rectangular grid </a:t>
            </a:r>
            <a:r>
              <a:rPr lang="en-US" sz="1400" dirty="0"/>
              <a:t>are brought together to form a cylinder.</a:t>
            </a:r>
            <a:endParaRPr lang="en-US" sz="1400" dirty="0"/>
          </a:p>
        </p:txBody>
      </p:sp>
      <p:sp>
        <p:nvSpPr>
          <p:cNvPr id="9" name="Rectangle 8"/>
          <p:cNvSpPr/>
          <p:nvPr/>
        </p:nvSpPr>
        <p:spPr>
          <a:xfrm>
            <a:off x="4648200" y="4340813"/>
            <a:ext cx="533400" cy="3073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Figure7-3.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76800" y="151939"/>
            <a:ext cx="4162734" cy="1676861"/>
          </a:xfrm>
          <a:prstGeom prst="rect">
            <a:avLst/>
          </a:prstGeom>
        </p:spPr>
      </p:pic>
      <p:pic>
        <p:nvPicPr>
          <p:cNvPr id="3" name="Picture 2"/>
          <p:cNvPicPr>
            <a:picLocks noChangeAspect="1"/>
          </p:cNvPicPr>
          <p:nvPr/>
        </p:nvPicPr>
        <p:blipFill>
          <a:blip r:embed="rId3"/>
          <a:stretch>
            <a:fillRect/>
          </a:stretch>
        </p:blipFill>
        <p:spPr>
          <a:xfrm>
            <a:off x="1450226" y="2895600"/>
            <a:ext cx="6624126" cy="1954788"/>
          </a:xfrm>
          <a:prstGeom prst="rect">
            <a:avLst/>
          </a:prstGeom>
        </p:spPr>
      </p:pic>
      <p:pic>
        <p:nvPicPr>
          <p:cNvPr id="10" name="Picture 9" descr="Figure7-4.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14295" y="4858919"/>
            <a:ext cx="4696105" cy="1694281"/>
          </a:xfrm>
          <a:prstGeom prst="rect">
            <a:avLst/>
          </a:prstGeom>
        </p:spPr>
      </p:pic>
      <p:sp>
        <p:nvSpPr>
          <p:cNvPr id="11" name="Content Placeholder 2"/>
          <p:cNvSpPr>
            <a:spLocks noGrp="1"/>
          </p:cNvSpPr>
          <p:nvPr>
            <p:ph idx="1"/>
          </p:nvPr>
        </p:nvSpPr>
        <p:spPr>
          <a:xfrm>
            <a:off x="1562100" y="6485531"/>
            <a:ext cx="6019800" cy="302213"/>
          </a:xfrm>
        </p:spPr>
        <p:txBody>
          <a:bodyPr>
            <a:normAutofit/>
          </a:bodyPr>
          <a:lstStyle/>
          <a:p>
            <a:pPr marL="0" indent="0">
              <a:buNone/>
            </a:pPr>
            <a:r>
              <a:rPr lang="en-US" sz="1400" b="1" dirty="0" smtClean="0"/>
              <a:t>Fig. </a:t>
            </a:r>
            <a:r>
              <a:rPr lang="en-US" sz="1400" b="1" dirty="0" smtClean="0"/>
              <a:t>7.4: </a:t>
            </a:r>
            <a:r>
              <a:rPr lang="en-US" sz="1400" dirty="0" smtClean="0"/>
              <a:t>: Grid point notation near cyclic boundary for a grid with NX grid points</a:t>
            </a:r>
            <a:endParaRPr lang="en-US" sz="1400" dirty="0"/>
          </a:p>
        </p:txBody>
      </p:sp>
      <p:sp>
        <p:nvSpPr>
          <p:cNvPr id="4" name="Rectangle 3"/>
          <p:cNvSpPr/>
          <p:nvPr/>
        </p:nvSpPr>
        <p:spPr>
          <a:xfrm>
            <a:off x="1447800" y="4267200"/>
            <a:ext cx="381000" cy="227306"/>
          </a:xfrm>
          <a:prstGeom prst="rect">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091167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Rectangle 4"/>
          <p:cNvSpPr>
            <a:spLocks noGrp="1" noChangeArrowheads="1"/>
          </p:cNvSpPr>
          <p:nvPr>
            <p:ph type="title"/>
          </p:nvPr>
        </p:nvSpPr>
        <p:spPr>
          <a:noFill/>
          <a:ln/>
        </p:spPr>
        <p:txBody>
          <a:bodyPr/>
          <a:lstStyle/>
          <a:p>
            <a:r>
              <a:rPr lang="en-US" altLang="en-US" dirty="0"/>
              <a:t>Applied NWP</a:t>
            </a:r>
          </a:p>
        </p:txBody>
      </p:sp>
      <p:sp>
        <p:nvSpPr>
          <p:cNvPr id="74755" name="Rectangle 3"/>
          <p:cNvSpPr>
            <a:spLocks noGrp="1" noChangeArrowheads="1"/>
          </p:cNvSpPr>
          <p:nvPr>
            <p:ph type="body" sz="half" idx="1"/>
          </p:nvPr>
        </p:nvSpPr>
        <p:spPr>
          <a:xfrm>
            <a:off x="533400" y="1676400"/>
            <a:ext cx="4495800" cy="4800600"/>
          </a:xfrm>
          <a:noFill/>
          <a:ln/>
        </p:spPr>
        <p:txBody>
          <a:bodyPr>
            <a:normAutofit/>
          </a:bodyPr>
          <a:lstStyle/>
          <a:p>
            <a:r>
              <a:rPr lang="en-US" altLang="en-US" dirty="0" smtClean="0"/>
              <a:t>Cyclic Boundary Conditions [7.6] (a.k.a., “periodic” boundary conditions)</a:t>
            </a:r>
            <a:endParaRPr lang="en-US" altLang="en-US" sz="2800" u="sng" dirty="0" smtClean="0"/>
          </a:p>
          <a:p>
            <a:pPr marL="0" indent="0">
              <a:buNone/>
            </a:pPr>
            <a:endParaRPr lang="en-US" altLang="en-US" dirty="0"/>
          </a:p>
          <a:p>
            <a:pPr marL="0" indent="0">
              <a:buNone/>
            </a:pPr>
            <a:endParaRPr lang="en-US" altLang="en-US" dirty="0" smtClean="0"/>
          </a:p>
          <a:p>
            <a:endParaRPr lang="en-US" altLang="en-US" dirty="0"/>
          </a:p>
          <a:p>
            <a:endParaRPr lang="en-US" altLang="en-US" dirty="0" smtClean="0"/>
          </a:p>
          <a:p>
            <a:pPr marL="0" indent="0">
              <a:buNone/>
            </a:pPr>
            <a:endParaRPr lang="en-US" altLang="en-US" dirty="0"/>
          </a:p>
          <a:p>
            <a:endParaRPr lang="en-US" altLang="en-US" sz="2800" dirty="0" smtClean="0"/>
          </a:p>
          <a:p>
            <a:endParaRPr lang="en-US" altLang="en-US" dirty="0"/>
          </a:p>
          <a:p>
            <a:pPr marL="0" indent="0">
              <a:buNone/>
            </a:pPr>
            <a:endParaRPr lang="en-US" altLang="en-US" sz="2800" dirty="0"/>
          </a:p>
        </p:txBody>
      </p:sp>
      <p:sp>
        <p:nvSpPr>
          <p:cNvPr id="9" name="Rectangle 8"/>
          <p:cNvSpPr/>
          <p:nvPr/>
        </p:nvSpPr>
        <p:spPr>
          <a:xfrm>
            <a:off x="4648200" y="4340813"/>
            <a:ext cx="533400" cy="3073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Figure7-4.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16972" y="1352425"/>
            <a:ext cx="4066072" cy="1466975"/>
          </a:xfrm>
          <a:prstGeom prst="rect">
            <a:avLst/>
          </a:prstGeom>
        </p:spPr>
      </p:pic>
      <p:sp>
        <p:nvSpPr>
          <p:cNvPr id="11" name="Content Placeholder 2"/>
          <p:cNvSpPr>
            <a:spLocks noGrp="1"/>
          </p:cNvSpPr>
          <p:nvPr>
            <p:ph idx="1"/>
          </p:nvPr>
        </p:nvSpPr>
        <p:spPr>
          <a:xfrm>
            <a:off x="5105399" y="2893423"/>
            <a:ext cx="3975467" cy="535577"/>
          </a:xfrm>
        </p:spPr>
        <p:txBody>
          <a:bodyPr>
            <a:normAutofit/>
          </a:bodyPr>
          <a:lstStyle/>
          <a:p>
            <a:pPr marL="0" indent="0">
              <a:buNone/>
            </a:pPr>
            <a:r>
              <a:rPr lang="en-US" sz="1400" b="1" dirty="0" smtClean="0"/>
              <a:t>Fig. </a:t>
            </a:r>
            <a:r>
              <a:rPr lang="en-US" sz="1400" b="1" dirty="0" smtClean="0"/>
              <a:t>7.4: </a:t>
            </a:r>
            <a:r>
              <a:rPr lang="en-US" sz="1400" dirty="0" smtClean="0"/>
              <a:t>: Grid point notation near cyclic boundary for a grid with NX grid points</a:t>
            </a:r>
            <a:endParaRPr lang="en-US" sz="1400" dirty="0"/>
          </a:p>
        </p:txBody>
      </p:sp>
      <p:pic>
        <p:nvPicPr>
          <p:cNvPr id="5" name="Picture 4"/>
          <p:cNvPicPr>
            <a:picLocks noChangeAspect="1"/>
          </p:cNvPicPr>
          <p:nvPr/>
        </p:nvPicPr>
        <p:blipFill>
          <a:blip r:embed="rId3"/>
          <a:stretch>
            <a:fillRect/>
          </a:stretch>
        </p:blipFill>
        <p:spPr>
          <a:xfrm>
            <a:off x="533400" y="3566579"/>
            <a:ext cx="8229600" cy="2563988"/>
          </a:xfrm>
          <a:prstGeom prst="rect">
            <a:avLst/>
          </a:prstGeom>
        </p:spPr>
      </p:pic>
      <p:sp>
        <p:nvSpPr>
          <p:cNvPr id="6" name="Rectangle 5"/>
          <p:cNvSpPr/>
          <p:nvPr/>
        </p:nvSpPr>
        <p:spPr>
          <a:xfrm>
            <a:off x="533400" y="3503023"/>
            <a:ext cx="1524000" cy="38317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253213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Rectangle 4"/>
          <p:cNvSpPr>
            <a:spLocks noGrp="1" noChangeArrowheads="1"/>
          </p:cNvSpPr>
          <p:nvPr>
            <p:ph type="title"/>
          </p:nvPr>
        </p:nvSpPr>
        <p:spPr>
          <a:noFill/>
          <a:ln/>
        </p:spPr>
        <p:txBody>
          <a:bodyPr/>
          <a:lstStyle/>
          <a:p>
            <a:r>
              <a:rPr lang="en-US" altLang="en-US" dirty="0"/>
              <a:t>Applied NWP</a:t>
            </a:r>
          </a:p>
        </p:txBody>
      </p:sp>
      <p:sp>
        <p:nvSpPr>
          <p:cNvPr id="74755" name="Rectangle 3"/>
          <p:cNvSpPr>
            <a:spLocks noGrp="1" noChangeArrowheads="1"/>
          </p:cNvSpPr>
          <p:nvPr>
            <p:ph type="body" sz="half" idx="1"/>
          </p:nvPr>
        </p:nvSpPr>
        <p:spPr>
          <a:xfrm>
            <a:off x="533400" y="1676400"/>
            <a:ext cx="4495800" cy="4800600"/>
          </a:xfrm>
          <a:noFill/>
          <a:ln/>
        </p:spPr>
        <p:txBody>
          <a:bodyPr>
            <a:normAutofit/>
          </a:bodyPr>
          <a:lstStyle/>
          <a:p>
            <a:r>
              <a:rPr lang="en-US" altLang="en-US" dirty="0" smtClean="0"/>
              <a:t>Terrain and equivalent-</a:t>
            </a:r>
            <a:r>
              <a:rPr lang="en-US" altLang="en-US" dirty="0" err="1" smtClean="0"/>
              <a:t>barotropic</a:t>
            </a:r>
            <a:r>
              <a:rPr lang="en-US" altLang="en-US" dirty="0" smtClean="0"/>
              <a:t> model [7.7]</a:t>
            </a:r>
            <a:endParaRPr lang="en-US" altLang="en-US" dirty="0"/>
          </a:p>
          <a:p>
            <a:pPr marL="0" indent="0">
              <a:buNone/>
            </a:pPr>
            <a:endParaRPr lang="en-US" altLang="en-US" dirty="0" smtClean="0"/>
          </a:p>
          <a:p>
            <a:endParaRPr lang="en-US" altLang="en-US" dirty="0"/>
          </a:p>
          <a:p>
            <a:endParaRPr lang="en-US" altLang="en-US" dirty="0" smtClean="0"/>
          </a:p>
          <a:p>
            <a:pPr marL="0" indent="0">
              <a:buNone/>
            </a:pPr>
            <a:endParaRPr lang="en-US" altLang="en-US" dirty="0"/>
          </a:p>
          <a:p>
            <a:endParaRPr lang="en-US" altLang="en-US" sz="2800" dirty="0" smtClean="0"/>
          </a:p>
          <a:p>
            <a:endParaRPr lang="en-US" altLang="en-US" dirty="0"/>
          </a:p>
          <a:p>
            <a:pPr marL="0" indent="0">
              <a:buNone/>
            </a:pPr>
            <a:endParaRPr lang="en-US" altLang="en-US" sz="2800" dirty="0"/>
          </a:p>
        </p:txBody>
      </p:sp>
      <p:sp>
        <p:nvSpPr>
          <p:cNvPr id="9" name="Rectangle 8"/>
          <p:cNvSpPr/>
          <p:nvPr/>
        </p:nvSpPr>
        <p:spPr>
          <a:xfrm>
            <a:off x="4648200" y="4340813"/>
            <a:ext cx="533400" cy="3073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152400" y="2634734"/>
            <a:ext cx="3326552" cy="369332"/>
          </a:xfrm>
          <a:prstGeom prst="rect">
            <a:avLst/>
          </a:prstGeom>
          <a:noFill/>
        </p:spPr>
        <p:txBody>
          <a:bodyPr wrap="none" rtlCol="0">
            <a:spAutoFit/>
          </a:bodyPr>
          <a:lstStyle/>
          <a:p>
            <a:r>
              <a:rPr lang="en-US" sz="1800" dirty="0" err="1" smtClean="0"/>
              <a:t>Barotropic</a:t>
            </a:r>
            <a:r>
              <a:rPr lang="en-US" sz="1800" dirty="0" smtClean="0"/>
              <a:t> QG model with terrain</a:t>
            </a:r>
            <a:endParaRPr lang="en-US" sz="1800" dirty="0"/>
          </a:p>
        </p:txBody>
      </p:sp>
      <p:sp>
        <p:nvSpPr>
          <p:cNvPr id="13" name="TextBox 12"/>
          <p:cNvSpPr txBox="1"/>
          <p:nvPr/>
        </p:nvSpPr>
        <p:spPr>
          <a:xfrm>
            <a:off x="152400" y="4463534"/>
            <a:ext cx="6172200" cy="369332"/>
          </a:xfrm>
          <a:prstGeom prst="rect">
            <a:avLst/>
          </a:prstGeom>
          <a:noFill/>
        </p:spPr>
        <p:txBody>
          <a:bodyPr wrap="square" rtlCol="0">
            <a:spAutoFit/>
          </a:bodyPr>
          <a:lstStyle/>
          <a:p>
            <a:r>
              <a:rPr lang="en-US" sz="1800" dirty="0" smtClean="0"/>
              <a:t>Equivalent-</a:t>
            </a:r>
            <a:r>
              <a:rPr lang="en-US" sz="1800" dirty="0" err="1" smtClean="0"/>
              <a:t>barotropic</a:t>
            </a:r>
            <a:r>
              <a:rPr lang="en-US" sz="1800" dirty="0" smtClean="0"/>
              <a:t> QG model with terrain</a:t>
            </a:r>
            <a:endParaRPr lang="en-US" sz="1800" dirty="0"/>
          </a:p>
        </p:txBody>
      </p:sp>
      <p:pic>
        <p:nvPicPr>
          <p:cNvPr id="3" name="Picture 2"/>
          <p:cNvPicPr>
            <a:picLocks noChangeAspect="1"/>
          </p:cNvPicPr>
          <p:nvPr/>
        </p:nvPicPr>
        <p:blipFill>
          <a:blip r:embed="rId2"/>
          <a:stretch>
            <a:fillRect/>
          </a:stretch>
        </p:blipFill>
        <p:spPr>
          <a:xfrm>
            <a:off x="76200" y="3124386"/>
            <a:ext cx="9014176" cy="838013"/>
          </a:xfrm>
          <a:prstGeom prst="rect">
            <a:avLst/>
          </a:prstGeom>
        </p:spPr>
      </p:pic>
      <p:pic>
        <p:nvPicPr>
          <p:cNvPr id="4" name="Picture 3"/>
          <p:cNvPicPr>
            <a:picLocks noChangeAspect="1"/>
          </p:cNvPicPr>
          <p:nvPr/>
        </p:nvPicPr>
        <p:blipFill>
          <a:blip r:embed="rId3"/>
          <a:stretch>
            <a:fillRect/>
          </a:stretch>
        </p:blipFill>
        <p:spPr>
          <a:xfrm>
            <a:off x="76200" y="4954135"/>
            <a:ext cx="8760189" cy="1032263"/>
          </a:xfrm>
          <a:prstGeom prst="rect">
            <a:avLst/>
          </a:prstGeom>
        </p:spPr>
      </p:pic>
    </p:spTree>
    <p:extLst>
      <p:ext uri="{BB962C8B-B14F-4D97-AF65-F5344CB8AC3E}">
        <p14:creationId xmlns:p14="http://schemas.microsoft.com/office/powerpoint/2010/main" val="1149884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altLang="en-US" dirty="0"/>
              <a:t>Applied NWP</a:t>
            </a:r>
          </a:p>
        </p:txBody>
      </p:sp>
      <p:sp>
        <p:nvSpPr>
          <p:cNvPr id="73733" name="Rectangle 5"/>
          <p:cNvSpPr>
            <a:spLocks noGrp="1" noChangeArrowheads="1"/>
          </p:cNvSpPr>
          <p:nvPr>
            <p:ph type="body" sz="half" idx="1"/>
          </p:nvPr>
        </p:nvSpPr>
        <p:spPr>
          <a:xfrm>
            <a:off x="304800" y="2057400"/>
            <a:ext cx="3810000" cy="4114800"/>
          </a:xfrm>
          <a:noFill/>
          <a:ln/>
        </p:spPr>
        <p:txBody>
          <a:bodyPr/>
          <a:lstStyle/>
          <a:p>
            <a:r>
              <a:rPr lang="en-US" altLang="en-US" sz="2800" dirty="0"/>
              <a:t>And now for another activity…</a:t>
            </a:r>
          </a:p>
        </p:txBody>
      </p:sp>
      <p:sp>
        <p:nvSpPr>
          <p:cNvPr id="73732" name="Text Box 4"/>
          <p:cNvSpPr txBox="1">
            <a:spLocks noChangeArrowheads="1"/>
          </p:cNvSpPr>
          <p:nvPr/>
        </p:nvSpPr>
        <p:spPr bwMode="auto">
          <a:xfrm>
            <a:off x="5486400" y="4992053"/>
            <a:ext cx="2058577"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000" dirty="0">
                <a:hlinkClick r:id="rId2"/>
              </a:rPr>
              <a:t>http://psc.apl.washington.edu/HLD</a:t>
            </a:r>
            <a:r>
              <a:rPr lang="en-US" altLang="en-US" sz="1000" dirty="0" smtClean="0">
                <a:hlinkClick r:id="rId2"/>
              </a:rPr>
              <a:t>/</a:t>
            </a:r>
            <a:r>
              <a:rPr lang="en-US" altLang="en-US" sz="1000" dirty="0" smtClean="0"/>
              <a:t> </a:t>
            </a:r>
            <a:endParaRPr lang="en-US" altLang="en-US" sz="1000" dirty="0"/>
          </a:p>
        </p:txBody>
      </p:sp>
      <p:sp>
        <p:nvSpPr>
          <p:cNvPr id="73735" name="Rectangle 7"/>
          <p:cNvSpPr>
            <a:spLocks noChangeArrowheads="1"/>
          </p:cNvSpPr>
          <p:nvPr/>
        </p:nvSpPr>
        <p:spPr bwMode="auto">
          <a:xfrm>
            <a:off x="533400" y="5943600"/>
            <a:ext cx="8153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2800">
                <a:solidFill>
                  <a:schemeClr val="tx1"/>
                </a:solidFill>
                <a:latin typeface="Times New Roman" panose="02020603050405020304" pitchFamily="18" charset="0"/>
              </a:defRPr>
            </a:lvl1pPr>
            <a:lvl2pPr marL="742950" indent="-285750">
              <a:spcBef>
                <a:spcPct val="20000"/>
              </a:spcBef>
              <a:buChar char="–"/>
              <a:defRPr sz="2400">
                <a:solidFill>
                  <a:schemeClr val="tx1"/>
                </a:solidFill>
                <a:latin typeface="Times New Roman" panose="02020603050405020304" pitchFamily="18" charset="0"/>
              </a:defRPr>
            </a:lvl2pPr>
            <a:lvl3pPr marL="1143000" indent="-228600">
              <a:spcBef>
                <a:spcPct val="20000"/>
              </a:spcBef>
              <a:buChar char="•"/>
              <a:defRPr sz="2000">
                <a:solidFill>
                  <a:schemeClr val="tx1"/>
                </a:solidFill>
                <a:latin typeface="Times New Roman" panose="02020603050405020304" pitchFamily="18" charset="0"/>
              </a:defRPr>
            </a:lvl3pPr>
            <a:lvl4pPr marL="1600200" indent="-228600">
              <a:spcBef>
                <a:spcPct val="20000"/>
              </a:spcBef>
              <a:buChar char="–"/>
              <a:defRPr>
                <a:solidFill>
                  <a:schemeClr val="tx1"/>
                </a:solidFill>
                <a:latin typeface="Times New Roman" panose="02020603050405020304" pitchFamily="18" charset="0"/>
              </a:defRPr>
            </a:lvl4pPr>
            <a:lvl5pPr marL="2057400" indent="-228600">
              <a:spcBef>
                <a:spcPct val="20000"/>
              </a:spcBef>
              <a:buChar char="»"/>
              <a:defRPr>
                <a:solidFill>
                  <a:schemeClr val="tx1"/>
                </a:solidFill>
                <a:latin typeface="Times New Roman" panose="02020603050405020304" pitchFamily="18" charset="0"/>
              </a:defRPr>
            </a:lvl5pPr>
            <a:lvl6pPr marL="2514600" indent="-228600" fontAlgn="base">
              <a:spcBef>
                <a:spcPct val="20000"/>
              </a:spcBef>
              <a:spcAft>
                <a:spcPct val="0"/>
              </a:spcAft>
              <a:buChar char="»"/>
              <a:defRPr>
                <a:solidFill>
                  <a:schemeClr val="tx1"/>
                </a:solidFill>
                <a:latin typeface="Times New Roman" panose="02020603050405020304" pitchFamily="18" charset="0"/>
              </a:defRPr>
            </a:lvl6pPr>
            <a:lvl7pPr marL="2971800" indent="-228600" fontAlgn="base">
              <a:spcBef>
                <a:spcPct val="20000"/>
              </a:spcBef>
              <a:spcAft>
                <a:spcPct val="0"/>
              </a:spcAft>
              <a:buChar char="»"/>
              <a:defRPr>
                <a:solidFill>
                  <a:schemeClr val="tx1"/>
                </a:solidFill>
                <a:latin typeface="Times New Roman" panose="02020603050405020304" pitchFamily="18" charset="0"/>
              </a:defRPr>
            </a:lvl7pPr>
            <a:lvl8pPr marL="3429000" indent="-228600" fontAlgn="base">
              <a:spcBef>
                <a:spcPct val="20000"/>
              </a:spcBef>
              <a:spcAft>
                <a:spcPct val="0"/>
              </a:spcAft>
              <a:buChar char="»"/>
              <a:defRPr>
                <a:solidFill>
                  <a:schemeClr val="tx1"/>
                </a:solidFill>
                <a:latin typeface="Times New Roman" panose="02020603050405020304" pitchFamily="18" charset="0"/>
              </a:defRPr>
            </a:lvl8pPr>
            <a:lvl9pPr marL="3886200" indent="-228600" fontAlgn="base">
              <a:spcBef>
                <a:spcPct val="20000"/>
              </a:spcBef>
              <a:spcAft>
                <a:spcPct val="0"/>
              </a:spcAft>
              <a:buChar char="»"/>
              <a:defRPr>
                <a:solidFill>
                  <a:schemeClr val="tx1"/>
                </a:solidFill>
                <a:latin typeface="Times New Roman" panose="02020603050405020304" pitchFamily="18" charset="0"/>
              </a:defRPr>
            </a:lvl9pPr>
          </a:lstStyle>
          <a:p>
            <a:r>
              <a:rPr lang="en-US" altLang="en-US" sz="2400" dirty="0"/>
              <a:t>Activity- code word- </a:t>
            </a:r>
            <a:r>
              <a:rPr lang="en-US" altLang="en-US" sz="2400" dirty="0" err="1" smtClean="0">
                <a:solidFill>
                  <a:schemeClr val="accent2"/>
                </a:solidFill>
              </a:rPr>
              <a:t>Barodancetroupe</a:t>
            </a:r>
            <a:endParaRPr lang="en-US" altLang="en-US" sz="2400" dirty="0">
              <a:solidFill>
                <a:schemeClr val="accent2"/>
              </a:solidFill>
            </a:endParaRPr>
          </a:p>
        </p:txBody>
      </p:sp>
      <p:pic>
        <p:nvPicPr>
          <p:cNvPr id="187394" name="Picture 2" descr="Sunnysunandicephot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22775" y="1752600"/>
            <a:ext cx="4035425" cy="302656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Rectangle 4"/>
          <p:cNvSpPr>
            <a:spLocks noGrp="1" noChangeArrowheads="1"/>
          </p:cNvSpPr>
          <p:nvPr>
            <p:ph type="title"/>
          </p:nvPr>
        </p:nvSpPr>
        <p:spPr>
          <a:noFill/>
          <a:ln/>
        </p:spPr>
        <p:txBody>
          <a:bodyPr/>
          <a:lstStyle/>
          <a:p>
            <a:r>
              <a:rPr lang="en-US" altLang="en-US"/>
              <a:t>Applied NWP</a:t>
            </a:r>
          </a:p>
        </p:txBody>
      </p:sp>
      <p:sp>
        <p:nvSpPr>
          <p:cNvPr id="74755" name="Rectangle 3"/>
          <p:cNvSpPr>
            <a:spLocks noGrp="1" noChangeArrowheads="1"/>
          </p:cNvSpPr>
          <p:nvPr>
            <p:ph type="body" sz="half" idx="1"/>
          </p:nvPr>
        </p:nvSpPr>
        <p:spPr>
          <a:xfrm>
            <a:off x="533400" y="1676400"/>
            <a:ext cx="7848600" cy="1295400"/>
          </a:xfrm>
          <a:noFill/>
          <a:ln/>
        </p:spPr>
        <p:txBody>
          <a:bodyPr/>
          <a:lstStyle/>
          <a:p>
            <a:pPr>
              <a:lnSpc>
                <a:spcPct val="90000"/>
              </a:lnSpc>
            </a:pPr>
            <a:r>
              <a:rPr lang="en-US" altLang="en-US" sz="2800" dirty="0" smtClean="0"/>
              <a:t>Quasi-geostrophic vorticity equation…</a:t>
            </a:r>
            <a:endParaRPr lang="en-US" altLang="en-US" sz="2800" dirty="0"/>
          </a:p>
        </p:txBody>
      </p:sp>
      <p:pic>
        <p:nvPicPr>
          <p:cNvPr id="2" name="Picture 1"/>
          <p:cNvPicPr>
            <a:picLocks noChangeAspect="1"/>
          </p:cNvPicPr>
          <p:nvPr/>
        </p:nvPicPr>
        <p:blipFill>
          <a:blip r:embed="rId2"/>
          <a:stretch>
            <a:fillRect/>
          </a:stretch>
        </p:blipFill>
        <p:spPr>
          <a:xfrm>
            <a:off x="152400" y="2286000"/>
            <a:ext cx="8839200" cy="1745438"/>
          </a:xfrm>
          <a:prstGeom prst="rect">
            <a:avLst/>
          </a:prstGeom>
        </p:spPr>
      </p:pic>
      <p:sp>
        <p:nvSpPr>
          <p:cNvPr id="3" name="Rectangle 2"/>
          <p:cNvSpPr/>
          <p:nvPr/>
        </p:nvSpPr>
        <p:spPr>
          <a:xfrm>
            <a:off x="2971800" y="3642360"/>
            <a:ext cx="5943600" cy="4724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81000" y="4486870"/>
            <a:ext cx="8382000" cy="923330"/>
          </a:xfrm>
          <a:prstGeom prst="rect">
            <a:avLst/>
          </a:prstGeom>
          <a:noFill/>
        </p:spPr>
        <p:txBody>
          <a:bodyPr wrap="square" rtlCol="0">
            <a:spAutoFit/>
          </a:bodyPr>
          <a:lstStyle/>
          <a:p>
            <a:r>
              <a:rPr lang="en-US" sz="1800" dirty="0" smtClean="0"/>
              <a:t>Vorticity at a fixed location (e.g., AVL) can change only due to (1) advection of relative vorticity by the geostrophic wind, (2) advection of planetary vorticity by the geostrophic wind, and (3) divergence of the </a:t>
            </a:r>
            <a:r>
              <a:rPr lang="en-US" sz="1800" dirty="0" err="1" smtClean="0"/>
              <a:t>ageostrophic</a:t>
            </a:r>
            <a:r>
              <a:rPr lang="en-US" sz="1800" dirty="0" smtClean="0"/>
              <a:t> wind.</a:t>
            </a:r>
            <a:endParaRPr lang="en-US" sz="1800" dirty="0"/>
          </a:p>
        </p:txBody>
      </p:sp>
      <p:sp>
        <p:nvSpPr>
          <p:cNvPr id="5" name="TextBox 4"/>
          <p:cNvSpPr txBox="1"/>
          <p:nvPr/>
        </p:nvSpPr>
        <p:spPr>
          <a:xfrm>
            <a:off x="3505200" y="2931736"/>
            <a:ext cx="425116" cy="338554"/>
          </a:xfrm>
          <a:prstGeom prst="rect">
            <a:avLst/>
          </a:prstGeom>
          <a:noFill/>
        </p:spPr>
        <p:txBody>
          <a:bodyPr wrap="none" rtlCol="0">
            <a:spAutoFit/>
          </a:bodyPr>
          <a:lstStyle/>
          <a:p>
            <a:r>
              <a:rPr lang="en-US" dirty="0" smtClean="0"/>
              <a:t>(1)</a:t>
            </a:r>
            <a:endParaRPr lang="en-US" dirty="0"/>
          </a:p>
        </p:txBody>
      </p:sp>
      <p:sp>
        <p:nvSpPr>
          <p:cNvPr id="10" name="TextBox 9"/>
          <p:cNvSpPr txBox="1"/>
          <p:nvPr/>
        </p:nvSpPr>
        <p:spPr>
          <a:xfrm>
            <a:off x="4572000" y="2931736"/>
            <a:ext cx="425116" cy="338554"/>
          </a:xfrm>
          <a:prstGeom prst="rect">
            <a:avLst/>
          </a:prstGeom>
          <a:noFill/>
        </p:spPr>
        <p:txBody>
          <a:bodyPr wrap="none" rtlCol="0">
            <a:spAutoFit/>
          </a:bodyPr>
          <a:lstStyle/>
          <a:p>
            <a:r>
              <a:rPr lang="en-US" dirty="0" smtClean="0"/>
              <a:t>(2)</a:t>
            </a:r>
            <a:endParaRPr lang="en-US" dirty="0"/>
          </a:p>
        </p:txBody>
      </p:sp>
      <p:sp>
        <p:nvSpPr>
          <p:cNvPr id="11" name="TextBox 10"/>
          <p:cNvSpPr txBox="1"/>
          <p:nvPr/>
        </p:nvSpPr>
        <p:spPr>
          <a:xfrm>
            <a:off x="5943600" y="2931736"/>
            <a:ext cx="425116" cy="338554"/>
          </a:xfrm>
          <a:prstGeom prst="rect">
            <a:avLst/>
          </a:prstGeom>
          <a:noFill/>
        </p:spPr>
        <p:txBody>
          <a:bodyPr wrap="none" rtlCol="0">
            <a:spAutoFit/>
          </a:bodyPr>
          <a:lstStyle/>
          <a:p>
            <a:r>
              <a:rPr lang="en-US" dirty="0" smtClean="0"/>
              <a:t>(3)</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1066800" y="2276526"/>
            <a:ext cx="7110038" cy="1110074"/>
          </a:xfrm>
          <a:prstGeom prst="rect">
            <a:avLst/>
          </a:prstGeom>
        </p:spPr>
      </p:pic>
      <p:sp>
        <p:nvSpPr>
          <p:cNvPr id="74756" name="Rectangle 4"/>
          <p:cNvSpPr>
            <a:spLocks noGrp="1" noChangeArrowheads="1"/>
          </p:cNvSpPr>
          <p:nvPr>
            <p:ph type="title"/>
          </p:nvPr>
        </p:nvSpPr>
        <p:spPr>
          <a:noFill/>
          <a:ln/>
        </p:spPr>
        <p:txBody>
          <a:bodyPr/>
          <a:lstStyle/>
          <a:p>
            <a:r>
              <a:rPr lang="en-US" altLang="en-US"/>
              <a:t>Applied NWP</a:t>
            </a:r>
          </a:p>
        </p:txBody>
      </p:sp>
      <p:sp>
        <p:nvSpPr>
          <p:cNvPr id="74755" name="Rectangle 3"/>
          <p:cNvSpPr>
            <a:spLocks noGrp="1" noChangeArrowheads="1"/>
          </p:cNvSpPr>
          <p:nvPr>
            <p:ph type="body" sz="half" idx="1"/>
          </p:nvPr>
        </p:nvSpPr>
        <p:spPr>
          <a:xfrm>
            <a:off x="533400" y="1676400"/>
            <a:ext cx="7848600" cy="1295400"/>
          </a:xfrm>
          <a:noFill/>
          <a:ln/>
        </p:spPr>
        <p:txBody>
          <a:bodyPr/>
          <a:lstStyle/>
          <a:p>
            <a:pPr>
              <a:lnSpc>
                <a:spcPct val="90000"/>
              </a:lnSpc>
            </a:pPr>
            <a:r>
              <a:rPr lang="en-US" altLang="en-US" sz="2800" dirty="0" smtClean="0"/>
              <a:t>Quasi-geostrophic (QG) vorticity equation…</a:t>
            </a:r>
            <a:endParaRPr lang="en-US" altLang="en-US" sz="2800" dirty="0"/>
          </a:p>
        </p:txBody>
      </p:sp>
      <p:sp>
        <p:nvSpPr>
          <p:cNvPr id="4" name="TextBox 3"/>
          <p:cNvSpPr txBox="1"/>
          <p:nvPr/>
        </p:nvSpPr>
        <p:spPr>
          <a:xfrm>
            <a:off x="266700" y="3902094"/>
            <a:ext cx="8382000" cy="646331"/>
          </a:xfrm>
          <a:prstGeom prst="rect">
            <a:avLst/>
          </a:prstGeom>
          <a:noFill/>
        </p:spPr>
        <p:txBody>
          <a:bodyPr wrap="square" rtlCol="0">
            <a:spAutoFit/>
          </a:bodyPr>
          <a:lstStyle/>
          <a:p>
            <a:r>
              <a:rPr lang="en-US" sz="1800" dirty="0" smtClean="0"/>
              <a:t>Following an air (Polly) parcel, relative vorticity can only change via (1) advection of planetary vorticity or through (2) divergence.</a:t>
            </a:r>
            <a:endParaRPr lang="en-US" sz="1800" dirty="0"/>
          </a:p>
        </p:txBody>
      </p:sp>
      <p:sp>
        <p:nvSpPr>
          <p:cNvPr id="5" name="TextBox 4"/>
          <p:cNvSpPr txBox="1"/>
          <p:nvPr/>
        </p:nvSpPr>
        <p:spPr>
          <a:xfrm>
            <a:off x="2819400" y="3267670"/>
            <a:ext cx="425116" cy="338554"/>
          </a:xfrm>
          <a:prstGeom prst="rect">
            <a:avLst/>
          </a:prstGeom>
          <a:noFill/>
        </p:spPr>
        <p:txBody>
          <a:bodyPr wrap="none" rtlCol="0">
            <a:spAutoFit/>
          </a:bodyPr>
          <a:lstStyle/>
          <a:p>
            <a:r>
              <a:rPr lang="en-US" dirty="0" smtClean="0"/>
              <a:t>(1)</a:t>
            </a:r>
            <a:endParaRPr lang="en-US" dirty="0"/>
          </a:p>
        </p:txBody>
      </p:sp>
      <p:sp>
        <p:nvSpPr>
          <p:cNvPr id="10" name="TextBox 9"/>
          <p:cNvSpPr txBox="1"/>
          <p:nvPr/>
        </p:nvSpPr>
        <p:spPr>
          <a:xfrm>
            <a:off x="3956384" y="3267670"/>
            <a:ext cx="425116" cy="338554"/>
          </a:xfrm>
          <a:prstGeom prst="rect">
            <a:avLst/>
          </a:prstGeom>
          <a:noFill/>
        </p:spPr>
        <p:txBody>
          <a:bodyPr wrap="none" rtlCol="0">
            <a:spAutoFit/>
          </a:bodyPr>
          <a:lstStyle/>
          <a:p>
            <a:r>
              <a:rPr lang="en-US" dirty="0" smtClean="0"/>
              <a:t>(2)</a:t>
            </a:r>
            <a:endParaRPr lang="en-US" dirty="0"/>
          </a:p>
        </p:txBody>
      </p:sp>
      <p:pic>
        <p:nvPicPr>
          <p:cNvPr id="12" name="Picture 11" descr="ppsml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4648200"/>
            <a:ext cx="876300" cy="1238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2735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2000" fill="hold"/>
                                        <p:tgtEl>
                                          <p:spTgt spid="12"/>
                                        </p:tgtEl>
                                        <p:attrNameLst>
                                          <p:attrName>ppt_x</p:attrName>
                                        </p:attrNameLst>
                                      </p:cBhvr>
                                      <p:tavLst>
                                        <p:tav tm="0">
                                          <p:val>
                                            <p:strVal val="0-#ppt_w/2"/>
                                          </p:val>
                                        </p:tav>
                                        <p:tav tm="100000">
                                          <p:val>
                                            <p:strVal val="#ppt_x"/>
                                          </p:val>
                                        </p:tav>
                                      </p:tavLst>
                                    </p:anim>
                                    <p:anim calcmode="lin" valueType="num">
                                      <p:cBhvr additive="base">
                                        <p:cTn id="8" dur="20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85305" y="2576839"/>
            <a:ext cx="8773389" cy="1150591"/>
          </a:xfrm>
          <a:prstGeom prst="rect">
            <a:avLst/>
          </a:prstGeom>
        </p:spPr>
      </p:pic>
      <p:sp>
        <p:nvSpPr>
          <p:cNvPr id="74756" name="Rectangle 4"/>
          <p:cNvSpPr>
            <a:spLocks noGrp="1" noChangeArrowheads="1"/>
          </p:cNvSpPr>
          <p:nvPr>
            <p:ph type="title"/>
          </p:nvPr>
        </p:nvSpPr>
        <p:spPr>
          <a:noFill/>
          <a:ln/>
        </p:spPr>
        <p:txBody>
          <a:bodyPr/>
          <a:lstStyle/>
          <a:p>
            <a:r>
              <a:rPr lang="en-US" altLang="en-US"/>
              <a:t>Applied NWP</a:t>
            </a:r>
          </a:p>
        </p:txBody>
      </p:sp>
      <p:sp>
        <p:nvSpPr>
          <p:cNvPr id="74755" name="Rectangle 3"/>
          <p:cNvSpPr>
            <a:spLocks noGrp="1" noChangeArrowheads="1"/>
          </p:cNvSpPr>
          <p:nvPr>
            <p:ph type="body" sz="half" idx="1"/>
          </p:nvPr>
        </p:nvSpPr>
        <p:spPr>
          <a:xfrm>
            <a:off x="533400" y="1676400"/>
            <a:ext cx="7848600" cy="1295400"/>
          </a:xfrm>
          <a:noFill/>
          <a:ln/>
        </p:spPr>
        <p:txBody>
          <a:bodyPr/>
          <a:lstStyle/>
          <a:p>
            <a:pPr>
              <a:lnSpc>
                <a:spcPct val="90000"/>
              </a:lnSpc>
            </a:pPr>
            <a:r>
              <a:rPr lang="en-US" altLang="en-US" sz="2800" dirty="0" smtClean="0"/>
              <a:t>For a </a:t>
            </a:r>
            <a:r>
              <a:rPr lang="en-US" altLang="en-US" sz="2800" dirty="0" err="1" smtClean="0"/>
              <a:t>barotropic</a:t>
            </a:r>
            <a:r>
              <a:rPr lang="en-US" altLang="en-US" sz="2800" dirty="0" smtClean="0"/>
              <a:t> atmosphere [6.4], QG vorticity equation in isobaric vertical coordinates is</a:t>
            </a:r>
            <a:endParaRPr lang="en-US" altLang="en-US" sz="2800" dirty="0"/>
          </a:p>
        </p:txBody>
      </p:sp>
      <p:sp>
        <p:nvSpPr>
          <p:cNvPr id="4" name="TextBox 3"/>
          <p:cNvSpPr txBox="1"/>
          <p:nvPr/>
        </p:nvSpPr>
        <p:spPr>
          <a:xfrm>
            <a:off x="381000" y="3925669"/>
            <a:ext cx="8382000" cy="646331"/>
          </a:xfrm>
          <a:prstGeom prst="rect">
            <a:avLst/>
          </a:prstGeom>
          <a:noFill/>
        </p:spPr>
        <p:txBody>
          <a:bodyPr wrap="square" rtlCol="0">
            <a:spAutoFit/>
          </a:bodyPr>
          <a:lstStyle/>
          <a:p>
            <a:r>
              <a:rPr lang="en-US" sz="1800" dirty="0" smtClean="0"/>
              <a:t>In a </a:t>
            </a:r>
            <a:r>
              <a:rPr lang="en-US" sz="1800" dirty="0" err="1" smtClean="0"/>
              <a:t>barotropic</a:t>
            </a:r>
            <a:r>
              <a:rPr lang="en-US" sz="1800" dirty="0" smtClean="0"/>
              <a:t> atmosphere, there is no thermal wind and no vertical wind shear </a:t>
            </a:r>
            <a:r>
              <a:rPr lang="en-US" sz="1800" dirty="0" smtClean="0">
                <a:sym typeface="Wingdings" panose="05000000000000000000" pitchFamily="2" charset="2"/>
              </a:rPr>
              <a:t> velocity (and vorticity) is the same at all levels</a:t>
            </a:r>
            <a:endParaRPr lang="en-US" sz="1800" dirty="0"/>
          </a:p>
        </p:txBody>
      </p:sp>
      <p:sp>
        <p:nvSpPr>
          <p:cNvPr id="7" name="TextBox 6"/>
          <p:cNvSpPr txBox="1"/>
          <p:nvPr/>
        </p:nvSpPr>
        <p:spPr>
          <a:xfrm>
            <a:off x="5486400" y="3558153"/>
            <a:ext cx="1143000" cy="338554"/>
          </a:xfrm>
          <a:prstGeom prst="rect">
            <a:avLst/>
          </a:prstGeom>
          <a:noFill/>
          <a:ln w="12700">
            <a:solidFill>
              <a:schemeClr val="accent1"/>
            </a:solidFill>
          </a:ln>
        </p:spPr>
        <p:txBody>
          <a:bodyPr wrap="square" rtlCol="0">
            <a:spAutoFit/>
          </a:bodyPr>
          <a:lstStyle/>
          <a:p>
            <a:r>
              <a:rPr lang="en-US" dirty="0" smtClean="0"/>
              <a:t>s = surface</a:t>
            </a:r>
            <a:endParaRPr lang="en-US" dirty="0"/>
          </a:p>
        </p:txBody>
      </p:sp>
      <p:cxnSp>
        <p:nvCxnSpPr>
          <p:cNvPr id="23" name="Straight Arrow Connector 22"/>
          <p:cNvCxnSpPr/>
          <p:nvPr/>
        </p:nvCxnSpPr>
        <p:spPr>
          <a:xfrm flipV="1">
            <a:off x="5486400" y="3352800"/>
            <a:ext cx="0" cy="1948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6629400" y="3352800"/>
            <a:ext cx="76200" cy="1948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27" name="Picture 26"/>
          <p:cNvPicPr>
            <a:picLocks noChangeAspect="1"/>
          </p:cNvPicPr>
          <p:nvPr/>
        </p:nvPicPr>
        <p:blipFill>
          <a:blip r:embed="rId3"/>
          <a:stretch>
            <a:fillRect/>
          </a:stretch>
        </p:blipFill>
        <p:spPr>
          <a:xfrm>
            <a:off x="914400" y="4592824"/>
            <a:ext cx="6754950" cy="2082830"/>
          </a:xfrm>
          <a:prstGeom prst="rect">
            <a:avLst/>
          </a:prstGeom>
          <a:ln>
            <a:solidFill>
              <a:srgbClr val="FF0000"/>
            </a:solidFill>
          </a:ln>
        </p:spPr>
      </p:pic>
      <p:sp>
        <p:nvSpPr>
          <p:cNvPr id="30" name="Rectangle 29"/>
          <p:cNvSpPr/>
          <p:nvPr/>
        </p:nvSpPr>
        <p:spPr>
          <a:xfrm>
            <a:off x="914400" y="4627869"/>
            <a:ext cx="3639844" cy="3251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300077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93268" y="4114800"/>
            <a:ext cx="7921951" cy="712631"/>
          </a:xfrm>
          <a:prstGeom prst="rect">
            <a:avLst/>
          </a:prstGeom>
          <a:ln>
            <a:solidFill>
              <a:srgbClr val="FF0000"/>
            </a:solidFill>
          </a:ln>
        </p:spPr>
      </p:pic>
      <p:pic>
        <p:nvPicPr>
          <p:cNvPr id="3" name="Picture 2"/>
          <p:cNvPicPr>
            <a:picLocks noChangeAspect="1"/>
          </p:cNvPicPr>
          <p:nvPr/>
        </p:nvPicPr>
        <p:blipFill>
          <a:blip r:embed="rId3"/>
          <a:stretch>
            <a:fillRect/>
          </a:stretch>
        </p:blipFill>
        <p:spPr>
          <a:xfrm>
            <a:off x="185305" y="2576839"/>
            <a:ext cx="8773389" cy="1150591"/>
          </a:xfrm>
          <a:prstGeom prst="rect">
            <a:avLst/>
          </a:prstGeom>
        </p:spPr>
      </p:pic>
      <p:sp>
        <p:nvSpPr>
          <p:cNvPr id="74756" name="Rectangle 4"/>
          <p:cNvSpPr>
            <a:spLocks noGrp="1" noChangeArrowheads="1"/>
          </p:cNvSpPr>
          <p:nvPr>
            <p:ph type="title"/>
          </p:nvPr>
        </p:nvSpPr>
        <p:spPr>
          <a:noFill/>
          <a:ln/>
        </p:spPr>
        <p:txBody>
          <a:bodyPr/>
          <a:lstStyle/>
          <a:p>
            <a:r>
              <a:rPr lang="en-US" altLang="en-US"/>
              <a:t>Applied NWP</a:t>
            </a:r>
          </a:p>
        </p:txBody>
      </p:sp>
      <p:sp>
        <p:nvSpPr>
          <p:cNvPr id="74755" name="Rectangle 3"/>
          <p:cNvSpPr>
            <a:spLocks noGrp="1" noChangeArrowheads="1"/>
          </p:cNvSpPr>
          <p:nvPr>
            <p:ph type="body" sz="half" idx="1"/>
          </p:nvPr>
        </p:nvSpPr>
        <p:spPr>
          <a:xfrm>
            <a:off x="533400" y="1676400"/>
            <a:ext cx="7848600" cy="1295400"/>
          </a:xfrm>
          <a:noFill/>
          <a:ln/>
        </p:spPr>
        <p:txBody>
          <a:bodyPr/>
          <a:lstStyle/>
          <a:p>
            <a:pPr>
              <a:lnSpc>
                <a:spcPct val="90000"/>
              </a:lnSpc>
            </a:pPr>
            <a:r>
              <a:rPr lang="en-US" altLang="en-US" sz="2800" dirty="0" smtClean="0"/>
              <a:t>For a </a:t>
            </a:r>
            <a:r>
              <a:rPr lang="en-US" altLang="en-US" sz="2800" dirty="0" err="1" smtClean="0"/>
              <a:t>barotropic</a:t>
            </a:r>
            <a:r>
              <a:rPr lang="en-US" altLang="en-US" sz="2800" dirty="0" smtClean="0"/>
              <a:t> atmosphere [6.4], QG vorticity equation in isobaric vertical coordinates is</a:t>
            </a:r>
            <a:endParaRPr lang="en-US" altLang="en-US" sz="2800" dirty="0"/>
          </a:p>
        </p:txBody>
      </p:sp>
      <p:sp>
        <p:nvSpPr>
          <p:cNvPr id="7" name="TextBox 6"/>
          <p:cNvSpPr txBox="1"/>
          <p:nvPr/>
        </p:nvSpPr>
        <p:spPr>
          <a:xfrm>
            <a:off x="5486400" y="3558153"/>
            <a:ext cx="1143000" cy="338554"/>
          </a:xfrm>
          <a:prstGeom prst="rect">
            <a:avLst/>
          </a:prstGeom>
          <a:noFill/>
          <a:ln w="12700">
            <a:solidFill>
              <a:schemeClr val="accent1"/>
            </a:solidFill>
          </a:ln>
        </p:spPr>
        <p:txBody>
          <a:bodyPr wrap="square" rtlCol="0">
            <a:spAutoFit/>
          </a:bodyPr>
          <a:lstStyle/>
          <a:p>
            <a:r>
              <a:rPr lang="en-US" dirty="0" smtClean="0"/>
              <a:t>s = surface</a:t>
            </a:r>
            <a:endParaRPr lang="en-US" dirty="0"/>
          </a:p>
        </p:txBody>
      </p:sp>
      <p:cxnSp>
        <p:nvCxnSpPr>
          <p:cNvPr id="23" name="Straight Arrow Connector 22"/>
          <p:cNvCxnSpPr/>
          <p:nvPr/>
        </p:nvCxnSpPr>
        <p:spPr>
          <a:xfrm flipV="1">
            <a:off x="5486400" y="3352800"/>
            <a:ext cx="0" cy="1948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6629400" y="3352800"/>
            <a:ext cx="76200" cy="1948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593268" y="4114800"/>
            <a:ext cx="1933633" cy="3251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4"/>
          <a:stretch>
            <a:fillRect/>
          </a:stretch>
        </p:blipFill>
        <p:spPr>
          <a:xfrm>
            <a:off x="96693" y="5748101"/>
            <a:ext cx="8862001" cy="1033699"/>
          </a:xfrm>
          <a:prstGeom prst="rect">
            <a:avLst/>
          </a:prstGeom>
        </p:spPr>
      </p:pic>
      <p:sp>
        <p:nvSpPr>
          <p:cNvPr id="6" name="TextBox 5"/>
          <p:cNvSpPr txBox="1"/>
          <p:nvPr/>
        </p:nvSpPr>
        <p:spPr>
          <a:xfrm>
            <a:off x="152400" y="5144869"/>
            <a:ext cx="8610600" cy="646331"/>
          </a:xfrm>
          <a:prstGeom prst="rect">
            <a:avLst/>
          </a:prstGeom>
          <a:noFill/>
        </p:spPr>
        <p:txBody>
          <a:bodyPr wrap="square" rtlCol="0">
            <a:spAutoFit/>
          </a:bodyPr>
          <a:lstStyle/>
          <a:p>
            <a:r>
              <a:rPr lang="en-US" sz="1800" dirty="0" smtClean="0"/>
              <a:t>Alternate version of Eq. (6.11) having streamfunction (e.g., geopotential height) as the sole dependent variable [6.7],</a:t>
            </a:r>
            <a:endParaRPr lang="en-US" sz="1800" dirty="0"/>
          </a:p>
        </p:txBody>
      </p:sp>
      <p:sp>
        <p:nvSpPr>
          <p:cNvPr id="8" name="TextBox 7"/>
          <p:cNvSpPr txBox="1"/>
          <p:nvPr/>
        </p:nvSpPr>
        <p:spPr>
          <a:xfrm>
            <a:off x="5832184" y="5651874"/>
            <a:ext cx="2986523" cy="338554"/>
          </a:xfrm>
          <a:prstGeom prst="rect">
            <a:avLst/>
          </a:prstGeom>
          <a:noFill/>
          <a:ln>
            <a:solidFill>
              <a:srgbClr val="FF0000"/>
            </a:solidFill>
          </a:ln>
        </p:spPr>
        <p:txBody>
          <a:bodyPr wrap="none" rtlCol="0">
            <a:spAutoFit/>
          </a:bodyPr>
          <a:lstStyle/>
          <a:p>
            <a:r>
              <a:rPr lang="en-US" i="1" dirty="0" smtClean="0"/>
              <a:t>J</a:t>
            </a:r>
            <a:r>
              <a:rPr lang="en-US" dirty="0" smtClean="0"/>
              <a:t> = Jacobian operator, LP#3 sl#16</a:t>
            </a:r>
            <a:endParaRPr lang="en-US" dirty="0"/>
          </a:p>
        </p:txBody>
      </p:sp>
      <p:cxnSp>
        <p:nvCxnSpPr>
          <p:cNvPr id="10" name="Straight Arrow Connector 9"/>
          <p:cNvCxnSpPr/>
          <p:nvPr/>
        </p:nvCxnSpPr>
        <p:spPr>
          <a:xfrm flipH="1">
            <a:off x="7010400" y="5990428"/>
            <a:ext cx="228601" cy="25444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8" idx="1"/>
          </p:cNvCxnSpPr>
          <p:nvPr/>
        </p:nvCxnSpPr>
        <p:spPr>
          <a:xfrm flipH="1" flipV="1">
            <a:off x="1752600" y="5815736"/>
            <a:ext cx="4079584" cy="5415"/>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1752600" y="5849616"/>
            <a:ext cx="0" cy="19517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25865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Rectangle 4"/>
          <p:cNvSpPr>
            <a:spLocks noGrp="1" noChangeArrowheads="1"/>
          </p:cNvSpPr>
          <p:nvPr>
            <p:ph type="title"/>
          </p:nvPr>
        </p:nvSpPr>
        <p:spPr>
          <a:noFill/>
          <a:ln/>
        </p:spPr>
        <p:txBody>
          <a:bodyPr/>
          <a:lstStyle/>
          <a:p>
            <a:r>
              <a:rPr lang="en-US" altLang="en-US"/>
              <a:t>Applied NWP</a:t>
            </a:r>
          </a:p>
        </p:txBody>
      </p:sp>
      <p:sp>
        <p:nvSpPr>
          <p:cNvPr id="74755" name="Rectangle 3"/>
          <p:cNvSpPr>
            <a:spLocks noGrp="1" noChangeArrowheads="1"/>
          </p:cNvSpPr>
          <p:nvPr>
            <p:ph type="body" sz="half" idx="1"/>
          </p:nvPr>
        </p:nvSpPr>
        <p:spPr>
          <a:xfrm>
            <a:off x="533400" y="1676400"/>
            <a:ext cx="7848600" cy="4800600"/>
          </a:xfrm>
          <a:noFill/>
          <a:ln/>
        </p:spPr>
        <p:txBody>
          <a:bodyPr/>
          <a:lstStyle/>
          <a:p>
            <a:pPr>
              <a:lnSpc>
                <a:spcPct val="90000"/>
              </a:lnSpc>
            </a:pPr>
            <a:r>
              <a:rPr lang="en-US" altLang="en-US" sz="2800" dirty="0" smtClean="0"/>
              <a:t>When constructing a model for a </a:t>
            </a:r>
            <a:r>
              <a:rPr lang="en-US" altLang="en-US" sz="2800" dirty="0" err="1" smtClean="0"/>
              <a:t>barotropic</a:t>
            </a:r>
            <a:r>
              <a:rPr lang="en-US" altLang="en-US" sz="2800" dirty="0" smtClean="0"/>
              <a:t> atmosphere [6.7], care must be taken to design a model such that</a:t>
            </a:r>
          </a:p>
          <a:p>
            <a:pPr lvl="1"/>
            <a:r>
              <a:rPr lang="en-US" altLang="en-US" sz="2400" dirty="0" smtClean="0"/>
              <a:t>mean vorticity</a:t>
            </a:r>
          </a:p>
          <a:p>
            <a:pPr marL="457200" lvl="1" indent="0">
              <a:buNone/>
            </a:pPr>
            <a:endParaRPr lang="en-US" altLang="en-US" sz="2400" dirty="0" smtClean="0"/>
          </a:p>
          <a:p>
            <a:pPr lvl="1"/>
            <a:r>
              <a:rPr lang="en-US" altLang="en-US" dirty="0" smtClean="0"/>
              <a:t>mean </a:t>
            </a:r>
            <a:r>
              <a:rPr lang="en-US" altLang="en-US" dirty="0" err="1" smtClean="0"/>
              <a:t>enstrophy</a:t>
            </a:r>
            <a:endParaRPr lang="en-US" altLang="en-US" dirty="0" smtClean="0"/>
          </a:p>
          <a:p>
            <a:pPr marL="457200" lvl="1" indent="0">
              <a:buNone/>
            </a:pPr>
            <a:endParaRPr lang="en-US" altLang="en-US" dirty="0" smtClean="0"/>
          </a:p>
          <a:p>
            <a:pPr lvl="1"/>
            <a:r>
              <a:rPr lang="en-US" altLang="en-US" sz="2400" dirty="0" smtClean="0"/>
              <a:t>mean kinetic energy</a:t>
            </a:r>
          </a:p>
          <a:p>
            <a:pPr lvl="1"/>
            <a:endParaRPr lang="en-US" altLang="en-US" dirty="0"/>
          </a:p>
          <a:p>
            <a:pPr marL="457200" lvl="1" indent="0">
              <a:buNone/>
            </a:pPr>
            <a:r>
              <a:rPr lang="en-US" altLang="en-US" sz="2400" dirty="0" smtClean="0"/>
              <a:t>(domain-invariant properties) are conserved</a:t>
            </a:r>
            <a:endParaRPr lang="en-US" altLang="en-US" sz="2400" dirty="0" smtClean="0"/>
          </a:p>
          <a:p>
            <a:pPr lvl="1"/>
            <a:endParaRPr lang="en-US" altLang="en-US" sz="2400" dirty="0"/>
          </a:p>
        </p:txBody>
      </p:sp>
      <p:pic>
        <p:nvPicPr>
          <p:cNvPr id="4" name="Picture 3"/>
          <p:cNvPicPr>
            <a:picLocks noChangeAspect="1"/>
          </p:cNvPicPr>
          <p:nvPr/>
        </p:nvPicPr>
        <p:blipFill>
          <a:blip r:embed="rId2"/>
          <a:stretch>
            <a:fillRect/>
          </a:stretch>
        </p:blipFill>
        <p:spPr>
          <a:xfrm>
            <a:off x="4267200" y="2819400"/>
            <a:ext cx="1523250" cy="736600"/>
          </a:xfrm>
          <a:prstGeom prst="rect">
            <a:avLst/>
          </a:prstGeom>
        </p:spPr>
      </p:pic>
      <p:pic>
        <p:nvPicPr>
          <p:cNvPr id="9" name="Picture 8"/>
          <p:cNvPicPr>
            <a:picLocks noChangeAspect="1"/>
          </p:cNvPicPr>
          <p:nvPr/>
        </p:nvPicPr>
        <p:blipFill>
          <a:blip r:embed="rId3"/>
          <a:stretch>
            <a:fillRect/>
          </a:stretch>
        </p:blipFill>
        <p:spPr>
          <a:xfrm>
            <a:off x="4267200" y="3556000"/>
            <a:ext cx="812400" cy="736600"/>
          </a:xfrm>
          <a:prstGeom prst="rect">
            <a:avLst/>
          </a:prstGeom>
        </p:spPr>
      </p:pic>
      <p:sp>
        <p:nvSpPr>
          <p:cNvPr id="11" name="Rectangle 10"/>
          <p:cNvSpPr/>
          <p:nvPr/>
        </p:nvSpPr>
        <p:spPr>
          <a:xfrm>
            <a:off x="5003212" y="3981450"/>
            <a:ext cx="152775" cy="1905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4724400" y="4216400"/>
            <a:ext cx="126975" cy="127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mc:Choice xmlns:a14="http://schemas.microsoft.com/office/drawing/2010/main" Requires="a14">
          <p:sp>
            <p:nvSpPr>
              <p:cNvPr id="12" name="TextBox 11"/>
              <p:cNvSpPr txBox="1"/>
              <p:nvPr/>
            </p:nvSpPr>
            <p:spPr>
              <a:xfrm>
                <a:off x="4361222" y="4399002"/>
                <a:ext cx="1003865" cy="553998"/>
              </a:xfrm>
              <a:prstGeom prst="rect">
                <a:avLst/>
              </a:prstGeom>
              <a:noFill/>
            </p:spPr>
            <p:txBody>
              <a:bodyPr wrap="none" lIns="0" tIns="0" rIns="0" bIns="0" rtlCol="0">
                <a:spAutoFit/>
              </a:bodyPr>
              <a:lstStyle/>
              <a:p>
                <a14:m>
                  <m:oMath xmlns:m="http://schemas.openxmlformats.org/officeDocument/2006/math">
                    <m:acc>
                      <m:accPr>
                        <m:chr m:val="̅"/>
                        <m:ctrlPr>
                          <a:rPr lang="en-US" sz="3600" b="0" i="1" smtClean="0">
                            <a:latin typeface="Cambria Math" panose="02040503050406030204" pitchFamily="18" charset="0"/>
                          </a:rPr>
                        </m:ctrlPr>
                      </m:accPr>
                      <m:e>
                        <m:r>
                          <a:rPr lang="en-US" sz="3600" b="0" i="1" smtClean="0">
                            <a:latin typeface="Cambria Math" panose="02040503050406030204" pitchFamily="18" charset="0"/>
                          </a:rPr>
                          <m:t>𝐾𝐸</m:t>
                        </m:r>
                      </m:e>
                    </m:acc>
                  </m:oMath>
                </a14:m>
                <a:r>
                  <a:rPr lang="en-US" sz="3600" dirty="0" smtClean="0"/>
                  <a:t> =</a:t>
                </a:r>
                <a:endParaRPr lang="en-US" sz="3600" dirty="0"/>
              </a:p>
            </p:txBody>
          </p:sp>
        </mc:Choice>
        <mc:Fallback>
          <p:sp>
            <p:nvSpPr>
              <p:cNvPr id="12" name="TextBox 11"/>
              <p:cNvSpPr txBox="1">
                <a:spLocks noRot="1" noChangeAspect="1" noMove="1" noResize="1" noEditPoints="1" noAdjustHandles="1" noChangeArrowheads="1" noChangeShapeType="1" noTextEdit="1"/>
              </p:cNvSpPr>
              <p:nvPr/>
            </p:nvSpPr>
            <p:spPr>
              <a:xfrm>
                <a:off x="4361222" y="4399002"/>
                <a:ext cx="1003865" cy="553998"/>
              </a:xfrm>
              <a:prstGeom prst="rect">
                <a:avLst/>
              </a:prstGeom>
              <a:blipFill rotWithShape="0">
                <a:blip r:embed="rId4"/>
                <a:stretch>
                  <a:fillRect t="-25275" r="-26667" b="-48352"/>
                </a:stretch>
              </a:blipFill>
            </p:spPr>
            <p:txBody>
              <a:bodyPr/>
              <a:lstStyle/>
              <a:p>
                <a:r>
                  <a:rPr lang="en-US">
                    <a:noFill/>
                  </a:rPr>
                  <a:t> </a:t>
                </a:r>
              </a:p>
            </p:txBody>
          </p:sp>
        </mc:Fallback>
      </mc:AlternateContent>
      <p:pic>
        <p:nvPicPr>
          <p:cNvPr id="13" name="Picture 12"/>
          <p:cNvPicPr>
            <a:picLocks noChangeAspect="1"/>
          </p:cNvPicPr>
          <p:nvPr/>
        </p:nvPicPr>
        <p:blipFill>
          <a:blip r:embed="rId5"/>
          <a:stretch>
            <a:fillRect/>
          </a:stretch>
        </p:blipFill>
        <p:spPr>
          <a:xfrm>
            <a:off x="5562600" y="4123551"/>
            <a:ext cx="2081775" cy="1104900"/>
          </a:xfrm>
          <a:prstGeom prst="rect">
            <a:avLst/>
          </a:prstGeom>
        </p:spPr>
      </p:pic>
      <p:cxnSp>
        <p:nvCxnSpPr>
          <p:cNvPr id="15" name="Straight Connector 14"/>
          <p:cNvCxnSpPr/>
          <p:nvPr/>
        </p:nvCxnSpPr>
        <p:spPr>
          <a:xfrm>
            <a:off x="5486400" y="4114800"/>
            <a:ext cx="214936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99500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24115" y="2501900"/>
            <a:ext cx="8479426" cy="1320800"/>
          </a:xfrm>
          <a:prstGeom prst="rect">
            <a:avLst/>
          </a:prstGeom>
        </p:spPr>
      </p:pic>
      <p:sp>
        <p:nvSpPr>
          <p:cNvPr id="74756" name="Rectangle 4"/>
          <p:cNvSpPr>
            <a:spLocks noGrp="1" noChangeArrowheads="1"/>
          </p:cNvSpPr>
          <p:nvPr>
            <p:ph type="title"/>
          </p:nvPr>
        </p:nvSpPr>
        <p:spPr>
          <a:noFill/>
          <a:ln/>
        </p:spPr>
        <p:txBody>
          <a:bodyPr/>
          <a:lstStyle/>
          <a:p>
            <a:r>
              <a:rPr lang="en-US" altLang="en-US"/>
              <a:t>Applied NWP</a:t>
            </a:r>
          </a:p>
        </p:txBody>
      </p:sp>
      <p:sp>
        <p:nvSpPr>
          <p:cNvPr id="74755" name="Rectangle 3"/>
          <p:cNvSpPr>
            <a:spLocks noGrp="1" noChangeArrowheads="1"/>
          </p:cNvSpPr>
          <p:nvPr>
            <p:ph type="body" sz="half" idx="1"/>
          </p:nvPr>
        </p:nvSpPr>
        <p:spPr>
          <a:xfrm>
            <a:off x="533400" y="1676400"/>
            <a:ext cx="7848600" cy="1295400"/>
          </a:xfrm>
          <a:noFill/>
          <a:ln/>
        </p:spPr>
        <p:txBody>
          <a:bodyPr/>
          <a:lstStyle/>
          <a:p>
            <a:pPr>
              <a:lnSpc>
                <a:spcPct val="90000"/>
              </a:lnSpc>
            </a:pPr>
            <a:r>
              <a:rPr lang="en-US" altLang="en-US" sz="2800" dirty="0" smtClean="0"/>
              <a:t>For an equivalent-</a:t>
            </a:r>
            <a:r>
              <a:rPr lang="en-US" altLang="en-US" sz="2800" dirty="0" err="1" smtClean="0"/>
              <a:t>barotropic</a:t>
            </a:r>
            <a:r>
              <a:rPr lang="en-US" altLang="en-US" sz="2800" dirty="0" smtClean="0"/>
              <a:t> atmosphere [6.5], QG vorticity equation in isobaric vertical coordinates is</a:t>
            </a:r>
            <a:endParaRPr lang="en-US" altLang="en-US" sz="2800" dirty="0"/>
          </a:p>
        </p:txBody>
      </p:sp>
      <p:sp>
        <p:nvSpPr>
          <p:cNvPr id="4" name="TextBox 3"/>
          <p:cNvSpPr txBox="1"/>
          <p:nvPr/>
        </p:nvSpPr>
        <p:spPr>
          <a:xfrm>
            <a:off x="381000" y="3925669"/>
            <a:ext cx="8382000" cy="646331"/>
          </a:xfrm>
          <a:prstGeom prst="rect">
            <a:avLst/>
          </a:prstGeom>
          <a:noFill/>
        </p:spPr>
        <p:txBody>
          <a:bodyPr wrap="square" rtlCol="0">
            <a:spAutoFit/>
          </a:bodyPr>
          <a:lstStyle/>
          <a:p>
            <a:r>
              <a:rPr lang="en-US" sz="1800" dirty="0" smtClean="0"/>
              <a:t>In an equivalent </a:t>
            </a:r>
            <a:r>
              <a:rPr lang="en-US" sz="1800" dirty="0" err="1" smtClean="0"/>
              <a:t>barotropic</a:t>
            </a:r>
            <a:r>
              <a:rPr lang="en-US" sz="1800" dirty="0" smtClean="0"/>
              <a:t> atmosphere, thickness contours are everywhere parallel to geopotential height contours on isobaric maps (e.g., 500 </a:t>
            </a:r>
            <a:r>
              <a:rPr lang="en-US" sz="1800" dirty="0" err="1" smtClean="0"/>
              <a:t>hPa</a:t>
            </a:r>
            <a:r>
              <a:rPr lang="en-US" sz="1800" dirty="0" smtClean="0"/>
              <a:t>, 700 </a:t>
            </a:r>
            <a:r>
              <a:rPr lang="en-US" sz="1800" dirty="0" err="1" smtClean="0"/>
              <a:t>hPa</a:t>
            </a:r>
            <a:r>
              <a:rPr lang="en-US" sz="1800" dirty="0" smtClean="0"/>
              <a:t>)</a:t>
            </a:r>
            <a:endParaRPr lang="en-US" sz="1800" dirty="0"/>
          </a:p>
        </p:txBody>
      </p:sp>
      <p:sp>
        <p:nvSpPr>
          <p:cNvPr id="30" name="Rectangle 29"/>
          <p:cNvSpPr/>
          <p:nvPr/>
        </p:nvSpPr>
        <p:spPr>
          <a:xfrm>
            <a:off x="914400" y="4627869"/>
            <a:ext cx="3639844" cy="3251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24115" y="5105400"/>
            <a:ext cx="7957885" cy="923330"/>
          </a:xfrm>
          <a:prstGeom prst="rect">
            <a:avLst/>
          </a:prstGeom>
          <a:noFill/>
        </p:spPr>
        <p:txBody>
          <a:bodyPr wrap="square" rtlCol="0">
            <a:spAutoFit/>
          </a:bodyPr>
          <a:lstStyle/>
          <a:p>
            <a:r>
              <a:rPr lang="en-US" sz="1800" dirty="0" smtClean="0"/>
              <a:t>Eq. (6.20) is valid only at the level-of-</a:t>
            </a:r>
            <a:r>
              <a:rPr lang="en-US" sz="1800" dirty="0" err="1" smtClean="0"/>
              <a:t>nondivergence</a:t>
            </a:r>
            <a:r>
              <a:rPr lang="en-US" sz="1800" dirty="0" smtClean="0"/>
              <a:t>, typically in the 600-500 </a:t>
            </a:r>
            <a:r>
              <a:rPr lang="en-US" sz="1800" dirty="0" err="1" smtClean="0"/>
              <a:t>hPa</a:t>
            </a:r>
            <a:r>
              <a:rPr lang="en-US" sz="1800" dirty="0" smtClean="0"/>
              <a:t> layer. Thus, equivalent-</a:t>
            </a:r>
            <a:r>
              <a:rPr lang="en-US" sz="1800" dirty="0" err="1" smtClean="0"/>
              <a:t>barotropic</a:t>
            </a:r>
            <a:r>
              <a:rPr lang="en-US" sz="1800" dirty="0" smtClean="0"/>
              <a:t> QG models are normally assumed to represent conditions at 500 </a:t>
            </a:r>
            <a:r>
              <a:rPr lang="en-US" sz="1800" dirty="0" err="1" smtClean="0"/>
              <a:t>hPa</a:t>
            </a:r>
            <a:r>
              <a:rPr lang="en-US" sz="1800" dirty="0" smtClean="0"/>
              <a:t>.</a:t>
            </a:r>
            <a:endParaRPr lang="en-US" sz="1800" dirty="0"/>
          </a:p>
        </p:txBody>
      </p:sp>
    </p:spTree>
    <p:extLst>
      <p:ext uri="{BB962C8B-B14F-4D97-AF65-F5344CB8AC3E}">
        <p14:creationId xmlns:p14="http://schemas.microsoft.com/office/powerpoint/2010/main" val="32137189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24115" y="2501900"/>
            <a:ext cx="8479426" cy="1320800"/>
          </a:xfrm>
          <a:prstGeom prst="rect">
            <a:avLst/>
          </a:prstGeom>
        </p:spPr>
      </p:pic>
      <p:sp>
        <p:nvSpPr>
          <p:cNvPr id="74756" name="Rectangle 4"/>
          <p:cNvSpPr>
            <a:spLocks noGrp="1" noChangeArrowheads="1"/>
          </p:cNvSpPr>
          <p:nvPr>
            <p:ph type="title"/>
          </p:nvPr>
        </p:nvSpPr>
        <p:spPr>
          <a:noFill/>
          <a:ln/>
        </p:spPr>
        <p:txBody>
          <a:bodyPr/>
          <a:lstStyle/>
          <a:p>
            <a:r>
              <a:rPr lang="en-US" altLang="en-US" dirty="0"/>
              <a:t>Applied NWP</a:t>
            </a:r>
          </a:p>
        </p:txBody>
      </p:sp>
      <p:sp>
        <p:nvSpPr>
          <p:cNvPr id="74755" name="Rectangle 3"/>
          <p:cNvSpPr>
            <a:spLocks noGrp="1" noChangeArrowheads="1"/>
          </p:cNvSpPr>
          <p:nvPr>
            <p:ph type="body" sz="half" idx="1"/>
          </p:nvPr>
        </p:nvSpPr>
        <p:spPr>
          <a:xfrm>
            <a:off x="533400" y="1676400"/>
            <a:ext cx="7848600" cy="4876800"/>
          </a:xfrm>
          <a:noFill/>
          <a:ln/>
        </p:spPr>
        <p:txBody>
          <a:bodyPr>
            <a:normAutofit/>
          </a:bodyPr>
          <a:lstStyle/>
          <a:p>
            <a:r>
              <a:rPr lang="en-US" altLang="en-US" dirty="0" smtClean="0"/>
              <a:t>A </a:t>
            </a:r>
            <a:r>
              <a:rPr lang="en-US" altLang="en-US" dirty="0"/>
              <a:t>model </a:t>
            </a:r>
            <a:r>
              <a:rPr lang="en-US" altLang="en-US" dirty="0" smtClean="0"/>
              <a:t>for </a:t>
            </a:r>
            <a:r>
              <a:rPr lang="en-US" altLang="en-US" sz="2800" dirty="0" smtClean="0"/>
              <a:t>an equivalent-</a:t>
            </a:r>
            <a:r>
              <a:rPr lang="en-US" altLang="en-US" sz="2800" dirty="0" err="1" smtClean="0"/>
              <a:t>barotropic</a:t>
            </a:r>
            <a:r>
              <a:rPr lang="en-US" altLang="en-US" sz="2800" dirty="0" smtClean="0"/>
              <a:t> atmosphere [6.5]</a:t>
            </a:r>
          </a:p>
          <a:p>
            <a:endParaRPr lang="en-US" altLang="en-US" dirty="0" smtClean="0"/>
          </a:p>
          <a:p>
            <a:endParaRPr lang="en-US" altLang="en-US" dirty="0"/>
          </a:p>
          <a:p>
            <a:endParaRPr lang="en-US" altLang="en-US" dirty="0" smtClean="0"/>
          </a:p>
          <a:p>
            <a:pPr marL="0" indent="0">
              <a:buNone/>
            </a:pPr>
            <a:r>
              <a:rPr lang="en-US" altLang="en-US" dirty="0" smtClean="0"/>
              <a:t>is incapable of forecasting </a:t>
            </a:r>
            <a:r>
              <a:rPr lang="en-US" altLang="en-US" dirty="0" err="1" smtClean="0"/>
              <a:t>cyclogenesis</a:t>
            </a:r>
            <a:r>
              <a:rPr lang="en-US" altLang="en-US" dirty="0" smtClean="0"/>
              <a:t> due to </a:t>
            </a:r>
            <a:r>
              <a:rPr lang="en-US" altLang="en-US" dirty="0" err="1" smtClean="0"/>
              <a:t>baroclinic</a:t>
            </a:r>
            <a:r>
              <a:rPr lang="en-US" altLang="en-US" dirty="0" smtClean="0"/>
              <a:t> instability, which requires (1) a vertical wind shear and (2) a lag between the thickness (temperature) wave and the geopotential wave </a:t>
            </a:r>
            <a:r>
              <a:rPr lang="en-US" altLang="en-US" dirty="0" smtClean="0">
                <a:sym typeface="Wingdings" panose="05000000000000000000" pitchFamily="2" charset="2"/>
              </a:rPr>
              <a:t> development of multiple-level filtered equation models [6.8]…</a:t>
            </a:r>
            <a:endParaRPr lang="en-US" altLang="en-US" dirty="0" smtClean="0"/>
          </a:p>
          <a:p>
            <a:endParaRPr lang="en-US" altLang="en-US" dirty="0"/>
          </a:p>
          <a:p>
            <a:endParaRPr lang="en-US" altLang="en-US" sz="2800" dirty="0" smtClean="0"/>
          </a:p>
          <a:p>
            <a:endParaRPr lang="en-US" altLang="en-US" dirty="0"/>
          </a:p>
          <a:p>
            <a:pPr marL="0" indent="0">
              <a:buNone/>
            </a:pPr>
            <a:endParaRPr lang="en-US" altLang="en-US" sz="2800" dirty="0"/>
          </a:p>
        </p:txBody>
      </p:sp>
    </p:spTree>
    <p:extLst>
      <p:ext uri="{BB962C8B-B14F-4D97-AF65-F5344CB8AC3E}">
        <p14:creationId xmlns:p14="http://schemas.microsoft.com/office/powerpoint/2010/main" val="16638825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3606</TotalTime>
  <Words>1194</Words>
  <Application>Microsoft Office PowerPoint</Application>
  <PresentationFormat>On-screen Show (4:3)</PresentationFormat>
  <Paragraphs>199</Paragraphs>
  <Slides>26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Calibri Light</vt:lpstr>
      <vt:lpstr>Cambria Math</vt:lpstr>
      <vt:lpstr>Times New Roman</vt:lpstr>
      <vt:lpstr>Wingdings</vt:lpstr>
      <vt:lpstr>Office Theme</vt:lpstr>
      <vt:lpstr>Applied NWP</vt:lpstr>
      <vt:lpstr>Applied NWP</vt:lpstr>
      <vt:lpstr>Applied NWP</vt:lpstr>
      <vt:lpstr>Applied NWP</vt:lpstr>
      <vt:lpstr>Applied NWP</vt:lpstr>
      <vt:lpstr>Applied NWP</vt:lpstr>
      <vt:lpstr>Applied NWP</vt:lpstr>
      <vt:lpstr>Applied NWP</vt:lpstr>
      <vt:lpstr>Applied NWP</vt:lpstr>
      <vt:lpstr>Applied NWP</vt:lpstr>
      <vt:lpstr>Applied NWP</vt:lpstr>
      <vt:lpstr>Applied NWP</vt:lpstr>
      <vt:lpstr>Applied NWP</vt:lpstr>
      <vt:lpstr>Applied NWP</vt:lpstr>
      <vt:lpstr>Applied NWP</vt:lpstr>
      <vt:lpstr>Applied NWP</vt:lpstr>
      <vt:lpstr>Applied NWP</vt:lpstr>
      <vt:lpstr>Applied NWP</vt:lpstr>
      <vt:lpstr>Applied NWP</vt:lpstr>
      <vt:lpstr>Applied NWP</vt:lpstr>
      <vt:lpstr>Applied NWP</vt:lpstr>
      <vt:lpstr>Applied NWP</vt:lpstr>
      <vt:lpstr>Applied NWP</vt:lpstr>
      <vt:lpstr>Applied NWP</vt:lpstr>
      <vt:lpstr>Applied NWP</vt:lpstr>
      <vt:lpstr>Applied NWP</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Doug Miller</dc:creator>
  <cp:lastModifiedBy>Doug Miller</cp:lastModifiedBy>
  <cp:revision>816</cp:revision>
  <dcterms:created xsi:type="dcterms:W3CDTF">1601-01-01T00:00:00Z</dcterms:created>
  <dcterms:modified xsi:type="dcterms:W3CDTF">2015-01-08T20:27:40Z</dcterms:modified>
</cp:coreProperties>
</file>