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handoutMasterIdLst>
    <p:handoutMasterId r:id="rId94"/>
  </p:handoutMasterIdLst>
  <p:sldIdLst>
    <p:sldId id="270" r:id="rId2"/>
    <p:sldId id="295" r:id="rId3"/>
    <p:sldId id="316" r:id="rId4"/>
    <p:sldId id="317" r:id="rId5"/>
    <p:sldId id="318" r:id="rId6"/>
    <p:sldId id="320" r:id="rId7"/>
    <p:sldId id="319" r:id="rId8"/>
    <p:sldId id="321" r:id="rId9"/>
    <p:sldId id="322" r:id="rId10"/>
    <p:sldId id="324" r:id="rId11"/>
    <p:sldId id="315" r:id="rId12"/>
    <p:sldId id="28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420" r:id="rId26"/>
    <p:sldId id="337" r:id="rId27"/>
    <p:sldId id="339" r:id="rId28"/>
    <p:sldId id="342" r:id="rId29"/>
    <p:sldId id="340" r:id="rId30"/>
    <p:sldId id="341" r:id="rId31"/>
    <p:sldId id="343" r:id="rId32"/>
    <p:sldId id="344" r:id="rId33"/>
    <p:sldId id="345" r:id="rId34"/>
    <p:sldId id="346" r:id="rId35"/>
    <p:sldId id="347" r:id="rId36"/>
    <p:sldId id="348" r:id="rId37"/>
    <p:sldId id="349" r:id="rId38"/>
    <p:sldId id="350" r:id="rId39"/>
    <p:sldId id="351" r:id="rId40"/>
    <p:sldId id="352" r:id="rId41"/>
    <p:sldId id="353" r:id="rId42"/>
    <p:sldId id="419" r:id="rId43"/>
    <p:sldId id="354" r:id="rId44"/>
    <p:sldId id="422" r:id="rId45"/>
    <p:sldId id="358" r:id="rId46"/>
    <p:sldId id="359" r:id="rId47"/>
    <p:sldId id="360" r:id="rId48"/>
    <p:sldId id="364" r:id="rId49"/>
    <p:sldId id="365" r:id="rId50"/>
    <p:sldId id="366" r:id="rId51"/>
    <p:sldId id="423" r:id="rId52"/>
    <p:sldId id="421" r:id="rId53"/>
    <p:sldId id="361" r:id="rId54"/>
    <p:sldId id="362" r:id="rId55"/>
    <p:sldId id="363" r:id="rId56"/>
    <p:sldId id="367" r:id="rId57"/>
    <p:sldId id="368" r:id="rId58"/>
    <p:sldId id="369" r:id="rId59"/>
    <p:sldId id="370" r:id="rId60"/>
    <p:sldId id="371" r:id="rId61"/>
    <p:sldId id="372" r:id="rId62"/>
    <p:sldId id="373" r:id="rId63"/>
    <p:sldId id="374" r:id="rId64"/>
    <p:sldId id="375" r:id="rId65"/>
    <p:sldId id="377" r:id="rId66"/>
    <p:sldId id="378" r:id="rId67"/>
    <p:sldId id="379" r:id="rId68"/>
    <p:sldId id="380" r:id="rId69"/>
    <p:sldId id="381" r:id="rId70"/>
    <p:sldId id="424" r:id="rId71"/>
    <p:sldId id="382" r:id="rId72"/>
    <p:sldId id="425" r:id="rId73"/>
    <p:sldId id="426" r:id="rId74"/>
    <p:sldId id="427" r:id="rId75"/>
    <p:sldId id="355" r:id="rId76"/>
    <p:sldId id="428" r:id="rId77"/>
    <p:sldId id="429" r:id="rId78"/>
    <p:sldId id="399" r:id="rId79"/>
    <p:sldId id="402" r:id="rId80"/>
    <p:sldId id="412" r:id="rId81"/>
    <p:sldId id="413" r:id="rId82"/>
    <p:sldId id="401" r:id="rId83"/>
    <p:sldId id="414" r:id="rId84"/>
    <p:sldId id="415" r:id="rId85"/>
    <p:sldId id="416" r:id="rId86"/>
    <p:sldId id="403" r:id="rId87"/>
    <p:sldId id="417" r:id="rId88"/>
    <p:sldId id="418" r:id="rId89"/>
    <p:sldId id="400" r:id="rId90"/>
    <p:sldId id="409" r:id="rId91"/>
    <p:sldId id="410" r:id="rId92"/>
    <p:sldId id="411" r:id="rId93"/>
  </p:sldIdLst>
  <p:sldSz cx="9144000" cy="6858000" type="screen4x3"/>
  <p:notesSz cx="6858000" cy="91170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CC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60"/>
  </p:normalViewPr>
  <p:slideViewPr>
    <p:cSldViewPr>
      <p:cViewPr varScale="1">
        <p:scale>
          <a:sx n="110" d="100"/>
          <a:sy n="110" d="100"/>
        </p:scale>
        <p:origin x="163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0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34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40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20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20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42.png"/><Relationship Id="rId1" Type="http://schemas.openxmlformats.org/officeDocument/2006/relationships/image" Target="../media/image20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4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png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image" Target="../media/image65.png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68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20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image" Target="../media/image7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png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Relationship Id="rId4" Type="http://schemas.openxmlformats.org/officeDocument/2006/relationships/image" Target="../media/image109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2" Type="http://schemas.openxmlformats.org/officeDocument/2006/relationships/image" Target="../media/image111.wmf"/><Relationship Id="rId1" Type="http://schemas.openxmlformats.org/officeDocument/2006/relationships/image" Target="../media/image110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2" Type="http://schemas.openxmlformats.org/officeDocument/2006/relationships/image" Target="../media/image115.wmf"/><Relationship Id="rId1" Type="http://schemas.openxmlformats.org/officeDocument/2006/relationships/image" Target="../media/image114.wmf"/><Relationship Id="rId4" Type="http://schemas.openxmlformats.org/officeDocument/2006/relationships/image" Target="../media/image117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2" Type="http://schemas.openxmlformats.org/officeDocument/2006/relationships/image" Target="../media/image115.wmf"/><Relationship Id="rId1" Type="http://schemas.openxmlformats.org/officeDocument/2006/relationships/image" Target="../media/image114.wmf"/><Relationship Id="rId4" Type="http://schemas.openxmlformats.org/officeDocument/2006/relationships/image" Target="../media/image117.w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Relationship Id="rId6" Type="http://schemas.openxmlformats.org/officeDocument/2006/relationships/image" Target="../media/image124.wmf"/><Relationship Id="rId5" Type="http://schemas.openxmlformats.org/officeDocument/2006/relationships/image" Target="../media/image123.wmf"/><Relationship Id="rId4" Type="http://schemas.openxmlformats.org/officeDocument/2006/relationships/image" Target="../media/image122.w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59813"/>
            <a:ext cx="2971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59813"/>
            <a:ext cx="2971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A94977E7-D223-40F2-9934-CD6616AE29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4296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C4D4-F026-48BF-B77F-8405D9025E8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3094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D294D-9FD9-4FF3-869D-29565A4E8A1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8808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EBD57-C0FC-4A4D-B1E0-07CB5C72512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2491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6161A8D-B710-4FA5-BEF5-C5A7BAE9AC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3878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50C92-8846-4EB2-A3A2-2C45545A11B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4957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25A4F-917C-4B54-B27A-98E32C43FB3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2365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0598-58D5-4597-B649-B3C2527A320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9471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4337F-1891-45DB-AC8B-4943993046B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0332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AD4C-8F8E-42B3-9338-0140AB2E280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649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E222-0C45-4C67-995C-68BA2516319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7600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2D954-3595-4C7D-B9C7-44B9C6C220B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3929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71D6-E75A-40CA-BB43-58344C207F8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4397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499A3-C416-4432-ACB5-61416C93082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5728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ed.ucar.edu/nwp/pcu1/ic2/index.ht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6.jpeg"/><Relationship Id="rId4" Type="http://schemas.openxmlformats.org/officeDocument/2006/relationships/image" Target="../media/image1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7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8.gif"/><Relationship Id="rId4" Type="http://schemas.openxmlformats.org/officeDocument/2006/relationships/image" Target="../media/image2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3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0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0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8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0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princeton.edu/~mj/string.html" TargetMode="Externa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8.vml"/><Relationship Id="rId6" Type="http://schemas.openxmlformats.org/officeDocument/2006/relationships/hyperlink" Target="http://colos1.fri.uni-lj.si/~colos/COLOS/EXAMPLES/XDJ/VSTRING/Vstring.html" TargetMode="Externa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5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33.jpeg"/><Relationship Id="rId4" Type="http://schemas.openxmlformats.org/officeDocument/2006/relationships/image" Target="../media/image20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35.png"/><Relationship Id="rId4" Type="http://schemas.openxmlformats.org/officeDocument/2006/relationships/image" Target="../media/image34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37.jpeg"/><Relationship Id="rId4" Type="http://schemas.openxmlformats.org/officeDocument/2006/relationships/image" Target="../media/image36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35.png"/><Relationship Id="rId4" Type="http://schemas.openxmlformats.org/officeDocument/2006/relationships/image" Target="../media/image34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4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40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20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41.jpeg"/><Relationship Id="rId4" Type="http://schemas.openxmlformats.org/officeDocument/2006/relationships/image" Target="../media/image20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42.png"/><Relationship Id="rId5" Type="http://schemas.openxmlformats.org/officeDocument/2006/relationships/oleObject" Target="../embeddings/oleObject39.bin"/><Relationship Id="rId4" Type="http://schemas.openxmlformats.org/officeDocument/2006/relationships/image" Target="../media/image20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44.png"/><Relationship Id="rId5" Type="http://schemas.openxmlformats.org/officeDocument/2006/relationships/image" Target="../media/image40.wmf"/><Relationship Id="rId4" Type="http://schemas.openxmlformats.org/officeDocument/2006/relationships/oleObject" Target="../embeddings/oleObject4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oleObject" Target="../embeddings/oleObject42.bin"/><Relationship Id="rId7" Type="http://schemas.openxmlformats.org/officeDocument/2006/relationships/image" Target="../media/image46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45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44.png"/><Relationship Id="rId5" Type="http://schemas.openxmlformats.org/officeDocument/2006/relationships/image" Target="../media/image48.wmf"/><Relationship Id="rId4" Type="http://schemas.openxmlformats.org/officeDocument/2006/relationships/oleObject" Target="../embeddings/oleObject44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52.png"/><Relationship Id="rId5" Type="http://schemas.openxmlformats.org/officeDocument/2006/relationships/image" Target="../media/image20.wmf"/><Relationship Id="rId4" Type="http://schemas.openxmlformats.org/officeDocument/2006/relationships/oleObject" Target="../embeddings/oleObject45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http://www.leapfrog.com/do/findpage?pageKey=home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6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9.png"/><Relationship Id="rId4" Type="http://schemas.openxmlformats.org/officeDocument/2006/relationships/image" Target="../media/image5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mos.ucla.edu/~fovell/AS180/dispersion.html" TargetMode="External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46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54.png"/><Relationship Id="rId4" Type="http://schemas.openxmlformats.org/officeDocument/2006/relationships/image" Target="../media/image6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66.png"/><Relationship Id="rId5" Type="http://schemas.openxmlformats.org/officeDocument/2006/relationships/oleObject" Target="../embeddings/oleObject49.bin"/><Relationship Id="rId4" Type="http://schemas.openxmlformats.org/officeDocument/2006/relationships/image" Target="../media/image6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68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20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54.png"/><Relationship Id="rId5" Type="http://schemas.openxmlformats.org/officeDocument/2006/relationships/image" Target="../media/image70.jpeg"/><Relationship Id="rId4" Type="http://schemas.openxmlformats.org/officeDocument/2006/relationships/image" Target="../media/image69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54.png"/><Relationship Id="rId5" Type="http://schemas.openxmlformats.org/officeDocument/2006/relationships/image" Target="../media/image71.wmf"/><Relationship Id="rId4" Type="http://schemas.openxmlformats.org/officeDocument/2006/relationships/oleObject" Target="../embeddings/oleObject5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75.png"/><Relationship Id="rId5" Type="http://schemas.openxmlformats.org/officeDocument/2006/relationships/oleObject" Target="../embeddings/oleObject57.bin"/><Relationship Id="rId4" Type="http://schemas.openxmlformats.org/officeDocument/2006/relationships/image" Target="../media/image7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0.vml"/><Relationship Id="rId4" Type="http://schemas.openxmlformats.org/officeDocument/2006/relationships/image" Target="../media/image75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2.emf"/><Relationship Id="rId4" Type="http://schemas.openxmlformats.org/officeDocument/2006/relationships/image" Target="../media/image81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6.emf"/><Relationship Id="rId4" Type="http://schemas.openxmlformats.org/officeDocument/2006/relationships/image" Target="../media/image85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0.emf"/><Relationship Id="rId4" Type="http://schemas.openxmlformats.org/officeDocument/2006/relationships/image" Target="../media/image89.e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94.w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93.w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8.e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2.emf"/><Relationship Id="rId4" Type="http://schemas.openxmlformats.org/officeDocument/2006/relationships/image" Target="../media/image101.e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4.bin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07.wmf"/><Relationship Id="rId5" Type="http://schemas.openxmlformats.org/officeDocument/2006/relationships/oleObject" Target="../embeddings/oleObject63.bin"/><Relationship Id="rId10" Type="http://schemas.openxmlformats.org/officeDocument/2006/relationships/image" Target="../media/image109.wmf"/><Relationship Id="rId4" Type="http://schemas.openxmlformats.org/officeDocument/2006/relationships/image" Target="../media/image106.wmf"/><Relationship Id="rId9" Type="http://schemas.openxmlformats.org/officeDocument/2006/relationships/oleObject" Target="../embeddings/oleObject65.bin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3" Type="http://schemas.openxmlformats.org/officeDocument/2006/relationships/image" Target="../media/image113.jpeg"/><Relationship Id="rId7" Type="http://schemas.openxmlformats.org/officeDocument/2006/relationships/image" Target="../media/image111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67.bin"/><Relationship Id="rId5" Type="http://schemas.openxmlformats.org/officeDocument/2006/relationships/image" Target="../media/image110.wmf"/><Relationship Id="rId10" Type="http://schemas.openxmlformats.org/officeDocument/2006/relationships/image" Target="../media/image54.png"/><Relationship Id="rId4" Type="http://schemas.openxmlformats.org/officeDocument/2006/relationships/oleObject" Target="../embeddings/oleObject66.bin"/><Relationship Id="rId9" Type="http://schemas.openxmlformats.org/officeDocument/2006/relationships/image" Target="../media/image112.wmf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wmf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15.wmf"/><Relationship Id="rId5" Type="http://schemas.openxmlformats.org/officeDocument/2006/relationships/oleObject" Target="../embeddings/oleObject70.bin"/><Relationship Id="rId10" Type="http://schemas.openxmlformats.org/officeDocument/2006/relationships/image" Target="../media/image117.wmf"/><Relationship Id="rId4" Type="http://schemas.openxmlformats.org/officeDocument/2006/relationships/image" Target="../media/image114.wmf"/><Relationship Id="rId9" Type="http://schemas.openxmlformats.org/officeDocument/2006/relationships/oleObject" Target="../embeddings/oleObject72.bin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wmf"/><Relationship Id="rId3" Type="http://schemas.openxmlformats.org/officeDocument/2006/relationships/oleObject" Target="../embeddings/oleObject73.bin"/><Relationship Id="rId7" Type="http://schemas.openxmlformats.org/officeDocument/2006/relationships/oleObject" Target="../embeddings/oleObject7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15.wmf"/><Relationship Id="rId5" Type="http://schemas.openxmlformats.org/officeDocument/2006/relationships/oleObject" Target="../embeddings/oleObject74.bin"/><Relationship Id="rId10" Type="http://schemas.openxmlformats.org/officeDocument/2006/relationships/image" Target="../media/image117.wmf"/><Relationship Id="rId4" Type="http://schemas.openxmlformats.org/officeDocument/2006/relationships/image" Target="../media/image114.wmf"/><Relationship Id="rId9" Type="http://schemas.openxmlformats.org/officeDocument/2006/relationships/oleObject" Target="../embeddings/oleObject76.bin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54.png"/><Relationship Id="rId5" Type="http://schemas.openxmlformats.org/officeDocument/2006/relationships/image" Target="../media/image113.jpeg"/><Relationship Id="rId4" Type="http://schemas.openxmlformats.org/officeDocument/2006/relationships/image" Target="../media/image114.wmf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wmf"/><Relationship Id="rId13" Type="http://schemas.openxmlformats.org/officeDocument/2006/relationships/oleObject" Target="../embeddings/oleObject83.bin"/><Relationship Id="rId3" Type="http://schemas.openxmlformats.org/officeDocument/2006/relationships/oleObject" Target="../embeddings/oleObject78.bin"/><Relationship Id="rId7" Type="http://schemas.openxmlformats.org/officeDocument/2006/relationships/oleObject" Target="../embeddings/oleObject80.bin"/><Relationship Id="rId12" Type="http://schemas.openxmlformats.org/officeDocument/2006/relationships/image" Target="../media/image12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120.wmf"/><Relationship Id="rId11" Type="http://schemas.openxmlformats.org/officeDocument/2006/relationships/oleObject" Target="../embeddings/oleObject82.bin"/><Relationship Id="rId5" Type="http://schemas.openxmlformats.org/officeDocument/2006/relationships/oleObject" Target="../embeddings/oleObject79.bin"/><Relationship Id="rId10" Type="http://schemas.openxmlformats.org/officeDocument/2006/relationships/image" Target="../media/image122.wmf"/><Relationship Id="rId4" Type="http://schemas.openxmlformats.org/officeDocument/2006/relationships/image" Target="../media/image119.wmf"/><Relationship Id="rId9" Type="http://schemas.openxmlformats.org/officeDocument/2006/relationships/oleObject" Target="../embeddings/oleObject81.bin"/><Relationship Id="rId14" Type="http://schemas.openxmlformats.org/officeDocument/2006/relationships/image" Target="../media/image124.wmf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54.png"/><Relationship Id="rId5" Type="http://schemas.openxmlformats.org/officeDocument/2006/relationships/image" Target="../media/image126.wmf"/><Relationship Id="rId4" Type="http://schemas.openxmlformats.org/officeDocument/2006/relationships/oleObject" Target="../embeddings/oleObject84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1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114800"/>
          </a:xfrm>
          <a:noFill/>
          <a:ln/>
        </p:spPr>
        <p:txBody>
          <a:bodyPr/>
          <a:lstStyle/>
          <a:p>
            <a:r>
              <a:rPr lang="en-US" altLang="en-US" sz="2800" dirty="0"/>
              <a:t>How do we “shoehorn” the </a:t>
            </a:r>
            <a:r>
              <a:rPr lang="en-US" altLang="en-US" sz="2800" dirty="0" smtClean="0"/>
              <a:t>governing </a:t>
            </a:r>
            <a:r>
              <a:rPr lang="en-US" altLang="en-US" sz="2800" dirty="0"/>
              <a:t>equations into the computer weather forecast model? </a:t>
            </a:r>
            <a:r>
              <a:rPr lang="en-US" altLang="en-US" sz="2800" dirty="0" smtClean="0"/>
              <a:t>(D&amp;VK Chapters 3-4, </a:t>
            </a:r>
            <a:r>
              <a:rPr lang="en-US" altLang="en-US" sz="2800" err="1" smtClean="0"/>
              <a:t>Kalnay</a:t>
            </a:r>
            <a:r>
              <a:rPr lang="en-US" altLang="en-US" sz="2800" smtClean="0"/>
              <a:t> 3.1-3.3.5 &amp; 2.6, </a:t>
            </a:r>
            <a:r>
              <a:rPr lang="en-US" altLang="en-US" sz="2800" dirty="0" err="1"/>
              <a:t>Krish</a:t>
            </a:r>
            <a:r>
              <a:rPr lang="en-US" altLang="en-US" sz="2800" dirty="0"/>
              <a:t>.&amp; </a:t>
            </a:r>
            <a:r>
              <a:rPr lang="en-US" altLang="en-US" sz="2800" dirty="0" err="1"/>
              <a:t>Bounoua</a:t>
            </a:r>
            <a:r>
              <a:rPr lang="en-US" altLang="en-US" sz="2800" dirty="0"/>
              <a:t> Chap. 2)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5638800" y="4572000"/>
            <a:ext cx="20494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http://www.thetiecoon.com/sh3.html</a:t>
            </a:r>
          </a:p>
        </p:txBody>
      </p:sp>
      <p:pic>
        <p:nvPicPr>
          <p:cNvPr id="23566" name="Picture 14" descr="menscollection_1797_5881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171700"/>
            <a:ext cx="49530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1066800" y="6369050"/>
            <a:ext cx="6797675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Go to: </a:t>
            </a:r>
            <a:r>
              <a:rPr lang="en-US" altLang="en-US">
                <a:hlinkClick r:id="rId3"/>
              </a:rPr>
              <a:t>http://www.meted.ucar.edu/nwp/pcu1/ic2/index.htm</a:t>
            </a:r>
            <a:r>
              <a:rPr lang="en-US" altLang="en-US"/>
              <a:t> for more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84001" name="Rectangle 3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981200"/>
            <a:ext cx="3810000" cy="4114800"/>
          </a:xfrm>
        </p:spPr>
        <p:txBody>
          <a:bodyPr/>
          <a:lstStyle/>
          <a:p>
            <a:r>
              <a:rPr lang="en-US" altLang="en-US" sz="2800" u="sng"/>
              <a:t>Taylor Expansion</a:t>
            </a:r>
          </a:p>
          <a:p>
            <a:pPr lvl="1"/>
            <a:r>
              <a:rPr lang="en-US" altLang="en-US" sz="2400"/>
              <a:t>Knowing the atmosphere in our model at regularly-spaced intervals (grid points separated by a distance “</a:t>
            </a:r>
            <a:r>
              <a:rPr lang="en-US" altLang="en-US" sz="2400">
                <a:latin typeface="Symbol" panose="05050102010706020507" pitchFamily="18" charset="2"/>
              </a:rPr>
              <a:t>D</a:t>
            </a:r>
            <a:r>
              <a:rPr lang="en-US" altLang="en-US" sz="2400" i="1"/>
              <a:t>x”</a:t>
            </a:r>
            <a:r>
              <a:rPr lang="en-US" altLang="en-US" sz="2400"/>
              <a:t>) forces us to obtain derivatives of </a:t>
            </a:r>
            <a:r>
              <a:rPr lang="en-US" altLang="en-US" sz="2400" i="1"/>
              <a:t>u</a:t>
            </a:r>
            <a:r>
              <a:rPr lang="en-US" altLang="en-US" sz="2400"/>
              <a:t>(</a:t>
            </a:r>
            <a:r>
              <a:rPr lang="en-US" altLang="en-US" sz="2400" i="1"/>
              <a:t>x</a:t>
            </a:r>
            <a:r>
              <a:rPr lang="en-US" altLang="en-US" sz="2400"/>
              <a:t>) using </a:t>
            </a:r>
            <a:r>
              <a:rPr lang="en-US" altLang="en-US" sz="2400" i="1"/>
              <a:t>finite differences</a:t>
            </a:r>
            <a:endParaRPr lang="en-US" altLang="en-US" sz="2400"/>
          </a:p>
        </p:txBody>
      </p:sp>
      <p:pic>
        <p:nvPicPr>
          <p:cNvPr id="83972" name="Picture 4" descr="Graph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943100"/>
            <a:ext cx="50292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5867400" y="5553075"/>
            <a:ext cx="703263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i="1"/>
              <a:t>x</a:t>
            </a:r>
            <a:r>
              <a:rPr lang="en-US" altLang="en-US" sz="2400"/>
              <a:t> </a:t>
            </a:r>
            <a:r>
              <a:rPr lang="en-US" altLang="en-US" sz="2400">
                <a:sym typeface="Wingdings" panose="05000000000000000000" pitchFamily="2" charset="2"/>
              </a:rPr>
              <a:t></a:t>
            </a:r>
            <a:endParaRPr lang="en-US" altLang="en-US" sz="2400"/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4495800" y="2133600"/>
            <a:ext cx="533400" cy="3124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5181600" y="2133600"/>
            <a:ext cx="609600" cy="3124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5867400" y="2133600"/>
            <a:ext cx="685800" cy="3200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8153400" y="2133600"/>
            <a:ext cx="609600" cy="3124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7391400" y="2057400"/>
            <a:ext cx="685800" cy="3200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0" name="Line 12"/>
          <p:cNvSpPr>
            <a:spLocks noChangeShapeType="1"/>
          </p:cNvSpPr>
          <p:nvPr/>
        </p:nvSpPr>
        <p:spPr bwMode="auto">
          <a:xfrm>
            <a:off x="4419600" y="1981200"/>
            <a:ext cx="0" cy="175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1" name="Line 13"/>
          <p:cNvSpPr>
            <a:spLocks noChangeShapeType="1"/>
          </p:cNvSpPr>
          <p:nvPr/>
        </p:nvSpPr>
        <p:spPr bwMode="auto">
          <a:xfrm>
            <a:off x="5105400" y="1981200"/>
            <a:ext cx="0" cy="1905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2" name="Line 14"/>
          <p:cNvSpPr>
            <a:spLocks noChangeShapeType="1"/>
          </p:cNvSpPr>
          <p:nvPr/>
        </p:nvSpPr>
        <p:spPr bwMode="auto">
          <a:xfrm>
            <a:off x="5867400" y="1981200"/>
            <a:ext cx="0" cy="2209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3" name="Line 15"/>
          <p:cNvSpPr>
            <a:spLocks noChangeShapeType="1"/>
          </p:cNvSpPr>
          <p:nvPr/>
        </p:nvSpPr>
        <p:spPr bwMode="auto">
          <a:xfrm>
            <a:off x="6629400" y="1981200"/>
            <a:ext cx="0" cy="1524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4" name="Line 16"/>
          <p:cNvSpPr>
            <a:spLocks noChangeShapeType="1"/>
          </p:cNvSpPr>
          <p:nvPr/>
        </p:nvSpPr>
        <p:spPr bwMode="auto">
          <a:xfrm>
            <a:off x="8077200" y="1981200"/>
            <a:ext cx="0" cy="1295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5" name="Line 17"/>
          <p:cNvSpPr>
            <a:spLocks noChangeShapeType="1"/>
          </p:cNvSpPr>
          <p:nvPr/>
        </p:nvSpPr>
        <p:spPr bwMode="auto">
          <a:xfrm>
            <a:off x="8763000" y="1981200"/>
            <a:ext cx="0" cy="1371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6705600" y="2057400"/>
            <a:ext cx="609600" cy="3200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7" name="Line 19"/>
          <p:cNvSpPr>
            <a:spLocks noChangeShapeType="1"/>
          </p:cNvSpPr>
          <p:nvPr/>
        </p:nvSpPr>
        <p:spPr bwMode="auto">
          <a:xfrm>
            <a:off x="7315200" y="1981200"/>
            <a:ext cx="0" cy="990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8" name="Text Box 20"/>
          <p:cNvSpPr txBox="1">
            <a:spLocks noChangeArrowheads="1"/>
          </p:cNvSpPr>
          <p:nvPr/>
        </p:nvSpPr>
        <p:spPr bwMode="auto">
          <a:xfrm>
            <a:off x="4286250" y="370205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o</a:t>
            </a:r>
          </a:p>
        </p:txBody>
      </p:sp>
      <p:sp>
        <p:nvSpPr>
          <p:cNvPr id="83989" name="Text Box 21"/>
          <p:cNvSpPr txBox="1">
            <a:spLocks noChangeArrowheads="1"/>
          </p:cNvSpPr>
          <p:nvPr/>
        </p:nvSpPr>
        <p:spPr bwMode="auto">
          <a:xfrm>
            <a:off x="4972050" y="38100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o</a:t>
            </a:r>
          </a:p>
        </p:txBody>
      </p:sp>
      <p:sp>
        <p:nvSpPr>
          <p:cNvPr id="83990" name="Text Box 22"/>
          <p:cNvSpPr txBox="1">
            <a:spLocks noChangeArrowheads="1"/>
          </p:cNvSpPr>
          <p:nvPr/>
        </p:nvSpPr>
        <p:spPr bwMode="auto">
          <a:xfrm>
            <a:off x="5734050" y="408305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o</a:t>
            </a:r>
          </a:p>
        </p:txBody>
      </p:sp>
      <p:sp>
        <p:nvSpPr>
          <p:cNvPr id="83991" name="Text Box 23"/>
          <p:cNvSpPr txBox="1">
            <a:spLocks noChangeArrowheads="1"/>
          </p:cNvSpPr>
          <p:nvPr/>
        </p:nvSpPr>
        <p:spPr bwMode="auto">
          <a:xfrm>
            <a:off x="6496050" y="347345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o</a:t>
            </a:r>
          </a:p>
        </p:txBody>
      </p:sp>
      <p:sp>
        <p:nvSpPr>
          <p:cNvPr id="83992" name="Text Box 24"/>
          <p:cNvSpPr txBox="1">
            <a:spLocks noChangeArrowheads="1"/>
          </p:cNvSpPr>
          <p:nvPr/>
        </p:nvSpPr>
        <p:spPr bwMode="auto">
          <a:xfrm>
            <a:off x="7181850" y="286385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o</a:t>
            </a:r>
          </a:p>
        </p:txBody>
      </p:sp>
      <p:sp>
        <p:nvSpPr>
          <p:cNvPr id="83993" name="Text Box 25"/>
          <p:cNvSpPr txBox="1">
            <a:spLocks noChangeArrowheads="1"/>
          </p:cNvSpPr>
          <p:nvPr/>
        </p:nvSpPr>
        <p:spPr bwMode="auto">
          <a:xfrm>
            <a:off x="7943850" y="316865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o</a:t>
            </a:r>
          </a:p>
        </p:txBody>
      </p:sp>
      <p:sp>
        <p:nvSpPr>
          <p:cNvPr id="83994" name="Text Box 26"/>
          <p:cNvSpPr txBox="1">
            <a:spLocks noChangeArrowheads="1"/>
          </p:cNvSpPr>
          <p:nvPr/>
        </p:nvSpPr>
        <p:spPr bwMode="auto">
          <a:xfrm>
            <a:off x="8629650" y="32766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o</a:t>
            </a:r>
          </a:p>
        </p:txBody>
      </p:sp>
      <p:sp>
        <p:nvSpPr>
          <p:cNvPr id="83995" name="Line 27"/>
          <p:cNvSpPr>
            <a:spLocks noChangeShapeType="1"/>
          </p:cNvSpPr>
          <p:nvPr/>
        </p:nvSpPr>
        <p:spPr bwMode="auto">
          <a:xfrm>
            <a:off x="4419600" y="3886200"/>
            <a:ext cx="685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96" name="Line 28"/>
          <p:cNvSpPr>
            <a:spLocks noChangeShapeType="1"/>
          </p:cNvSpPr>
          <p:nvPr/>
        </p:nvSpPr>
        <p:spPr bwMode="auto">
          <a:xfrm>
            <a:off x="5105400" y="4038600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97" name="Line 29"/>
          <p:cNvSpPr>
            <a:spLocks noChangeShapeType="1"/>
          </p:cNvSpPr>
          <p:nvPr/>
        </p:nvSpPr>
        <p:spPr bwMode="auto">
          <a:xfrm flipV="1">
            <a:off x="5867400" y="36576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98" name="Line 30"/>
          <p:cNvSpPr>
            <a:spLocks noChangeShapeType="1"/>
          </p:cNvSpPr>
          <p:nvPr/>
        </p:nvSpPr>
        <p:spPr bwMode="auto">
          <a:xfrm flipV="1">
            <a:off x="6629400" y="30480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99" name="Line 31"/>
          <p:cNvSpPr>
            <a:spLocks noChangeShapeType="1"/>
          </p:cNvSpPr>
          <p:nvPr/>
        </p:nvSpPr>
        <p:spPr bwMode="auto">
          <a:xfrm>
            <a:off x="7315200" y="3048000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00" name="Line 32"/>
          <p:cNvSpPr>
            <a:spLocks noChangeShapeType="1"/>
          </p:cNvSpPr>
          <p:nvPr/>
        </p:nvSpPr>
        <p:spPr bwMode="auto">
          <a:xfrm>
            <a:off x="8077200" y="3352800"/>
            <a:ext cx="685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02" name="Text Box 34"/>
          <p:cNvSpPr txBox="1">
            <a:spLocks noChangeArrowheads="1"/>
          </p:cNvSpPr>
          <p:nvPr/>
        </p:nvSpPr>
        <p:spPr bwMode="auto">
          <a:xfrm>
            <a:off x="1905000" y="6248400"/>
            <a:ext cx="224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008080"/>
                </a:solidFill>
              </a:rPr>
              <a:t>To the board!!</a:t>
            </a:r>
            <a:r>
              <a:rPr lang="en-US" altLang="en-US" sz="2400">
                <a:solidFill>
                  <a:srgbClr val="008080"/>
                </a:solidFill>
                <a:sym typeface="Wingdings" panose="05000000000000000000" pitchFamily="2" charset="2"/>
              </a:rPr>
              <a:t></a:t>
            </a:r>
            <a:endParaRPr lang="en-US" altLang="en-US" sz="2400">
              <a:solidFill>
                <a:srgbClr val="008080"/>
              </a:solidFill>
            </a:endParaRPr>
          </a:p>
        </p:txBody>
      </p:sp>
      <p:pic>
        <p:nvPicPr>
          <p:cNvPr id="84003" name="Picture 35" descr="60swardyhawai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248400"/>
            <a:ext cx="19812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004" name="Text Box 36"/>
          <p:cNvSpPr txBox="1">
            <a:spLocks noChangeArrowheads="1"/>
          </p:cNvSpPr>
          <p:nvPr/>
        </p:nvSpPr>
        <p:spPr bwMode="auto">
          <a:xfrm>
            <a:off x="6858000" y="6308725"/>
            <a:ext cx="20637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http://www.surfboardcollectors.com/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4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0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114800"/>
          </a:xfrm>
          <a:noFill/>
          <a:ln/>
        </p:spPr>
        <p:txBody>
          <a:bodyPr/>
          <a:lstStyle/>
          <a:p>
            <a:r>
              <a:rPr lang="en-US" altLang="en-US" sz="2800"/>
              <a:t>And now for another activity…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4837113" y="5470525"/>
            <a:ext cx="34369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http://csep10.phys.utk.edu/astr161/lect/history/newtongrav.html</a:t>
            </a:r>
          </a:p>
        </p:txBody>
      </p:sp>
      <p:pic>
        <p:nvPicPr>
          <p:cNvPr id="73734" name="Picture 6" descr="newtonappl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647950"/>
            <a:ext cx="1905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533400" y="5943600"/>
            <a:ext cx="8153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/>
              <a:t>Activity- code word- </a:t>
            </a:r>
            <a:r>
              <a:rPr lang="en-US" altLang="en-US" sz="2400">
                <a:solidFill>
                  <a:schemeClr val="accent2"/>
                </a:solidFill>
              </a:rPr>
              <a:t>Mimetroupe2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0" name="Rectangle 1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76400"/>
            <a:ext cx="7848600" cy="4876800"/>
          </a:xfrm>
          <a:noFill/>
          <a:ln/>
        </p:spPr>
        <p:txBody>
          <a:bodyPr/>
          <a:lstStyle/>
          <a:p>
            <a:r>
              <a:rPr lang="en-US" altLang="en-US" sz="2800"/>
              <a:t>Up to now we have been assuming that the zonal wind component [</a:t>
            </a:r>
            <a:r>
              <a:rPr lang="en-US" altLang="en-US" sz="2800" i="1"/>
              <a:t>u</a:t>
            </a:r>
            <a:r>
              <a:rPr lang="en-US" altLang="en-US" sz="2800"/>
              <a:t>] has only been a function of the “</a:t>
            </a:r>
            <a:r>
              <a:rPr lang="en-US" altLang="en-US" sz="2800" i="1"/>
              <a:t>x</a:t>
            </a:r>
            <a:r>
              <a:rPr lang="en-US" altLang="en-US" sz="2800"/>
              <a:t>” (east-west) direction</a:t>
            </a:r>
          </a:p>
          <a:p>
            <a:r>
              <a:rPr lang="en-US" altLang="en-US" sz="2800"/>
              <a:t>Clearly this is an oversimplification [bummer!]</a:t>
            </a:r>
          </a:p>
          <a:p>
            <a:r>
              <a:rPr lang="en-US" altLang="en-US" sz="2800"/>
              <a:t>In reality, </a:t>
            </a:r>
            <a:r>
              <a:rPr lang="en-US" altLang="en-US" sz="2800" i="1"/>
              <a:t>u</a:t>
            </a:r>
            <a:r>
              <a:rPr lang="en-US" altLang="en-US" sz="2800"/>
              <a:t> is a function of </a:t>
            </a:r>
            <a:r>
              <a:rPr lang="en-US" altLang="en-US" sz="2800" i="1"/>
              <a:t>x</a:t>
            </a:r>
            <a:r>
              <a:rPr lang="en-US" altLang="en-US" sz="2800"/>
              <a:t>, </a:t>
            </a:r>
            <a:r>
              <a:rPr lang="en-US" altLang="en-US" sz="2800" i="1"/>
              <a:t>y</a:t>
            </a:r>
            <a:r>
              <a:rPr lang="en-US" altLang="en-US" sz="2800"/>
              <a:t>, and </a:t>
            </a:r>
            <a:r>
              <a:rPr lang="en-US" altLang="en-US" sz="2800" i="1"/>
              <a:t>z</a:t>
            </a:r>
            <a:r>
              <a:rPr lang="en-US" altLang="en-US" sz="2800"/>
              <a:t>, [</a:t>
            </a:r>
            <a:r>
              <a:rPr lang="en-US" altLang="en-US" sz="2800" i="1"/>
              <a:t>u</a:t>
            </a:r>
            <a:r>
              <a:rPr lang="en-US" altLang="en-US" sz="2800"/>
              <a:t>(</a:t>
            </a:r>
            <a:r>
              <a:rPr lang="en-US" altLang="en-US" sz="2800" i="1"/>
              <a:t>x,y,z</a:t>
            </a:r>
            <a:r>
              <a:rPr lang="en-US" altLang="en-US" sz="2800"/>
              <a:t>)] so that the change of </a:t>
            </a:r>
            <a:r>
              <a:rPr lang="en-US" altLang="en-US" sz="2800" i="1"/>
              <a:t>u</a:t>
            </a:r>
            <a:r>
              <a:rPr lang="en-US" altLang="en-US" sz="2800"/>
              <a:t> in the </a:t>
            </a:r>
            <a:r>
              <a:rPr lang="en-US" altLang="en-US" sz="2800" i="1"/>
              <a:t>x, y, and z</a:t>
            </a:r>
            <a:r>
              <a:rPr lang="en-US" altLang="en-US" sz="2800"/>
              <a:t> directions are represented by a </a:t>
            </a:r>
            <a:r>
              <a:rPr lang="en-US" altLang="en-US" sz="2800" i="1"/>
              <a:t>partial derivative</a:t>
            </a:r>
            <a:r>
              <a:rPr lang="en-US" altLang="en-US" sz="2800"/>
              <a:t>…</a:t>
            </a:r>
          </a:p>
        </p:txBody>
      </p:sp>
      <p:graphicFrame>
        <p:nvGraphicFramePr>
          <p:cNvPr id="37901" name="Object 13"/>
          <p:cNvGraphicFramePr>
            <a:graphicFrameLocks noChangeAspect="1"/>
          </p:cNvGraphicFramePr>
          <p:nvPr/>
        </p:nvGraphicFramePr>
        <p:xfrm>
          <a:off x="2819400" y="5029200"/>
          <a:ext cx="289560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3" name="Equation" r:id="rId3" imgW="1523880" imgH="419040" progId="Equation.3">
                  <p:embed/>
                </p:oleObj>
              </mc:Choice>
              <mc:Fallback>
                <p:oleObj name="Equation" r:id="rId3" imgW="1523880" imgH="4190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029200"/>
                        <a:ext cx="2895600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1524000" y="5791200"/>
            <a:ext cx="612860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/>
              <a:t>[example given is for the gradient of u, which </a:t>
            </a:r>
            <a:r>
              <a:rPr lang="en-US" altLang="en-US" sz="2000" b="1" dirty="0" smtClean="0"/>
              <a:t>IS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a </a:t>
            </a:r>
            <a:r>
              <a:rPr lang="en-US" altLang="en-US" sz="2000" u="sng" dirty="0"/>
              <a:t>vector</a:t>
            </a:r>
            <a:r>
              <a:rPr lang="en-US" altLang="en-US" sz="2000" dirty="0"/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114800"/>
          </a:xfrm>
          <a:noFill/>
          <a:ln/>
        </p:spPr>
        <p:txBody>
          <a:bodyPr/>
          <a:lstStyle/>
          <a:p>
            <a:r>
              <a:rPr lang="en-US" altLang="en-US" sz="2800"/>
              <a:t>A common mathematical operator in meteorology is the horizontal Laplacian:</a:t>
            </a: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4953000" y="6308725"/>
            <a:ext cx="4006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http://www-groups.dcs.st-and.ac.uk/~history/Mathematicians/Laplace.html</a:t>
            </a:r>
          </a:p>
        </p:txBody>
      </p:sp>
      <p:pic>
        <p:nvPicPr>
          <p:cNvPr id="85001" name="Picture 9" descr="Laplace_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24000"/>
            <a:ext cx="3389313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5002" name="Object 10"/>
          <p:cNvGraphicFramePr>
            <a:graphicFrameLocks noChangeAspect="1"/>
          </p:cNvGraphicFramePr>
          <p:nvPr/>
        </p:nvGraphicFramePr>
        <p:xfrm>
          <a:off x="914400" y="4162425"/>
          <a:ext cx="3632200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91" name="Equation" r:id="rId4" imgW="1473120" imgH="444240" progId="Equation.3">
                  <p:embed/>
                </p:oleObj>
              </mc:Choice>
              <mc:Fallback>
                <p:oleObj name="Equation" r:id="rId4" imgW="1473120" imgH="4442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162425"/>
                        <a:ext cx="3632200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03" name="Text Box 11"/>
          <p:cNvSpPr txBox="1">
            <a:spLocks noChangeArrowheads="1"/>
          </p:cNvSpPr>
          <p:nvPr/>
        </p:nvSpPr>
        <p:spPr bwMode="auto">
          <a:xfrm>
            <a:off x="2058988" y="5699125"/>
            <a:ext cx="27174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/>
              <a:t>(which is </a:t>
            </a:r>
            <a:r>
              <a:rPr lang="en-US" altLang="en-US" sz="2000" b="1" dirty="0"/>
              <a:t>NOT</a:t>
            </a:r>
            <a:r>
              <a:rPr lang="en-US" altLang="en-US" sz="2000" dirty="0"/>
              <a:t> a vector)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8534400" cy="4114800"/>
          </a:xfrm>
          <a:noFill/>
          <a:ln/>
        </p:spPr>
        <p:txBody>
          <a:bodyPr/>
          <a:lstStyle/>
          <a:p>
            <a:r>
              <a:rPr lang="en-US" altLang="en-US" sz="2800"/>
              <a:t>Finite difference forms of the horizontal Laplacian, using Taylor’s expansion of the functions </a:t>
            </a:r>
            <a:r>
              <a:rPr lang="en-US" altLang="en-US" sz="2800" i="1"/>
              <a:t>u</a:t>
            </a:r>
            <a:r>
              <a:rPr lang="en-US" altLang="en-US" sz="2800"/>
              <a:t>(</a:t>
            </a:r>
            <a:r>
              <a:rPr lang="en-US" altLang="en-US" sz="2800" i="1"/>
              <a:t>x</a:t>
            </a:r>
            <a:r>
              <a:rPr lang="en-US" altLang="en-US" sz="2800"/>
              <a:t>+/</a:t>
            </a:r>
            <a:r>
              <a:rPr lang="en-US" altLang="en-US" sz="2800">
                <a:latin typeface="Symbol" panose="05050102010706020507" pitchFamily="18" charset="2"/>
              </a:rPr>
              <a:t>-</a:t>
            </a:r>
            <a:r>
              <a:rPr lang="en-US" altLang="en-US" sz="2800" i="1"/>
              <a:t>h</a:t>
            </a:r>
            <a:r>
              <a:rPr lang="en-US" altLang="en-US" sz="2800"/>
              <a:t>, </a:t>
            </a:r>
            <a:r>
              <a:rPr lang="en-US" altLang="en-US" sz="2800" i="1"/>
              <a:t>y</a:t>
            </a:r>
            <a:r>
              <a:rPr lang="en-US" altLang="en-US" sz="2800"/>
              <a:t>+/</a:t>
            </a:r>
            <a:r>
              <a:rPr lang="en-US" altLang="en-US" sz="2800">
                <a:latin typeface="Symbol" panose="05050102010706020507" pitchFamily="18" charset="2"/>
              </a:rPr>
              <a:t>-</a:t>
            </a:r>
            <a:r>
              <a:rPr lang="en-US" altLang="en-US" sz="2800" i="1"/>
              <a:t>h</a:t>
            </a:r>
            <a:r>
              <a:rPr lang="en-US" altLang="en-US" sz="2800"/>
              <a:t>) about (</a:t>
            </a:r>
            <a:r>
              <a:rPr lang="en-US" altLang="en-US" sz="2800" i="1"/>
              <a:t>x,y</a:t>
            </a:r>
            <a:r>
              <a:rPr lang="en-US" altLang="en-US" sz="2800"/>
              <a:t>), where </a:t>
            </a:r>
            <a:r>
              <a:rPr lang="en-US" altLang="en-US" sz="2800" i="1"/>
              <a:t>h</a:t>
            </a:r>
            <a:r>
              <a:rPr lang="en-US" altLang="en-US" sz="2800"/>
              <a:t> is the horizontal grid point spacing:</a:t>
            </a:r>
          </a:p>
        </p:txBody>
      </p:sp>
      <p:graphicFrame>
        <p:nvGraphicFramePr>
          <p:cNvPr id="86023" name="Object 7"/>
          <p:cNvGraphicFramePr>
            <a:graphicFrameLocks noChangeAspect="1"/>
          </p:cNvGraphicFramePr>
          <p:nvPr/>
        </p:nvGraphicFramePr>
        <p:xfrm>
          <a:off x="304800" y="4267200"/>
          <a:ext cx="8610600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12" name="Equation" r:id="rId3" imgW="5168880" imgH="393480" progId="Equation.3">
                  <p:embed/>
                </p:oleObj>
              </mc:Choice>
              <mc:Fallback>
                <p:oleObj name="Equation" r:id="rId3" imgW="516888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267200"/>
                        <a:ext cx="8610600" cy="65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685800" y="5867400"/>
            <a:ext cx="3109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(</a:t>
            </a:r>
            <a:r>
              <a:rPr lang="en-US" altLang="en-US" sz="2400">
                <a:solidFill>
                  <a:srgbClr val="FF0000"/>
                </a:solidFill>
              </a:rPr>
              <a:t>second</a:t>
            </a:r>
            <a:r>
              <a:rPr lang="en-US" altLang="en-US" sz="2400"/>
              <a:t> order accuracy)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8534400" cy="4114800"/>
          </a:xfrm>
          <a:noFill/>
          <a:ln/>
        </p:spPr>
        <p:txBody>
          <a:bodyPr/>
          <a:lstStyle/>
          <a:p>
            <a:r>
              <a:rPr lang="en-US" altLang="en-US" sz="2800"/>
              <a:t>Finite difference forms of the horizontal Laplacian, using Taylor’s expansion of the functions </a:t>
            </a:r>
            <a:r>
              <a:rPr lang="en-US" altLang="en-US" sz="2800" i="1"/>
              <a:t>u</a:t>
            </a:r>
            <a:r>
              <a:rPr lang="en-US" altLang="en-US" sz="2800"/>
              <a:t>(</a:t>
            </a:r>
            <a:r>
              <a:rPr lang="en-US" altLang="en-US" sz="2800" i="1"/>
              <a:t>x</a:t>
            </a:r>
            <a:r>
              <a:rPr lang="en-US" altLang="en-US" sz="2800"/>
              <a:t>+/</a:t>
            </a:r>
            <a:r>
              <a:rPr lang="en-US" altLang="en-US" sz="2800">
                <a:latin typeface="Symbol" panose="05050102010706020507" pitchFamily="18" charset="2"/>
              </a:rPr>
              <a:t>-</a:t>
            </a:r>
            <a:r>
              <a:rPr lang="en-US" altLang="en-US" sz="2800" i="1"/>
              <a:t>h</a:t>
            </a:r>
            <a:r>
              <a:rPr lang="en-US" altLang="en-US" sz="2800"/>
              <a:t>, </a:t>
            </a:r>
            <a:r>
              <a:rPr lang="en-US" altLang="en-US" sz="2800" i="1"/>
              <a:t>y</a:t>
            </a:r>
            <a:r>
              <a:rPr lang="en-US" altLang="en-US" sz="2800"/>
              <a:t>+/</a:t>
            </a:r>
            <a:r>
              <a:rPr lang="en-US" altLang="en-US" sz="2800">
                <a:latin typeface="Symbol" panose="05050102010706020507" pitchFamily="18" charset="2"/>
              </a:rPr>
              <a:t>-</a:t>
            </a:r>
            <a:r>
              <a:rPr lang="en-US" altLang="en-US" sz="2800" i="1"/>
              <a:t>h</a:t>
            </a:r>
            <a:r>
              <a:rPr lang="en-US" altLang="en-US" sz="2800"/>
              <a:t>) about (</a:t>
            </a:r>
            <a:r>
              <a:rPr lang="en-US" altLang="en-US" sz="2800" i="1"/>
              <a:t>x,y</a:t>
            </a:r>
            <a:r>
              <a:rPr lang="en-US" altLang="en-US" sz="2800"/>
              <a:t>), where </a:t>
            </a:r>
            <a:r>
              <a:rPr lang="en-US" altLang="en-US" sz="2800" i="1"/>
              <a:t>h</a:t>
            </a:r>
            <a:r>
              <a:rPr lang="en-US" altLang="en-US" sz="2800"/>
              <a:t> is the horizontal grid point spacing:</a:t>
            </a:r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685800" y="5867400"/>
            <a:ext cx="3008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(</a:t>
            </a:r>
            <a:r>
              <a:rPr lang="en-US" altLang="en-US" sz="2400">
                <a:solidFill>
                  <a:srgbClr val="FF0000"/>
                </a:solidFill>
              </a:rPr>
              <a:t>fourth</a:t>
            </a:r>
            <a:r>
              <a:rPr lang="en-US" altLang="en-US" sz="2400"/>
              <a:t> order accuracy)</a:t>
            </a:r>
          </a:p>
        </p:txBody>
      </p:sp>
      <p:graphicFrame>
        <p:nvGraphicFramePr>
          <p:cNvPr id="87047" name="Object 7"/>
          <p:cNvGraphicFramePr>
            <a:graphicFrameLocks noChangeAspect="1"/>
          </p:cNvGraphicFramePr>
          <p:nvPr/>
        </p:nvGraphicFramePr>
        <p:xfrm>
          <a:off x="190500" y="4267200"/>
          <a:ext cx="8840788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24" name="Equation" r:id="rId3" imgW="5308560" imgH="393480" progId="Equation.3">
                  <p:embed/>
                </p:oleObj>
              </mc:Choice>
              <mc:Fallback>
                <p:oleObj name="Equation" r:id="rId3" imgW="530856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" y="4267200"/>
                        <a:ext cx="8840788" cy="65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4552685"/>
              </p:ext>
            </p:extLst>
          </p:nvPr>
        </p:nvGraphicFramePr>
        <p:xfrm>
          <a:off x="1905000" y="5029200"/>
          <a:ext cx="7086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25" name="Equation" r:id="rId5" imgW="4254480" imgH="228600" progId="Equation.3">
                  <p:embed/>
                </p:oleObj>
              </mc:Choice>
              <mc:Fallback>
                <p:oleObj name="Equation" r:id="rId5" imgW="425448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029200"/>
                        <a:ext cx="7086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114800"/>
          </a:xfrm>
          <a:noFill/>
          <a:ln/>
        </p:spPr>
        <p:txBody>
          <a:bodyPr/>
          <a:lstStyle/>
          <a:p>
            <a:r>
              <a:rPr lang="en-US" altLang="en-US" sz="2800"/>
              <a:t>Another common mathematical operator in meteorology is the horizontal Jacobian:</a:t>
            </a: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4953000" y="6308725"/>
            <a:ext cx="39274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http://www-groups.dcs.st-and.ac.uk/~history/Mathematicians/Jacobi.html</a:t>
            </a:r>
          </a:p>
        </p:txBody>
      </p:sp>
      <p:graphicFrame>
        <p:nvGraphicFramePr>
          <p:cNvPr id="88070" name="Object 6"/>
          <p:cNvGraphicFramePr>
            <a:graphicFrameLocks noChangeAspect="1"/>
          </p:cNvGraphicFramePr>
          <p:nvPr/>
        </p:nvGraphicFramePr>
        <p:xfrm>
          <a:off x="508000" y="4192588"/>
          <a:ext cx="4446588" cy="103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61" name="Equation" r:id="rId3" imgW="1803240" imgH="419040" progId="Equation.3">
                  <p:embed/>
                </p:oleObj>
              </mc:Choice>
              <mc:Fallback>
                <p:oleObj name="Equation" r:id="rId3" imgW="1803240" imgH="419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4192588"/>
                        <a:ext cx="4446588" cy="1033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2058988" y="5699125"/>
            <a:ext cx="27174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/>
              <a:t>(which is </a:t>
            </a:r>
            <a:r>
              <a:rPr lang="en-US" altLang="en-US" sz="2000" b="1" dirty="0"/>
              <a:t>NOT</a:t>
            </a:r>
            <a:r>
              <a:rPr lang="en-US" altLang="en-US" sz="2000" dirty="0"/>
              <a:t> a vector)</a:t>
            </a:r>
          </a:p>
        </p:txBody>
      </p:sp>
      <p:pic>
        <p:nvPicPr>
          <p:cNvPr id="88073" name="Picture 9" descr="Jacobi_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057400"/>
            <a:ext cx="3397250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8305800" cy="4114800"/>
          </a:xfrm>
          <a:noFill/>
          <a:ln/>
        </p:spPr>
        <p:txBody>
          <a:bodyPr/>
          <a:lstStyle/>
          <a:p>
            <a:r>
              <a:rPr lang="en-US" altLang="en-US" sz="2800"/>
              <a:t>The horizontal Jacobian is often associated with equations having conserved quantities. Application of finite differencing to such equations can introduce errors that lead to non-conserved quantities. Caution must be made so that errors introduced by the differencing method will not alter the conservation principles.</a:t>
            </a:r>
          </a:p>
        </p:txBody>
      </p:sp>
      <p:graphicFrame>
        <p:nvGraphicFramePr>
          <p:cNvPr id="89096" name="Object 8"/>
          <p:cNvGraphicFramePr>
            <a:graphicFrameLocks noChangeAspect="1"/>
          </p:cNvGraphicFramePr>
          <p:nvPr/>
        </p:nvGraphicFramePr>
        <p:xfrm>
          <a:off x="2774950" y="5103813"/>
          <a:ext cx="2940050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85" name="Equation" r:id="rId3" imgW="1612800" imgH="419040" progId="Equation.3">
                  <p:embed/>
                </p:oleObj>
              </mc:Choice>
              <mc:Fallback>
                <p:oleObj name="Equation" r:id="rId3" imgW="1612800" imgH="4190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4950" y="5103813"/>
                        <a:ext cx="2940050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097" name="Text Box 9"/>
          <p:cNvSpPr txBox="1">
            <a:spLocks noChangeArrowheads="1"/>
          </p:cNvSpPr>
          <p:nvPr/>
        </p:nvSpPr>
        <p:spPr bwMode="auto">
          <a:xfrm>
            <a:off x="381000" y="5988050"/>
            <a:ext cx="845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/>
              <a:t>Barotropic absolute vorticity equation, where </a:t>
            </a:r>
            <a:r>
              <a:rPr lang="en-US" altLang="en-US" sz="1800" i="1">
                <a:latin typeface="Symbol" panose="05050102010706020507" pitchFamily="18" charset="2"/>
              </a:rPr>
              <a:t>y</a:t>
            </a:r>
            <a:r>
              <a:rPr lang="en-US" altLang="en-US" sz="1800"/>
              <a:t>  is the geostrophic streamfunction and variables </a:t>
            </a:r>
            <a:r>
              <a:rPr lang="en-US" altLang="en-US" sz="1800">
                <a:latin typeface="Symbol" panose="05050102010706020507" pitchFamily="18" charset="2"/>
                <a:sym typeface="Symbol" panose="05050102010706020507" pitchFamily="18" charset="2"/>
              </a:rPr>
              <a:t></a:t>
            </a:r>
            <a:r>
              <a:rPr lang="en-US" altLang="en-US" sz="1800" i="1" baseline="-25000"/>
              <a:t>a</a:t>
            </a:r>
            <a:r>
              <a:rPr lang="en-US" altLang="en-US" sz="1800"/>
              <a:t> and </a:t>
            </a:r>
            <a:r>
              <a:rPr lang="en-US" altLang="en-US" sz="1800">
                <a:latin typeface="Symbol" panose="05050102010706020507" pitchFamily="18" charset="2"/>
                <a:sym typeface="Symbol" panose="05050102010706020507" pitchFamily="18" charset="2"/>
              </a:rPr>
              <a:t></a:t>
            </a:r>
            <a:r>
              <a:rPr lang="en-US" altLang="en-US"/>
              <a:t> </a:t>
            </a:r>
            <a:r>
              <a:rPr lang="en-US" altLang="en-US" sz="1800"/>
              <a:t>represent the absolute and relative vorticity, respectively.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114800"/>
          </a:xfrm>
          <a:noFill/>
          <a:ln/>
        </p:spPr>
        <p:txBody>
          <a:bodyPr/>
          <a:lstStyle/>
          <a:p>
            <a:r>
              <a:rPr lang="en-US" altLang="en-US" sz="2800" dirty="0"/>
              <a:t>Arakawa (1966) horizontal Jacobian of second order accuracy:</a:t>
            </a:r>
          </a:p>
        </p:txBody>
      </p:sp>
      <p:pic>
        <p:nvPicPr>
          <p:cNvPr id="91144" name="Picture 8" descr="kbeq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981200"/>
            <a:ext cx="495300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45" name="Text Box 9"/>
          <p:cNvSpPr txBox="1">
            <a:spLocks noChangeArrowheads="1"/>
          </p:cNvSpPr>
          <p:nvPr/>
        </p:nvSpPr>
        <p:spPr bwMode="auto">
          <a:xfrm>
            <a:off x="5334000" y="5867400"/>
            <a:ext cx="29940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Krishnamurti and Bounoua (1996)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43000" y="3886200"/>
            <a:ext cx="2327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[D&amp;VK Section 7.3]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114800"/>
          </a:xfrm>
          <a:noFill/>
          <a:ln/>
        </p:spPr>
        <p:txBody>
          <a:bodyPr/>
          <a:lstStyle/>
          <a:p>
            <a:r>
              <a:rPr lang="en-US" altLang="en-US" sz="2800"/>
              <a:t>Spatial derivatives give us a view into the atmospheric structure at a </a:t>
            </a:r>
            <a:r>
              <a:rPr lang="en-US" altLang="en-US" sz="2800" u="sng"/>
              <a:t>snapshot in time</a:t>
            </a:r>
          </a:p>
          <a:p>
            <a:r>
              <a:rPr lang="en-US" altLang="en-US" sz="2800"/>
              <a:t>But we want to know “</a:t>
            </a:r>
            <a:r>
              <a:rPr lang="en-US" altLang="en-US" sz="2800">
                <a:solidFill>
                  <a:srgbClr val="FF0000"/>
                </a:solidFill>
              </a:rPr>
              <a:t>What will be the structure tomorrow</a:t>
            </a:r>
            <a:r>
              <a:rPr lang="en-US" altLang="en-US" sz="2800"/>
              <a:t>?”</a:t>
            </a:r>
          </a:p>
          <a:p>
            <a:r>
              <a:rPr lang="en-US" altLang="en-US" sz="2800"/>
              <a:t>Time derivatives!!!</a:t>
            </a: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6038850" y="5942013"/>
            <a:ext cx="1352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 http://www.ebay.com/</a:t>
            </a:r>
          </a:p>
        </p:txBody>
      </p:sp>
      <p:pic>
        <p:nvPicPr>
          <p:cNvPr id="92167" name="Picture 7" descr="ed_1_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62175"/>
            <a:ext cx="3810000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05000"/>
            <a:ext cx="7848600" cy="1295400"/>
          </a:xfrm>
          <a:noFill/>
          <a:ln/>
        </p:spPr>
        <p:txBody>
          <a:bodyPr/>
          <a:lstStyle/>
          <a:p>
            <a:r>
              <a:rPr lang="en-US" altLang="en-US" sz="2800" dirty="0"/>
              <a:t>As a result of computer limitations, we have to somehow simplify these,…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5237163" y="6248400"/>
            <a:ext cx="3525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…our governing equations.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593725" y="1447800"/>
            <a:ext cx="1673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FF0000"/>
                </a:solidFill>
              </a:rPr>
              <a:t>REVIEW…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893" y="2743200"/>
            <a:ext cx="5077613" cy="3623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572000"/>
          </a:xfrm>
          <a:noFill/>
          <a:ln/>
        </p:spPr>
        <p:txBody>
          <a:bodyPr/>
          <a:lstStyle/>
          <a:p>
            <a:r>
              <a:rPr lang="en-US" altLang="en-US" sz="2800"/>
              <a:t>Let’s start out with a “simple” linear equation:</a:t>
            </a:r>
          </a:p>
        </p:txBody>
      </p:sp>
      <p:graphicFrame>
        <p:nvGraphicFramePr>
          <p:cNvPr id="93192" name="Object 8"/>
          <p:cNvGraphicFramePr>
            <a:graphicFrameLocks noChangeAspect="1"/>
          </p:cNvGraphicFramePr>
          <p:nvPr/>
        </p:nvGraphicFramePr>
        <p:xfrm>
          <a:off x="2819400" y="3651250"/>
          <a:ext cx="35052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83" name="Equation" r:id="rId3" imgW="1498320" imgH="393480" progId="Equation.3">
                  <p:embed/>
                </p:oleObj>
              </mc:Choice>
              <mc:Fallback>
                <p:oleObj name="Equation" r:id="rId3" imgW="1498320" imgH="393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651250"/>
                        <a:ext cx="3505200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93" name="Text Box 9"/>
          <p:cNvSpPr txBox="1">
            <a:spLocks noChangeArrowheads="1"/>
          </p:cNvSpPr>
          <p:nvPr/>
        </p:nvSpPr>
        <p:spPr bwMode="auto">
          <a:xfrm>
            <a:off x="292100" y="5029200"/>
            <a:ext cx="8623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Before getting into the numerics, what is this zonal momentum equation telling us?</a:t>
            </a:r>
          </a:p>
          <a:p>
            <a:r>
              <a:rPr lang="en-US" altLang="en-US" sz="2000"/>
              <a:t>(think Newton)</a:t>
            </a:r>
            <a:r>
              <a:rPr lang="en-US" altLang="en-US" sz="2000">
                <a:sym typeface="Wingdings" panose="05000000000000000000" pitchFamily="2" charset="2"/>
              </a:rPr>
              <a:t></a:t>
            </a:r>
            <a:endParaRPr lang="en-US" altLang="en-US" sz="2000"/>
          </a:p>
        </p:txBody>
      </p:sp>
      <p:pic>
        <p:nvPicPr>
          <p:cNvPr id="93194" name="Picture 10" descr="newtonappl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238" y="5410200"/>
            <a:ext cx="109696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59785" y="3911570"/>
            <a:ext cx="2079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[D&amp;VK Eq. (4.3)]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971800"/>
            <a:ext cx="8305800" cy="3657600"/>
          </a:xfrm>
          <a:noFill/>
          <a:ln/>
        </p:spPr>
        <p:txBody>
          <a:bodyPr/>
          <a:lstStyle/>
          <a:p>
            <a:r>
              <a:rPr lang="en-US" altLang="en-US" sz="2800" dirty="0"/>
              <a:t>Assume that “</a:t>
            </a:r>
            <a:r>
              <a:rPr lang="en-US" altLang="en-US" sz="2800" i="1" dirty="0"/>
              <a:t>c</a:t>
            </a:r>
            <a:r>
              <a:rPr lang="en-US" altLang="en-US" sz="2800" dirty="0"/>
              <a:t>” is a constant and that:</a:t>
            </a:r>
          </a:p>
          <a:p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pPr>
              <a:buFontTx/>
              <a:buNone/>
            </a:pPr>
            <a:r>
              <a:rPr lang="en-US" altLang="en-US" sz="2800" dirty="0"/>
              <a:t>where </a:t>
            </a:r>
            <a:r>
              <a:rPr lang="en-US" altLang="en-US" sz="2800" i="1" dirty="0" smtClean="0"/>
              <a:t>A</a:t>
            </a:r>
            <a:r>
              <a:rPr lang="en-US" altLang="en-US" sz="2800" dirty="0" smtClean="0"/>
              <a:t>, </a:t>
            </a:r>
            <a:r>
              <a:rPr lang="en-US" altLang="en-US" sz="2800" i="1" dirty="0" smtClean="0"/>
              <a:t>k,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and </a:t>
            </a:r>
            <a:r>
              <a:rPr lang="el-GR" altLang="en-US" sz="2800" i="1" dirty="0" smtClean="0"/>
              <a:t>ω</a:t>
            </a:r>
            <a:r>
              <a:rPr lang="en-US" altLang="en-US" sz="2800" dirty="0" smtClean="0"/>
              <a:t> are </a:t>
            </a:r>
            <a:r>
              <a:rPr lang="en-US" altLang="en-US" sz="2800" dirty="0"/>
              <a:t>also </a:t>
            </a:r>
            <a:r>
              <a:rPr lang="en-US" altLang="en-US" sz="2800" dirty="0" smtClean="0"/>
              <a:t>constant. </a:t>
            </a:r>
            <a:r>
              <a:rPr lang="en-US" altLang="en-US" sz="2800" dirty="0"/>
              <a:t>Given this information, what must be the value of “</a:t>
            </a:r>
            <a:r>
              <a:rPr lang="en-US" altLang="en-US" sz="2800" i="1" dirty="0"/>
              <a:t>c</a:t>
            </a:r>
            <a:r>
              <a:rPr lang="en-US" altLang="en-US" sz="2800" dirty="0"/>
              <a:t>”?</a:t>
            </a:r>
          </a:p>
        </p:txBody>
      </p:sp>
      <p:graphicFrame>
        <p:nvGraphicFramePr>
          <p:cNvPr id="94212" name="Object 4"/>
          <p:cNvGraphicFramePr>
            <a:graphicFrameLocks noChangeAspect="1"/>
          </p:cNvGraphicFramePr>
          <p:nvPr/>
        </p:nvGraphicFramePr>
        <p:xfrm>
          <a:off x="2819400" y="1828800"/>
          <a:ext cx="35052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96" name="Equation" r:id="rId3" imgW="1498320" imgH="393480" progId="Equation.3">
                  <p:embed/>
                </p:oleObj>
              </mc:Choice>
              <mc:Fallback>
                <p:oleObj name="Equation" r:id="rId3" imgW="149832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828800"/>
                        <a:ext cx="3505200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9146271"/>
              </p:ext>
            </p:extLst>
          </p:nvPr>
        </p:nvGraphicFramePr>
        <p:xfrm>
          <a:off x="26988" y="3794125"/>
          <a:ext cx="906145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97" name="Equation" r:id="rId5" imgW="3568680" imgH="215640" progId="Equation.3">
                  <p:embed/>
                </p:oleObj>
              </mc:Choice>
              <mc:Fallback>
                <p:oleObj name="Equation" r:id="rId5" imgW="3568680" imgH="215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8" y="3794125"/>
                        <a:ext cx="9061450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16" name="Text Box 8"/>
          <p:cNvSpPr txBox="1">
            <a:spLocks noChangeArrowheads="1"/>
          </p:cNvSpPr>
          <p:nvPr/>
        </p:nvSpPr>
        <p:spPr bwMode="auto">
          <a:xfrm>
            <a:off x="1905000" y="6248400"/>
            <a:ext cx="224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008080"/>
                </a:solidFill>
              </a:rPr>
              <a:t>To the board!!</a:t>
            </a:r>
            <a:r>
              <a:rPr lang="en-US" altLang="en-US" sz="2400">
                <a:solidFill>
                  <a:srgbClr val="008080"/>
                </a:solidFill>
                <a:sym typeface="Wingdings" panose="05000000000000000000" pitchFamily="2" charset="2"/>
              </a:rPr>
              <a:t></a:t>
            </a:r>
            <a:endParaRPr lang="en-US" altLang="en-US" sz="2400">
              <a:solidFill>
                <a:srgbClr val="008080"/>
              </a:solidFill>
            </a:endParaRPr>
          </a:p>
        </p:txBody>
      </p:sp>
      <p:pic>
        <p:nvPicPr>
          <p:cNvPr id="94217" name="Picture 9" descr="surfb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257925"/>
            <a:ext cx="198120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48000" y="4400490"/>
            <a:ext cx="5889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[D&amp;VK Eq. (4.4), also, see Euler’s formula; Eq. (4.12)]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971800"/>
            <a:ext cx="8305800" cy="1676400"/>
          </a:xfrm>
          <a:noFill/>
          <a:ln/>
        </p:spPr>
        <p:txBody>
          <a:bodyPr/>
          <a:lstStyle/>
          <a:p>
            <a:r>
              <a:rPr lang="en-US" altLang="en-US" sz="2800"/>
              <a:t>Given this form of the zonal wind component, what do we know about the behavior of the amplitude of the zonal wind?</a:t>
            </a:r>
          </a:p>
        </p:txBody>
      </p:sp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533400" y="5943600"/>
            <a:ext cx="8153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/>
              <a:t>Activity- code word- </a:t>
            </a:r>
            <a:r>
              <a:rPr lang="en-US" altLang="en-US" sz="2400">
                <a:solidFill>
                  <a:schemeClr val="accent2"/>
                </a:solidFill>
              </a:rPr>
              <a:t>Mimetroupe3</a:t>
            </a:r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398565"/>
              </p:ext>
            </p:extLst>
          </p:nvPr>
        </p:nvGraphicFramePr>
        <p:xfrm>
          <a:off x="41275" y="1981200"/>
          <a:ext cx="906145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28" name="Equation" r:id="rId3" imgW="3568680" imgH="215640" progId="Equation.3">
                  <p:embed/>
                </p:oleObj>
              </mc:Choice>
              <mc:Fallback>
                <p:oleObj name="Equation" r:id="rId3" imgW="35686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" y="1981200"/>
                        <a:ext cx="9061450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4191000"/>
            <a:ext cx="8305800" cy="2438400"/>
          </a:xfrm>
          <a:noFill/>
          <a:ln/>
        </p:spPr>
        <p:txBody>
          <a:bodyPr/>
          <a:lstStyle/>
          <a:p>
            <a:r>
              <a:rPr lang="en-US" altLang="en-US" sz="2800" dirty="0"/>
              <a:t>If we were to find that, after implementing our new finite difference scheme, the amplitude of the zonal wind was found to </a:t>
            </a:r>
            <a:r>
              <a:rPr lang="en-US" altLang="en-US" sz="2800" i="1" dirty="0">
                <a:solidFill>
                  <a:srgbClr val="FF0000"/>
                </a:solidFill>
              </a:rPr>
              <a:t>change</a:t>
            </a:r>
            <a:r>
              <a:rPr lang="en-US" altLang="en-US" sz="2800" dirty="0"/>
              <a:t> with time, what might we conclude? </a:t>
            </a:r>
          </a:p>
        </p:txBody>
      </p:sp>
      <p:graphicFrame>
        <p:nvGraphicFramePr>
          <p:cNvPr id="96260" name="Object 4"/>
          <p:cNvGraphicFramePr>
            <a:graphicFrameLocks noChangeAspect="1"/>
          </p:cNvGraphicFramePr>
          <p:nvPr/>
        </p:nvGraphicFramePr>
        <p:xfrm>
          <a:off x="2819400" y="1828800"/>
          <a:ext cx="35052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16" name="Equation" r:id="rId3" imgW="1498320" imgH="393480" progId="Equation.3">
                  <p:embed/>
                </p:oleObj>
              </mc:Choice>
              <mc:Fallback>
                <p:oleObj name="Equation" r:id="rId3" imgW="149832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828800"/>
                        <a:ext cx="3505200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3292335"/>
              </p:ext>
            </p:extLst>
          </p:nvPr>
        </p:nvGraphicFramePr>
        <p:xfrm>
          <a:off x="1600200" y="2989263"/>
          <a:ext cx="1160463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17" name="Equation" r:id="rId5" imgW="457200" imgH="203040" progId="Equation.3">
                  <p:embed/>
                </p:oleObj>
              </mc:Choice>
              <mc:Fallback>
                <p:oleObj name="Equation" r:id="rId5" imgW="45720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989263"/>
                        <a:ext cx="1160463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1555750" y="5988050"/>
            <a:ext cx="6140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/>
              <a:t>UGH!! Something is WRONG!!</a:t>
            </a:r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0676710"/>
              </p:ext>
            </p:extLst>
          </p:nvPr>
        </p:nvGraphicFramePr>
        <p:xfrm>
          <a:off x="26988" y="3490912"/>
          <a:ext cx="906145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18" name="Equation" r:id="rId7" imgW="3568680" imgH="215640" progId="Equation.3">
                  <p:embed/>
                </p:oleObj>
              </mc:Choice>
              <mc:Fallback>
                <p:oleObj name="Equation" r:id="rId7" imgW="35686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8" y="3490912"/>
                        <a:ext cx="9061450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4191000"/>
            <a:ext cx="8305800" cy="2438400"/>
          </a:xfrm>
          <a:noFill/>
          <a:ln/>
        </p:spPr>
        <p:txBody>
          <a:bodyPr/>
          <a:lstStyle/>
          <a:p>
            <a:r>
              <a:rPr lang="en-US" altLang="en-US" sz="2800" dirty="0"/>
              <a:t>Stability of the numerical scheme for this simple linear equation is defined as,</a:t>
            </a:r>
          </a:p>
          <a:p>
            <a:pPr lvl="1"/>
            <a:r>
              <a:rPr lang="en-US" altLang="en-US" sz="2400" dirty="0">
                <a:solidFill>
                  <a:srgbClr val="FF0000"/>
                </a:solidFill>
              </a:rPr>
              <a:t>Stable</a:t>
            </a:r>
            <a:r>
              <a:rPr lang="en-US" altLang="en-US" sz="2400" dirty="0"/>
              <a:t> if </a:t>
            </a:r>
            <a:r>
              <a:rPr lang="en-US" altLang="en-US" sz="2400" dirty="0" smtClean="0"/>
              <a:t>|</a:t>
            </a:r>
            <a:r>
              <a:rPr lang="en-US" altLang="en-US" sz="2400" i="1" dirty="0" smtClean="0">
                <a:latin typeface="Symbol" panose="05050102010706020507" pitchFamily="18" charset="2"/>
                <a:sym typeface="Symbol" panose="05050102010706020507" pitchFamily="18" charset="2"/>
              </a:rPr>
              <a:t></a:t>
            </a:r>
            <a:r>
              <a:rPr lang="en-US" altLang="en-US" sz="2400" dirty="0" smtClean="0"/>
              <a:t>| </a:t>
            </a:r>
            <a:r>
              <a:rPr lang="en-US" altLang="en-US" sz="2400" dirty="0"/>
              <a:t>&lt; 1</a:t>
            </a:r>
          </a:p>
          <a:p>
            <a:pPr lvl="1"/>
            <a:r>
              <a:rPr lang="en-US" altLang="en-US" sz="2400" dirty="0">
                <a:solidFill>
                  <a:srgbClr val="FF0000"/>
                </a:solidFill>
              </a:rPr>
              <a:t>Neutral</a:t>
            </a:r>
            <a:r>
              <a:rPr lang="en-US" altLang="en-US" sz="2400" dirty="0"/>
              <a:t> if </a:t>
            </a:r>
            <a:r>
              <a:rPr lang="en-US" altLang="en-US" sz="2400" dirty="0" smtClean="0"/>
              <a:t>|</a:t>
            </a:r>
            <a:r>
              <a:rPr lang="en-US" altLang="en-US" i="1" dirty="0" smtClean="0">
                <a:latin typeface="Symbol" panose="05050102010706020507" pitchFamily="18" charset="2"/>
                <a:sym typeface="Symbol" panose="05050102010706020507" pitchFamily="18" charset="2"/>
              </a:rPr>
              <a:t>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| = 1</a:t>
            </a:r>
          </a:p>
          <a:p>
            <a:pPr lvl="1"/>
            <a:r>
              <a:rPr lang="en-US" altLang="en-US" sz="2400" dirty="0">
                <a:solidFill>
                  <a:srgbClr val="FF0000"/>
                </a:solidFill>
              </a:rPr>
              <a:t>Unstable</a:t>
            </a:r>
            <a:r>
              <a:rPr lang="en-US" altLang="en-US" sz="2400" dirty="0"/>
              <a:t> if </a:t>
            </a:r>
            <a:r>
              <a:rPr lang="en-US" altLang="en-US" sz="2400" dirty="0" smtClean="0"/>
              <a:t>|</a:t>
            </a:r>
            <a:r>
              <a:rPr lang="en-US" altLang="en-US" i="1" dirty="0" smtClean="0">
                <a:latin typeface="Symbol" panose="05050102010706020507" pitchFamily="18" charset="2"/>
                <a:sym typeface="Symbol" panose="05050102010706020507" pitchFamily="18" charset="2"/>
              </a:rPr>
              <a:t>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| &gt; 1, where </a:t>
            </a:r>
            <a:r>
              <a:rPr lang="en-US" altLang="en-US" i="1" dirty="0" smtClean="0">
                <a:latin typeface="Symbol" panose="05050102010706020507" pitchFamily="18" charset="2"/>
                <a:sym typeface="Symbol" panose="05050102010706020507" pitchFamily="18" charset="2"/>
              </a:rPr>
              <a:t>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is an amplification factor</a:t>
            </a:r>
          </a:p>
        </p:txBody>
      </p:sp>
      <p:graphicFrame>
        <p:nvGraphicFramePr>
          <p:cNvPr id="97284" name="Object 4"/>
          <p:cNvGraphicFramePr>
            <a:graphicFrameLocks noChangeAspect="1"/>
          </p:cNvGraphicFramePr>
          <p:nvPr/>
        </p:nvGraphicFramePr>
        <p:xfrm>
          <a:off x="2819400" y="1828800"/>
          <a:ext cx="35052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56" name="Equation" r:id="rId3" imgW="1498320" imgH="393480" progId="Equation.3">
                  <p:embed/>
                </p:oleObj>
              </mc:Choice>
              <mc:Fallback>
                <p:oleObj name="Equation" r:id="rId3" imgW="149832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828800"/>
                        <a:ext cx="3505200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793216"/>
              </p:ext>
            </p:extLst>
          </p:nvPr>
        </p:nvGraphicFramePr>
        <p:xfrm>
          <a:off x="2252662" y="3581400"/>
          <a:ext cx="3995738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57" name="Equation" r:id="rId5" imgW="1574640" imgH="215640" progId="Equation.3">
                  <p:embed/>
                </p:oleObj>
              </mc:Choice>
              <mc:Fallback>
                <p:oleObj name="Equation" r:id="rId5" imgW="1574640" imgH="215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2662" y="3581400"/>
                        <a:ext cx="3995738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8" name="Line 8"/>
          <p:cNvSpPr>
            <a:spLocks noChangeShapeType="1"/>
          </p:cNvSpPr>
          <p:nvPr/>
        </p:nvSpPr>
        <p:spPr bwMode="auto">
          <a:xfrm>
            <a:off x="1066800" y="3505200"/>
            <a:ext cx="662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794183"/>
              </p:ext>
            </p:extLst>
          </p:nvPr>
        </p:nvGraphicFramePr>
        <p:xfrm>
          <a:off x="26988" y="2819400"/>
          <a:ext cx="906145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58" name="Equation" r:id="rId7" imgW="3568680" imgH="215640" progId="Equation.3">
                  <p:embed/>
                </p:oleObj>
              </mc:Choice>
              <mc:Fallback>
                <p:oleObj name="Equation" r:id="rId7" imgW="35686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8" y="2819400"/>
                        <a:ext cx="9061450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759785" y="3638490"/>
            <a:ext cx="2079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[D&amp;VK Eq. (4.8)]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Applied NWP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05000"/>
            <a:ext cx="8305800" cy="4191000"/>
          </a:xfrm>
          <a:noFill/>
          <a:ln/>
        </p:spPr>
        <p:txBody>
          <a:bodyPr>
            <a:normAutofit/>
          </a:bodyPr>
          <a:lstStyle/>
          <a:p>
            <a:r>
              <a:rPr lang="en-US" altLang="en-US" dirty="0" smtClean="0"/>
              <a:t>A brief aside, if</a:t>
            </a:r>
          </a:p>
          <a:p>
            <a:endParaRPr lang="en-US" altLang="en-US" sz="2800" dirty="0"/>
          </a:p>
          <a:p>
            <a:pPr marL="0" indent="0">
              <a:buNone/>
            </a:pPr>
            <a:r>
              <a:rPr lang="en-US" altLang="en-US" dirty="0" smtClean="0"/>
              <a:t>then,</a:t>
            </a:r>
          </a:p>
          <a:p>
            <a:pPr marL="0" indent="0">
              <a:buNone/>
            </a:pPr>
            <a:endParaRPr lang="en-US" altLang="en-US" sz="2800" dirty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 smtClean="0"/>
              <a:t>more on the amplification factor a little later…</a:t>
            </a:r>
          </a:p>
        </p:txBody>
      </p:sp>
      <p:graphicFrame>
        <p:nvGraphicFramePr>
          <p:cNvPr id="9728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729207"/>
              </p:ext>
            </p:extLst>
          </p:nvPr>
        </p:nvGraphicFramePr>
        <p:xfrm>
          <a:off x="3352800" y="2457450"/>
          <a:ext cx="17081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8" name="Equation" r:id="rId3" imgW="672840" imgH="203040" progId="Equation.3">
                  <p:embed/>
                </p:oleObj>
              </mc:Choice>
              <mc:Fallback>
                <p:oleObj name="Equation" r:id="rId3" imgW="6728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457450"/>
                        <a:ext cx="170815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982375"/>
              </p:ext>
            </p:extLst>
          </p:nvPr>
        </p:nvGraphicFramePr>
        <p:xfrm>
          <a:off x="2503488" y="3368675"/>
          <a:ext cx="3414712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9" name="Equation" r:id="rId5" imgW="1346040" imgH="266400" progId="Equation.3">
                  <p:embed/>
                </p:oleObj>
              </mc:Choice>
              <mc:Fallback>
                <p:oleObj name="Equation" r:id="rId5" imgW="13460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3488" y="3368675"/>
                        <a:ext cx="3414712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904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98335" name="Rectangle 31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077200" cy="2133600"/>
          </a:xfrm>
        </p:spPr>
        <p:txBody>
          <a:bodyPr/>
          <a:lstStyle/>
          <a:p>
            <a:r>
              <a:rPr lang="en-US" altLang="en-US" sz="2800" u="sng"/>
              <a:t>Partial differential equations (PDEs)</a:t>
            </a:r>
          </a:p>
          <a:p>
            <a:pPr lvl="1"/>
            <a:r>
              <a:rPr lang="en-US" altLang="en-US" sz="2400"/>
              <a:t>Second order linear PDEs are classified into three types depending on the sign of </a:t>
            </a:r>
            <a:r>
              <a:rPr lang="en-US" altLang="en-US" sz="2400" i="1">
                <a:latin typeface="Symbol" panose="05050102010706020507" pitchFamily="18" charset="2"/>
              </a:rPr>
              <a:t>b </a:t>
            </a:r>
            <a:r>
              <a:rPr lang="en-US" altLang="en-US" sz="2400" baseline="30000"/>
              <a:t>2</a:t>
            </a:r>
            <a:r>
              <a:rPr lang="en-US" altLang="en-US" sz="2400"/>
              <a:t> – </a:t>
            </a:r>
            <a:r>
              <a:rPr lang="en-US" altLang="en-US" sz="2400" i="1">
                <a:latin typeface="Symbol" panose="05050102010706020507" pitchFamily="18" charset="2"/>
              </a:rPr>
              <a:t>ag</a:t>
            </a:r>
            <a:r>
              <a:rPr lang="en-US" altLang="en-US" sz="2400"/>
              <a:t>. Equations are </a:t>
            </a:r>
            <a:r>
              <a:rPr lang="en-US" altLang="en-US" sz="2400" i="1"/>
              <a:t>hyperbolic</a:t>
            </a:r>
            <a:r>
              <a:rPr lang="en-US" altLang="en-US" sz="2400"/>
              <a:t>, </a:t>
            </a:r>
            <a:r>
              <a:rPr lang="en-US" altLang="en-US" sz="2400" i="1"/>
              <a:t>parabolic</a:t>
            </a:r>
            <a:r>
              <a:rPr lang="en-US" altLang="en-US" sz="2400"/>
              <a:t> or </a:t>
            </a:r>
            <a:r>
              <a:rPr lang="en-US" altLang="en-US" sz="2400" i="1"/>
              <a:t>elliptic</a:t>
            </a:r>
            <a:r>
              <a:rPr lang="en-US" altLang="en-US" sz="2400"/>
              <a:t> if the sign is positive, zero, or negative, respectively.</a:t>
            </a:r>
            <a:endParaRPr lang="en-US" altLang="en-US" sz="2400" i="1"/>
          </a:p>
        </p:txBody>
      </p:sp>
      <p:graphicFrame>
        <p:nvGraphicFramePr>
          <p:cNvPr id="98339" name="Object 35"/>
          <p:cNvGraphicFramePr>
            <a:graphicFrameLocks noChangeAspect="1"/>
          </p:cNvGraphicFramePr>
          <p:nvPr/>
        </p:nvGraphicFramePr>
        <p:xfrm>
          <a:off x="762000" y="4476750"/>
          <a:ext cx="769620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27" name="Equation" r:id="rId3" imgW="3149280" imgH="444240" progId="Equation.3">
                  <p:embed/>
                </p:oleObj>
              </mc:Choice>
              <mc:Fallback>
                <p:oleObj name="Equation" r:id="rId3" imgW="3149280" imgH="44424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476750"/>
                        <a:ext cx="7696200" cy="108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114800"/>
          </a:xfrm>
          <a:noFill/>
          <a:ln/>
        </p:spPr>
        <p:txBody>
          <a:bodyPr/>
          <a:lstStyle/>
          <a:p>
            <a:r>
              <a:rPr lang="en-US" altLang="en-US" sz="2800"/>
              <a:t>Examples </a:t>
            </a:r>
          </a:p>
          <a:p>
            <a:pPr lvl="1"/>
            <a:r>
              <a:rPr lang="en-US" altLang="en-US" sz="2400"/>
              <a:t>Wave equation (hyperbolic)</a:t>
            </a:r>
          </a:p>
          <a:p>
            <a:pPr lvl="1"/>
            <a:endParaRPr lang="en-US" altLang="en-US" sz="2400"/>
          </a:p>
          <a:p>
            <a:pPr lvl="1"/>
            <a:endParaRPr lang="en-US" altLang="en-US" sz="2400"/>
          </a:p>
          <a:p>
            <a:pPr lvl="1"/>
            <a:endParaRPr lang="en-US" altLang="en-US" sz="2400"/>
          </a:p>
          <a:p>
            <a:pPr lvl="1"/>
            <a:endParaRPr lang="en-US" altLang="en-US" sz="2400"/>
          </a:p>
          <a:p>
            <a:pPr lvl="1"/>
            <a:endParaRPr lang="en-US" altLang="en-US" sz="2400"/>
          </a:p>
          <a:p>
            <a:pPr lvl="1">
              <a:buFontTx/>
              <a:buNone/>
            </a:pPr>
            <a:r>
              <a:rPr lang="en-US" altLang="en-US" sz="2400"/>
              <a:t>vibrating string</a:t>
            </a:r>
          </a:p>
        </p:txBody>
      </p:sp>
      <p:sp>
        <p:nvSpPr>
          <p:cNvPr id="100356" name="Text Box 4">
            <a:hlinkClick r:id="rId3"/>
          </p:cNvPr>
          <p:cNvSpPr txBox="1">
            <a:spLocks noChangeArrowheads="1"/>
          </p:cNvSpPr>
          <p:nvPr/>
        </p:nvSpPr>
        <p:spPr bwMode="auto">
          <a:xfrm>
            <a:off x="1981200" y="6064250"/>
            <a:ext cx="38274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http://www.cs.princeton.edu/~mj/string.html</a:t>
            </a:r>
          </a:p>
        </p:txBody>
      </p:sp>
      <p:graphicFrame>
        <p:nvGraphicFramePr>
          <p:cNvPr id="100358" name="Object 6"/>
          <p:cNvGraphicFramePr>
            <a:graphicFrameLocks noChangeAspect="1"/>
          </p:cNvGraphicFramePr>
          <p:nvPr/>
        </p:nvGraphicFramePr>
        <p:xfrm>
          <a:off x="192088" y="3719513"/>
          <a:ext cx="3262312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50" name="Equation" r:id="rId4" imgW="1473120" imgH="419040" progId="Equation.3">
                  <p:embed/>
                </p:oleObj>
              </mc:Choice>
              <mc:Fallback>
                <p:oleObj name="Equation" r:id="rId4" imgW="1473120" imgH="419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8" y="3719513"/>
                        <a:ext cx="3262312" cy="92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59" name="Text Box 7">
            <a:hlinkClick r:id="rId6"/>
          </p:cNvPr>
          <p:cNvSpPr txBox="1">
            <a:spLocks noChangeArrowheads="1"/>
          </p:cNvSpPr>
          <p:nvPr/>
        </p:nvSpPr>
        <p:spPr bwMode="auto">
          <a:xfrm>
            <a:off x="1981200" y="6400800"/>
            <a:ext cx="7032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http://colos1.fri.uni-lj.si/~colos/COLOS/EXAMPLES/XDJ/VSTRING/Vstring.html</a:t>
            </a:r>
          </a:p>
        </p:txBody>
      </p:sp>
      <p:pic>
        <p:nvPicPr>
          <p:cNvPr id="100361" name="Picture 9" descr="Streamer LX Imag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1700213"/>
            <a:ext cx="952500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62" name="Text Box 10"/>
          <p:cNvSpPr txBox="1">
            <a:spLocks noChangeArrowheads="1"/>
          </p:cNvSpPr>
          <p:nvPr/>
        </p:nvSpPr>
        <p:spPr bwMode="auto">
          <a:xfrm>
            <a:off x="5881688" y="5394325"/>
            <a:ext cx="29575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http://www.warwickbass.com/basses/streamer_ct.html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431" name="Object 7"/>
          <p:cNvGraphicFramePr>
            <a:graphicFrameLocks noChangeAspect="1"/>
          </p:cNvGraphicFramePr>
          <p:nvPr/>
        </p:nvGraphicFramePr>
        <p:xfrm>
          <a:off x="609600" y="3727450"/>
          <a:ext cx="35052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21" name="Equation" r:id="rId3" imgW="1498320" imgH="393480" progId="Equation.3">
                  <p:embed/>
                </p:oleObj>
              </mc:Choice>
              <mc:Fallback>
                <p:oleObj name="Equation" r:id="rId3" imgW="149832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727450"/>
                        <a:ext cx="3505200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1148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Examples 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Advection equation (first order PDE, hyperbolic)</a:t>
            </a:r>
          </a:p>
          <a:p>
            <a:pPr lvl="1">
              <a:lnSpc>
                <a:spcPct val="90000"/>
              </a:lnSpc>
            </a:pPr>
            <a:endParaRPr lang="en-US" altLang="en-US" sz="2400"/>
          </a:p>
          <a:p>
            <a:pPr lvl="1">
              <a:lnSpc>
                <a:spcPct val="90000"/>
              </a:lnSpc>
            </a:pPr>
            <a:endParaRPr lang="en-US" altLang="en-US" sz="2400"/>
          </a:p>
          <a:p>
            <a:pPr lvl="1">
              <a:lnSpc>
                <a:spcPct val="90000"/>
              </a:lnSpc>
            </a:pPr>
            <a:endParaRPr lang="en-US" altLang="en-US" sz="2400"/>
          </a:p>
          <a:p>
            <a:pPr lvl="1">
              <a:lnSpc>
                <a:spcPct val="90000"/>
              </a:lnSpc>
            </a:pPr>
            <a:endParaRPr lang="en-US" altLang="en-US" sz="2400"/>
          </a:p>
          <a:p>
            <a:pPr lvl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6096000" y="4570413"/>
            <a:ext cx="15113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http://www.advection.net/</a:t>
            </a:r>
          </a:p>
        </p:txBody>
      </p:sp>
      <p:pic>
        <p:nvPicPr>
          <p:cNvPr id="103433" name="Picture 9" descr="globalMa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2595563"/>
            <a:ext cx="33337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114800"/>
          </a:xfrm>
          <a:noFill/>
          <a:ln/>
        </p:spPr>
        <p:txBody>
          <a:bodyPr/>
          <a:lstStyle/>
          <a:p>
            <a:r>
              <a:rPr lang="en-US" altLang="en-US" sz="2800"/>
              <a:t>Examples </a:t>
            </a:r>
          </a:p>
          <a:p>
            <a:pPr lvl="1"/>
            <a:r>
              <a:rPr lang="en-US" altLang="en-US" sz="2400"/>
              <a:t>Diffusion equation (parabolic)</a:t>
            </a:r>
          </a:p>
          <a:p>
            <a:pPr lvl="1"/>
            <a:endParaRPr lang="en-US" altLang="en-US" sz="2400"/>
          </a:p>
          <a:p>
            <a:pPr lvl="1"/>
            <a:endParaRPr lang="en-US" altLang="en-US" sz="2400"/>
          </a:p>
          <a:p>
            <a:pPr lvl="1"/>
            <a:endParaRPr lang="en-US" altLang="en-US" sz="2400"/>
          </a:p>
          <a:p>
            <a:pPr lvl="1"/>
            <a:endParaRPr lang="en-US" altLang="en-US" sz="2400"/>
          </a:p>
          <a:p>
            <a:pPr lvl="1"/>
            <a:endParaRPr lang="en-US" altLang="en-US" sz="2400"/>
          </a:p>
          <a:p>
            <a:pPr lvl="1">
              <a:buFontTx/>
              <a:buNone/>
            </a:pPr>
            <a:r>
              <a:rPr lang="en-US" altLang="en-US" sz="2400"/>
              <a:t>heated rod</a:t>
            </a:r>
          </a:p>
        </p:txBody>
      </p:sp>
      <p:graphicFrame>
        <p:nvGraphicFramePr>
          <p:cNvPr id="101381" name="Object 5"/>
          <p:cNvGraphicFramePr>
            <a:graphicFrameLocks noChangeAspect="1"/>
          </p:cNvGraphicFramePr>
          <p:nvPr/>
        </p:nvGraphicFramePr>
        <p:xfrm>
          <a:off x="303213" y="3719513"/>
          <a:ext cx="3038475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75" name="Equation" r:id="rId3" imgW="1371600" imgH="419040" progId="Equation.3">
                  <p:embed/>
                </p:oleObj>
              </mc:Choice>
              <mc:Fallback>
                <p:oleObj name="Equation" r:id="rId3" imgW="1371600" imgH="419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13" y="3719513"/>
                        <a:ext cx="3038475" cy="92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84" name="Text Box 8"/>
          <p:cNvSpPr txBox="1">
            <a:spLocks noChangeArrowheads="1"/>
          </p:cNvSpPr>
          <p:nvPr/>
        </p:nvSpPr>
        <p:spPr bwMode="auto">
          <a:xfrm>
            <a:off x="4800600" y="4876800"/>
            <a:ext cx="36560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http://heatex.mit.edu/HeatexWeb/ExtendedSurfaceHeatTransfer.pdf</a:t>
            </a:r>
          </a:p>
        </p:txBody>
      </p:sp>
      <p:pic>
        <p:nvPicPr>
          <p:cNvPr id="10138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88" y="2057400"/>
            <a:ext cx="4786312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893" y="2864375"/>
            <a:ext cx="4100907" cy="2926825"/>
          </a:xfrm>
          <a:prstGeom prst="rect">
            <a:avLst/>
          </a:prstGeom>
        </p:spPr>
      </p:pic>
      <p:sp>
        <p:nvSpPr>
          <p:cNvPr id="7475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76400"/>
            <a:ext cx="7848600" cy="12954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Understanding how we “shoehorn” a simplified version of our governing equations into our computer weather forecast model…</a:t>
            </a: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4716463" y="5562600"/>
            <a:ext cx="4275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…requires a mathematics review.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1148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Examples 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Laplace’s or Poisson’s equations (elliptic)</a:t>
            </a:r>
          </a:p>
          <a:p>
            <a:pPr lvl="1">
              <a:lnSpc>
                <a:spcPct val="90000"/>
              </a:lnSpc>
            </a:pPr>
            <a:endParaRPr lang="en-US" altLang="en-US" sz="2400"/>
          </a:p>
          <a:p>
            <a:pPr lvl="1">
              <a:lnSpc>
                <a:spcPct val="90000"/>
              </a:lnSpc>
            </a:pPr>
            <a:endParaRPr lang="en-US" altLang="en-US" sz="2400"/>
          </a:p>
          <a:p>
            <a:pPr lvl="1">
              <a:lnSpc>
                <a:spcPct val="90000"/>
              </a:lnSpc>
            </a:pPr>
            <a:endParaRPr lang="en-US" altLang="en-US" sz="2400"/>
          </a:p>
          <a:p>
            <a:pPr lvl="1">
              <a:lnSpc>
                <a:spcPct val="90000"/>
              </a:lnSpc>
            </a:pPr>
            <a:endParaRPr lang="en-US" altLang="en-US" sz="2400"/>
          </a:p>
          <a:p>
            <a:pPr lvl="1">
              <a:lnSpc>
                <a:spcPct val="90000"/>
              </a:lnSpc>
            </a:pPr>
            <a:endParaRPr lang="en-US" altLang="en-US" sz="240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/>
              <a:t>steady state temperature of a plate</a:t>
            </a:r>
          </a:p>
        </p:txBody>
      </p:sp>
      <p:graphicFrame>
        <p:nvGraphicFramePr>
          <p:cNvPr id="102405" name="Object 5"/>
          <p:cNvGraphicFramePr>
            <a:graphicFrameLocks noChangeAspect="1"/>
          </p:cNvGraphicFramePr>
          <p:nvPr/>
        </p:nvGraphicFramePr>
        <p:xfrm>
          <a:off x="238125" y="3692525"/>
          <a:ext cx="540067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0" name="Equation" r:id="rId3" imgW="2438280" imgH="444240" progId="Equation.3">
                  <p:embed/>
                </p:oleObj>
              </mc:Choice>
              <mc:Fallback>
                <p:oleObj name="Equation" r:id="rId3" imgW="2438280" imgH="4442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" y="3692525"/>
                        <a:ext cx="5400675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4343400" y="5418138"/>
            <a:ext cx="468947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800"/>
              <a:t>http://www.galasource.com/prodDetail.cfm/20170,Gold%20Beaded%20Lacquer%20Charger%2012%22,MX2</a:t>
            </a:r>
          </a:p>
        </p:txBody>
      </p:sp>
      <p:pic>
        <p:nvPicPr>
          <p:cNvPr id="102412" name="Picture 12" descr="Gold Beaded Lacquer Charger 12'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717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1148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Well-posed problem 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Must specify proper initial conditions and boundary conditions</a:t>
            </a:r>
          </a:p>
          <a:p>
            <a:pPr lvl="2">
              <a:lnSpc>
                <a:spcPct val="90000"/>
              </a:lnSpc>
            </a:pPr>
            <a:r>
              <a:rPr lang="en-US" altLang="en-US" sz="2000"/>
              <a:t>Too few</a:t>
            </a:r>
            <a:r>
              <a:rPr lang="en-US" altLang="en-US" sz="2000">
                <a:sym typeface="Wingdings" panose="05000000000000000000" pitchFamily="2" charset="2"/>
              </a:rPr>
              <a:t> solution will NOT be unique</a:t>
            </a:r>
          </a:p>
          <a:p>
            <a:pPr lvl="2">
              <a:lnSpc>
                <a:spcPct val="90000"/>
              </a:lnSpc>
            </a:pPr>
            <a:r>
              <a:rPr lang="en-US" altLang="en-US" sz="2000">
                <a:sym typeface="Wingdings" panose="05000000000000000000" pitchFamily="2" charset="2"/>
              </a:rPr>
              <a:t>Too many no solution</a:t>
            </a:r>
          </a:p>
          <a:p>
            <a:pPr lvl="2">
              <a:lnSpc>
                <a:spcPct val="90000"/>
              </a:lnSpc>
            </a:pPr>
            <a:r>
              <a:rPr lang="en-US" altLang="en-US" sz="2000">
                <a:sym typeface="Wingdings" panose="05000000000000000000" pitchFamily="2" charset="2"/>
              </a:rPr>
              <a:t>“just right” accurate solution if specified at the right place and time</a:t>
            </a:r>
            <a:endParaRPr lang="en-US" altLang="en-US" sz="2000"/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4953000" y="4876800"/>
            <a:ext cx="30210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 dirty="0"/>
              <a:t>http://pubs.usgs.gov/publications/msh/catastrophic.html</a:t>
            </a:r>
          </a:p>
        </p:txBody>
      </p:sp>
      <p:pic>
        <p:nvPicPr>
          <p:cNvPr id="104456" name="Picture 8" descr="Rosenquist sequenc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2738438"/>
            <a:ext cx="238125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1148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Ill-posed problem 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Small errors in the initial/boundary conditions will produce huge errors in the solution</a:t>
            </a:r>
          </a:p>
          <a:p>
            <a:pPr lvl="2">
              <a:lnSpc>
                <a:spcPct val="90000"/>
              </a:lnSpc>
            </a:pPr>
            <a:r>
              <a:rPr lang="en-US" altLang="en-US" sz="2000"/>
              <a:t>Computer weather forecast model will “blow up”</a:t>
            </a:r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4953000" y="4876800"/>
            <a:ext cx="30210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http://pubs.usgs.gov/publications/msh/catastrophic.html</a:t>
            </a:r>
          </a:p>
        </p:txBody>
      </p:sp>
      <p:pic>
        <p:nvPicPr>
          <p:cNvPr id="105479" name="Picture 7" descr="Rosenquist sequenc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2733675"/>
            <a:ext cx="238125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114800"/>
          </a:xfrm>
          <a:noFill/>
          <a:ln/>
        </p:spPr>
        <p:txBody>
          <a:bodyPr/>
          <a:lstStyle/>
          <a:p>
            <a:r>
              <a:rPr lang="en-US" altLang="en-US" sz="2800"/>
              <a:t>One method of solving simple PDEs is </a:t>
            </a:r>
            <a:r>
              <a:rPr lang="en-US" altLang="en-US" sz="2800" u="sng"/>
              <a:t>the method of separation of variables</a:t>
            </a:r>
            <a:r>
              <a:rPr lang="en-US" altLang="en-US" sz="2800"/>
              <a:t>, but unfortunately in most cases it is not possible to use it</a:t>
            </a:r>
          </a:p>
          <a:p>
            <a:r>
              <a:rPr lang="en-US" altLang="en-US" sz="2800"/>
              <a:t>hence the need for numerical models!</a:t>
            </a:r>
          </a:p>
        </p:txBody>
      </p:sp>
      <p:graphicFrame>
        <p:nvGraphicFramePr>
          <p:cNvPr id="106500" name="Object 4"/>
          <p:cNvGraphicFramePr>
            <a:graphicFrameLocks noChangeAspect="1"/>
          </p:cNvGraphicFramePr>
          <p:nvPr/>
        </p:nvGraphicFramePr>
        <p:xfrm>
          <a:off x="4962525" y="2514600"/>
          <a:ext cx="3038475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90" name="Equation" r:id="rId3" imgW="1371600" imgH="419040" progId="Equation.3">
                  <p:embed/>
                </p:oleObj>
              </mc:Choice>
              <mc:Fallback>
                <p:oleObj name="Equation" r:id="rId3" imgW="1371600" imgH="419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2525" y="2514600"/>
                        <a:ext cx="3038475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4800600" y="6461125"/>
            <a:ext cx="36560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http://heatex.mit.edu/HeatexWeb/ExtendedSurfaceHeatTransfer.pdf</a:t>
            </a:r>
          </a:p>
        </p:txBody>
      </p:sp>
      <p:pic>
        <p:nvPicPr>
          <p:cNvPr id="1065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88" y="3922713"/>
            <a:ext cx="4786312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114800"/>
          </a:xfrm>
          <a:noFill/>
          <a:ln/>
        </p:spPr>
        <p:txBody>
          <a:bodyPr/>
          <a:lstStyle/>
          <a:p>
            <a:r>
              <a:rPr lang="en-US" altLang="en-US" sz="2800"/>
              <a:t>Hyperbolic and parabolic PDEs are </a:t>
            </a:r>
            <a:r>
              <a:rPr lang="en-US" altLang="en-US" sz="2800" i="1"/>
              <a:t>initial value</a:t>
            </a:r>
            <a:r>
              <a:rPr lang="en-US" altLang="en-US" sz="2800"/>
              <a:t> or </a:t>
            </a:r>
            <a:r>
              <a:rPr lang="en-US" altLang="en-US" sz="2800" i="1"/>
              <a:t>marching problems</a:t>
            </a:r>
          </a:p>
          <a:p>
            <a:r>
              <a:rPr lang="en-US" altLang="en-US" sz="2800"/>
              <a:t>The solution is obtained by using the known initial values and marching or advancing in time</a:t>
            </a:r>
          </a:p>
        </p:txBody>
      </p:sp>
      <p:graphicFrame>
        <p:nvGraphicFramePr>
          <p:cNvPr id="107524" name="Object 4"/>
          <p:cNvGraphicFramePr>
            <a:graphicFrameLocks noChangeAspect="1"/>
          </p:cNvGraphicFramePr>
          <p:nvPr/>
        </p:nvGraphicFramePr>
        <p:xfrm>
          <a:off x="4876800" y="4876800"/>
          <a:ext cx="3038475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05" name="Equation" r:id="rId3" imgW="1371600" imgH="419040" progId="Equation.3">
                  <p:embed/>
                </p:oleObj>
              </mc:Choice>
              <mc:Fallback>
                <p:oleObj name="Equation" r:id="rId3" imgW="1371600" imgH="419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876800"/>
                        <a:ext cx="3038475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7" name="Text Box 7"/>
          <p:cNvSpPr txBox="1">
            <a:spLocks noChangeArrowheads="1"/>
          </p:cNvSpPr>
          <p:nvPr/>
        </p:nvSpPr>
        <p:spPr bwMode="auto">
          <a:xfrm>
            <a:off x="4327525" y="4343400"/>
            <a:ext cx="4217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diffusion equation, a parabolic equation</a:t>
            </a:r>
          </a:p>
        </p:txBody>
      </p:sp>
      <p:sp>
        <p:nvSpPr>
          <p:cNvPr id="107528" name="Line 8"/>
          <p:cNvSpPr>
            <a:spLocks noChangeShapeType="1"/>
          </p:cNvSpPr>
          <p:nvPr/>
        </p:nvSpPr>
        <p:spPr bwMode="auto">
          <a:xfrm>
            <a:off x="3962400" y="28956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07529" name="Object 9"/>
          <p:cNvGraphicFramePr>
            <a:graphicFrameLocks noChangeAspect="1"/>
          </p:cNvGraphicFramePr>
          <p:nvPr/>
        </p:nvGraphicFramePr>
        <p:xfrm>
          <a:off x="4876800" y="3200400"/>
          <a:ext cx="35052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06" name="Equation" r:id="rId5" imgW="1498320" imgH="393480" progId="Equation.3">
                  <p:embed/>
                </p:oleObj>
              </mc:Choice>
              <mc:Fallback>
                <p:oleObj name="Equation" r:id="rId5" imgW="1498320" imgH="3934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200400"/>
                        <a:ext cx="3505200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30" name="Text Box 10"/>
          <p:cNvSpPr txBox="1">
            <a:spLocks noChangeArrowheads="1"/>
          </p:cNvSpPr>
          <p:nvPr/>
        </p:nvSpPr>
        <p:spPr bwMode="auto">
          <a:xfrm>
            <a:off x="4316413" y="2362200"/>
            <a:ext cx="4432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wave or advection equation, a hyperbolic </a:t>
            </a:r>
          </a:p>
          <a:p>
            <a:r>
              <a:rPr lang="en-US" altLang="en-US" sz="2000"/>
              <a:t>equation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4876800" cy="4495800"/>
          </a:xfrm>
          <a:noFill/>
          <a:ln/>
        </p:spPr>
        <p:txBody>
          <a:bodyPr/>
          <a:lstStyle/>
          <a:p>
            <a:r>
              <a:rPr lang="en-US" altLang="en-US" sz="2800" dirty="0"/>
              <a:t>Example</a:t>
            </a:r>
          </a:p>
          <a:p>
            <a:pPr lvl="1"/>
            <a:r>
              <a:rPr lang="en-US" altLang="en-US" sz="2400" i="1" dirty="0" smtClean="0"/>
              <a:t>Forward-in-time, backward-in-space (upstream) scheme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of the finite difference equation (FDE)</a:t>
            </a:r>
          </a:p>
          <a:p>
            <a:pPr lvl="1"/>
            <a:endParaRPr lang="en-US" altLang="en-US" sz="2400" dirty="0"/>
          </a:p>
          <a:p>
            <a:pPr lvl="1"/>
            <a:endParaRPr lang="en-US" altLang="en-US" sz="2400" dirty="0"/>
          </a:p>
          <a:p>
            <a:pPr lvl="1"/>
            <a:endParaRPr lang="en-US" altLang="en-US" sz="2400" i="1" dirty="0"/>
          </a:p>
          <a:p>
            <a:pPr lvl="1">
              <a:buFontTx/>
              <a:buNone/>
            </a:pPr>
            <a:endParaRPr lang="en-US" altLang="en-US" sz="2400" dirty="0" smtClean="0"/>
          </a:p>
          <a:p>
            <a:pPr lvl="1">
              <a:buFontTx/>
              <a:buNone/>
            </a:pPr>
            <a:endParaRPr lang="en-US" altLang="en-US" sz="2400" dirty="0" smtClean="0"/>
          </a:p>
          <a:p>
            <a:pPr lvl="1">
              <a:buFontTx/>
              <a:buNone/>
            </a:pPr>
            <a:r>
              <a:rPr lang="en-US" altLang="en-US" sz="2400" dirty="0" smtClean="0"/>
              <a:t>of </a:t>
            </a:r>
            <a:r>
              <a:rPr lang="en-US" altLang="en-US" sz="2400" dirty="0"/>
              <a:t>the wave or advection equation</a:t>
            </a:r>
          </a:p>
          <a:p>
            <a:endParaRPr lang="en-US" altLang="en-US" sz="2800" dirty="0"/>
          </a:p>
        </p:txBody>
      </p:sp>
      <p:graphicFrame>
        <p:nvGraphicFramePr>
          <p:cNvPr id="1085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0812086"/>
              </p:ext>
            </p:extLst>
          </p:nvPr>
        </p:nvGraphicFramePr>
        <p:xfrm>
          <a:off x="268288" y="3849688"/>
          <a:ext cx="4187825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35" name="Equation" r:id="rId3" imgW="1790640" imgH="419040" progId="Equation.3">
                  <p:embed/>
                </p:oleObj>
              </mc:Choice>
              <mc:Fallback>
                <p:oleObj name="Equation" r:id="rId3" imgW="1790640" imgH="419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8" y="3849688"/>
                        <a:ext cx="4187825" cy="979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53" name="Object 9"/>
          <p:cNvGraphicFramePr>
            <a:graphicFrameLocks noChangeAspect="1"/>
          </p:cNvGraphicFramePr>
          <p:nvPr/>
        </p:nvGraphicFramePr>
        <p:xfrm>
          <a:off x="5334000" y="3886200"/>
          <a:ext cx="35052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36" name="Equation" r:id="rId5" imgW="1498320" imgH="393480" progId="Equation.3">
                  <p:embed/>
                </p:oleObj>
              </mc:Choice>
              <mc:Fallback>
                <p:oleObj name="Equation" r:id="rId5" imgW="1498320" imgH="3934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886200"/>
                        <a:ext cx="3505200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55" name="Line 11"/>
          <p:cNvSpPr>
            <a:spLocks noChangeShapeType="1"/>
          </p:cNvSpPr>
          <p:nvPr/>
        </p:nvSpPr>
        <p:spPr bwMode="auto">
          <a:xfrm>
            <a:off x="4724400" y="4343400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56" name="Text Box 12"/>
          <p:cNvSpPr txBox="1">
            <a:spLocks noChangeArrowheads="1"/>
          </p:cNvSpPr>
          <p:nvPr/>
        </p:nvSpPr>
        <p:spPr bwMode="auto">
          <a:xfrm>
            <a:off x="5183188" y="3352800"/>
            <a:ext cx="760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sng" dirty="0"/>
              <a:t>PDE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0" y="4933890"/>
            <a:ext cx="2079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[D&amp;VK Eq. (4.6)]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4806950"/>
            <a:ext cx="21788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[f-</a:t>
            </a:r>
            <a:r>
              <a:rPr lang="en-US" sz="2000" dirty="0" err="1" smtClean="0"/>
              <a:t>i</a:t>
            </a:r>
            <a:r>
              <a:rPr lang="en-US" sz="2000" dirty="0" smtClean="0"/>
              <a:t>-t, b-</a:t>
            </a:r>
            <a:r>
              <a:rPr lang="en-US" sz="2000" dirty="0" err="1" smtClean="0"/>
              <a:t>i</a:t>
            </a:r>
            <a:r>
              <a:rPr lang="en-US" sz="2000" dirty="0" smtClean="0"/>
              <a:t>-s scheme]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114800"/>
          </a:xfrm>
          <a:noFill/>
          <a:ln/>
        </p:spPr>
        <p:txBody>
          <a:bodyPr/>
          <a:lstStyle/>
          <a:p>
            <a:r>
              <a:rPr lang="en-US" altLang="en-US" sz="2800"/>
              <a:t>Two questions must be asked</a:t>
            </a:r>
          </a:p>
          <a:p>
            <a:pPr lvl="1"/>
            <a:r>
              <a:rPr lang="en-US" altLang="en-US" sz="2400"/>
              <a:t>Is the FDE consistent with the PDE?</a:t>
            </a:r>
          </a:p>
          <a:p>
            <a:pPr lvl="1"/>
            <a:r>
              <a:rPr lang="en-US" altLang="en-US" sz="2400"/>
              <a:t>Will the solution of the FDE converge to the PDE solution as </a:t>
            </a:r>
            <a:r>
              <a:rPr lang="en-US" altLang="en-US" sz="2400">
                <a:latin typeface="Symbol" panose="05050102010706020507" pitchFamily="18" charset="2"/>
              </a:rPr>
              <a:t>D</a:t>
            </a:r>
            <a:r>
              <a:rPr lang="en-US" altLang="en-US" sz="2400"/>
              <a:t>x</a:t>
            </a:r>
            <a:r>
              <a:rPr lang="en-US" altLang="en-US" sz="2400">
                <a:sym typeface="Wingdings" panose="05000000000000000000" pitchFamily="2" charset="2"/>
              </a:rPr>
              <a:t>0 and </a:t>
            </a:r>
            <a:r>
              <a:rPr lang="en-US" altLang="en-US" sz="2400">
                <a:latin typeface="Symbol" panose="05050102010706020507" pitchFamily="18" charset="2"/>
                <a:sym typeface="Wingdings" panose="05000000000000000000" pitchFamily="2" charset="2"/>
              </a:rPr>
              <a:t>D</a:t>
            </a:r>
            <a:r>
              <a:rPr lang="en-US" altLang="en-US" sz="2400">
                <a:sym typeface="Wingdings" panose="05000000000000000000" pitchFamily="2" charset="2"/>
              </a:rPr>
              <a:t>t0?</a:t>
            </a:r>
            <a:endParaRPr lang="en-US" altLang="en-US" sz="2400"/>
          </a:p>
        </p:txBody>
      </p:sp>
      <p:graphicFrame>
        <p:nvGraphicFramePr>
          <p:cNvPr id="109573" name="Object 5"/>
          <p:cNvGraphicFramePr>
            <a:graphicFrameLocks noChangeAspect="1"/>
          </p:cNvGraphicFramePr>
          <p:nvPr/>
        </p:nvGraphicFramePr>
        <p:xfrm>
          <a:off x="5334000" y="5632450"/>
          <a:ext cx="35052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54" name="Equation" r:id="rId3" imgW="1498320" imgH="393480" progId="Equation.3">
                  <p:embed/>
                </p:oleObj>
              </mc:Choice>
              <mc:Fallback>
                <p:oleObj name="Equation" r:id="rId3" imgW="149832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5632450"/>
                        <a:ext cx="3505200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74" name="Line 6"/>
          <p:cNvSpPr>
            <a:spLocks noChangeShapeType="1"/>
          </p:cNvSpPr>
          <p:nvPr/>
        </p:nvSpPr>
        <p:spPr bwMode="auto">
          <a:xfrm>
            <a:off x="4724400" y="6096000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5183188" y="5105400"/>
            <a:ext cx="760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sng"/>
              <a:t>PDE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373194"/>
              </p:ext>
            </p:extLst>
          </p:nvPr>
        </p:nvGraphicFramePr>
        <p:xfrm>
          <a:off x="268288" y="5638800"/>
          <a:ext cx="4187825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55" name="Equation" r:id="rId5" imgW="1790640" imgH="419040" progId="Equation.3">
                  <p:embed/>
                </p:oleObj>
              </mc:Choice>
              <mc:Fallback>
                <p:oleObj name="Equation" r:id="rId5" imgW="17906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8" y="5638800"/>
                        <a:ext cx="4187825" cy="979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02" name="Text Box 10"/>
          <p:cNvSpPr txBox="1">
            <a:spLocks noChangeArrowheads="1"/>
          </p:cNvSpPr>
          <p:nvPr/>
        </p:nvSpPr>
        <p:spPr bwMode="auto">
          <a:xfrm>
            <a:off x="4572000" y="2133600"/>
            <a:ext cx="43434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/>
              <a:t>FDE is consistent with PDE if, in limit </a:t>
            </a:r>
            <a:r>
              <a:rPr lang="en-US" altLang="en-US" sz="2000" dirty="0">
                <a:latin typeface="Symbol" panose="05050102010706020507" pitchFamily="18" charset="2"/>
              </a:rPr>
              <a:t>D</a:t>
            </a:r>
            <a:r>
              <a:rPr lang="en-US" altLang="en-US" sz="2000" dirty="0"/>
              <a:t>x</a:t>
            </a:r>
            <a:r>
              <a:rPr lang="en-US" altLang="en-US" sz="2000" dirty="0">
                <a:sym typeface="Wingdings" panose="05000000000000000000" pitchFamily="2" charset="2"/>
              </a:rPr>
              <a:t>0 and </a:t>
            </a:r>
            <a:r>
              <a:rPr lang="en-US" altLang="en-US" sz="2000" dirty="0">
                <a:latin typeface="Symbol" panose="05050102010706020507" pitchFamily="18" charset="2"/>
                <a:sym typeface="Wingdings" panose="05000000000000000000" pitchFamily="2" charset="2"/>
              </a:rPr>
              <a:t>D</a:t>
            </a:r>
            <a:r>
              <a:rPr lang="en-US" altLang="en-US" sz="2000" dirty="0">
                <a:sym typeface="Wingdings" panose="05000000000000000000" pitchFamily="2" charset="2"/>
              </a:rPr>
              <a:t>t0 the FDE coincides with the PDE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ym typeface="Wingdings" panose="05000000000000000000" pitchFamily="2" charset="2"/>
              </a:rPr>
              <a:t>How to verify this?</a:t>
            </a:r>
          </a:p>
          <a:p>
            <a:pPr eaLnBrk="1" hangingPunct="1">
              <a:spcBef>
                <a:spcPct val="50000"/>
              </a:spcBef>
              <a:buFontTx/>
              <a:buAutoNum type="arabicParenR"/>
            </a:pPr>
            <a:r>
              <a:rPr lang="en-US" altLang="en-US" sz="2000" dirty="0">
                <a:sym typeface="Wingdings" panose="05000000000000000000" pitchFamily="2" charset="2"/>
              </a:rPr>
              <a:t>Substitute </a:t>
            </a:r>
            <a:r>
              <a:rPr lang="en-US" altLang="en-US" sz="2000" i="1" dirty="0">
                <a:sym typeface="Wingdings" panose="05000000000000000000" pitchFamily="2" charset="2"/>
              </a:rPr>
              <a:t>U</a:t>
            </a:r>
            <a:r>
              <a:rPr lang="en-US" altLang="en-US" sz="2000" dirty="0">
                <a:sym typeface="Wingdings" panose="05000000000000000000" pitchFamily="2" charset="2"/>
              </a:rPr>
              <a:t> by </a:t>
            </a:r>
            <a:r>
              <a:rPr lang="en-US" altLang="en-US" sz="2000" i="1" dirty="0">
                <a:sym typeface="Wingdings" panose="05000000000000000000" pitchFamily="2" charset="2"/>
              </a:rPr>
              <a:t>u</a:t>
            </a:r>
            <a:r>
              <a:rPr lang="en-US" altLang="en-US" sz="2000" dirty="0">
                <a:sym typeface="Wingdings" panose="05000000000000000000" pitchFamily="2" charset="2"/>
              </a:rPr>
              <a:t> in the FDE</a:t>
            </a:r>
          </a:p>
          <a:p>
            <a:pPr eaLnBrk="1" hangingPunct="1">
              <a:spcBef>
                <a:spcPct val="50000"/>
              </a:spcBef>
              <a:buFontTx/>
              <a:buAutoNum type="arabicParenR"/>
            </a:pPr>
            <a:r>
              <a:rPr lang="en-US" altLang="en-US" sz="2000" dirty="0">
                <a:sym typeface="Wingdings" panose="05000000000000000000" pitchFamily="2" charset="2"/>
              </a:rPr>
              <a:t>Evaluate all terms using a Taylor series expansion centered on point </a:t>
            </a:r>
            <a:r>
              <a:rPr lang="en-US" altLang="en-US" sz="2000" dirty="0" smtClean="0">
                <a:sym typeface="Wingdings" panose="05000000000000000000" pitchFamily="2" charset="2"/>
              </a:rPr>
              <a:t>(</a:t>
            </a:r>
            <a:r>
              <a:rPr lang="en-US" altLang="en-US" sz="2000" i="1" dirty="0" err="1" smtClean="0">
                <a:sym typeface="Wingdings" panose="05000000000000000000" pitchFamily="2" charset="2"/>
              </a:rPr>
              <a:t>i</a:t>
            </a:r>
            <a:r>
              <a:rPr lang="en-US" altLang="en-US" sz="2000" dirty="0" smtClean="0">
                <a:sym typeface="Wingdings" panose="05000000000000000000" pitchFamily="2" charset="2"/>
              </a:rPr>
              <a:t>, </a:t>
            </a:r>
            <a:r>
              <a:rPr lang="en-US" altLang="en-US" sz="2000" i="1" dirty="0" smtClean="0">
                <a:sym typeface="Wingdings" panose="05000000000000000000" pitchFamily="2" charset="2"/>
              </a:rPr>
              <a:t>n</a:t>
            </a:r>
            <a:r>
              <a:rPr lang="en-US" altLang="en-US" sz="2000" dirty="0">
                <a:sym typeface="Wingdings" panose="05000000000000000000" pitchFamily="2" charset="2"/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AutoNum type="arabicParenR"/>
            </a:pPr>
            <a:r>
              <a:rPr lang="en-US" altLang="en-US" sz="2000" dirty="0">
                <a:sym typeface="Wingdings" panose="05000000000000000000" pitchFamily="2" charset="2"/>
              </a:rPr>
              <a:t>Subtract PDE from FDE</a:t>
            </a:r>
            <a:endParaRPr lang="en-US" altLang="en-US" sz="2000" dirty="0"/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Applied NWP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114800"/>
          </a:xfrm>
          <a:noFill/>
          <a:ln/>
        </p:spPr>
        <p:txBody>
          <a:bodyPr/>
          <a:lstStyle/>
          <a:p>
            <a:r>
              <a:rPr lang="en-US" altLang="en-US" sz="2800" dirty="0"/>
              <a:t>Two questions must be asked</a:t>
            </a:r>
          </a:p>
          <a:p>
            <a:pPr lvl="1"/>
            <a:r>
              <a:rPr lang="en-US" altLang="en-US" sz="2400" dirty="0"/>
              <a:t>Is the FDE consistent with the PDE?</a:t>
            </a:r>
          </a:p>
          <a:p>
            <a:pPr lvl="1"/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Will the solution of the FDE converge to the PDE solution as 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x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0 and 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D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t0?</a:t>
            </a:r>
            <a:endParaRPr lang="en-US" alt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110597" name="Object 5"/>
          <p:cNvGraphicFramePr>
            <a:graphicFrameLocks noChangeAspect="1"/>
          </p:cNvGraphicFramePr>
          <p:nvPr/>
        </p:nvGraphicFramePr>
        <p:xfrm>
          <a:off x="3733800" y="5632450"/>
          <a:ext cx="243840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80" name="Equation" r:id="rId3" imgW="1498320" imgH="393480" progId="Equation.3">
                  <p:embed/>
                </p:oleObj>
              </mc:Choice>
              <mc:Fallback>
                <p:oleObj name="Equation" r:id="rId3" imgW="149832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632450"/>
                        <a:ext cx="2438400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598" name="Line 6"/>
          <p:cNvSpPr>
            <a:spLocks noChangeShapeType="1"/>
          </p:cNvSpPr>
          <p:nvPr/>
        </p:nvSpPr>
        <p:spPr bwMode="auto">
          <a:xfrm>
            <a:off x="3048000" y="5943600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00" name="Text Box 8"/>
          <p:cNvSpPr txBox="1">
            <a:spLocks noChangeArrowheads="1"/>
          </p:cNvSpPr>
          <p:nvPr/>
        </p:nvSpPr>
        <p:spPr bwMode="auto">
          <a:xfrm>
            <a:off x="4768850" y="6248400"/>
            <a:ext cx="224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008080"/>
                </a:solidFill>
              </a:rPr>
              <a:t>To the board!!</a:t>
            </a:r>
            <a:r>
              <a:rPr lang="en-US" altLang="en-US" sz="2400">
                <a:solidFill>
                  <a:srgbClr val="008080"/>
                </a:solidFill>
                <a:sym typeface="Wingdings" panose="05000000000000000000" pitchFamily="2" charset="2"/>
              </a:rPr>
              <a:t></a:t>
            </a:r>
            <a:endParaRPr lang="en-US" altLang="en-US" sz="2400">
              <a:solidFill>
                <a:srgbClr val="008080"/>
              </a:solidFill>
            </a:endParaRPr>
          </a:p>
        </p:txBody>
      </p:sp>
      <p:pic>
        <p:nvPicPr>
          <p:cNvPr id="110601" name="Picture 9" descr="surfb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276975"/>
            <a:ext cx="19812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603" name="AutoShape 11"/>
          <p:cNvSpPr>
            <a:spLocks/>
          </p:cNvSpPr>
          <p:nvPr/>
        </p:nvSpPr>
        <p:spPr bwMode="auto">
          <a:xfrm>
            <a:off x="4267200" y="2133600"/>
            <a:ext cx="228600" cy="3429000"/>
          </a:xfrm>
          <a:prstGeom prst="leftBrace">
            <a:avLst>
              <a:gd name="adj1" fmla="val 125000"/>
              <a:gd name="adj2" fmla="val 371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9685"/>
              </p:ext>
            </p:extLst>
          </p:nvPr>
        </p:nvGraphicFramePr>
        <p:xfrm>
          <a:off x="268289" y="5614987"/>
          <a:ext cx="2708176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81" name="Equation" r:id="rId6" imgW="1790640" imgH="419040" progId="Equation.3">
                  <p:embed/>
                </p:oleObj>
              </mc:Choice>
              <mc:Fallback>
                <p:oleObj name="Equation" r:id="rId6" imgW="17906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9" y="5614987"/>
                        <a:ext cx="2708176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2"/>
          <p:cNvSpPr txBox="1">
            <a:spLocks noChangeArrowheads="1"/>
          </p:cNvSpPr>
          <p:nvPr/>
        </p:nvSpPr>
        <p:spPr bwMode="auto">
          <a:xfrm>
            <a:off x="4572000" y="4022725"/>
            <a:ext cx="4343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Before addressing the second question, we must explore the concept of </a:t>
            </a:r>
            <a:r>
              <a:rPr lang="en-US" altLang="en-US" sz="2000" i="1"/>
              <a:t>computational stability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114800"/>
          </a:xfrm>
          <a:noFill/>
          <a:ln/>
        </p:spPr>
        <p:txBody>
          <a:bodyPr/>
          <a:lstStyle/>
          <a:p>
            <a:r>
              <a:rPr lang="en-US" altLang="en-US" sz="2800" dirty="0"/>
              <a:t>Two questions must be asked</a:t>
            </a:r>
          </a:p>
          <a:p>
            <a:pPr lvl="1"/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Is the FDE consistent with the PDE?</a:t>
            </a:r>
          </a:p>
          <a:p>
            <a:pPr lvl="1"/>
            <a:r>
              <a:rPr lang="en-US" altLang="en-US" sz="2400" dirty="0"/>
              <a:t>Will the solution of the FDE converge to the PDE solution as </a:t>
            </a:r>
            <a:r>
              <a:rPr lang="en-US" altLang="en-US" sz="2400" dirty="0">
                <a:latin typeface="Symbol" panose="05050102010706020507" pitchFamily="18" charset="2"/>
              </a:rPr>
              <a:t>D</a:t>
            </a:r>
            <a:r>
              <a:rPr lang="en-US" altLang="en-US" sz="2400" dirty="0"/>
              <a:t>x</a:t>
            </a:r>
            <a:r>
              <a:rPr lang="en-US" altLang="en-US" sz="2400" dirty="0">
                <a:sym typeface="Wingdings" panose="05000000000000000000" pitchFamily="2" charset="2"/>
              </a:rPr>
              <a:t>0 and </a:t>
            </a:r>
            <a:r>
              <a:rPr lang="en-US" altLang="en-US" sz="2400" dirty="0">
                <a:latin typeface="Symbol" panose="05050102010706020507" pitchFamily="18" charset="2"/>
                <a:sym typeface="Wingdings" panose="05000000000000000000" pitchFamily="2" charset="2"/>
              </a:rPr>
              <a:t>D</a:t>
            </a:r>
            <a:r>
              <a:rPr lang="en-US" altLang="en-US" sz="2400" dirty="0">
                <a:sym typeface="Wingdings" panose="05000000000000000000" pitchFamily="2" charset="2"/>
              </a:rPr>
              <a:t>t0?</a:t>
            </a:r>
            <a:endParaRPr lang="en-US" altLang="en-US" sz="2400" dirty="0"/>
          </a:p>
        </p:txBody>
      </p:sp>
      <p:graphicFrame>
        <p:nvGraphicFramePr>
          <p:cNvPr id="111622" name="Object 6"/>
          <p:cNvGraphicFramePr>
            <a:graphicFrameLocks noChangeAspect="1"/>
          </p:cNvGraphicFramePr>
          <p:nvPr/>
        </p:nvGraphicFramePr>
        <p:xfrm>
          <a:off x="3733800" y="5632450"/>
          <a:ext cx="243840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93" name="Equation" r:id="rId3" imgW="1498320" imgH="393480" progId="Equation.3">
                  <p:embed/>
                </p:oleObj>
              </mc:Choice>
              <mc:Fallback>
                <p:oleObj name="Equation" r:id="rId3" imgW="149832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632450"/>
                        <a:ext cx="2438400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3" name="Line 7"/>
          <p:cNvSpPr>
            <a:spLocks noChangeShapeType="1"/>
          </p:cNvSpPr>
          <p:nvPr/>
        </p:nvSpPr>
        <p:spPr bwMode="auto">
          <a:xfrm>
            <a:off x="3048000" y="5943600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26" name="AutoShape 10"/>
          <p:cNvSpPr>
            <a:spLocks/>
          </p:cNvSpPr>
          <p:nvPr/>
        </p:nvSpPr>
        <p:spPr bwMode="auto">
          <a:xfrm>
            <a:off x="4267200" y="3505200"/>
            <a:ext cx="228600" cy="2057400"/>
          </a:xfrm>
          <a:prstGeom prst="leftBrace">
            <a:avLst>
              <a:gd name="adj1" fmla="val 75000"/>
              <a:gd name="adj2" fmla="val 5370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1628" name="Object 12"/>
          <p:cNvGraphicFramePr>
            <a:graphicFrameLocks noChangeAspect="1"/>
          </p:cNvGraphicFramePr>
          <p:nvPr/>
        </p:nvGraphicFramePr>
        <p:xfrm>
          <a:off x="5257800" y="1654175"/>
          <a:ext cx="2743200" cy="179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94" name="Photo Editor Photo" r:id="rId5" imgW="9400000" imgH="6144483" progId="MSPhotoEd.3">
                  <p:embed/>
                </p:oleObj>
              </mc:Choice>
              <mc:Fallback>
                <p:oleObj name="Photo Editor Photo" r:id="rId5" imgW="9400000" imgH="6144483" progId="MSPhotoEd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654175"/>
                        <a:ext cx="2743200" cy="179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8038011"/>
              </p:ext>
            </p:extLst>
          </p:nvPr>
        </p:nvGraphicFramePr>
        <p:xfrm>
          <a:off x="268289" y="5614987"/>
          <a:ext cx="2708176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95" name="Equation" r:id="rId7" imgW="1790640" imgH="419040" progId="Equation.3">
                  <p:embed/>
                </p:oleObj>
              </mc:Choice>
              <mc:Fallback>
                <p:oleObj name="Equation" r:id="rId7" imgW="17906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9" y="5614987"/>
                        <a:ext cx="2708176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367275" y="3505200"/>
            <a:ext cx="6431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[</a:t>
            </a:r>
            <a:r>
              <a:rPr lang="en-US" sz="1000" dirty="0" err="1" smtClean="0"/>
              <a:t>Kalnay</a:t>
            </a:r>
            <a:r>
              <a:rPr lang="en-US" sz="1000" dirty="0" smtClean="0"/>
              <a:t>]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114800"/>
          </a:xfrm>
          <a:noFill/>
          <a:ln/>
        </p:spPr>
        <p:txBody>
          <a:bodyPr/>
          <a:lstStyle/>
          <a:p>
            <a:r>
              <a:rPr lang="en-US" altLang="en-US" sz="2800" dirty="0"/>
              <a:t>Computational stability</a:t>
            </a:r>
          </a:p>
          <a:p>
            <a:pPr lvl="1"/>
            <a:r>
              <a:rPr lang="en-US" altLang="en-US" sz="2400" i="1" dirty="0" smtClean="0"/>
              <a:t>U</a:t>
            </a:r>
            <a:r>
              <a:rPr lang="en-US" altLang="en-US" sz="2400" i="1" baseline="-25000" dirty="0" smtClean="0"/>
              <a:t>i</a:t>
            </a:r>
            <a:r>
              <a:rPr lang="en-US" altLang="en-US" sz="2400" i="1" baseline="30000" dirty="0" smtClean="0"/>
              <a:t>n+1</a:t>
            </a:r>
            <a:r>
              <a:rPr lang="en-US" altLang="en-US" sz="2400" i="1" dirty="0" smtClean="0"/>
              <a:t> </a:t>
            </a:r>
            <a:r>
              <a:rPr lang="en-US" altLang="en-US" sz="2400" dirty="0"/>
              <a:t>is </a:t>
            </a:r>
            <a:r>
              <a:rPr lang="en-US" altLang="en-US" sz="2400" i="1" dirty="0"/>
              <a:t>interpolated</a:t>
            </a:r>
            <a:r>
              <a:rPr lang="en-US" altLang="en-US" sz="2400" dirty="0"/>
              <a:t> from </a:t>
            </a:r>
            <a:r>
              <a:rPr lang="en-US" altLang="en-US" sz="2400" i="1" dirty="0" err="1" smtClean="0"/>
              <a:t>U</a:t>
            </a:r>
            <a:r>
              <a:rPr lang="en-US" altLang="en-US" sz="2400" i="1" baseline="-25000" dirty="0" err="1" smtClean="0"/>
              <a:t>i</a:t>
            </a:r>
            <a:r>
              <a:rPr lang="en-US" altLang="en-US" sz="2400" i="1" baseline="30000" dirty="0" err="1" smtClean="0"/>
              <a:t>n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and </a:t>
            </a:r>
            <a:r>
              <a:rPr lang="en-US" altLang="en-US" sz="2400" i="1" dirty="0" smtClean="0"/>
              <a:t>U</a:t>
            </a:r>
            <a:r>
              <a:rPr lang="en-US" altLang="en-US" sz="2400" i="1" baseline="30000" dirty="0" smtClean="0"/>
              <a:t>n</a:t>
            </a:r>
            <a:r>
              <a:rPr lang="en-US" altLang="en-US" sz="2400" i="1" baseline="-25000" dirty="0" smtClean="0"/>
              <a:t>i-1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in (a)</a:t>
            </a:r>
          </a:p>
          <a:p>
            <a:pPr lvl="1"/>
            <a:r>
              <a:rPr lang="en-US" altLang="en-US" sz="2400" i="1" dirty="0" smtClean="0"/>
              <a:t>U</a:t>
            </a:r>
            <a:r>
              <a:rPr lang="en-US" altLang="en-US" sz="2400" i="1" baseline="-25000" dirty="0" smtClean="0"/>
              <a:t>i</a:t>
            </a:r>
            <a:r>
              <a:rPr lang="en-US" altLang="en-US" sz="2400" i="1" baseline="30000" dirty="0" smtClean="0"/>
              <a:t>n+1</a:t>
            </a:r>
            <a:r>
              <a:rPr lang="en-US" altLang="en-US" sz="2400" i="1" dirty="0" smtClean="0"/>
              <a:t> </a:t>
            </a:r>
            <a:r>
              <a:rPr lang="en-US" altLang="en-US" sz="2400" dirty="0"/>
              <a:t>is </a:t>
            </a:r>
            <a:r>
              <a:rPr lang="en-US" altLang="en-US" sz="2400" i="1" dirty="0"/>
              <a:t>extrapolated</a:t>
            </a:r>
            <a:r>
              <a:rPr lang="en-US" altLang="en-US" sz="2400" dirty="0"/>
              <a:t> from </a:t>
            </a:r>
            <a:r>
              <a:rPr lang="en-US" altLang="en-US" sz="2400" i="1" dirty="0" err="1" smtClean="0"/>
              <a:t>U</a:t>
            </a:r>
            <a:r>
              <a:rPr lang="en-US" altLang="en-US" sz="2400" i="1" baseline="-25000" dirty="0" err="1" smtClean="0"/>
              <a:t>i</a:t>
            </a:r>
            <a:r>
              <a:rPr lang="en-US" altLang="en-US" sz="2400" i="1" baseline="30000" dirty="0" err="1" smtClean="0"/>
              <a:t>n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and </a:t>
            </a:r>
            <a:r>
              <a:rPr lang="en-US" altLang="en-US" sz="2400" i="1" dirty="0" smtClean="0"/>
              <a:t>U</a:t>
            </a:r>
            <a:r>
              <a:rPr lang="en-US" altLang="en-US" sz="2400" i="1" baseline="30000" dirty="0" smtClean="0"/>
              <a:t>n</a:t>
            </a:r>
            <a:r>
              <a:rPr lang="en-US" altLang="en-US" sz="2400" i="1" baseline="-25000" dirty="0" smtClean="0"/>
              <a:t>i-1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in (b) and (c)</a:t>
            </a:r>
          </a:p>
          <a:p>
            <a:pPr lvl="1"/>
            <a:endParaRPr lang="en-US" altLang="en-US" sz="2400" dirty="0"/>
          </a:p>
        </p:txBody>
      </p:sp>
      <p:pic>
        <p:nvPicPr>
          <p:cNvPr id="112650" name="Picture 10" descr="ekf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8" y="2057400"/>
            <a:ext cx="4151312" cy="428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51" name="Rectangle 11"/>
          <p:cNvSpPr>
            <a:spLocks noChangeArrowheads="1"/>
          </p:cNvSpPr>
          <p:nvPr/>
        </p:nvSpPr>
        <p:spPr bwMode="auto">
          <a:xfrm>
            <a:off x="533400" y="6248400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/>
              <a:t>Activity- code word- </a:t>
            </a:r>
            <a:r>
              <a:rPr lang="en-US" altLang="en-US" sz="2400">
                <a:solidFill>
                  <a:schemeClr val="accent2"/>
                </a:solidFill>
              </a:rPr>
              <a:t>Mimetroupe3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0978066"/>
              </p:ext>
            </p:extLst>
          </p:nvPr>
        </p:nvGraphicFramePr>
        <p:xfrm>
          <a:off x="492224" y="5410200"/>
          <a:ext cx="2708176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0" name="Equation" r:id="rId4" imgW="1790640" imgH="419040" progId="Equation.3">
                  <p:embed/>
                </p:oleObj>
              </mc:Choice>
              <mc:Fallback>
                <p:oleObj name="Equation" r:id="rId4" imgW="17906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224" y="5410200"/>
                        <a:ext cx="2708176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8065" y="3588984"/>
            <a:ext cx="640135" cy="274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7848600" cy="1828800"/>
          </a:xfrm>
          <a:noFill/>
          <a:ln/>
        </p:spPr>
        <p:txBody>
          <a:bodyPr/>
          <a:lstStyle/>
          <a:p>
            <a:r>
              <a:rPr lang="en-US" altLang="en-US" sz="2800"/>
              <a:t>Derivatives</a:t>
            </a:r>
          </a:p>
          <a:p>
            <a:r>
              <a:rPr lang="en-US" altLang="en-US" sz="2800"/>
              <a:t>Taylor Series Expansions</a:t>
            </a:r>
          </a:p>
          <a:p>
            <a:r>
              <a:rPr lang="en-US" altLang="en-US" sz="2800"/>
              <a:t>Partial Differential Equations (PDEs)</a:t>
            </a:r>
          </a:p>
        </p:txBody>
      </p:sp>
      <p:pic>
        <p:nvPicPr>
          <p:cNvPr id="75786" name="Picture 10" descr="Graph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1242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7" name="Text Box 11"/>
          <p:cNvSpPr txBox="1">
            <a:spLocks noChangeArrowheads="1"/>
          </p:cNvSpPr>
          <p:nvPr/>
        </p:nvSpPr>
        <p:spPr bwMode="auto">
          <a:xfrm>
            <a:off x="3778250" y="6324600"/>
            <a:ext cx="703263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i="1"/>
              <a:t>x</a:t>
            </a:r>
            <a:r>
              <a:rPr lang="en-US" altLang="en-US" sz="2400"/>
              <a:t> </a:t>
            </a:r>
            <a:r>
              <a:rPr lang="en-US" altLang="en-US" sz="2400">
                <a:sym typeface="Wingdings" panose="05000000000000000000" pitchFamily="2" charset="2"/>
              </a:rPr>
              <a:t></a:t>
            </a:r>
            <a:endParaRPr lang="en-US" altLang="en-US" sz="2400"/>
          </a:p>
        </p:txBody>
      </p:sp>
      <p:sp>
        <p:nvSpPr>
          <p:cNvPr id="75788" name="Text Box 12"/>
          <p:cNvSpPr txBox="1">
            <a:spLocks noChangeArrowheads="1"/>
          </p:cNvSpPr>
          <p:nvPr/>
        </p:nvSpPr>
        <p:spPr bwMode="auto">
          <a:xfrm>
            <a:off x="1066800" y="4343400"/>
            <a:ext cx="69215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i="1"/>
              <a:t>f </a:t>
            </a:r>
            <a:r>
              <a:rPr lang="en-US" altLang="en-US" sz="2400"/>
              <a:t>(</a:t>
            </a:r>
            <a:r>
              <a:rPr lang="en-US" altLang="en-US" sz="2400" i="1"/>
              <a:t>x</a:t>
            </a:r>
            <a:r>
              <a:rPr lang="en-US" altLang="en-US" sz="2400"/>
              <a:t>)</a:t>
            </a:r>
          </a:p>
        </p:txBody>
      </p:sp>
      <p:sp>
        <p:nvSpPr>
          <p:cNvPr id="75789" name="Text Box 13"/>
          <p:cNvSpPr txBox="1">
            <a:spLocks noChangeArrowheads="1"/>
          </p:cNvSpPr>
          <p:nvPr/>
        </p:nvSpPr>
        <p:spPr bwMode="auto">
          <a:xfrm>
            <a:off x="3957638" y="6003925"/>
            <a:ext cx="50339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http://www.math.ucdavis.edu/~kouba/CalcOneDIRECTORY/graphingdirectory/Graphing.html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114800"/>
          </a:xfrm>
          <a:noFill/>
          <a:ln/>
        </p:spPr>
        <p:txBody>
          <a:bodyPr/>
          <a:lstStyle/>
          <a:p>
            <a:r>
              <a:rPr lang="en-US" altLang="en-US" sz="2800" dirty="0"/>
              <a:t>Computational stability</a:t>
            </a:r>
          </a:p>
          <a:p>
            <a:endParaRPr lang="en-US" altLang="en-US" sz="2800" dirty="0"/>
          </a:p>
          <a:p>
            <a:endParaRPr lang="en-US" altLang="en-US" sz="2800" dirty="0"/>
          </a:p>
          <a:p>
            <a:pPr>
              <a:buFontTx/>
              <a:buNone/>
            </a:pPr>
            <a:r>
              <a:rPr lang="en-US" altLang="en-US" sz="2800" dirty="0"/>
              <a:t>Courant-</a:t>
            </a:r>
            <a:r>
              <a:rPr lang="en-US" altLang="en-US" sz="2800" dirty="0" err="1"/>
              <a:t>Friedrichs</a:t>
            </a:r>
            <a:r>
              <a:rPr lang="en-US" altLang="en-US" sz="2800" dirty="0"/>
              <a:t>-</a:t>
            </a:r>
            <a:r>
              <a:rPr lang="en-US" altLang="en-US" sz="2800" dirty="0" err="1"/>
              <a:t>Lewy</a:t>
            </a:r>
            <a:r>
              <a:rPr lang="en-US" altLang="en-US" sz="2800" dirty="0"/>
              <a:t> (CFL) </a:t>
            </a:r>
            <a:r>
              <a:rPr lang="en-US" altLang="en-US" sz="2800" dirty="0" smtClean="0"/>
              <a:t>condition of the f-</a:t>
            </a:r>
            <a:r>
              <a:rPr lang="en-US" altLang="en-US" sz="2800" dirty="0" err="1" smtClean="0"/>
              <a:t>i</a:t>
            </a:r>
            <a:r>
              <a:rPr lang="en-US" altLang="en-US" sz="2800" dirty="0" smtClean="0"/>
              <a:t>-t, b-</a:t>
            </a:r>
            <a:r>
              <a:rPr lang="en-US" altLang="en-US" sz="2800" dirty="0" err="1" smtClean="0"/>
              <a:t>i</a:t>
            </a:r>
            <a:r>
              <a:rPr lang="en-US" altLang="en-US" sz="2800" dirty="0" smtClean="0"/>
              <a:t>-s scheme</a:t>
            </a:r>
            <a:endParaRPr lang="en-US" altLang="en-US" sz="2800" dirty="0"/>
          </a:p>
        </p:txBody>
      </p:sp>
      <p:graphicFrame>
        <p:nvGraphicFramePr>
          <p:cNvPr id="11367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188985"/>
              </p:ext>
            </p:extLst>
          </p:nvPr>
        </p:nvGraphicFramePr>
        <p:xfrm>
          <a:off x="914400" y="2590800"/>
          <a:ext cx="1676400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50" name="Equation" r:id="rId3" imgW="749160" imgH="393480" progId="Equation.3">
                  <p:embed/>
                </p:oleObj>
              </mc:Choice>
              <mc:Fallback>
                <p:oleObj name="Equation" r:id="rId3" imgW="74916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590800"/>
                        <a:ext cx="1676400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625094"/>
              </p:ext>
            </p:extLst>
          </p:nvPr>
        </p:nvGraphicFramePr>
        <p:xfrm>
          <a:off x="492224" y="5410200"/>
          <a:ext cx="2708176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51" name="Equation" r:id="rId5" imgW="1790640" imgH="419040" progId="Equation.3">
                  <p:embed/>
                </p:oleObj>
              </mc:Choice>
              <mc:Fallback>
                <p:oleObj name="Equation" r:id="rId5" imgW="17906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224" y="5410200"/>
                        <a:ext cx="2708176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Figure4-6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932" y="1066800"/>
            <a:ext cx="4650868" cy="41341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9039" y="5200905"/>
            <a:ext cx="4334961" cy="514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114800"/>
          </a:xfrm>
          <a:noFill/>
          <a:ln/>
        </p:spPr>
        <p:txBody>
          <a:bodyPr/>
          <a:lstStyle/>
          <a:p>
            <a:r>
              <a:rPr lang="en-US" altLang="en-US" sz="2800" dirty="0"/>
              <a:t>Computational stability*</a:t>
            </a:r>
          </a:p>
          <a:p>
            <a:endParaRPr lang="en-US" altLang="en-US" sz="2800" dirty="0"/>
          </a:p>
          <a:p>
            <a:endParaRPr lang="en-US" altLang="en-US" sz="2800" dirty="0"/>
          </a:p>
          <a:p>
            <a:pPr>
              <a:buNone/>
            </a:pPr>
            <a:r>
              <a:rPr lang="en-US" altLang="en-US" sz="2800" dirty="0"/>
              <a:t>Courant-</a:t>
            </a:r>
            <a:r>
              <a:rPr lang="en-US" altLang="en-US" sz="2800" dirty="0" err="1"/>
              <a:t>Friedrichs</a:t>
            </a:r>
            <a:r>
              <a:rPr lang="en-US" altLang="en-US" sz="2800" dirty="0"/>
              <a:t>-</a:t>
            </a:r>
            <a:r>
              <a:rPr lang="en-US" altLang="en-US" sz="2800" dirty="0" err="1"/>
              <a:t>Lewy</a:t>
            </a:r>
            <a:r>
              <a:rPr lang="en-US" altLang="en-US" sz="2800" dirty="0"/>
              <a:t> (CFL) </a:t>
            </a:r>
            <a:r>
              <a:rPr lang="en-US" altLang="en-US" dirty="0" smtClean="0"/>
              <a:t>condition of </a:t>
            </a:r>
            <a:r>
              <a:rPr lang="en-US" altLang="en-US" dirty="0"/>
              <a:t>the f-</a:t>
            </a:r>
            <a:r>
              <a:rPr lang="en-US" altLang="en-US" dirty="0" err="1"/>
              <a:t>i</a:t>
            </a:r>
            <a:r>
              <a:rPr lang="en-US" altLang="en-US" dirty="0"/>
              <a:t>-t, b-</a:t>
            </a:r>
            <a:r>
              <a:rPr lang="en-US" altLang="en-US" dirty="0" err="1"/>
              <a:t>i</a:t>
            </a:r>
            <a:r>
              <a:rPr lang="en-US" altLang="en-US" dirty="0"/>
              <a:t>-s scheme</a:t>
            </a:r>
          </a:p>
          <a:p>
            <a:pPr>
              <a:buFontTx/>
              <a:buNone/>
            </a:pPr>
            <a:endParaRPr lang="en-US" altLang="en-US" sz="2800" dirty="0"/>
          </a:p>
        </p:txBody>
      </p:sp>
      <p:pic>
        <p:nvPicPr>
          <p:cNvPr id="114693" name="Picture 5" descr="ekf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8" y="2057400"/>
            <a:ext cx="4151312" cy="428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46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259185"/>
              </p:ext>
            </p:extLst>
          </p:nvPr>
        </p:nvGraphicFramePr>
        <p:xfrm>
          <a:off x="914400" y="2971800"/>
          <a:ext cx="1676400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85" name="Equation" r:id="rId4" imgW="749160" imgH="393480" progId="Equation.3">
                  <p:embed/>
                </p:oleObj>
              </mc:Choice>
              <mc:Fallback>
                <p:oleObj name="Equation" r:id="rId4" imgW="74916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971800"/>
                        <a:ext cx="1676400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695" name="Text Box 7"/>
          <p:cNvSpPr txBox="1">
            <a:spLocks noChangeArrowheads="1"/>
          </p:cNvSpPr>
          <p:nvPr/>
        </p:nvSpPr>
        <p:spPr bwMode="auto">
          <a:xfrm>
            <a:off x="304800" y="5470525"/>
            <a:ext cx="4157663" cy="1016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*an FDE is computationally stable if </a:t>
            </a:r>
          </a:p>
          <a:p>
            <a:r>
              <a:rPr lang="en-US" altLang="en-US" sz="2000"/>
              <a:t>the solution of the FDE at a fixed time </a:t>
            </a:r>
          </a:p>
          <a:p>
            <a:r>
              <a:rPr lang="en-US" altLang="en-US" sz="2000" i="1"/>
              <a:t>t </a:t>
            </a:r>
            <a:r>
              <a:rPr lang="en-US" altLang="en-US" sz="2000"/>
              <a:t>= </a:t>
            </a:r>
            <a:r>
              <a:rPr lang="en-US" altLang="en-US" sz="2000" i="1"/>
              <a:t>n</a:t>
            </a:r>
            <a:r>
              <a:rPr lang="en-US" altLang="en-US" sz="2000" i="1">
                <a:latin typeface="Symbol" panose="05050102010706020507" pitchFamily="18" charset="2"/>
              </a:rPr>
              <a:t>D</a:t>
            </a:r>
            <a:r>
              <a:rPr lang="en-US" altLang="en-US" sz="2000" i="1"/>
              <a:t>t</a:t>
            </a:r>
            <a:r>
              <a:rPr lang="en-US" altLang="en-US" sz="2000"/>
              <a:t> remains bounded as </a:t>
            </a:r>
            <a:r>
              <a:rPr lang="en-US" altLang="en-US" sz="2000" i="1">
                <a:latin typeface="Symbol" panose="05050102010706020507" pitchFamily="18" charset="2"/>
              </a:rPr>
              <a:t>D</a:t>
            </a:r>
            <a:r>
              <a:rPr lang="en-US" altLang="en-US" sz="2000" i="1"/>
              <a:t>t</a:t>
            </a:r>
            <a:r>
              <a:rPr lang="en-US" altLang="en-US" sz="2000">
                <a:sym typeface="Wingdings" panose="05000000000000000000" pitchFamily="2" charset="2"/>
              </a:rPr>
              <a:t>0.</a:t>
            </a:r>
            <a:endParaRPr lang="en-US" altLang="en-US" sz="20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8065" y="3588984"/>
            <a:ext cx="640135" cy="274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286000"/>
            <a:ext cx="8153400" cy="3657600"/>
          </a:xfrm>
          <a:noFill/>
          <a:ln/>
        </p:spPr>
        <p:txBody>
          <a:bodyPr/>
          <a:lstStyle/>
          <a:p>
            <a:r>
              <a:rPr lang="en-US" altLang="en-US" sz="2800" dirty="0"/>
              <a:t>Computational </a:t>
            </a:r>
            <a:r>
              <a:rPr lang="en-US" altLang="en-US" sz="2800" dirty="0" smtClean="0"/>
              <a:t>stability</a:t>
            </a:r>
            <a:r>
              <a:rPr lang="en-US" altLang="en-US" dirty="0"/>
              <a:t> </a:t>
            </a:r>
            <a:r>
              <a:rPr lang="en-US" altLang="en-US" dirty="0" smtClean="0"/>
              <a:t>analysis [works for ‘simpler’ Finite Difference Equations (FDEs)] (p. 44)</a:t>
            </a:r>
          </a:p>
          <a:p>
            <a:pPr lvl="1"/>
            <a:r>
              <a:rPr lang="en-US" altLang="en-US" dirty="0" smtClean="0"/>
              <a:t>Substitute a solution of form Eq. (4.8) into FDE</a:t>
            </a:r>
          </a:p>
          <a:p>
            <a:pPr lvl="1"/>
            <a:r>
              <a:rPr lang="en-US" altLang="en-US" dirty="0" smtClean="0"/>
              <a:t>Rearrange the resulting equation to solve for the amplification factor, </a:t>
            </a:r>
            <a:r>
              <a:rPr lang="en-US" altLang="en-US" dirty="0" smtClean="0">
                <a:sym typeface="Symbol" panose="05050102010706020507" pitchFamily="18" charset="2"/>
              </a:rPr>
              <a:t></a:t>
            </a:r>
          </a:p>
          <a:p>
            <a:pPr lvl="1"/>
            <a:r>
              <a:rPr lang="en-US" altLang="en-US" dirty="0" smtClean="0">
                <a:sym typeface="Symbol" panose="05050102010706020507" pitchFamily="18" charset="2"/>
              </a:rPr>
              <a:t>Analyze the conditions under which the magnitude of the amplification factor, ||, exceeds a value of one (for instability) or is less than one (for stability)</a:t>
            </a:r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530" y="152400"/>
            <a:ext cx="2908070" cy="187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02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8229600" cy="4114800"/>
          </a:xfrm>
          <a:noFill/>
          <a:ln/>
        </p:spPr>
        <p:txBody>
          <a:bodyPr/>
          <a:lstStyle/>
          <a:p>
            <a:r>
              <a:rPr lang="en-US" altLang="en-US" sz="2800" u="sng"/>
              <a:t>Lax-Richtmyer theorem</a:t>
            </a:r>
          </a:p>
          <a:p>
            <a:pPr lvl="1"/>
            <a:r>
              <a:rPr lang="en-US" altLang="en-US" sz="2400"/>
              <a:t>Given a </a:t>
            </a:r>
            <a:r>
              <a:rPr lang="en-US" altLang="en-US" sz="2400" i="1"/>
              <a:t>properly posed linear</a:t>
            </a:r>
            <a:r>
              <a:rPr lang="en-US" altLang="en-US" sz="2400"/>
              <a:t> initial value problem, and a finite difference scheme that satisfies the </a:t>
            </a:r>
            <a:r>
              <a:rPr lang="en-US" altLang="en-US" sz="2400" i="1"/>
              <a:t>consistency</a:t>
            </a:r>
            <a:r>
              <a:rPr lang="en-US" altLang="en-US" sz="2400"/>
              <a:t> condition, then the </a:t>
            </a:r>
            <a:r>
              <a:rPr lang="en-US" altLang="en-US" sz="2400" i="1"/>
              <a:t>stability</a:t>
            </a:r>
            <a:r>
              <a:rPr lang="en-US" altLang="en-US" sz="2400"/>
              <a:t> of the FDE is the necessary and sufficient condition for </a:t>
            </a:r>
            <a:r>
              <a:rPr lang="en-US" altLang="en-US" sz="2400" i="1"/>
              <a:t>convergence</a:t>
            </a:r>
            <a:r>
              <a:rPr lang="en-US" altLang="en-US" sz="2400"/>
              <a:t>.</a:t>
            </a:r>
          </a:p>
        </p:txBody>
      </p:sp>
      <p:pic>
        <p:nvPicPr>
          <p:cNvPr id="115721" name="Picture 9" descr="banner_2004_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114800"/>
            <a:ext cx="7429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22" name="Text Box 10"/>
          <p:cNvSpPr txBox="1">
            <a:spLocks noChangeArrowheads="1"/>
          </p:cNvSpPr>
          <p:nvPr/>
        </p:nvSpPr>
        <p:spPr bwMode="auto">
          <a:xfrm>
            <a:off x="3708400" y="5562600"/>
            <a:ext cx="1930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http://www.convergence2004.org/</a:t>
            </a:r>
          </a:p>
        </p:txBody>
      </p:sp>
      <p:sp>
        <p:nvSpPr>
          <p:cNvPr id="115723" name="Text Box 11"/>
          <p:cNvSpPr txBox="1">
            <a:spLocks noChangeArrowheads="1"/>
          </p:cNvSpPr>
          <p:nvPr/>
        </p:nvSpPr>
        <p:spPr bwMode="auto">
          <a:xfrm>
            <a:off x="628650" y="5943600"/>
            <a:ext cx="7816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>
                <a:sym typeface="Wingdings" panose="05000000000000000000" pitchFamily="2" charset="2"/>
              </a:rPr>
              <a:t></a:t>
            </a:r>
            <a:r>
              <a:rPr lang="en-US" altLang="en-US" sz="1800" dirty="0"/>
              <a:t>We want to make sure that if </a:t>
            </a:r>
            <a:r>
              <a:rPr lang="en-US" altLang="en-US" sz="1800" dirty="0">
                <a:latin typeface="Symbol" panose="05050102010706020507" pitchFamily="18" charset="2"/>
              </a:rPr>
              <a:t>D</a:t>
            </a:r>
            <a:r>
              <a:rPr lang="en-US" altLang="en-US" sz="1800" dirty="0"/>
              <a:t>t, </a:t>
            </a:r>
            <a:r>
              <a:rPr lang="en-US" altLang="en-US" sz="1800" dirty="0" err="1">
                <a:latin typeface="Symbol" panose="05050102010706020507" pitchFamily="18" charset="2"/>
              </a:rPr>
              <a:t>D</a:t>
            </a:r>
            <a:r>
              <a:rPr lang="en-US" altLang="en-US" sz="1800" dirty="0" err="1"/>
              <a:t>x</a:t>
            </a:r>
            <a:r>
              <a:rPr lang="en-US" altLang="en-US" sz="1800" dirty="0"/>
              <a:t> are small, then the errors </a:t>
            </a:r>
            <a:r>
              <a:rPr lang="en-US" altLang="en-US" sz="1800" i="1" dirty="0"/>
              <a:t>u</a:t>
            </a:r>
            <a:r>
              <a:rPr lang="en-US" altLang="en-US" sz="1800" dirty="0"/>
              <a:t>( </a:t>
            </a:r>
            <a:r>
              <a:rPr lang="en-US" altLang="en-US" sz="1800" dirty="0" err="1" smtClean="0"/>
              <a:t>i</a:t>
            </a:r>
            <a:r>
              <a:rPr lang="en-US" altLang="en-US" sz="1800" dirty="0" smtClean="0"/>
              <a:t> </a:t>
            </a:r>
            <a:r>
              <a:rPr lang="en-US" altLang="en-US" sz="1800" dirty="0" err="1">
                <a:latin typeface="Symbol" panose="05050102010706020507" pitchFamily="18" charset="2"/>
              </a:rPr>
              <a:t>D</a:t>
            </a:r>
            <a:r>
              <a:rPr lang="en-US" altLang="en-US" sz="1800" dirty="0" err="1"/>
              <a:t>x</a:t>
            </a:r>
            <a:r>
              <a:rPr lang="en-US" altLang="en-US" sz="1800" dirty="0"/>
              <a:t>, n </a:t>
            </a:r>
            <a:r>
              <a:rPr lang="en-US" altLang="en-US" sz="1800" dirty="0">
                <a:latin typeface="Symbol" panose="05050102010706020507" pitchFamily="18" charset="2"/>
              </a:rPr>
              <a:t>D</a:t>
            </a:r>
            <a:r>
              <a:rPr lang="en-US" altLang="en-US" sz="1800" dirty="0"/>
              <a:t>t) – </a:t>
            </a:r>
            <a:r>
              <a:rPr lang="en-US" altLang="en-US" sz="1800" i="1" dirty="0" err="1" smtClean="0"/>
              <a:t>U</a:t>
            </a:r>
            <a:r>
              <a:rPr lang="en-US" altLang="en-US" sz="1800" baseline="-25000" dirty="0" err="1" smtClean="0"/>
              <a:t>i</a:t>
            </a:r>
            <a:r>
              <a:rPr lang="en-US" altLang="en-US" sz="1800" baseline="30000" dirty="0" err="1" smtClean="0"/>
              <a:t>n</a:t>
            </a:r>
            <a:r>
              <a:rPr lang="en-US" altLang="en-US" sz="1800" dirty="0" smtClean="0"/>
              <a:t> </a:t>
            </a:r>
            <a:endParaRPr lang="en-US" altLang="en-US" sz="1800" dirty="0"/>
          </a:p>
          <a:p>
            <a:r>
              <a:rPr lang="en-US" altLang="en-US" sz="1800" dirty="0"/>
              <a:t>(accumulated or </a:t>
            </a:r>
            <a:r>
              <a:rPr lang="en-US" altLang="en-US" sz="1800" i="1" dirty="0"/>
              <a:t>global truncation errors</a:t>
            </a:r>
            <a:r>
              <a:rPr lang="en-US" altLang="en-US" sz="1800" dirty="0"/>
              <a:t> at a finite time) are acceptably small.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387" y="1176746"/>
            <a:ext cx="6194626" cy="3749854"/>
          </a:xfrm>
          <a:prstGeom prst="rect">
            <a:avLst/>
          </a:prstGeom>
        </p:spPr>
      </p:pic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altLang="en-US" dirty="0"/>
              <a:t>Applied NWP</a:t>
            </a:r>
          </a:p>
        </p:txBody>
      </p:sp>
      <p:graphicFrame>
        <p:nvGraphicFramePr>
          <p:cNvPr id="10855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424825"/>
              </p:ext>
            </p:extLst>
          </p:nvPr>
        </p:nvGraphicFramePr>
        <p:xfrm>
          <a:off x="5276610" y="5600838"/>
          <a:ext cx="35052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22" name="Equation" r:id="rId4" imgW="1498320" imgH="393480" progId="Equation.3">
                  <p:embed/>
                </p:oleObj>
              </mc:Choice>
              <mc:Fallback>
                <p:oleObj name="Equation" r:id="rId4" imgW="14983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6610" y="5600838"/>
                        <a:ext cx="3505200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56" name="Text Box 12"/>
          <p:cNvSpPr txBox="1">
            <a:spLocks noChangeArrowheads="1"/>
          </p:cNvSpPr>
          <p:nvPr/>
        </p:nvSpPr>
        <p:spPr bwMode="auto">
          <a:xfrm>
            <a:off x="5181600" y="5048318"/>
            <a:ext cx="760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sng" dirty="0"/>
              <a:t>PDE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9400" y="167977"/>
            <a:ext cx="2430909" cy="2160100"/>
          </a:xfrm>
          <a:prstGeom prst="rect">
            <a:avLst/>
          </a:prstGeom>
        </p:spPr>
      </p:pic>
      <p:sp>
        <p:nvSpPr>
          <p:cNvPr id="11" name="Left-Up Arrow 10"/>
          <p:cNvSpPr/>
          <p:nvPr/>
        </p:nvSpPr>
        <p:spPr>
          <a:xfrm>
            <a:off x="7315200" y="2355216"/>
            <a:ext cx="990600" cy="387984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/>
          <p:cNvSpPr/>
          <p:nvPr/>
        </p:nvSpPr>
        <p:spPr>
          <a:xfrm>
            <a:off x="6324600" y="2057400"/>
            <a:ext cx="609600" cy="1143000"/>
          </a:xfrm>
          <a:prstGeom prst="righ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6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114800"/>
          </a:xfrm>
          <a:noFill/>
          <a:ln/>
        </p:spPr>
        <p:txBody>
          <a:bodyPr/>
          <a:lstStyle/>
          <a:p>
            <a:r>
              <a:rPr lang="en-US" altLang="en-US" sz="2800" dirty="0"/>
              <a:t>Up to now we have been concerned with </a:t>
            </a:r>
            <a:r>
              <a:rPr lang="en-US" altLang="en-US" sz="2800" dirty="0" smtClean="0"/>
              <a:t>|</a:t>
            </a:r>
            <a:r>
              <a:rPr lang="en-US" altLang="en-US" sz="2800" i="1" dirty="0" smtClean="0">
                <a:latin typeface="Symbol" panose="05050102010706020507" pitchFamily="18" charset="2"/>
                <a:sym typeface="Symbol" panose="05050102010706020507" pitchFamily="18" charset="2"/>
              </a:rPr>
              <a:t></a:t>
            </a:r>
            <a:r>
              <a:rPr lang="en-US" altLang="en-US" sz="2800" dirty="0" smtClean="0"/>
              <a:t>| </a:t>
            </a:r>
            <a:r>
              <a:rPr lang="en-US" altLang="en-US" sz="2800" dirty="0"/>
              <a:t>&gt; 1</a:t>
            </a:r>
          </a:p>
          <a:p>
            <a:r>
              <a:rPr lang="en-US" altLang="en-US" sz="2800" dirty="0"/>
              <a:t>However, </a:t>
            </a:r>
            <a:r>
              <a:rPr lang="en-US" altLang="en-US" sz="2800" dirty="0" smtClean="0"/>
              <a:t>|</a:t>
            </a:r>
            <a:r>
              <a:rPr lang="en-US" altLang="en-US" sz="2800" i="1" dirty="0" smtClean="0">
                <a:latin typeface="Symbol" panose="05050102010706020507" pitchFamily="18" charset="2"/>
                <a:sym typeface="Symbol" panose="05050102010706020507" pitchFamily="18" charset="2"/>
              </a:rPr>
              <a:t></a:t>
            </a:r>
            <a:r>
              <a:rPr lang="en-US" altLang="en-US" sz="2800" dirty="0" smtClean="0"/>
              <a:t>| </a:t>
            </a:r>
            <a:r>
              <a:rPr lang="en-US" altLang="en-US" sz="2800" dirty="0"/>
              <a:t>&lt;&lt; 1 can be a problem within a computer weather forecast model, as well</a:t>
            </a:r>
          </a:p>
        </p:txBody>
      </p:sp>
      <p:pic>
        <p:nvPicPr>
          <p:cNvPr id="119818" name="Picture 10" descr="ekf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2036763"/>
            <a:ext cx="4171950" cy="360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5650796"/>
            <a:ext cx="646232" cy="274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8610600" cy="4114800"/>
          </a:xfrm>
          <a:noFill/>
          <a:ln/>
        </p:spPr>
        <p:txBody>
          <a:bodyPr/>
          <a:lstStyle/>
          <a:p>
            <a:r>
              <a:rPr lang="en-US" altLang="en-US" sz="2800" dirty="0"/>
              <a:t>The amplification factor </a:t>
            </a:r>
            <a:r>
              <a:rPr lang="en-US" altLang="en-US" sz="2800" i="1" dirty="0" smtClean="0">
                <a:latin typeface="Symbol" panose="05050102010706020507" pitchFamily="18" charset="2"/>
                <a:sym typeface="Symbol" panose="05050102010706020507" pitchFamily="18" charset="2"/>
              </a:rPr>
              <a:t>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indicates how much the amplitude of each wavenumber will decrease or increase with each time step.</a:t>
            </a:r>
          </a:p>
        </p:txBody>
      </p:sp>
      <p:pic>
        <p:nvPicPr>
          <p:cNvPr id="120836" name="Picture 4" descr="ekf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3179763"/>
            <a:ext cx="4171950" cy="360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517525" y="5241925"/>
            <a:ext cx="398378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sz="2000" dirty="0"/>
              <a:t>The </a:t>
            </a:r>
            <a:r>
              <a:rPr lang="en-US" altLang="en-US" sz="2000" dirty="0" smtClean="0"/>
              <a:t>f-</a:t>
            </a:r>
            <a:r>
              <a:rPr lang="en-US" altLang="en-US" sz="2000" dirty="0" err="1" smtClean="0"/>
              <a:t>i</a:t>
            </a:r>
            <a:r>
              <a:rPr lang="en-US" altLang="en-US" sz="2000" dirty="0" smtClean="0"/>
              <a:t>-t, b-</a:t>
            </a:r>
            <a:r>
              <a:rPr lang="en-US" altLang="en-US" sz="2000" dirty="0" err="1" smtClean="0"/>
              <a:t>i</a:t>
            </a:r>
            <a:r>
              <a:rPr lang="en-US" altLang="en-US" sz="2000" dirty="0" smtClean="0"/>
              <a:t>-s </a:t>
            </a:r>
            <a:r>
              <a:rPr lang="en-US" altLang="en-US" sz="2000" dirty="0"/>
              <a:t>scheme decreases the</a:t>
            </a:r>
          </a:p>
          <a:p>
            <a:r>
              <a:rPr lang="en-US" altLang="en-US" sz="2000" dirty="0"/>
              <a:t>amplitude of all wave components</a:t>
            </a:r>
          </a:p>
          <a:p>
            <a:pPr>
              <a:buFontTx/>
              <a:buChar char="•"/>
            </a:pPr>
            <a:r>
              <a:rPr lang="en-US" altLang="en-US" sz="2000" dirty="0"/>
              <a:t>It is a very dissipative FDE (it has</a:t>
            </a:r>
          </a:p>
          <a:p>
            <a:r>
              <a:rPr lang="en-US" altLang="en-US" sz="2000" dirty="0"/>
              <a:t>strong “numerical diffusion”)</a:t>
            </a:r>
          </a:p>
        </p:txBody>
      </p:sp>
      <p:sp>
        <p:nvSpPr>
          <p:cNvPr id="120838" name="Line 6"/>
          <p:cNvSpPr>
            <a:spLocks noChangeShapeType="1"/>
          </p:cNvSpPr>
          <p:nvPr/>
        </p:nvSpPr>
        <p:spPr bwMode="auto">
          <a:xfrm flipV="1">
            <a:off x="2438400" y="4419600"/>
            <a:ext cx="2362200" cy="762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9168" y="5486400"/>
            <a:ext cx="646232" cy="274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114800"/>
          </a:xfrm>
          <a:noFill/>
          <a:ln/>
        </p:spPr>
        <p:txBody>
          <a:bodyPr/>
          <a:lstStyle/>
          <a:p>
            <a:r>
              <a:rPr lang="en-US" altLang="en-US" sz="2800" dirty="0"/>
              <a:t>Other time scheme examples…</a:t>
            </a:r>
          </a:p>
          <a:p>
            <a:pPr lvl="1"/>
            <a:r>
              <a:rPr lang="en-US" altLang="en-US" sz="2400" dirty="0" err="1"/>
              <a:t>Matsuno</a:t>
            </a:r>
            <a:r>
              <a:rPr lang="en-US" altLang="en-US" sz="2400" dirty="0"/>
              <a:t> (Euler-backward) </a:t>
            </a:r>
            <a:r>
              <a:rPr lang="en-US" altLang="en-US" sz="2400" dirty="0" smtClean="0"/>
              <a:t>scheme [p. 291]</a:t>
            </a:r>
            <a:endParaRPr lang="en-US" altLang="en-US" sz="2400" dirty="0"/>
          </a:p>
          <a:p>
            <a:pPr lvl="1"/>
            <a:r>
              <a:rPr lang="en-US" altLang="en-US" sz="2400" dirty="0"/>
              <a:t>Leapfrog </a:t>
            </a:r>
            <a:r>
              <a:rPr lang="en-US" altLang="en-US" sz="2400" dirty="0" smtClean="0"/>
              <a:t>scheme [p.47]</a:t>
            </a:r>
            <a:endParaRPr lang="en-US" altLang="en-US" sz="2400" dirty="0"/>
          </a:p>
          <a:p>
            <a:pPr lvl="1">
              <a:buFontTx/>
              <a:buNone/>
            </a:pPr>
            <a:endParaRPr lang="en-US" altLang="en-US" sz="2400" dirty="0"/>
          </a:p>
        </p:txBody>
      </p:sp>
      <p:pic>
        <p:nvPicPr>
          <p:cNvPr id="121860" name="Picture 4" descr="ekf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2036763"/>
            <a:ext cx="4171950" cy="360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61" name="Line 5"/>
          <p:cNvSpPr>
            <a:spLocks noChangeShapeType="1"/>
          </p:cNvSpPr>
          <p:nvPr/>
        </p:nvSpPr>
        <p:spPr bwMode="auto">
          <a:xfrm flipV="1">
            <a:off x="3200400" y="2667000"/>
            <a:ext cx="15240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9168" y="5486400"/>
            <a:ext cx="646232" cy="274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114800"/>
          </a:xfrm>
          <a:noFill/>
          <a:ln/>
        </p:spPr>
        <p:txBody>
          <a:bodyPr/>
          <a:lstStyle/>
          <a:p>
            <a:r>
              <a:rPr lang="en-US" altLang="en-US" sz="2800" dirty="0"/>
              <a:t>Leapfrog scheme; two solutions</a:t>
            </a:r>
          </a:p>
          <a:p>
            <a:pPr lvl="1"/>
            <a:r>
              <a:rPr lang="en-US" altLang="en-US" sz="2400" dirty="0"/>
              <a:t>“legitimate” weather </a:t>
            </a:r>
            <a:r>
              <a:rPr lang="en-US" altLang="en-US" sz="2400" dirty="0" smtClean="0"/>
              <a:t>mode (physical mode)</a:t>
            </a:r>
            <a:endParaRPr lang="en-US" altLang="en-US" sz="2400" dirty="0"/>
          </a:p>
          <a:p>
            <a:pPr lvl="1"/>
            <a:r>
              <a:rPr lang="en-US" altLang="en-US" sz="2400" dirty="0"/>
              <a:t>computational mode*</a:t>
            </a:r>
          </a:p>
          <a:p>
            <a:pPr lvl="1">
              <a:buFontTx/>
              <a:buNone/>
            </a:pPr>
            <a:r>
              <a:rPr lang="en-US" altLang="en-US" sz="2400" dirty="0"/>
              <a:t>*Arises because the leapfrog scheme has </a:t>
            </a:r>
            <a:r>
              <a:rPr lang="en-US" altLang="en-US" sz="2400" dirty="0" smtClean="0"/>
              <a:t>two amplification factors (two solutions) [Eq. (4.30), p. 49]</a:t>
            </a:r>
            <a:endParaRPr lang="en-US" altLang="en-US" sz="2400" dirty="0"/>
          </a:p>
          <a:p>
            <a:pPr lvl="1">
              <a:buFontTx/>
              <a:buNone/>
            </a:pPr>
            <a:endParaRPr lang="en-US" altLang="en-US" sz="2400" dirty="0"/>
          </a:p>
        </p:txBody>
      </p:sp>
      <p:pic>
        <p:nvPicPr>
          <p:cNvPr id="125960" name="Picture 8" descr="Homepage">
            <a:hlinkClick r:id="rId2" tooltip="Homepag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981200"/>
            <a:ext cx="10287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961" name="Text Box 9"/>
          <p:cNvSpPr txBox="1">
            <a:spLocks noChangeArrowheads="1"/>
          </p:cNvSpPr>
          <p:nvPr/>
        </p:nvSpPr>
        <p:spPr bwMode="auto">
          <a:xfrm>
            <a:off x="5165725" y="2346325"/>
            <a:ext cx="1504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http://www.leapfrog.com/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9789" y="1209403"/>
            <a:ext cx="2298958" cy="5346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81088" y="2785646"/>
            <a:ext cx="529312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f-</a:t>
            </a:r>
            <a:r>
              <a:rPr lang="en-US" dirty="0" err="1" smtClean="0"/>
              <a:t>i</a:t>
            </a:r>
            <a:r>
              <a:rPr lang="en-US" dirty="0" smtClean="0"/>
              <a:t>-s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77000" y="4385846"/>
            <a:ext cx="551754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c-</a:t>
            </a:r>
            <a:r>
              <a:rPr lang="en-US" dirty="0" err="1" smtClean="0"/>
              <a:t>i</a:t>
            </a:r>
            <a:r>
              <a:rPr lang="en-US" dirty="0" smtClean="0"/>
              <a:t>-s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77000" y="6019800"/>
            <a:ext cx="562975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b-</a:t>
            </a:r>
            <a:r>
              <a:rPr lang="en-US" dirty="0" err="1" smtClean="0"/>
              <a:t>i</a:t>
            </a:r>
            <a:r>
              <a:rPr lang="en-US" dirty="0" smtClean="0"/>
              <a:t>-s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5486400" cy="4114800"/>
          </a:xfrm>
          <a:noFill/>
          <a:ln/>
        </p:spPr>
        <p:txBody>
          <a:bodyPr/>
          <a:lstStyle/>
          <a:p>
            <a:r>
              <a:rPr lang="en-US" altLang="en-US" sz="2800" dirty="0"/>
              <a:t>Leapfrog scheme; two unique problems</a:t>
            </a:r>
          </a:p>
          <a:p>
            <a:pPr lvl="1"/>
            <a:r>
              <a:rPr lang="en-US" altLang="en-US" sz="2400" dirty="0"/>
              <a:t>needs a special initial step to get to the first time level (n=1) from the initial conditions (n=0) before it can get started</a:t>
            </a:r>
          </a:p>
          <a:p>
            <a:pPr lvl="1"/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for non-linear examples, it has a tendency to increase the amplitude of the computational mode with time</a:t>
            </a:r>
          </a:p>
        </p:txBody>
      </p:sp>
      <p:pic>
        <p:nvPicPr>
          <p:cNvPr id="126982" name="Picture 6" descr="ekf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387725"/>
            <a:ext cx="3282950" cy="87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983" name="Text Box 7"/>
          <p:cNvSpPr txBox="1">
            <a:spLocks noChangeArrowheads="1"/>
          </p:cNvSpPr>
          <p:nvPr/>
        </p:nvSpPr>
        <p:spPr bwMode="auto">
          <a:xfrm>
            <a:off x="304800" y="6019800"/>
            <a:ext cx="57411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>
                <a:solidFill>
                  <a:schemeClr val="bg1">
                    <a:lumMod val="75000"/>
                  </a:schemeClr>
                </a:solidFill>
              </a:rPr>
              <a:t>A time filter (e.g. </a:t>
            </a:r>
            <a:r>
              <a:rPr lang="en-US" altLang="en-US" sz="2000" dirty="0" smtClean="0">
                <a:solidFill>
                  <a:schemeClr val="bg1">
                    <a:lumMod val="75000"/>
                  </a:schemeClr>
                </a:solidFill>
              </a:rPr>
              <a:t>Asselin-Roberts) </a:t>
            </a:r>
            <a:r>
              <a:rPr lang="en-US" altLang="en-US" sz="2000" dirty="0">
                <a:solidFill>
                  <a:schemeClr val="bg1">
                    <a:lumMod val="75000"/>
                  </a:schemeClr>
                </a:solidFill>
              </a:rPr>
              <a:t>is applied to solve</a:t>
            </a:r>
          </a:p>
          <a:p>
            <a:r>
              <a:rPr lang="en-US" altLang="en-US" sz="2000" dirty="0">
                <a:solidFill>
                  <a:schemeClr val="bg1">
                    <a:lumMod val="75000"/>
                  </a:schemeClr>
                </a:solidFill>
              </a:rPr>
              <a:t>problem #2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5368" y="3611856"/>
            <a:ext cx="646232" cy="2743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5444" y="162054"/>
            <a:ext cx="4569114" cy="6728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4811" y="697698"/>
            <a:ext cx="2993389" cy="23709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13057" y="1007114"/>
            <a:ext cx="551754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c-</a:t>
            </a:r>
            <a:r>
              <a:rPr lang="en-US" dirty="0" err="1" smtClean="0"/>
              <a:t>i</a:t>
            </a:r>
            <a:r>
              <a:rPr lang="en-US" dirty="0" smtClean="0"/>
              <a:t>-s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76815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3810000" cy="4724400"/>
          </a:xfrm>
        </p:spPr>
        <p:txBody>
          <a:bodyPr/>
          <a:lstStyle/>
          <a:p>
            <a:r>
              <a:rPr lang="en-US" altLang="en-US" sz="2800" u="sng"/>
              <a:t>DERIVATIVES</a:t>
            </a:r>
            <a:r>
              <a:rPr lang="en-US" altLang="en-US" sz="2800"/>
              <a:t>*</a:t>
            </a:r>
          </a:p>
          <a:p>
            <a:pPr lvl="1"/>
            <a:r>
              <a:rPr lang="en-US" altLang="en-US" sz="2400"/>
              <a:t>at (</a:t>
            </a:r>
            <a:r>
              <a:rPr lang="en-US" altLang="en-US" sz="2400" i="1"/>
              <a:t>x</a:t>
            </a:r>
            <a:r>
              <a:rPr lang="en-US" altLang="en-US" sz="2400"/>
              <a:t>, </a:t>
            </a:r>
            <a:r>
              <a:rPr lang="en-US" altLang="en-US" sz="2400" i="1"/>
              <a:t>f </a:t>
            </a:r>
            <a:r>
              <a:rPr lang="en-US" altLang="en-US" sz="2400"/>
              <a:t>(</a:t>
            </a:r>
            <a:r>
              <a:rPr lang="en-US" altLang="en-US" sz="2400" i="1"/>
              <a:t>x</a:t>
            </a:r>
            <a:r>
              <a:rPr lang="en-US" altLang="en-US" sz="2400"/>
              <a:t>)) the slope </a:t>
            </a:r>
            <a:r>
              <a:rPr lang="en-US" altLang="en-US" sz="2400" i="1"/>
              <a:t>m</a:t>
            </a:r>
            <a:r>
              <a:rPr lang="en-US" altLang="en-US" sz="2400"/>
              <a:t> of the graph of y = </a:t>
            </a:r>
            <a:r>
              <a:rPr lang="en-US" altLang="en-US" sz="2400" i="1"/>
              <a:t>f </a:t>
            </a:r>
            <a:r>
              <a:rPr lang="en-US" altLang="en-US" sz="2400"/>
              <a:t>(</a:t>
            </a:r>
            <a:r>
              <a:rPr lang="en-US" altLang="en-US" sz="2400" i="1"/>
              <a:t>x</a:t>
            </a:r>
            <a:r>
              <a:rPr lang="en-US" altLang="en-US" sz="2400"/>
              <a:t>) is equal to the slope of its tangent line at (</a:t>
            </a:r>
            <a:r>
              <a:rPr lang="en-US" altLang="en-US" sz="2400" i="1"/>
              <a:t>x</a:t>
            </a:r>
            <a:r>
              <a:rPr lang="en-US" altLang="en-US" sz="2400"/>
              <a:t>, </a:t>
            </a:r>
            <a:r>
              <a:rPr lang="en-US" altLang="en-US" sz="2400" i="1"/>
              <a:t>f</a:t>
            </a:r>
            <a:r>
              <a:rPr lang="en-US" altLang="en-US" sz="2400"/>
              <a:t>(</a:t>
            </a:r>
            <a:r>
              <a:rPr lang="en-US" altLang="en-US" sz="2400" i="1"/>
              <a:t>x</a:t>
            </a:r>
            <a:r>
              <a:rPr lang="en-US" altLang="en-US" sz="2400"/>
              <a:t>)), and is determined by the formula</a:t>
            </a:r>
          </a:p>
          <a:p>
            <a:pPr lvl="1"/>
            <a:endParaRPr lang="en-US" altLang="en-US" sz="2400"/>
          </a:p>
          <a:p>
            <a:pPr lvl="1"/>
            <a:endParaRPr lang="en-US" altLang="en-US" sz="2400"/>
          </a:p>
          <a:p>
            <a:pPr lvl="1"/>
            <a:endParaRPr lang="en-US" altLang="en-US" sz="2400"/>
          </a:p>
          <a:p>
            <a:pPr lvl="1">
              <a:buFontTx/>
              <a:buNone/>
            </a:pPr>
            <a:r>
              <a:rPr lang="en-US" altLang="en-US" sz="2400"/>
              <a:t>provided the limit exists.</a:t>
            </a:r>
          </a:p>
        </p:txBody>
      </p:sp>
      <p:pic>
        <p:nvPicPr>
          <p:cNvPr id="76816" name="Picture 16" descr="Graph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812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17" name="Text Box 17"/>
          <p:cNvSpPr txBox="1">
            <a:spLocks noChangeArrowheads="1"/>
          </p:cNvSpPr>
          <p:nvPr/>
        </p:nvSpPr>
        <p:spPr bwMode="auto">
          <a:xfrm>
            <a:off x="4179888" y="3352800"/>
            <a:ext cx="528637" cy="3460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/>
              <a:t>f </a:t>
            </a:r>
            <a:r>
              <a:rPr lang="en-US" altLang="en-US"/>
              <a:t>(</a:t>
            </a:r>
            <a:r>
              <a:rPr lang="en-US" altLang="en-US" i="1"/>
              <a:t>x</a:t>
            </a:r>
            <a:r>
              <a:rPr lang="en-US" altLang="en-US"/>
              <a:t>)</a:t>
            </a:r>
          </a:p>
        </p:txBody>
      </p:sp>
      <p:sp>
        <p:nvSpPr>
          <p:cNvPr id="76818" name="Text Box 18"/>
          <p:cNvSpPr txBox="1">
            <a:spLocks noChangeArrowheads="1"/>
          </p:cNvSpPr>
          <p:nvPr/>
        </p:nvSpPr>
        <p:spPr bwMode="auto">
          <a:xfrm>
            <a:off x="6694488" y="5302250"/>
            <a:ext cx="533400" cy="3460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/>
              <a:t>x </a:t>
            </a:r>
            <a:r>
              <a:rPr lang="en-US" altLang="en-US">
                <a:sym typeface="Wingdings" panose="05000000000000000000" pitchFamily="2" charset="2"/>
              </a:rPr>
              <a:t></a:t>
            </a:r>
            <a:endParaRPr lang="en-US" altLang="en-US"/>
          </a:p>
        </p:txBody>
      </p:sp>
      <p:graphicFrame>
        <p:nvGraphicFramePr>
          <p:cNvPr id="7681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423492"/>
              </p:ext>
            </p:extLst>
          </p:nvPr>
        </p:nvGraphicFramePr>
        <p:xfrm>
          <a:off x="609600" y="4648200"/>
          <a:ext cx="4038600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10" name="Equation" r:id="rId4" imgW="2273040" imgH="393480" progId="Equation.3">
                  <p:embed/>
                </p:oleObj>
              </mc:Choice>
              <mc:Fallback>
                <p:oleObj name="Equation" r:id="rId4" imgW="2273040" imgH="39348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648200"/>
                        <a:ext cx="4038600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20" name="Text Box 20"/>
          <p:cNvSpPr txBox="1">
            <a:spLocks noChangeArrowheads="1"/>
          </p:cNvSpPr>
          <p:nvPr/>
        </p:nvSpPr>
        <p:spPr bwMode="auto">
          <a:xfrm>
            <a:off x="5791200" y="6369050"/>
            <a:ext cx="3197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*(Larson and Hostetler, 1982, p.101)</a:t>
            </a:r>
          </a:p>
        </p:txBody>
      </p:sp>
      <p:sp>
        <p:nvSpPr>
          <p:cNvPr id="76821" name="Line 21"/>
          <p:cNvSpPr>
            <a:spLocks noChangeShapeType="1"/>
          </p:cNvSpPr>
          <p:nvPr/>
        </p:nvSpPr>
        <p:spPr bwMode="auto">
          <a:xfrm flipV="1">
            <a:off x="6400800" y="4114800"/>
            <a:ext cx="0" cy="914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22" name="Line 22"/>
          <p:cNvSpPr>
            <a:spLocks noChangeShapeType="1"/>
          </p:cNvSpPr>
          <p:nvPr/>
        </p:nvSpPr>
        <p:spPr bwMode="auto">
          <a:xfrm flipH="1">
            <a:off x="5181600" y="4114800"/>
            <a:ext cx="1219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5486400" cy="4114800"/>
          </a:xfrm>
          <a:noFill/>
          <a:ln/>
        </p:spPr>
        <p:txBody>
          <a:bodyPr/>
          <a:lstStyle/>
          <a:p>
            <a:r>
              <a:rPr lang="en-US" altLang="en-US" sz="2800" dirty="0"/>
              <a:t>Leapfrog scheme; two unique problems</a:t>
            </a:r>
          </a:p>
          <a:p>
            <a:pPr lvl="1"/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needs a special initial step to get to the first time level (n=1) from the initial conditions (n=0) before it can get started</a:t>
            </a:r>
          </a:p>
          <a:p>
            <a:pPr lvl="1"/>
            <a:r>
              <a:rPr lang="en-US" altLang="en-US" sz="2400" dirty="0"/>
              <a:t>for non-linear examples, it has a tendency to increase the amplitude of the computational mode with time</a:t>
            </a:r>
          </a:p>
        </p:txBody>
      </p:sp>
      <p:sp>
        <p:nvSpPr>
          <p:cNvPr id="128005" name="Text Box 5"/>
          <p:cNvSpPr txBox="1">
            <a:spLocks noChangeArrowheads="1"/>
          </p:cNvSpPr>
          <p:nvPr/>
        </p:nvSpPr>
        <p:spPr bwMode="auto">
          <a:xfrm>
            <a:off x="304800" y="6019800"/>
            <a:ext cx="565622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/>
              <a:t>A time filter (e.g. </a:t>
            </a:r>
            <a:r>
              <a:rPr lang="en-US" altLang="en-US" sz="2000" dirty="0" smtClean="0"/>
              <a:t>Asselin-Roberts) </a:t>
            </a:r>
            <a:r>
              <a:rPr lang="en-US" altLang="en-US" sz="2000" dirty="0"/>
              <a:t>is applied to solve</a:t>
            </a:r>
          </a:p>
          <a:p>
            <a:r>
              <a:rPr lang="en-US" altLang="en-US" sz="2000" dirty="0"/>
              <a:t>problem #</a:t>
            </a:r>
            <a:r>
              <a:rPr lang="en-US" altLang="en-US" sz="2000" dirty="0" smtClean="0"/>
              <a:t>2 [p. 53-56]</a:t>
            </a:r>
            <a:endParaRPr lang="en-US" altLang="en-US" sz="2000" dirty="0"/>
          </a:p>
        </p:txBody>
      </p:sp>
      <p:pic>
        <p:nvPicPr>
          <p:cNvPr id="128006" name="Picture 6" descr="dispersion error anim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63" y="2209800"/>
            <a:ext cx="3246437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007" name="Text Box 7">
            <a:hlinkClick r:id="rId3"/>
          </p:cNvPr>
          <p:cNvSpPr txBox="1">
            <a:spLocks noChangeArrowheads="1"/>
          </p:cNvSpPr>
          <p:nvPr/>
        </p:nvSpPr>
        <p:spPr bwMode="auto">
          <a:xfrm>
            <a:off x="5867400" y="1889125"/>
            <a:ext cx="31654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http://www.atmos.ucla.edu/~fovell/AS180/dispersion.html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114800"/>
          </a:xfrm>
          <a:noFill/>
          <a:ln/>
        </p:spPr>
        <p:txBody>
          <a:bodyPr/>
          <a:lstStyle/>
          <a:p>
            <a:r>
              <a:rPr lang="en-US" altLang="en-US" sz="2800" dirty="0"/>
              <a:t>Leapfrog scheme; two solutions</a:t>
            </a:r>
          </a:p>
          <a:p>
            <a:pPr lvl="1"/>
            <a:r>
              <a:rPr lang="en-US" altLang="en-US" sz="2400" dirty="0"/>
              <a:t>“legitimate” weather </a:t>
            </a:r>
            <a:r>
              <a:rPr lang="en-US" altLang="en-US" sz="2400" dirty="0" smtClean="0"/>
              <a:t>mode (physical mode)</a:t>
            </a:r>
            <a:endParaRPr lang="en-US" altLang="en-US" sz="2400" dirty="0"/>
          </a:p>
          <a:p>
            <a:pPr lvl="1"/>
            <a:r>
              <a:rPr lang="en-US" altLang="en-US" sz="2400" dirty="0"/>
              <a:t>computational </a:t>
            </a:r>
            <a:r>
              <a:rPr lang="en-US" altLang="en-US" sz="2400" dirty="0" smtClean="0"/>
              <a:t>mode</a:t>
            </a:r>
            <a:endParaRPr lang="en-US" altLang="en-US" sz="2400" dirty="0"/>
          </a:p>
        </p:txBody>
      </p:sp>
      <p:pic>
        <p:nvPicPr>
          <p:cNvPr id="10" name="Picture 9" descr="Figure4-8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04997"/>
            <a:ext cx="5145738" cy="32000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3505003"/>
            <a:ext cx="4917138" cy="7929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24400" y="2459524"/>
            <a:ext cx="551754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c-</a:t>
            </a:r>
            <a:r>
              <a:rPr lang="en-US" dirty="0" err="1" smtClean="0"/>
              <a:t>i</a:t>
            </a:r>
            <a:r>
              <a:rPr lang="en-US" dirty="0" smtClean="0"/>
              <a:t>-s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23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194163"/>
            <a:ext cx="6172200" cy="3900150"/>
          </a:xfrm>
          <a:prstGeom prst="rect">
            <a:avLst/>
          </a:prstGeom>
        </p:spPr>
      </p:pic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altLang="en-US" dirty="0"/>
              <a:t>Applied NWP</a:t>
            </a:r>
          </a:p>
        </p:txBody>
      </p:sp>
      <p:graphicFrame>
        <p:nvGraphicFramePr>
          <p:cNvPr id="10855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424825"/>
              </p:ext>
            </p:extLst>
          </p:nvPr>
        </p:nvGraphicFramePr>
        <p:xfrm>
          <a:off x="5276610" y="5600838"/>
          <a:ext cx="35052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99" name="Equation" r:id="rId4" imgW="1498320" imgH="393480" progId="Equation.3">
                  <p:embed/>
                </p:oleObj>
              </mc:Choice>
              <mc:Fallback>
                <p:oleObj name="Equation" r:id="rId4" imgW="14983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6610" y="5600838"/>
                        <a:ext cx="3505200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56" name="Text Box 12"/>
          <p:cNvSpPr txBox="1">
            <a:spLocks noChangeArrowheads="1"/>
          </p:cNvSpPr>
          <p:nvPr/>
        </p:nvSpPr>
        <p:spPr bwMode="auto">
          <a:xfrm>
            <a:off x="5181600" y="5048318"/>
            <a:ext cx="760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sng" dirty="0"/>
              <a:t>PDE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81400" y="1447800"/>
            <a:ext cx="1075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(Leapfrog)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10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114800"/>
          </a:xfrm>
          <a:noFill/>
          <a:ln/>
        </p:spPr>
        <p:txBody>
          <a:bodyPr/>
          <a:lstStyle/>
          <a:p>
            <a:r>
              <a:rPr lang="en-US" altLang="en-US" sz="2800" dirty="0"/>
              <a:t>Other time scheme examples</a:t>
            </a:r>
            <a:r>
              <a:rPr lang="en-US" altLang="en-US" sz="2800" dirty="0" smtClean="0"/>
              <a:t>…</a:t>
            </a:r>
            <a:endParaRPr lang="en-US" altLang="en-US" sz="2800" dirty="0"/>
          </a:p>
        </p:txBody>
      </p:sp>
      <p:graphicFrame>
        <p:nvGraphicFramePr>
          <p:cNvPr id="122887" name="Object 7"/>
          <p:cNvGraphicFramePr>
            <a:graphicFrameLocks noChangeAspect="1"/>
          </p:cNvGraphicFramePr>
          <p:nvPr/>
        </p:nvGraphicFramePr>
        <p:xfrm>
          <a:off x="4479925" y="2032000"/>
          <a:ext cx="428307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6" name="Photo Editor Photo" r:id="rId3" imgW="14180952" imgH="13460704" progId="MSPhotoEd.3">
                  <p:embed/>
                </p:oleObj>
              </mc:Choice>
              <mc:Fallback>
                <p:oleObj name="Photo Editor Photo" r:id="rId3" imgW="14180952" imgH="13460704" progId="MSPhotoEd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9925" y="2032000"/>
                        <a:ext cx="4283075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5084" y="6351451"/>
            <a:ext cx="646232" cy="274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114800"/>
          </a:xfrm>
          <a:noFill/>
          <a:ln/>
        </p:spPr>
        <p:txBody>
          <a:bodyPr/>
          <a:lstStyle/>
          <a:p>
            <a:r>
              <a:rPr lang="en-US" altLang="en-US" sz="2800" dirty="0"/>
              <a:t>Other time scheme examples</a:t>
            </a:r>
            <a:r>
              <a:rPr lang="en-US" altLang="en-US" sz="2800" dirty="0" smtClean="0"/>
              <a:t>…</a:t>
            </a:r>
            <a:endParaRPr lang="en-US" altLang="en-US" sz="2800" dirty="0"/>
          </a:p>
        </p:txBody>
      </p:sp>
      <p:graphicFrame>
        <p:nvGraphicFramePr>
          <p:cNvPr id="123911" name="Object 7"/>
          <p:cNvGraphicFramePr>
            <a:graphicFrameLocks noChangeAspect="1"/>
          </p:cNvGraphicFramePr>
          <p:nvPr/>
        </p:nvGraphicFramePr>
        <p:xfrm>
          <a:off x="4495800" y="2590800"/>
          <a:ext cx="4260850" cy="315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87" name="Photo Editor Photo" r:id="rId3" imgW="14085714" imgH="10447619" progId="MSPhotoEd.3">
                  <p:embed/>
                </p:oleObj>
              </mc:Choice>
              <mc:Fallback>
                <p:oleObj name="Photo Editor Photo" r:id="rId3" imgW="14085714" imgH="10447619" progId="MSPhotoEd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590800"/>
                        <a:ext cx="4260850" cy="315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12" name="Object 8"/>
          <p:cNvGraphicFramePr>
            <a:graphicFrameLocks noChangeAspect="1"/>
          </p:cNvGraphicFramePr>
          <p:nvPr/>
        </p:nvGraphicFramePr>
        <p:xfrm>
          <a:off x="4495800" y="2133600"/>
          <a:ext cx="42672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88" name="Photo Editor Photo" r:id="rId5" imgW="14009524" imgH="1324160" progId="MSPhotoEd.3">
                  <p:embed/>
                </p:oleObj>
              </mc:Choice>
              <mc:Fallback>
                <p:oleObj name="Photo Editor Photo" r:id="rId5" imgW="14009524" imgH="1324160" progId="MSPhotoEd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133600"/>
                        <a:ext cx="426720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5084" y="6351451"/>
            <a:ext cx="646232" cy="274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114800"/>
          </a:xfrm>
          <a:noFill/>
          <a:ln/>
        </p:spPr>
        <p:txBody>
          <a:bodyPr/>
          <a:lstStyle/>
          <a:p>
            <a:r>
              <a:rPr lang="en-US" altLang="en-US" sz="2800" dirty="0"/>
              <a:t>Other time scheme examples</a:t>
            </a:r>
            <a:r>
              <a:rPr lang="en-US" altLang="en-US" sz="2800" dirty="0" smtClean="0"/>
              <a:t>…</a:t>
            </a:r>
            <a:endParaRPr lang="en-US" altLang="en-US" sz="2800" dirty="0"/>
          </a:p>
        </p:txBody>
      </p:sp>
      <p:pic>
        <p:nvPicPr>
          <p:cNvPr id="124933" name="Picture 5" descr="ek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81200"/>
            <a:ext cx="4246563" cy="215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084" y="6351451"/>
            <a:ext cx="646232" cy="274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114800"/>
          </a:xfrm>
          <a:noFill/>
          <a:ln/>
        </p:spPr>
        <p:txBody>
          <a:bodyPr/>
          <a:lstStyle/>
          <a:p>
            <a:r>
              <a:rPr lang="en-US" altLang="en-US" sz="2800" dirty="0"/>
              <a:t>Implicit </a:t>
            </a:r>
            <a:r>
              <a:rPr lang="en-US" altLang="en-US" sz="2800" dirty="0" smtClean="0"/>
              <a:t>time schemes</a:t>
            </a:r>
            <a:endParaRPr lang="en-US" altLang="en-US" sz="2800" dirty="0"/>
          </a:p>
          <a:p>
            <a:pPr lvl="1"/>
            <a:r>
              <a:rPr lang="en-US" altLang="en-US" sz="2400" dirty="0"/>
              <a:t>The advection or diffusion terms are written in terms of the new time level variables</a:t>
            </a:r>
          </a:p>
        </p:txBody>
      </p:sp>
      <p:graphicFrame>
        <p:nvGraphicFramePr>
          <p:cNvPr id="1290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7678762"/>
              </p:ext>
            </p:extLst>
          </p:nvPr>
        </p:nvGraphicFramePr>
        <p:xfrm>
          <a:off x="419100" y="4660900"/>
          <a:ext cx="8229600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10" name="Equation" r:id="rId3" imgW="4152600" imgH="457200" progId="Equation.3">
                  <p:embed/>
                </p:oleObj>
              </mc:Choice>
              <mc:Fallback>
                <p:oleObj name="Equation" r:id="rId3" imgW="415260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4660900"/>
                        <a:ext cx="8229600" cy="906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30" name="Oval 6"/>
          <p:cNvSpPr>
            <a:spLocks noChangeArrowheads="1"/>
          </p:cNvSpPr>
          <p:nvPr/>
        </p:nvSpPr>
        <p:spPr bwMode="auto">
          <a:xfrm>
            <a:off x="6553200" y="4648200"/>
            <a:ext cx="762000" cy="5334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1" name="Oval 7"/>
          <p:cNvSpPr>
            <a:spLocks noChangeArrowheads="1"/>
          </p:cNvSpPr>
          <p:nvPr/>
        </p:nvSpPr>
        <p:spPr bwMode="auto">
          <a:xfrm>
            <a:off x="7391400" y="4648200"/>
            <a:ext cx="762000" cy="5334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2" name="Line 8"/>
          <p:cNvSpPr>
            <a:spLocks noChangeShapeType="1"/>
          </p:cNvSpPr>
          <p:nvPr/>
        </p:nvSpPr>
        <p:spPr bwMode="auto">
          <a:xfrm>
            <a:off x="3886200" y="3505200"/>
            <a:ext cx="3886200" cy="1143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33" name="Line 9"/>
          <p:cNvSpPr>
            <a:spLocks noChangeShapeType="1"/>
          </p:cNvSpPr>
          <p:nvPr/>
        </p:nvSpPr>
        <p:spPr bwMode="auto">
          <a:xfrm>
            <a:off x="3886200" y="3505200"/>
            <a:ext cx="2895600" cy="1143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29034" name="Object 10"/>
          <p:cNvGraphicFramePr>
            <a:graphicFrameLocks noChangeAspect="1"/>
          </p:cNvGraphicFramePr>
          <p:nvPr/>
        </p:nvGraphicFramePr>
        <p:xfrm>
          <a:off x="5257800" y="2508250"/>
          <a:ext cx="35052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11" name="Equation" r:id="rId5" imgW="1498320" imgH="393480" progId="Equation.3">
                  <p:embed/>
                </p:oleObj>
              </mc:Choice>
              <mc:Fallback>
                <p:oleObj name="Equation" r:id="rId5" imgW="1498320" imgH="3934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508250"/>
                        <a:ext cx="3505200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35" name="Text Box 11"/>
          <p:cNvSpPr txBox="1">
            <a:spLocks noChangeArrowheads="1"/>
          </p:cNvSpPr>
          <p:nvPr/>
        </p:nvSpPr>
        <p:spPr bwMode="auto">
          <a:xfrm>
            <a:off x="4876800" y="2133600"/>
            <a:ext cx="76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sng"/>
              <a:t>PDE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Applied NWP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572000"/>
          </a:xfrm>
          <a:noFill/>
          <a:ln/>
        </p:spPr>
        <p:txBody>
          <a:bodyPr/>
          <a:lstStyle/>
          <a:p>
            <a:r>
              <a:rPr lang="en-US" altLang="en-US" sz="2800" dirty="0"/>
              <a:t>Implicit </a:t>
            </a:r>
            <a:r>
              <a:rPr lang="en-US" altLang="en-US" sz="2800" dirty="0" smtClean="0"/>
              <a:t>time schemes</a:t>
            </a:r>
            <a:endParaRPr lang="en-US" altLang="en-US" sz="2800" dirty="0"/>
          </a:p>
          <a:p>
            <a:pPr lvl="1"/>
            <a:r>
              <a:rPr lang="en-US" altLang="en-US" sz="2400" dirty="0"/>
              <a:t>Why implicit time schemes?</a:t>
            </a:r>
          </a:p>
          <a:p>
            <a:pPr lvl="1"/>
            <a:endParaRPr lang="en-US" altLang="en-US" sz="2400" dirty="0"/>
          </a:p>
          <a:p>
            <a:pPr lvl="1"/>
            <a:endParaRPr lang="en-US" altLang="en-US" sz="2400" dirty="0"/>
          </a:p>
          <a:p>
            <a:pPr lvl="1"/>
            <a:endParaRPr lang="en-US" altLang="en-US" sz="2400" dirty="0"/>
          </a:p>
          <a:p>
            <a:pPr lvl="1"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They allow for time steps </a:t>
            </a:r>
            <a:r>
              <a:rPr lang="en-US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 larger </a:t>
            </a:r>
            <a:r>
              <a:rPr lang="en-US" altLang="en-US" sz="2400" dirty="0">
                <a:solidFill>
                  <a:srgbClr val="FF0000"/>
                </a:solidFill>
              </a:rPr>
              <a:t>than those required by the CFL condition</a:t>
            </a:r>
          </a:p>
        </p:txBody>
      </p:sp>
      <p:graphicFrame>
        <p:nvGraphicFramePr>
          <p:cNvPr id="130057" name="Object 9"/>
          <p:cNvGraphicFramePr>
            <a:graphicFrameLocks noChangeAspect="1"/>
          </p:cNvGraphicFramePr>
          <p:nvPr/>
        </p:nvGraphicFramePr>
        <p:xfrm>
          <a:off x="5257800" y="2508250"/>
          <a:ext cx="35052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34" name="Equation" r:id="rId3" imgW="1498320" imgH="393480" progId="Equation.3">
                  <p:embed/>
                </p:oleObj>
              </mc:Choice>
              <mc:Fallback>
                <p:oleObj name="Equation" r:id="rId3" imgW="1498320" imgH="3934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508250"/>
                        <a:ext cx="3505200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58" name="Text Box 10"/>
          <p:cNvSpPr txBox="1">
            <a:spLocks noChangeArrowheads="1"/>
          </p:cNvSpPr>
          <p:nvPr/>
        </p:nvSpPr>
        <p:spPr bwMode="auto">
          <a:xfrm>
            <a:off x="4876800" y="2133600"/>
            <a:ext cx="76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sng"/>
              <a:t>PDE</a:t>
            </a:r>
          </a:p>
        </p:txBody>
      </p:sp>
      <p:sp>
        <p:nvSpPr>
          <p:cNvPr id="130059" name="Text Box 11"/>
          <p:cNvSpPr txBox="1">
            <a:spLocks noChangeArrowheads="1"/>
          </p:cNvSpPr>
          <p:nvPr/>
        </p:nvSpPr>
        <p:spPr bwMode="auto">
          <a:xfrm>
            <a:off x="4794250" y="5470525"/>
            <a:ext cx="38925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FF0000"/>
                </a:solidFill>
              </a:rPr>
              <a:t>(also damp the amplitude of the fast </a:t>
            </a:r>
          </a:p>
          <a:p>
            <a:r>
              <a:rPr lang="en-US" altLang="en-US" sz="2000">
                <a:solidFill>
                  <a:srgbClr val="FF0000"/>
                </a:solidFill>
              </a:rPr>
              <a:t>moving gravity waves)</a:t>
            </a: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1004575"/>
              </p:ext>
            </p:extLst>
          </p:nvPr>
        </p:nvGraphicFramePr>
        <p:xfrm>
          <a:off x="431074" y="3543299"/>
          <a:ext cx="8229600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35" name="Equation" r:id="rId5" imgW="4152600" imgH="457200" progId="Equation.3">
                  <p:embed/>
                </p:oleObj>
              </mc:Choice>
              <mc:Fallback>
                <p:oleObj name="Equation" r:id="rId5" imgW="4152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074" y="3543299"/>
                        <a:ext cx="8229600" cy="906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0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572000"/>
          </a:xfrm>
          <a:noFill/>
          <a:ln/>
        </p:spPr>
        <p:txBody>
          <a:bodyPr/>
          <a:lstStyle/>
          <a:p>
            <a:r>
              <a:rPr lang="en-US" altLang="en-US" sz="2800" dirty="0"/>
              <a:t>Implicit time schemes</a:t>
            </a:r>
          </a:p>
          <a:p>
            <a:pPr lvl="1"/>
            <a:r>
              <a:rPr lang="en-US" altLang="en-US" sz="2400" dirty="0"/>
              <a:t>Amplification factor;</a:t>
            </a:r>
          </a:p>
          <a:p>
            <a:pPr lvl="1"/>
            <a:endParaRPr lang="en-US" altLang="en-US" sz="2400" dirty="0"/>
          </a:p>
          <a:p>
            <a:pPr lvl="1"/>
            <a:endParaRPr lang="en-US" altLang="en-US" sz="2400" dirty="0"/>
          </a:p>
          <a:p>
            <a:pPr lvl="1"/>
            <a:endParaRPr lang="en-US" altLang="en-US" sz="2400" dirty="0"/>
          </a:p>
        </p:txBody>
      </p:sp>
      <p:graphicFrame>
        <p:nvGraphicFramePr>
          <p:cNvPr id="1310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3829891"/>
              </p:ext>
            </p:extLst>
          </p:nvPr>
        </p:nvGraphicFramePr>
        <p:xfrm>
          <a:off x="1709738" y="3048000"/>
          <a:ext cx="5129212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70" name="Equation" r:id="rId3" imgW="2958840" imgH="761760" progId="Equation.3">
                  <p:embed/>
                </p:oleObj>
              </mc:Choice>
              <mc:Fallback>
                <p:oleObj name="Equation" r:id="rId3" imgW="2958840" imgH="7617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9738" y="3048000"/>
                        <a:ext cx="5129212" cy="1320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081" name="Text Box 9"/>
          <p:cNvSpPr txBox="1">
            <a:spLocks noChangeArrowheads="1"/>
          </p:cNvSpPr>
          <p:nvPr/>
        </p:nvSpPr>
        <p:spPr bwMode="auto">
          <a:xfrm>
            <a:off x="441325" y="4625975"/>
            <a:ext cx="85391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If we choose </a:t>
            </a:r>
            <a:r>
              <a:rPr lang="en-US" altLang="en-US" sz="2000" i="1">
                <a:latin typeface="Symbol" panose="05050102010706020507" pitchFamily="18" charset="2"/>
              </a:rPr>
              <a:t>a</a:t>
            </a:r>
            <a:r>
              <a:rPr lang="en-US" altLang="en-US" sz="2000"/>
              <a:t> such that it is less than or equal to 0.5, the amplification factor is </a:t>
            </a:r>
          </a:p>
          <a:p>
            <a:r>
              <a:rPr lang="en-US" altLang="en-US" sz="2000"/>
              <a:t>guaranteed to be less than or equal to 1.0 </a:t>
            </a:r>
            <a:r>
              <a:rPr lang="en-US" altLang="en-US" sz="2000">
                <a:sym typeface="Wingdings" panose="05000000000000000000" pitchFamily="2" charset="2"/>
              </a:rPr>
              <a:t> when the weight of the “new” time </a:t>
            </a:r>
          </a:p>
          <a:p>
            <a:r>
              <a:rPr lang="en-US" altLang="en-US" sz="2000">
                <a:sym typeface="Wingdings" panose="05000000000000000000" pitchFamily="2" charset="2"/>
              </a:rPr>
              <a:t>values is the same as the weight of the “old” time values, </a:t>
            </a:r>
            <a:r>
              <a:rPr lang="en-US" altLang="en-US" sz="2000" i="1">
                <a:sym typeface="Wingdings" panose="05000000000000000000" pitchFamily="2" charset="2"/>
              </a:rPr>
              <a:t>there is no restriction on</a:t>
            </a:r>
          </a:p>
          <a:p>
            <a:r>
              <a:rPr lang="en-US" altLang="en-US" sz="2000" i="1">
                <a:sym typeface="Wingdings" panose="05000000000000000000" pitchFamily="2" charset="2"/>
              </a:rPr>
              <a:t>the size that </a:t>
            </a:r>
            <a:r>
              <a:rPr lang="en-US" altLang="en-US" sz="2000">
                <a:latin typeface="Symbol" panose="05050102010706020507" pitchFamily="18" charset="2"/>
                <a:sym typeface="Wingdings" panose="05000000000000000000" pitchFamily="2" charset="2"/>
              </a:rPr>
              <a:t>D</a:t>
            </a:r>
            <a:r>
              <a:rPr lang="en-US" altLang="en-US" sz="2000" i="1">
                <a:sym typeface="Wingdings" panose="05000000000000000000" pitchFamily="2" charset="2"/>
              </a:rPr>
              <a:t>t can take</a:t>
            </a:r>
            <a:r>
              <a:rPr lang="en-US" altLang="en-US" sz="2000">
                <a:sym typeface="Wingdings" panose="05000000000000000000" pitchFamily="2" charset="2"/>
              </a:rPr>
              <a:t>!</a:t>
            </a:r>
            <a:endParaRPr lang="en-US" altLang="en-US" sz="2000"/>
          </a:p>
        </p:txBody>
      </p:sp>
      <p:pic>
        <p:nvPicPr>
          <p:cNvPr id="131082" name="Picture 10" descr="ekf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50" y="1524000"/>
            <a:ext cx="4044950" cy="170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1231" y="3017190"/>
            <a:ext cx="646232" cy="274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5720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Implicit time schemes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a point at the new time level is influenced by all the values at the new level, which avoids extrapolation, and therefore is </a:t>
            </a:r>
            <a:r>
              <a:rPr lang="en-US" altLang="en-US" sz="2400" i="1"/>
              <a:t>absolutely stable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if </a:t>
            </a:r>
            <a:r>
              <a:rPr lang="en-US" altLang="en-US" sz="2400" i="1">
                <a:latin typeface="Symbol" panose="05050102010706020507" pitchFamily="18" charset="2"/>
              </a:rPr>
              <a:t>a</a:t>
            </a:r>
            <a:r>
              <a:rPr lang="en-US" altLang="en-US" sz="2400"/>
              <a:t> is less than 0.5, the implicit time scheme becomes a </a:t>
            </a:r>
            <a:r>
              <a:rPr lang="en-US" altLang="en-US" sz="2400" i="1"/>
              <a:t>damping</a:t>
            </a:r>
            <a:r>
              <a:rPr lang="en-US" altLang="en-US" sz="2400"/>
              <a:t> scheme</a:t>
            </a:r>
          </a:p>
        </p:txBody>
      </p:sp>
      <p:pic>
        <p:nvPicPr>
          <p:cNvPr id="132102" name="Picture 6" descr="ekf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50" y="1524000"/>
            <a:ext cx="4044950" cy="170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370046"/>
              </p:ext>
            </p:extLst>
          </p:nvPr>
        </p:nvGraphicFramePr>
        <p:xfrm>
          <a:off x="3862388" y="5257800"/>
          <a:ext cx="5129212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91" name="Equation" r:id="rId4" imgW="2958840" imgH="761760" progId="Equation.3">
                  <p:embed/>
                </p:oleObj>
              </mc:Choice>
              <mc:Fallback>
                <p:oleObj name="Equation" r:id="rId4" imgW="295884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2388" y="5257800"/>
                        <a:ext cx="5129212" cy="1320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1231" y="3017190"/>
            <a:ext cx="646232" cy="274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3810000" cy="4724400"/>
          </a:xfrm>
        </p:spPr>
        <p:txBody>
          <a:bodyPr/>
          <a:lstStyle/>
          <a:p>
            <a:r>
              <a:rPr lang="en-US" altLang="en-US" sz="2800" u="sng"/>
              <a:t>DERIVATIVES</a:t>
            </a:r>
            <a:r>
              <a:rPr lang="en-US" altLang="en-US" sz="2800"/>
              <a:t>*</a:t>
            </a:r>
          </a:p>
          <a:p>
            <a:pPr lvl="1"/>
            <a:r>
              <a:rPr lang="en-US" altLang="en-US" sz="2400"/>
              <a:t>The limit</a:t>
            </a:r>
          </a:p>
          <a:p>
            <a:pPr lvl="1"/>
            <a:endParaRPr lang="en-US" altLang="en-US" sz="2400"/>
          </a:p>
          <a:p>
            <a:pPr lvl="1"/>
            <a:endParaRPr lang="en-US" altLang="en-US" sz="2400"/>
          </a:p>
          <a:p>
            <a:pPr lvl="1"/>
            <a:endParaRPr lang="en-US" altLang="en-US" sz="2400"/>
          </a:p>
          <a:p>
            <a:pPr lvl="1">
              <a:buFontTx/>
              <a:buNone/>
            </a:pPr>
            <a:r>
              <a:rPr lang="en-US" altLang="en-US" sz="2400"/>
              <a:t>is called the </a:t>
            </a:r>
            <a:r>
              <a:rPr lang="en-US" altLang="en-US" sz="2400" b="1"/>
              <a:t>derivative</a:t>
            </a:r>
            <a:r>
              <a:rPr lang="en-US" altLang="en-US" sz="2400"/>
              <a:t> of </a:t>
            </a:r>
            <a:r>
              <a:rPr lang="en-US" altLang="en-US" sz="2400" i="1"/>
              <a:t>f</a:t>
            </a:r>
            <a:r>
              <a:rPr lang="en-US" altLang="en-US" sz="2400"/>
              <a:t> at </a:t>
            </a:r>
            <a:r>
              <a:rPr lang="en-US" altLang="en-US" sz="2400" i="1"/>
              <a:t>x</a:t>
            </a:r>
            <a:r>
              <a:rPr lang="en-US" altLang="en-US" sz="2400"/>
              <a:t> (provided the limit exists).</a:t>
            </a:r>
          </a:p>
        </p:txBody>
      </p:sp>
      <p:pic>
        <p:nvPicPr>
          <p:cNvPr id="78853" name="Picture 5" descr="Graph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812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4179888" y="3352800"/>
            <a:ext cx="528637" cy="3460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/>
              <a:t>f </a:t>
            </a:r>
            <a:r>
              <a:rPr lang="en-US" altLang="en-US"/>
              <a:t>(</a:t>
            </a:r>
            <a:r>
              <a:rPr lang="en-US" altLang="en-US" i="1"/>
              <a:t>x</a:t>
            </a:r>
            <a:r>
              <a:rPr lang="en-US" altLang="en-US"/>
              <a:t>)</a:t>
            </a:r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6694488" y="5302250"/>
            <a:ext cx="533400" cy="3460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/>
              <a:t>x </a:t>
            </a:r>
            <a:r>
              <a:rPr lang="en-US" altLang="en-US">
                <a:sym typeface="Wingdings" panose="05000000000000000000" pitchFamily="2" charset="2"/>
              </a:rPr>
              <a:t></a:t>
            </a:r>
            <a:endParaRPr lang="en-US" altLang="en-US"/>
          </a:p>
        </p:txBody>
      </p:sp>
      <p:graphicFrame>
        <p:nvGraphicFramePr>
          <p:cNvPr id="7885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8953470"/>
              </p:ext>
            </p:extLst>
          </p:nvPr>
        </p:nvGraphicFramePr>
        <p:xfrm>
          <a:off x="990600" y="3048000"/>
          <a:ext cx="2459038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47" name="Equation" r:id="rId4" imgW="1384200" imgH="393480" progId="Equation.3">
                  <p:embed/>
                </p:oleObj>
              </mc:Choice>
              <mc:Fallback>
                <p:oleObj name="Equation" r:id="rId4" imgW="1384200" imgH="393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048000"/>
                        <a:ext cx="2459038" cy="70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5791200" y="6369050"/>
            <a:ext cx="3197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*(Larson and Hostetler, 1982, p.101)</a:t>
            </a:r>
          </a:p>
        </p:txBody>
      </p:sp>
      <p:sp>
        <p:nvSpPr>
          <p:cNvPr id="78858" name="Line 10"/>
          <p:cNvSpPr>
            <a:spLocks noChangeShapeType="1"/>
          </p:cNvSpPr>
          <p:nvPr/>
        </p:nvSpPr>
        <p:spPr bwMode="auto">
          <a:xfrm flipV="1">
            <a:off x="6400800" y="4114800"/>
            <a:ext cx="0" cy="914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9" name="Line 11"/>
          <p:cNvSpPr>
            <a:spLocks noChangeShapeType="1"/>
          </p:cNvSpPr>
          <p:nvPr/>
        </p:nvSpPr>
        <p:spPr bwMode="auto">
          <a:xfrm flipH="1">
            <a:off x="5181600" y="4114800"/>
            <a:ext cx="1219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6482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Implicit time schemes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A great </a:t>
            </a:r>
            <a:r>
              <a:rPr lang="en-US" altLang="en-US" sz="2400">
                <a:solidFill>
                  <a:srgbClr val="FF0000"/>
                </a:solidFill>
              </a:rPr>
              <a:t>disadvantage</a:t>
            </a:r>
            <a:r>
              <a:rPr lang="en-US" altLang="en-US" sz="2400"/>
              <a:t>!!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/>
              <a:t>Since </a:t>
            </a:r>
            <a:r>
              <a:rPr lang="en-US" altLang="en-US" sz="2400" i="1"/>
              <a:t>U </a:t>
            </a:r>
            <a:r>
              <a:rPr lang="en-US" altLang="en-US" sz="2400" i="1" baseline="30000"/>
              <a:t>n+</a:t>
            </a:r>
            <a:r>
              <a:rPr lang="en-US" altLang="en-US" sz="2400" baseline="30000"/>
              <a:t>1</a:t>
            </a:r>
            <a:r>
              <a:rPr lang="en-US" altLang="en-US" sz="2400"/>
              <a:t> appears on the left- and right-hand sides of the FDE, the solution for </a:t>
            </a:r>
            <a:r>
              <a:rPr lang="en-US" altLang="en-US" sz="2400" i="1"/>
              <a:t>U </a:t>
            </a:r>
            <a:r>
              <a:rPr lang="en-US" altLang="en-US" sz="2400" i="1" baseline="30000"/>
              <a:t>n+</a:t>
            </a:r>
            <a:r>
              <a:rPr lang="en-US" altLang="en-US" sz="2400" baseline="30000"/>
              <a:t>1</a:t>
            </a:r>
            <a:r>
              <a:rPr lang="en-US" altLang="en-US" sz="2400"/>
              <a:t> in general requires the solution of a system of equations (</a:t>
            </a:r>
            <a:r>
              <a:rPr lang="en-US" altLang="en-US" sz="2400">
                <a:solidFill>
                  <a:srgbClr val="FF0000"/>
                </a:solidFill>
              </a:rPr>
              <a:t>added computational cost</a:t>
            </a:r>
            <a:r>
              <a:rPr lang="en-US" altLang="en-US" sz="2400"/>
              <a:t> compared to explicit schemes)</a:t>
            </a:r>
          </a:p>
        </p:txBody>
      </p:sp>
      <p:pic>
        <p:nvPicPr>
          <p:cNvPr id="133127" name="Picture 7" descr="t2img1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09800"/>
            <a:ext cx="4191000" cy="157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5240338" y="3946525"/>
            <a:ext cx="29892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http://mathworld.wolfram.com/TridiagonalMatrix.html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8494" y="5943600"/>
            <a:ext cx="5716906" cy="628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648200"/>
          </a:xfrm>
          <a:noFill/>
          <a:ln/>
        </p:spPr>
        <p:txBody>
          <a:bodyPr/>
          <a:lstStyle/>
          <a:p>
            <a:r>
              <a:rPr lang="en-US" altLang="en-US" sz="2800"/>
              <a:t>Implicit time schemes</a:t>
            </a:r>
          </a:p>
          <a:p>
            <a:pPr lvl="1"/>
            <a:r>
              <a:rPr lang="en-US" altLang="en-US" sz="2400"/>
              <a:t>A great </a:t>
            </a:r>
            <a:r>
              <a:rPr lang="en-US" altLang="en-US" sz="2400">
                <a:solidFill>
                  <a:srgbClr val="FF0000"/>
                </a:solidFill>
              </a:rPr>
              <a:t>disadvantage</a:t>
            </a:r>
            <a:r>
              <a:rPr lang="en-US" altLang="en-US" sz="2400"/>
              <a:t>!!</a:t>
            </a:r>
          </a:p>
          <a:p>
            <a:pPr lvl="1">
              <a:buFontTx/>
              <a:buNone/>
            </a:pPr>
            <a:r>
              <a:rPr lang="en-US" altLang="en-US" sz="2400"/>
              <a:t>Solution requires either </a:t>
            </a:r>
          </a:p>
          <a:p>
            <a:pPr lvl="1">
              <a:buFontTx/>
              <a:buChar char="o"/>
            </a:pPr>
            <a:r>
              <a:rPr lang="en-US" altLang="en-US" sz="2400" u="sng"/>
              <a:t>matrix inversion</a:t>
            </a:r>
            <a:r>
              <a:rPr lang="en-US" altLang="en-US" sz="2400"/>
              <a:t> relatively fast if equations can be reduced to a tridiagonal matrix </a:t>
            </a:r>
          </a:p>
          <a:p>
            <a:pPr lvl="1">
              <a:buFontTx/>
              <a:buChar char="o"/>
            </a:pPr>
            <a:r>
              <a:rPr lang="en-US" altLang="en-US" sz="2400" u="sng"/>
              <a:t>the relaxation method</a:t>
            </a:r>
            <a:r>
              <a:rPr lang="en-US" altLang="en-US" sz="2400"/>
              <a:t> for a large number of grid points</a:t>
            </a:r>
          </a:p>
        </p:txBody>
      </p:sp>
      <p:pic>
        <p:nvPicPr>
          <p:cNvPr id="134148" name="Picture 4" descr="t2img1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09800"/>
            <a:ext cx="4191000" cy="157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5240338" y="3946525"/>
            <a:ext cx="29892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http://mathworld.wolfram.com/TridiagonalMatrix.html</a:t>
            </a:r>
          </a:p>
        </p:txBody>
      </p:sp>
      <p:sp>
        <p:nvSpPr>
          <p:cNvPr id="134151" name="Text Box 7"/>
          <p:cNvSpPr txBox="1">
            <a:spLocks noChangeArrowheads="1"/>
          </p:cNvSpPr>
          <p:nvPr/>
        </p:nvSpPr>
        <p:spPr bwMode="auto">
          <a:xfrm>
            <a:off x="5791200" y="18669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tridiagonal matrix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177" name="Object 9"/>
          <p:cNvGraphicFramePr>
            <a:graphicFrameLocks noChangeAspect="1"/>
          </p:cNvGraphicFramePr>
          <p:nvPr/>
        </p:nvGraphicFramePr>
        <p:xfrm>
          <a:off x="5867400" y="2200275"/>
          <a:ext cx="1752600" cy="245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53" name="Photo Editor Photo" r:id="rId3" imgW="1752381" imgH="2457143" progId="MSPhotoEd.3">
                  <p:embed/>
                </p:oleObj>
              </mc:Choice>
              <mc:Fallback>
                <p:oleObj name="Photo Editor Photo" r:id="rId3" imgW="1752381" imgH="2457143" progId="MSPhotoEd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200275"/>
                        <a:ext cx="1752600" cy="245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648200"/>
          </a:xfrm>
          <a:noFill/>
          <a:ln/>
        </p:spPr>
        <p:txBody>
          <a:bodyPr/>
          <a:lstStyle/>
          <a:p>
            <a:r>
              <a:rPr lang="en-US" altLang="en-US" sz="2800"/>
              <a:t>Semi-implicit time schemes</a:t>
            </a:r>
          </a:p>
          <a:p>
            <a:pPr lvl="1"/>
            <a:r>
              <a:rPr lang="en-US" altLang="en-US" sz="2400"/>
              <a:t>Fast and slow moving waves are separated</a:t>
            </a:r>
          </a:p>
          <a:p>
            <a:pPr lvl="1"/>
            <a:r>
              <a:rPr lang="en-US" altLang="en-US" sz="2400"/>
              <a:t>Low frequency (slow) modes</a:t>
            </a:r>
            <a:r>
              <a:rPr lang="en-US" altLang="en-US" sz="2400">
                <a:sym typeface="Wingdings" panose="05000000000000000000" pitchFamily="2" charset="2"/>
              </a:rPr>
              <a:t>explicit t.s.</a:t>
            </a:r>
          </a:p>
          <a:p>
            <a:pPr lvl="1"/>
            <a:r>
              <a:rPr lang="en-US" altLang="en-US" sz="2400">
                <a:sym typeface="Wingdings" panose="05000000000000000000" pitchFamily="2" charset="2"/>
              </a:rPr>
              <a:t>High frequency (fast) modesimplicit t.s.</a:t>
            </a:r>
            <a:endParaRPr lang="en-US" altLang="en-US" sz="2400"/>
          </a:p>
        </p:txBody>
      </p:sp>
      <p:sp>
        <p:nvSpPr>
          <p:cNvPr id="135173" name="Text Box 5"/>
          <p:cNvSpPr txBox="1">
            <a:spLocks noChangeArrowheads="1"/>
          </p:cNvSpPr>
          <p:nvPr/>
        </p:nvSpPr>
        <p:spPr bwMode="auto">
          <a:xfrm>
            <a:off x="5240338" y="6461125"/>
            <a:ext cx="32035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http://looneytunes.warnerbros.com/web/stars/stars_wile.jsp</a:t>
            </a:r>
          </a:p>
        </p:txBody>
      </p:sp>
      <p:graphicFrame>
        <p:nvGraphicFramePr>
          <p:cNvPr id="135176" name="Object 8"/>
          <p:cNvGraphicFramePr>
            <a:graphicFrameLocks noChangeAspect="1"/>
          </p:cNvGraphicFramePr>
          <p:nvPr/>
        </p:nvGraphicFramePr>
        <p:xfrm>
          <a:off x="6181725" y="4543425"/>
          <a:ext cx="981075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354" name="Photo Editor Photo" r:id="rId5" imgW="980952" imgH="1476190" progId="MSPhotoEd.3">
                  <p:embed/>
                </p:oleObj>
              </mc:Choice>
              <mc:Fallback>
                <p:oleObj name="Photo Editor Photo" r:id="rId5" imgW="980952" imgH="1476190" progId="MSPhotoEd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1725" y="4543425"/>
                        <a:ext cx="981075" cy="147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178" name="Text Box 10"/>
          <p:cNvSpPr txBox="1">
            <a:spLocks noChangeArrowheads="1"/>
          </p:cNvSpPr>
          <p:nvPr/>
        </p:nvSpPr>
        <p:spPr bwMode="auto">
          <a:xfrm>
            <a:off x="228600" y="5638800"/>
            <a:ext cx="48371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The semi-implicit schemes were developed to</a:t>
            </a:r>
          </a:p>
          <a:p>
            <a:r>
              <a:rPr lang="en-US" altLang="en-US" sz="2000"/>
              <a:t>slow down the fast (“unweather-like”) modes</a:t>
            </a:r>
          </a:p>
          <a:p>
            <a:r>
              <a:rPr lang="en-US" altLang="en-US" sz="2000"/>
              <a:t>[e.g. gravity waves and sound waves].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6482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Semi-implicit time schemes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Slowing down the fast modes forces them to satisfy the CFL (von Neumann) stability criterion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/>
              <a:t>Another approach</a:t>
            </a:r>
            <a:r>
              <a:rPr lang="en-US" altLang="en-US" sz="2400">
                <a:sym typeface="Wingdings" panose="05000000000000000000" pitchFamily="2" charset="2"/>
              </a:rPr>
              <a:t> the use of fractional steps with fast mode terms integrated with small time steps</a:t>
            </a:r>
            <a:endParaRPr lang="en-US" altLang="en-US" sz="2400"/>
          </a:p>
        </p:txBody>
      </p:sp>
      <p:sp>
        <p:nvSpPr>
          <p:cNvPr id="136197" name="Text Box 5"/>
          <p:cNvSpPr txBox="1">
            <a:spLocks noChangeArrowheads="1"/>
          </p:cNvSpPr>
          <p:nvPr/>
        </p:nvSpPr>
        <p:spPr bwMode="auto">
          <a:xfrm>
            <a:off x="5240338" y="4114800"/>
            <a:ext cx="32035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http://looneytunes.warnerbros.com/web/stars/stars_wile.jsp</a:t>
            </a:r>
          </a:p>
        </p:txBody>
      </p:sp>
      <p:graphicFrame>
        <p:nvGraphicFramePr>
          <p:cNvPr id="136198" name="Object 6"/>
          <p:cNvGraphicFramePr>
            <a:graphicFrameLocks noChangeAspect="1"/>
          </p:cNvGraphicFramePr>
          <p:nvPr/>
        </p:nvGraphicFramePr>
        <p:xfrm>
          <a:off x="6181725" y="2514600"/>
          <a:ext cx="981075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87" name="Photo Editor Photo" r:id="rId3" imgW="980952" imgH="1476190" progId="MSPhotoEd.3">
                  <p:embed/>
                </p:oleObj>
              </mc:Choice>
              <mc:Fallback>
                <p:oleObj name="Photo Editor Photo" r:id="rId3" imgW="980952" imgH="1476190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1725" y="2514600"/>
                        <a:ext cx="981075" cy="147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648200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Truncation errors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Space [D&amp;VK 3.3, 3.4]</a:t>
            </a:r>
            <a:endParaRPr lang="en-US" altLang="en-US" sz="2400" dirty="0"/>
          </a:p>
          <a:p>
            <a:pPr lvl="1"/>
            <a:r>
              <a:rPr lang="en-US" altLang="en-US" dirty="0"/>
              <a:t>Time [D&amp;VK </a:t>
            </a:r>
            <a:r>
              <a:rPr lang="en-US" altLang="en-US" dirty="0" smtClean="0"/>
              <a:t>3.5]</a:t>
            </a:r>
            <a:endParaRPr lang="en-US" altLang="en-US" sz="2400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 dirty="0"/>
              <a:t>Space truncation errors tend to dominate the total forecast errors.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 dirty="0"/>
              <a:t>For “weather waves” the time step used are much smaller than would be required to physically resolve the wave frequency. </a:t>
            </a:r>
          </a:p>
        </p:txBody>
      </p:sp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4953000" y="5330825"/>
            <a:ext cx="39592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900"/>
              <a:t>http://humanities.byu.edu/elc/student/idioms/proverbs/cry_over_spilled_milk.html</a:t>
            </a:r>
          </a:p>
        </p:txBody>
      </p:sp>
      <p:pic>
        <p:nvPicPr>
          <p:cNvPr id="137223" name="Picture 7" descr="cry_over_spilt_mil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62175"/>
            <a:ext cx="38100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648200"/>
          </a:xfrm>
          <a:noFill/>
          <a:ln/>
        </p:spPr>
        <p:txBody>
          <a:bodyPr/>
          <a:lstStyle/>
          <a:p>
            <a:r>
              <a:rPr lang="en-US" altLang="en-US" sz="2800"/>
              <a:t>Space truncation errors</a:t>
            </a:r>
          </a:p>
          <a:p>
            <a:pPr>
              <a:buFontTx/>
              <a:buNone/>
            </a:pPr>
            <a:r>
              <a:rPr lang="en-US" altLang="en-US" sz="2800"/>
              <a:t>Let </a:t>
            </a:r>
            <a:r>
              <a:rPr lang="en-US" altLang="en-US" sz="2800" i="1"/>
              <a:t>c’</a:t>
            </a:r>
            <a:r>
              <a:rPr lang="en-US" altLang="en-US" sz="2800"/>
              <a:t> be the computational phase speed and </a:t>
            </a:r>
            <a:r>
              <a:rPr lang="en-US" altLang="en-US" sz="2800" i="1"/>
              <a:t>c</a:t>
            </a:r>
            <a:r>
              <a:rPr lang="en-US" altLang="en-US" sz="2800"/>
              <a:t> be the true (physical) phase speed of an atmospheric wave…</a:t>
            </a:r>
            <a:endParaRPr lang="en-US" altLang="en-US" sz="2800" i="1"/>
          </a:p>
        </p:txBody>
      </p:sp>
      <p:pic>
        <p:nvPicPr>
          <p:cNvPr id="139268" name="Picture 4" descr="ekf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1828800"/>
            <a:ext cx="447992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084" y="6439965"/>
            <a:ext cx="646232" cy="274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648200"/>
          </a:xfrm>
          <a:noFill/>
          <a:ln/>
        </p:spPr>
        <p:txBody>
          <a:bodyPr/>
          <a:lstStyle/>
          <a:p>
            <a:r>
              <a:rPr lang="en-US" altLang="en-US" sz="2800"/>
              <a:t>Space truncation errors</a:t>
            </a:r>
          </a:p>
          <a:p>
            <a:pPr lvl="1"/>
            <a:r>
              <a:rPr lang="en-US" altLang="en-US" sz="2400"/>
              <a:t>c’ is zero for smallest possible wavelength (L=2</a:t>
            </a:r>
            <a:r>
              <a:rPr lang="en-US" altLang="en-US" sz="2400">
                <a:latin typeface="Symbol" panose="05050102010706020507" pitchFamily="18" charset="2"/>
              </a:rPr>
              <a:t>D</a:t>
            </a:r>
            <a:r>
              <a:rPr lang="en-US" altLang="en-US" sz="2400"/>
              <a:t>x), they don’t move at all!</a:t>
            </a:r>
          </a:p>
          <a:p>
            <a:pPr lvl="1"/>
            <a:r>
              <a:rPr lang="en-US" altLang="en-US" sz="2400"/>
              <a:t>fourth order schemes are more accurate for longer waves</a:t>
            </a:r>
          </a:p>
        </p:txBody>
      </p:sp>
      <p:pic>
        <p:nvPicPr>
          <p:cNvPr id="140292" name="Picture 4" descr="ekf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1828800"/>
            <a:ext cx="447992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3" name="Oval 5"/>
          <p:cNvSpPr>
            <a:spLocks noChangeArrowheads="1"/>
          </p:cNvSpPr>
          <p:nvPr/>
        </p:nvSpPr>
        <p:spPr bwMode="auto">
          <a:xfrm>
            <a:off x="7467600" y="2362200"/>
            <a:ext cx="9144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648200"/>
          </a:xfrm>
          <a:noFill/>
          <a:ln/>
        </p:spPr>
        <p:txBody>
          <a:bodyPr/>
          <a:lstStyle/>
          <a:p>
            <a:r>
              <a:rPr lang="en-US" altLang="en-US" sz="2800"/>
              <a:t>Space truncation errors</a:t>
            </a:r>
          </a:p>
          <a:p>
            <a:pPr>
              <a:buFontTx/>
              <a:buNone/>
            </a:pPr>
            <a:r>
              <a:rPr lang="en-US" altLang="en-US" sz="2800"/>
              <a:t>Let </a:t>
            </a:r>
            <a:r>
              <a:rPr lang="en-US" altLang="en-US" sz="2800" i="1"/>
              <a:t> c</a:t>
            </a:r>
            <a:r>
              <a:rPr lang="en-US" altLang="en-US" sz="2800" i="1" baseline="-25000"/>
              <a:t>g</a:t>
            </a:r>
            <a:r>
              <a:rPr lang="en-US" altLang="en-US" sz="2800" i="1"/>
              <a:t>’</a:t>
            </a:r>
            <a:r>
              <a:rPr lang="en-US" altLang="en-US" sz="2800"/>
              <a:t>  be the computational group velocity (energy propagation) and </a:t>
            </a:r>
            <a:r>
              <a:rPr lang="en-US" altLang="en-US" sz="2800" i="1"/>
              <a:t>c</a:t>
            </a:r>
            <a:r>
              <a:rPr lang="en-US" altLang="en-US" sz="2800" i="1" baseline="-25000"/>
              <a:t>g</a:t>
            </a:r>
            <a:r>
              <a:rPr lang="en-US" altLang="en-US" sz="2800"/>
              <a:t> be the true (physical) group velocity of an atmospheric wave…</a:t>
            </a:r>
            <a:endParaRPr lang="en-US" altLang="en-US" sz="2800" i="1"/>
          </a:p>
        </p:txBody>
      </p:sp>
      <p:pic>
        <p:nvPicPr>
          <p:cNvPr id="141316" name="Picture 4" descr="ekf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1828800"/>
            <a:ext cx="447992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084" y="6439965"/>
            <a:ext cx="646232" cy="274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648200"/>
          </a:xfrm>
          <a:noFill/>
          <a:ln/>
        </p:spPr>
        <p:txBody>
          <a:bodyPr/>
          <a:lstStyle/>
          <a:p>
            <a:r>
              <a:rPr lang="en-US" altLang="en-US" sz="2800"/>
              <a:t>Space truncation errors</a:t>
            </a:r>
          </a:p>
          <a:p>
            <a:pPr lvl="1"/>
            <a:r>
              <a:rPr lang="en-US" altLang="en-US" sz="2400"/>
              <a:t>c</a:t>
            </a:r>
            <a:r>
              <a:rPr lang="en-US" altLang="en-US" sz="2400" baseline="-25000"/>
              <a:t>g</a:t>
            </a:r>
            <a:r>
              <a:rPr lang="en-US" altLang="en-US" sz="2400"/>
              <a:t>’ moves in the opposite direction for smallest possible wavelength (L=2</a:t>
            </a:r>
            <a:r>
              <a:rPr lang="en-US" altLang="en-US" sz="2400">
                <a:latin typeface="Symbol" panose="05050102010706020507" pitchFamily="18" charset="2"/>
              </a:rPr>
              <a:t>D</a:t>
            </a:r>
            <a:r>
              <a:rPr lang="en-US" altLang="en-US" sz="2400"/>
              <a:t>x) to the real group velocity</a:t>
            </a:r>
          </a:p>
          <a:p>
            <a:pPr lvl="1"/>
            <a:r>
              <a:rPr lang="en-US" altLang="en-US" sz="2400"/>
              <a:t>fourth order schemes are more accurate for longer waves</a:t>
            </a:r>
          </a:p>
        </p:txBody>
      </p:sp>
      <p:pic>
        <p:nvPicPr>
          <p:cNvPr id="142340" name="Picture 4" descr="ekf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1828800"/>
            <a:ext cx="447992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341" name="Oval 5"/>
          <p:cNvSpPr>
            <a:spLocks noChangeArrowheads="1"/>
          </p:cNvSpPr>
          <p:nvPr/>
        </p:nvSpPr>
        <p:spPr bwMode="auto">
          <a:xfrm>
            <a:off x="7391400" y="4343400"/>
            <a:ext cx="9144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084" y="6439965"/>
            <a:ext cx="646232" cy="274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6482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Space truncation errors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As a result of the negative computational group velocity, </a:t>
            </a:r>
            <a:r>
              <a:rPr lang="en-US" altLang="en-US" sz="2400" dirty="0" smtClean="0"/>
              <a:t>space- </a:t>
            </a:r>
            <a:r>
              <a:rPr lang="en-US" altLang="en-US" sz="2400" dirty="0"/>
              <a:t>centered FDEs of the wave equation tend to leave a trail of short-wave computational noise upstream of where the real perturbations should be</a:t>
            </a:r>
          </a:p>
        </p:txBody>
      </p:sp>
      <p:pic>
        <p:nvPicPr>
          <p:cNvPr id="143364" name="Picture 4" descr="ekf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1828800"/>
            <a:ext cx="447992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66" name="Rectangle 6"/>
          <p:cNvSpPr>
            <a:spLocks noChangeArrowheads="1"/>
          </p:cNvSpPr>
          <p:nvPr/>
        </p:nvSpPr>
        <p:spPr bwMode="auto">
          <a:xfrm>
            <a:off x="6629400" y="3810000"/>
            <a:ext cx="1600200" cy="16002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084" y="6439965"/>
            <a:ext cx="646232" cy="274344"/>
          </a:xfrm>
          <a:prstGeom prst="rect">
            <a:avLst/>
          </a:prstGeom>
        </p:spPr>
      </p:pic>
      <p:pic>
        <p:nvPicPr>
          <p:cNvPr id="7" name="Picture 6" descr="Figure4-8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76200"/>
            <a:ext cx="3774138" cy="2347042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6400800" y="1066800"/>
            <a:ext cx="60960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099562" y="880646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(</a:t>
            </a:r>
            <a:r>
              <a:rPr lang="en-US" sz="1800" i="1" dirty="0" smtClean="0"/>
              <a:t>c</a:t>
            </a:r>
            <a:r>
              <a:rPr lang="en-US" sz="1800" dirty="0" smtClean="0"/>
              <a:t> &gt; 0)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77834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5943600"/>
            <a:ext cx="8153400" cy="762000"/>
          </a:xfrm>
          <a:noFill/>
          <a:ln/>
        </p:spPr>
        <p:txBody>
          <a:bodyPr/>
          <a:lstStyle/>
          <a:p>
            <a:r>
              <a:rPr lang="en-US" altLang="en-US" sz="2400" dirty="0"/>
              <a:t>Activity- code word- </a:t>
            </a:r>
            <a:r>
              <a:rPr lang="en-US" altLang="en-US" sz="2400" dirty="0" err="1">
                <a:solidFill>
                  <a:schemeClr val="accent2"/>
                </a:solidFill>
              </a:rPr>
              <a:t>Mimetroupe</a:t>
            </a:r>
            <a:endParaRPr lang="en-US" altLang="en-US" sz="2400" dirty="0">
              <a:solidFill>
                <a:schemeClr val="accent2"/>
              </a:solidFill>
            </a:endParaRPr>
          </a:p>
        </p:txBody>
      </p:sp>
      <p:pic>
        <p:nvPicPr>
          <p:cNvPr id="77828" name="Picture 4" descr="Graph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43100"/>
            <a:ext cx="59436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5867400" y="5553075"/>
            <a:ext cx="703263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i="1"/>
              <a:t>x</a:t>
            </a:r>
            <a:r>
              <a:rPr lang="en-US" altLang="en-US" sz="2400"/>
              <a:t> </a:t>
            </a:r>
            <a:r>
              <a:rPr lang="en-US" altLang="en-US" sz="2400">
                <a:sym typeface="Wingdings" panose="05000000000000000000" pitchFamily="2" charset="2"/>
              </a:rPr>
              <a:t></a:t>
            </a:r>
            <a:endParaRPr lang="en-US" altLang="en-US" sz="2400"/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241300" y="1701800"/>
            <a:ext cx="25384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u="sng"/>
              <a:t>DERIVATIVES</a:t>
            </a:r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228600" y="3470275"/>
            <a:ext cx="1231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EX: Let,</a:t>
            </a:r>
          </a:p>
        </p:txBody>
      </p:sp>
      <p:sp>
        <p:nvSpPr>
          <p:cNvPr id="77832" name="AutoShape 8"/>
          <p:cNvSpPr>
            <a:spLocks noChangeArrowheads="1"/>
          </p:cNvSpPr>
          <p:nvPr/>
        </p:nvSpPr>
        <p:spPr bwMode="auto">
          <a:xfrm>
            <a:off x="914400" y="4876800"/>
            <a:ext cx="1143000" cy="304800"/>
          </a:xfrm>
          <a:prstGeom prst="rightArrow">
            <a:avLst>
              <a:gd name="adj1" fmla="val 50000"/>
              <a:gd name="adj2" fmla="val 9375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7833" name="Object 9"/>
          <p:cNvGraphicFramePr>
            <a:graphicFrameLocks noChangeAspect="1"/>
          </p:cNvGraphicFramePr>
          <p:nvPr/>
        </p:nvGraphicFramePr>
        <p:xfrm>
          <a:off x="304800" y="4038600"/>
          <a:ext cx="2520950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25" name="Equation" r:id="rId4" imgW="1396800" imgH="431640" progId="Equation.3">
                  <p:embed/>
                </p:oleObj>
              </mc:Choice>
              <mc:Fallback>
                <p:oleObj name="Equation" r:id="rId4" imgW="1396800" imgH="4316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038600"/>
                        <a:ext cx="2520950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35" name="Text Box 11"/>
          <p:cNvSpPr txBox="1">
            <a:spLocks noChangeArrowheads="1"/>
          </p:cNvSpPr>
          <p:nvPr/>
        </p:nvSpPr>
        <p:spPr bwMode="auto">
          <a:xfrm>
            <a:off x="6324600" y="4129088"/>
            <a:ext cx="2317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zonal wind from east</a:t>
            </a:r>
          </a:p>
          <a:p>
            <a:r>
              <a:rPr lang="en-US" altLang="en-US" sz="2000"/>
              <a:t>or west?</a:t>
            </a:r>
          </a:p>
        </p:txBody>
      </p:sp>
      <p:sp>
        <p:nvSpPr>
          <p:cNvPr id="77836" name="Text Box 12"/>
          <p:cNvSpPr txBox="1">
            <a:spLocks noChangeArrowheads="1"/>
          </p:cNvSpPr>
          <p:nvPr/>
        </p:nvSpPr>
        <p:spPr bwMode="auto">
          <a:xfrm>
            <a:off x="3702050" y="2362200"/>
            <a:ext cx="2317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zonal wind from east</a:t>
            </a:r>
          </a:p>
          <a:p>
            <a:r>
              <a:rPr lang="en-US" altLang="en-US" sz="2000"/>
              <a:t>or west?</a:t>
            </a:r>
          </a:p>
        </p:txBody>
      </p:sp>
      <p:sp>
        <p:nvSpPr>
          <p:cNvPr id="77837" name="Text Box 13"/>
          <p:cNvSpPr txBox="1">
            <a:spLocks noChangeArrowheads="1"/>
          </p:cNvSpPr>
          <p:nvPr/>
        </p:nvSpPr>
        <p:spPr bwMode="auto">
          <a:xfrm>
            <a:off x="2286000" y="2667000"/>
            <a:ext cx="684213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i="1"/>
              <a:t>u</a:t>
            </a:r>
            <a:r>
              <a:rPr lang="en-US" altLang="en-US" sz="2400"/>
              <a:t>(</a:t>
            </a:r>
            <a:r>
              <a:rPr lang="en-US" altLang="en-US" sz="2400" i="1"/>
              <a:t>x</a:t>
            </a:r>
            <a:r>
              <a:rPr lang="en-US" altLang="en-US" sz="2400">
                <a:sym typeface="Wingdings" panose="05000000000000000000" pitchFamily="2" charset="2"/>
              </a:rPr>
              <a:t>)</a:t>
            </a: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Applied NWP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648200"/>
          </a:xfrm>
          <a:noFill/>
          <a:ln/>
        </p:spPr>
        <p:txBody>
          <a:bodyPr/>
          <a:lstStyle/>
          <a:p>
            <a:r>
              <a:rPr lang="en-US" altLang="en-US" sz="2800"/>
              <a:t>Space truncation errors</a:t>
            </a:r>
          </a:p>
          <a:p>
            <a:pPr lvl="1"/>
            <a:r>
              <a:rPr lang="en-US" altLang="en-US" sz="2400"/>
              <a:t>Is the problem hopeless?</a:t>
            </a:r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381000" y="4403725"/>
            <a:ext cx="4721225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dirty="0"/>
              <a:t>Two approaches to try to fix the phase speed</a:t>
            </a:r>
          </a:p>
          <a:p>
            <a:r>
              <a:rPr lang="en-US" altLang="en-US" sz="2000" dirty="0"/>
              <a:t> and group velocity issues with short-waves:</a:t>
            </a:r>
          </a:p>
          <a:p>
            <a:r>
              <a:rPr lang="en-US" altLang="en-US" sz="2000" dirty="0"/>
              <a:t>	</a:t>
            </a:r>
            <a:r>
              <a:rPr lang="en-US" altLang="en-US" sz="2000" dirty="0">
                <a:sym typeface="Wingdings" panose="05000000000000000000" pitchFamily="2" charset="2"/>
              </a:rPr>
              <a:t></a:t>
            </a:r>
            <a:r>
              <a:rPr lang="en-US" altLang="en-US" sz="2000" dirty="0"/>
              <a:t>Galerkin [D&amp;VK Chapter 11</a:t>
            </a:r>
            <a:r>
              <a:rPr lang="en-US" altLang="en-US" sz="2000" dirty="0" smtClean="0"/>
              <a:t>]</a:t>
            </a:r>
            <a:endParaRPr lang="en-US" altLang="en-US" sz="2000" dirty="0"/>
          </a:p>
          <a:p>
            <a:r>
              <a:rPr lang="en-US" altLang="en-US" sz="2000" dirty="0"/>
              <a:t>	</a:t>
            </a:r>
            <a:r>
              <a:rPr lang="en-US" altLang="en-US" sz="2000" dirty="0">
                <a:sym typeface="Wingdings" panose="05000000000000000000" pitchFamily="2" charset="2"/>
              </a:rPr>
              <a:t></a:t>
            </a:r>
            <a:r>
              <a:rPr lang="en-US" altLang="en-US" sz="2000" dirty="0"/>
              <a:t>spectral </a:t>
            </a:r>
            <a:r>
              <a:rPr lang="en-US" altLang="en-US" sz="2000" dirty="0" smtClean="0"/>
              <a:t>[D&amp;VK </a:t>
            </a:r>
            <a:r>
              <a:rPr lang="en-US" altLang="en-US" sz="2000" dirty="0"/>
              <a:t>Chapter 11]</a:t>
            </a:r>
            <a:endParaRPr lang="en-US" altLang="en-US" sz="2000" dirty="0" smtClean="0"/>
          </a:p>
          <a:p>
            <a:r>
              <a:rPr lang="en-US" altLang="en-US" sz="2000" dirty="0" smtClean="0"/>
              <a:t>space </a:t>
            </a:r>
            <a:r>
              <a:rPr lang="en-US" altLang="en-US" sz="2000" dirty="0"/>
              <a:t>representations</a:t>
            </a:r>
          </a:p>
        </p:txBody>
      </p:sp>
      <p:pic>
        <p:nvPicPr>
          <p:cNvPr id="144392" name="Picture 8" descr="ch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62100"/>
            <a:ext cx="38100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393" name="Text Box 9"/>
          <p:cNvSpPr txBox="1">
            <a:spLocks noChangeArrowheads="1"/>
          </p:cNvSpPr>
          <p:nvPr/>
        </p:nvSpPr>
        <p:spPr bwMode="auto">
          <a:xfrm>
            <a:off x="6119813" y="5470525"/>
            <a:ext cx="21859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http://www.vahhala.com/img/chase.jpg</a:t>
            </a:r>
          </a:p>
        </p:txBody>
      </p:sp>
      <p:sp>
        <p:nvSpPr>
          <p:cNvPr id="144394" name="Text Box 10"/>
          <p:cNvSpPr txBox="1">
            <a:spLocks noChangeArrowheads="1"/>
          </p:cNvSpPr>
          <p:nvPr/>
        </p:nvSpPr>
        <p:spPr bwMode="auto">
          <a:xfrm>
            <a:off x="152400" y="6308725"/>
            <a:ext cx="8915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dirty="0"/>
              <a:t>[these are common approaches for </a:t>
            </a:r>
            <a:r>
              <a:rPr lang="en-US" altLang="en-US" sz="2000" i="1" dirty="0"/>
              <a:t>global atmospheric models</a:t>
            </a:r>
            <a:r>
              <a:rPr lang="en-US" altLang="en-US" sz="2000" dirty="0"/>
              <a:t> (e.g</a:t>
            </a:r>
            <a:r>
              <a:rPr lang="en-US" altLang="en-US" sz="2000" dirty="0" smtClean="0"/>
              <a:t>., </a:t>
            </a:r>
            <a:r>
              <a:rPr lang="en-US" altLang="en-US" sz="2000" dirty="0"/>
              <a:t>GFS, NOGAPS)]</a:t>
            </a:r>
          </a:p>
        </p:txBody>
      </p:sp>
    </p:spTree>
    <p:extLst>
      <p:ext uri="{BB962C8B-B14F-4D97-AF65-F5344CB8AC3E}">
        <p14:creationId xmlns:p14="http://schemas.microsoft.com/office/powerpoint/2010/main" val="267881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0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igure4-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448" y="1066800"/>
            <a:ext cx="3845481" cy="4841524"/>
          </a:xfrm>
          <a:prstGeom prst="rect">
            <a:avLst/>
          </a:prstGeom>
        </p:spPr>
      </p:pic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Applied NWP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799" y="2057400"/>
            <a:ext cx="4502331" cy="4648200"/>
          </a:xfrm>
          <a:noFill/>
          <a:ln/>
        </p:spPr>
        <p:txBody>
          <a:bodyPr>
            <a:normAutofit/>
          </a:bodyPr>
          <a:lstStyle/>
          <a:p>
            <a:r>
              <a:rPr lang="en-US" altLang="en-US" sz="2800" dirty="0" smtClean="0"/>
              <a:t>Minimizing the Computational Mode (4.5)</a:t>
            </a:r>
            <a:endParaRPr lang="en-US" altLang="en-US" sz="2800" dirty="0"/>
          </a:p>
          <a:p>
            <a:pPr lvl="1"/>
            <a:r>
              <a:rPr lang="en-US" altLang="en-US" sz="2400" dirty="0" smtClean="0"/>
              <a:t>Asselin-Roberts time filter</a:t>
            </a:r>
          </a:p>
          <a:p>
            <a:pPr lvl="1"/>
            <a:endParaRPr lang="en-US" altLang="en-US" dirty="0"/>
          </a:p>
          <a:p>
            <a:pPr lvl="1"/>
            <a:endParaRPr lang="en-US" altLang="en-US" sz="2400" dirty="0" smtClean="0"/>
          </a:p>
          <a:p>
            <a:pPr marL="457200" lvl="1" indent="0">
              <a:buNone/>
            </a:pPr>
            <a:endParaRPr lang="en-US" altLang="en-US" dirty="0" smtClean="0"/>
          </a:p>
          <a:p>
            <a:pPr marL="457200" lvl="1" indent="0">
              <a:buNone/>
            </a:pPr>
            <a:r>
              <a:rPr lang="el-GR" altLang="en-US" i="1" dirty="0" smtClean="0"/>
              <a:t>ϒ</a:t>
            </a:r>
            <a:r>
              <a:rPr lang="en-US" altLang="en-US" dirty="0" smtClean="0"/>
              <a:t> = filter factor, 0.05 &lt; </a:t>
            </a:r>
            <a:r>
              <a:rPr lang="el-GR" altLang="en-US" i="1" dirty="0" smtClean="0"/>
              <a:t>ϒ</a:t>
            </a:r>
            <a:r>
              <a:rPr lang="en-US" altLang="en-US" dirty="0" smtClean="0"/>
              <a:t> &lt; 0.2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52800"/>
            <a:ext cx="5418165" cy="6442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86200"/>
            <a:ext cx="5669866" cy="6320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9756" y="5715000"/>
            <a:ext cx="5285218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Applied NWP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799" y="2057400"/>
            <a:ext cx="4502331" cy="4648200"/>
          </a:xfrm>
          <a:noFill/>
          <a:ln/>
        </p:spPr>
        <p:txBody>
          <a:bodyPr>
            <a:normAutofit/>
          </a:bodyPr>
          <a:lstStyle/>
          <a:p>
            <a:r>
              <a:rPr lang="en-US" altLang="en-US" sz="2800" dirty="0" smtClean="0"/>
              <a:t>Minimizing the Computational Mode (4.5)</a:t>
            </a:r>
            <a:endParaRPr lang="en-US" altLang="en-US" sz="2800" dirty="0"/>
          </a:p>
          <a:p>
            <a:pPr lvl="1"/>
            <a:r>
              <a:rPr lang="en-US" altLang="en-US" sz="2400" dirty="0" smtClean="0"/>
              <a:t>Asselin-Roberts time filter</a:t>
            </a:r>
          </a:p>
          <a:p>
            <a:pPr lvl="2"/>
            <a:r>
              <a:rPr lang="en-US" altLang="en-US" dirty="0" smtClean="0"/>
              <a:t>Degrades accuracy of FD scheme</a:t>
            </a:r>
          </a:p>
          <a:p>
            <a:pPr lvl="2"/>
            <a:r>
              <a:rPr lang="en-US" altLang="en-US" dirty="0" smtClean="0"/>
              <a:t>Alters stability (CFL) condition, with a larger filter factor placing more restrictions on the stability condition</a:t>
            </a:r>
            <a:endParaRPr lang="en-US" altLang="en-US" dirty="0"/>
          </a:p>
        </p:txBody>
      </p:sp>
      <p:pic>
        <p:nvPicPr>
          <p:cNvPr id="8" name="Picture 7" descr="Figure4-1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561" y="76200"/>
            <a:ext cx="4424240" cy="28955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166" y="2971800"/>
            <a:ext cx="4326834" cy="654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1485" y="3625850"/>
            <a:ext cx="3945834" cy="31197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5486400"/>
            <a:ext cx="4799085" cy="4194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48600" y="5715000"/>
            <a:ext cx="817853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Fig. 4.7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343400" y="2667000"/>
            <a:ext cx="608085" cy="457200"/>
          </a:xfrm>
          <a:prstGeom prst="straightConnector1">
            <a:avLst/>
          </a:prstGeom>
          <a:ln w="158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13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Figure4-1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908" y="76200"/>
            <a:ext cx="4772892" cy="2971800"/>
          </a:xfrm>
          <a:prstGeom prst="rect">
            <a:avLst/>
          </a:prstGeom>
        </p:spPr>
      </p:pic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Applied NWP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799" y="2057400"/>
            <a:ext cx="4502331" cy="4648200"/>
          </a:xfrm>
          <a:noFill/>
          <a:ln/>
        </p:spPr>
        <p:txBody>
          <a:bodyPr>
            <a:normAutofit/>
          </a:bodyPr>
          <a:lstStyle/>
          <a:p>
            <a:r>
              <a:rPr lang="en-US" altLang="en-US" sz="2800" dirty="0" smtClean="0"/>
              <a:t>Adams-</a:t>
            </a:r>
            <a:r>
              <a:rPr lang="en-US" altLang="en-US" sz="2800" dirty="0" err="1" smtClean="0"/>
              <a:t>Bashforth</a:t>
            </a:r>
            <a:r>
              <a:rPr lang="en-US" altLang="en-US" sz="2800" dirty="0" smtClean="0"/>
              <a:t> Scheme (4.6) – applied to the linearized advection </a:t>
            </a:r>
            <a:r>
              <a:rPr lang="en-US" altLang="en-US" sz="2800" dirty="0" err="1" smtClean="0"/>
              <a:t>eqtn</a:t>
            </a:r>
            <a:r>
              <a:rPr lang="en-US" altLang="en-US" sz="2800" dirty="0" smtClean="0"/>
              <a:t>…</a:t>
            </a:r>
          </a:p>
          <a:p>
            <a:endParaRPr lang="en-US" altLang="en-US" dirty="0"/>
          </a:p>
          <a:p>
            <a:endParaRPr lang="en-US" altLang="en-US" sz="2800" dirty="0" smtClean="0"/>
          </a:p>
          <a:p>
            <a:endParaRPr lang="en-US" altLang="en-US" dirty="0"/>
          </a:p>
          <a:p>
            <a:endParaRPr lang="en-US" altLang="en-US" sz="2800" dirty="0" smtClean="0"/>
          </a:p>
          <a:p>
            <a:pPr marL="0" indent="0">
              <a:buNone/>
            </a:pPr>
            <a:endParaRPr lang="en-US" alt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7" y="3419920"/>
            <a:ext cx="5890163" cy="11520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37" y="4761416"/>
            <a:ext cx="5770014" cy="6487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2004" y="3069790"/>
            <a:ext cx="4370923" cy="62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66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gure4-1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246" y="0"/>
            <a:ext cx="4555754" cy="2971800"/>
          </a:xfrm>
          <a:prstGeom prst="rect">
            <a:avLst/>
          </a:prstGeom>
        </p:spPr>
      </p:pic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Applied </a:t>
            </a:r>
            <a:r>
              <a:rPr lang="en-US" altLang="en-US" dirty="0" smtClean="0"/>
              <a:t>NWP</a:t>
            </a:r>
            <a:endParaRPr lang="en-US" altLang="en-US" dirty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799" y="2057400"/>
            <a:ext cx="4343401" cy="4648200"/>
          </a:xfrm>
          <a:noFill/>
          <a:ln/>
        </p:spPr>
        <p:txBody>
          <a:bodyPr>
            <a:normAutofit/>
          </a:bodyPr>
          <a:lstStyle/>
          <a:p>
            <a:r>
              <a:rPr lang="en-US" altLang="en-US" sz="2800" dirty="0" smtClean="0"/>
              <a:t>Adams-</a:t>
            </a:r>
            <a:r>
              <a:rPr lang="en-US" altLang="en-US" sz="2800" dirty="0" err="1" smtClean="0"/>
              <a:t>Bashforth</a:t>
            </a:r>
            <a:r>
              <a:rPr lang="en-US" altLang="en-US" sz="2800" dirty="0" smtClean="0"/>
              <a:t> Scheme (4.6) – applied to the linearized advection </a:t>
            </a:r>
            <a:r>
              <a:rPr lang="en-US" altLang="en-US" sz="2800" dirty="0" err="1" smtClean="0"/>
              <a:t>eqtn</a:t>
            </a:r>
            <a:r>
              <a:rPr lang="en-US" altLang="en-US" sz="2800" dirty="0" smtClean="0"/>
              <a:t>…</a:t>
            </a:r>
          </a:p>
          <a:p>
            <a:pPr lvl="1"/>
            <a:r>
              <a:rPr lang="en-US" altLang="en-US" sz="2400" dirty="0" smtClean="0"/>
              <a:t>Computational modes highly damped</a:t>
            </a:r>
          </a:p>
          <a:p>
            <a:pPr lvl="1"/>
            <a:r>
              <a:rPr lang="en-US" altLang="en-US" dirty="0" smtClean="0"/>
              <a:t>No time filtering required</a:t>
            </a:r>
            <a:endParaRPr lang="en-US" altLang="en-US" sz="2400" dirty="0" smtClean="0"/>
          </a:p>
          <a:p>
            <a:endParaRPr lang="en-US" altLang="en-US" dirty="0"/>
          </a:p>
          <a:p>
            <a:endParaRPr lang="en-US" altLang="en-US" sz="2800" dirty="0" smtClean="0"/>
          </a:p>
          <a:p>
            <a:endParaRPr lang="en-US" altLang="en-US" dirty="0"/>
          </a:p>
          <a:p>
            <a:pPr marL="0" indent="0">
              <a:buNone/>
            </a:pPr>
            <a:endParaRPr lang="en-US" altLang="en-US" sz="2800" dirty="0" smtClean="0"/>
          </a:p>
          <a:p>
            <a:pPr marL="0" indent="0">
              <a:buNone/>
            </a:pPr>
            <a:endParaRPr lang="en-US" alt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9503" y="2971800"/>
            <a:ext cx="4634497" cy="67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07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Applied NWP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114800"/>
          </a:xfrm>
          <a:noFill/>
          <a:ln/>
        </p:spPr>
        <p:txBody>
          <a:bodyPr/>
          <a:lstStyle/>
          <a:p>
            <a:r>
              <a:rPr lang="en-US" altLang="en-US" sz="2800" dirty="0"/>
              <a:t>Computational stability for the FDE of the parabolic diffusion </a:t>
            </a:r>
            <a:r>
              <a:rPr lang="en-US" altLang="en-US" sz="2800" dirty="0" smtClean="0"/>
              <a:t>equation (4.7)</a:t>
            </a:r>
            <a:endParaRPr lang="en-US" altLang="en-US" sz="2800" dirty="0"/>
          </a:p>
          <a:p>
            <a:endParaRPr lang="en-US" altLang="en-US" sz="2800" dirty="0"/>
          </a:p>
          <a:p>
            <a:pPr marL="0" indent="0">
              <a:buNone/>
            </a:pPr>
            <a:endParaRPr lang="en-US" altLang="en-US" sz="2800" dirty="0"/>
          </a:p>
          <a:p>
            <a:pPr>
              <a:buFontTx/>
              <a:buNone/>
            </a:pPr>
            <a:endParaRPr lang="en-US" altLang="en-US" sz="2800" dirty="0"/>
          </a:p>
        </p:txBody>
      </p:sp>
      <p:graphicFrame>
        <p:nvGraphicFramePr>
          <p:cNvPr id="1167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0892419"/>
              </p:ext>
            </p:extLst>
          </p:nvPr>
        </p:nvGraphicFramePr>
        <p:xfrm>
          <a:off x="523875" y="5248275"/>
          <a:ext cx="4948238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08" name="Equation" r:id="rId3" imgW="2323800" imgH="419040" progId="Equation.3">
                  <p:embed/>
                </p:oleObj>
              </mc:Choice>
              <mc:Fallback>
                <p:oleObj name="Equation" r:id="rId3" imgW="2323800" imgH="419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" y="5248275"/>
                        <a:ext cx="4948238" cy="89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439576"/>
              </p:ext>
            </p:extLst>
          </p:nvPr>
        </p:nvGraphicFramePr>
        <p:xfrm>
          <a:off x="971550" y="3995738"/>
          <a:ext cx="1563688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09" name="Equation" r:id="rId5" imgW="698400" imgH="393480" progId="Equation.3">
                  <p:embed/>
                </p:oleObj>
              </mc:Choice>
              <mc:Fallback>
                <p:oleObj name="Equation" r:id="rId5" imgW="69840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995738"/>
                        <a:ext cx="1563688" cy="8810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3952831"/>
              </p:ext>
            </p:extLst>
          </p:nvPr>
        </p:nvGraphicFramePr>
        <p:xfrm>
          <a:off x="4935538" y="2514600"/>
          <a:ext cx="3094037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10" name="Equation" r:id="rId7" imgW="1396800" imgH="419040" progId="Equation.3">
                  <p:embed/>
                </p:oleObj>
              </mc:Choice>
              <mc:Fallback>
                <p:oleObj name="Equation" r:id="rId7" imgW="1396800" imgH="419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5538" y="2514600"/>
                        <a:ext cx="3094037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744" name="Line 8"/>
          <p:cNvSpPr>
            <a:spLocks noChangeShapeType="1"/>
          </p:cNvSpPr>
          <p:nvPr/>
        </p:nvSpPr>
        <p:spPr bwMode="auto">
          <a:xfrm flipV="1">
            <a:off x="3429000" y="2895600"/>
            <a:ext cx="1524000" cy="152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745" name="Line 9"/>
          <p:cNvSpPr>
            <a:spLocks noChangeShapeType="1"/>
          </p:cNvSpPr>
          <p:nvPr/>
        </p:nvSpPr>
        <p:spPr bwMode="auto">
          <a:xfrm flipH="1">
            <a:off x="4572000" y="3505200"/>
            <a:ext cx="838200" cy="1600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746" name="Text Box 10"/>
          <p:cNvSpPr txBox="1">
            <a:spLocks noChangeArrowheads="1"/>
          </p:cNvSpPr>
          <p:nvPr/>
        </p:nvSpPr>
        <p:spPr bwMode="auto">
          <a:xfrm>
            <a:off x="4876800" y="2133600"/>
            <a:ext cx="76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sng"/>
              <a:t>PDE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35238" y="385319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*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691188" y="5248275"/>
            <a:ext cx="3300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*needed when using f-</a:t>
            </a:r>
            <a:r>
              <a:rPr lang="en-US" sz="2400" dirty="0" err="1" smtClean="0"/>
              <a:t>i</a:t>
            </a:r>
            <a:r>
              <a:rPr lang="en-US" sz="2400" dirty="0" smtClean="0"/>
              <a:t>-t scheme to avoid a sign-flipping solution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Applied NWP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114800"/>
          </a:xfrm>
          <a:noFill/>
          <a:ln/>
        </p:spPr>
        <p:txBody>
          <a:bodyPr/>
          <a:lstStyle/>
          <a:p>
            <a:r>
              <a:rPr lang="en-US" altLang="en-US" sz="2800" dirty="0" smtClean="0"/>
              <a:t>Operator splitting (4.8)</a:t>
            </a:r>
            <a:endParaRPr lang="en-US" altLang="en-US" sz="2800" dirty="0"/>
          </a:p>
          <a:p>
            <a:endParaRPr lang="en-US" altLang="en-US" sz="2800" dirty="0"/>
          </a:p>
          <a:p>
            <a:pPr marL="0" indent="0">
              <a:buNone/>
            </a:pPr>
            <a:endParaRPr lang="en-US" altLang="en-US" sz="2800" dirty="0"/>
          </a:p>
          <a:p>
            <a:pPr>
              <a:buFontTx/>
              <a:buNone/>
            </a:pPr>
            <a:endParaRPr lang="en-US" altLang="en-US" sz="2800" dirty="0"/>
          </a:p>
        </p:txBody>
      </p:sp>
      <p:sp>
        <p:nvSpPr>
          <p:cNvPr id="116746" name="Text Box 10"/>
          <p:cNvSpPr txBox="1">
            <a:spLocks noChangeArrowheads="1"/>
          </p:cNvSpPr>
          <p:nvPr/>
        </p:nvSpPr>
        <p:spPr bwMode="auto">
          <a:xfrm>
            <a:off x="4114800" y="2362200"/>
            <a:ext cx="76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sng" dirty="0"/>
              <a:t>PDE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900" y="2804269"/>
            <a:ext cx="5078100" cy="7771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4145440"/>
            <a:ext cx="6627188" cy="7679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126" y="5392943"/>
            <a:ext cx="7058851" cy="14650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733800"/>
            <a:ext cx="6234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compute advection contribution only in 3 of 4 time steps…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6531" y="5010090"/>
            <a:ext cx="73582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compute advection &amp; diffusion contributions every fourth time step…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172200" y="6443246"/>
            <a:ext cx="28920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[error discussion in Appendix D]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19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676400"/>
            <a:ext cx="4773225" cy="732960"/>
          </a:xfrm>
          <a:prstGeom prst="rect">
            <a:avLst/>
          </a:prstGeom>
        </p:spPr>
      </p:pic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Applied NWP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4038600" cy="4495800"/>
          </a:xfrm>
          <a:noFill/>
          <a:ln/>
        </p:spPr>
        <p:txBody>
          <a:bodyPr>
            <a:normAutofit/>
          </a:bodyPr>
          <a:lstStyle/>
          <a:p>
            <a:r>
              <a:rPr lang="en-US" altLang="en-US" dirty="0" smtClean="0"/>
              <a:t>CFL Condition in 2D </a:t>
            </a:r>
            <a:r>
              <a:rPr lang="en-US" altLang="en-US" sz="2800" dirty="0" smtClean="0"/>
              <a:t>(4.9)</a:t>
            </a:r>
          </a:p>
          <a:p>
            <a:endParaRPr lang="en-US" altLang="en-US" dirty="0"/>
          </a:p>
          <a:p>
            <a:endParaRPr lang="en-US" altLang="en-US" sz="2800" dirty="0" smtClean="0"/>
          </a:p>
          <a:p>
            <a:endParaRPr lang="en-US" altLang="en-US" dirty="0"/>
          </a:p>
          <a:p>
            <a:pPr marL="0" indent="0">
              <a:buNone/>
            </a:pPr>
            <a:r>
              <a:rPr lang="en-US" altLang="en-US" sz="2800" dirty="0" smtClean="0"/>
              <a:t>shorter features can be resolved in the diagonal </a:t>
            </a:r>
            <a:r>
              <a:rPr lang="en-US" altLang="en-US" sz="2800" dirty="0" err="1" smtClean="0"/>
              <a:t>direction</a:t>
            </a:r>
            <a:r>
              <a:rPr lang="en-US" altLang="en-US" sz="2800" dirty="0" err="1" smtClean="0">
                <a:sym typeface="Wingdings" panose="05000000000000000000" pitchFamily="2" charset="2"/>
              </a:rPr>
              <a:t>requires</a:t>
            </a:r>
            <a:r>
              <a:rPr lang="en-US" altLang="en-US" sz="2800" dirty="0" smtClean="0">
                <a:sym typeface="Wingdings" panose="05000000000000000000" pitchFamily="2" charset="2"/>
              </a:rPr>
              <a:t> a shorter time interval to meet stability requirements</a:t>
            </a:r>
            <a:endParaRPr lang="en-US" altLang="en-US" sz="2800" dirty="0"/>
          </a:p>
          <a:p>
            <a:endParaRPr lang="en-US" altLang="en-US" sz="2800" dirty="0"/>
          </a:p>
          <a:p>
            <a:pPr marL="0" indent="0">
              <a:buNone/>
            </a:pPr>
            <a:endParaRPr lang="en-US" altLang="en-US" sz="2800" dirty="0"/>
          </a:p>
          <a:p>
            <a:pPr>
              <a:buFontTx/>
              <a:buNone/>
            </a:pPr>
            <a:endParaRPr lang="en-US" altLang="en-US" sz="2800" dirty="0"/>
          </a:p>
        </p:txBody>
      </p:sp>
      <p:sp>
        <p:nvSpPr>
          <p:cNvPr id="116746" name="Text Box 10"/>
          <p:cNvSpPr txBox="1">
            <a:spLocks noChangeArrowheads="1"/>
          </p:cNvSpPr>
          <p:nvPr/>
        </p:nvSpPr>
        <p:spPr bwMode="auto">
          <a:xfrm>
            <a:off x="4344987" y="1295400"/>
            <a:ext cx="76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sng" dirty="0"/>
              <a:t>PDE</a:t>
            </a:r>
          </a:p>
        </p:txBody>
      </p:sp>
      <p:pic>
        <p:nvPicPr>
          <p:cNvPr id="12" name="Picture 11" descr="Figure4-14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444614"/>
            <a:ext cx="3344698" cy="31941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886" y="5649775"/>
            <a:ext cx="4289739" cy="1044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399" y="2743200"/>
            <a:ext cx="5147569" cy="119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96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648200"/>
          </a:xfrm>
          <a:noFill/>
          <a:ln/>
        </p:spPr>
        <p:txBody>
          <a:bodyPr/>
          <a:lstStyle/>
          <a:p>
            <a:r>
              <a:rPr lang="en-US" altLang="en-US" sz="2800" dirty="0"/>
              <a:t>Vertical coordinates</a:t>
            </a:r>
          </a:p>
          <a:p>
            <a:pPr lvl="1"/>
            <a:r>
              <a:rPr lang="en-US" altLang="en-US" sz="2400" dirty="0"/>
              <a:t>When our model uses a vertical coordinate other than “</a:t>
            </a:r>
            <a:r>
              <a:rPr lang="en-US" altLang="en-US" sz="2400" i="1" dirty="0"/>
              <a:t>z</a:t>
            </a:r>
            <a:r>
              <a:rPr lang="en-US" altLang="en-US" sz="2400" dirty="0"/>
              <a:t>”, we need to transform the model variables</a:t>
            </a:r>
          </a:p>
          <a:p>
            <a:pPr lvl="1">
              <a:buFontTx/>
              <a:buNone/>
            </a:pPr>
            <a:r>
              <a:rPr lang="en-US" altLang="en-US" sz="2400" dirty="0" smtClean="0"/>
              <a:t>[D&amp;VK 2.4 {p. </a:t>
            </a:r>
            <a:r>
              <a:rPr lang="en-US" altLang="en-US" sz="2400" smtClean="0"/>
              <a:t>13-18}]</a:t>
            </a:r>
            <a:endParaRPr lang="en-US" altLang="en-US" sz="2400" dirty="0"/>
          </a:p>
          <a:p>
            <a:pPr lvl="1"/>
            <a:endParaRPr lang="en-US" altLang="en-US" sz="2400" i="1" dirty="0"/>
          </a:p>
        </p:txBody>
      </p:sp>
      <p:sp>
        <p:nvSpPr>
          <p:cNvPr id="164871" name="Text Box 7"/>
          <p:cNvSpPr txBox="1">
            <a:spLocks noChangeArrowheads="1"/>
          </p:cNvSpPr>
          <p:nvPr/>
        </p:nvSpPr>
        <p:spPr bwMode="auto">
          <a:xfrm>
            <a:off x="4114800" y="6248400"/>
            <a:ext cx="224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008080"/>
                </a:solidFill>
              </a:rPr>
              <a:t>To the board!!</a:t>
            </a:r>
            <a:r>
              <a:rPr lang="en-US" altLang="en-US" sz="2400">
                <a:solidFill>
                  <a:srgbClr val="008080"/>
                </a:solidFill>
                <a:sym typeface="Wingdings" panose="05000000000000000000" pitchFamily="2" charset="2"/>
              </a:rPr>
              <a:t></a:t>
            </a:r>
            <a:endParaRPr lang="en-US" altLang="en-US" sz="2400">
              <a:solidFill>
                <a:srgbClr val="008080"/>
              </a:solidFill>
            </a:endParaRPr>
          </a:p>
        </p:txBody>
      </p:sp>
      <p:pic>
        <p:nvPicPr>
          <p:cNvPr id="164872" name="Picture 8" descr="surfb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248400"/>
            <a:ext cx="19812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874" name="Picture 10" descr="before-after-p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38325"/>
            <a:ext cx="38100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875" name="Text Box 11"/>
          <p:cNvSpPr txBox="1">
            <a:spLocks noChangeArrowheads="1"/>
          </p:cNvSpPr>
          <p:nvPr/>
        </p:nvSpPr>
        <p:spPr bwMode="auto">
          <a:xfrm>
            <a:off x="5407025" y="5241925"/>
            <a:ext cx="26701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http://www.bpurcell.org/bfl/before-after-pics.jpg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71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648200"/>
          </a:xfrm>
          <a:noFill/>
          <a:ln/>
        </p:spPr>
        <p:txBody>
          <a:bodyPr/>
          <a:lstStyle/>
          <a:p>
            <a:r>
              <a:rPr lang="en-US" altLang="en-US" sz="2800"/>
              <a:t>Vertical coordinates; Pressure coordinates</a:t>
            </a:r>
          </a:p>
          <a:p>
            <a:pPr lvl="1"/>
            <a:r>
              <a:rPr lang="en-US" altLang="en-US" sz="2400"/>
              <a:t>Useful when assuming a hydrostatic atmosphere (simplify governing equations)</a:t>
            </a:r>
          </a:p>
          <a:p>
            <a:pPr lvl="1"/>
            <a:endParaRPr lang="en-US" altLang="en-US" sz="2400" i="1"/>
          </a:p>
        </p:txBody>
      </p:sp>
      <p:pic>
        <p:nvPicPr>
          <p:cNvPr id="167942" name="Picture 6" descr="pg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63" y="2270125"/>
            <a:ext cx="3233737" cy="182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943" name="Text Box 7"/>
          <p:cNvSpPr txBox="1">
            <a:spLocks noChangeArrowheads="1"/>
          </p:cNvSpPr>
          <p:nvPr/>
        </p:nvSpPr>
        <p:spPr bwMode="auto">
          <a:xfrm>
            <a:off x="4770438" y="4251325"/>
            <a:ext cx="36877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http://www.eumetcal.org/euromet/english/nwp/n6300/n6300071.htm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79886" name="Rectangle 1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3810000" cy="4114800"/>
          </a:xfrm>
        </p:spPr>
        <p:txBody>
          <a:bodyPr/>
          <a:lstStyle/>
          <a:p>
            <a:r>
              <a:rPr lang="en-US" altLang="en-US" sz="2800" u="sng"/>
              <a:t>DERIVATIVES</a:t>
            </a:r>
          </a:p>
          <a:p>
            <a:pPr lvl="1"/>
            <a:r>
              <a:rPr lang="en-US" altLang="en-US" sz="2400"/>
              <a:t>In our previous activity we used an expression for the zonal wind component that was a continuous function [we knew </a:t>
            </a:r>
            <a:r>
              <a:rPr lang="en-US" altLang="en-US" sz="2400" i="1"/>
              <a:t>u</a:t>
            </a:r>
            <a:r>
              <a:rPr lang="en-US" altLang="en-US" sz="2400"/>
              <a:t>(</a:t>
            </a:r>
            <a:r>
              <a:rPr lang="en-US" altLang="en-US" sz="2400" i="1"/>
              <a:t>x</a:t>
            </a:r>
            <a:r>
              <a:rPr lang="en-US" altLang="en-US" sz="2400"/>
              <a:t>) at every ‘</a:t>
            </a:r>
            <a:r>
              <a:rPr lang="en-US" altLang="en-US" sz="2400" i="1"/>
              <a:t>x</a:t>
            </a:r>
            <a:r>
              <a:rPr lang="en-US" altLang="en-US" sz="2400"/>
              <a:t>’ location]</a:t>
            </a:r>
          </a:p>
          <a:p>
            <a:pPr lvl="1"/>
            <a:r>
              <a:rPr lang="en-US" altLang="en-US" sz="2400"/>
              <a:t>Is this realistic in practice?</a:t>
            </a:r>
          </a:p>
        </p:txBody>
      </p:sp>
      <p:pic>
        <p:nvPicPr>
          <p:cNvPr id="79876" name="Picture 4" descr="Graph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943100"/>
            <a:ext cx="50292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5867400" y="5553075"/>
            <a:ext cx="703263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i="1"/>
              <a:t>x</a:t>
            </a:r>
            <a:r>
              <a:rPr lang="en-US" altLang="en-US" sz="2400"/>
              <a:t> </a:t>
            </a:r>
            <a:r>
              <a:rPr lang="en-US" altLang="en-US" sz="2400">
                <a:sym typeface="Wingdings" panose="05000000000000000000" pitchFamily="2" charset="2"/>
              </a:rPr>
              <a:t></a:t>
            </a:r>
            <a:endParaRPr lang="en-US" altLang="en-US" sz="2400"/>
          </a:p>
        </p:txBody>
      </p:sp>
      <p:graphicFrame>
        <p:nvGraphicFramePr>
          <p:cNvPr id="79881" name="Object 9"/>
          <p:cNvGraphicFramePr>
            <a:graphicFrameLocks noChangeAspect="1"/>
          </p:cNvGraphicFramePr>
          <p:nvPr/>
        </p:nvGraphicFramePr>
        <p:xfrm>
          <a:off x="6248400" y="4038600"/>
          <a:ext cx="2520950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74" name="Equation" r:id="rId4" imgW="1396800" imgH="431640" progId="Equation.3">
                  <p:embed/>
                </p:oleObj>
              </mc:Choice>
              <mc:Fallback>
                <p:oleObj name="Equation" r:id="rId4" imgW="1396800" imgH="4316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038600"/>
                        <a:ext cx="2520950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648200"/>
          </a:xfrm>
          <a:noFill/>
          <a:ln/>
        </p:spPr>
        <p:txBody>
          <a:bodyPr/>
          <a:lstStyle/>
          <a:p>
            <a:r>
              <a:rPr lang="en-US" altLang="en-US" sz="2800"/>
              <a:t>Vertical coordinates; Pressure coordinates</a:t>
            </a:r>
          </a:p>
          <a:p>
            <a:pPr lvl="1"/>
            <a:r>
              <a:rPr lang="en-US" altLang="en-US" sz="2400"/>
              <a:t>Simplify governing equations</a:t>
            </a:r>
            <a:endParaRPr lang="en-US" altLang="en-US" sz="2400" i="1"/>
          </a:p>
        </p:txBody>
      </p:sp>
      <p:graphicFrame>
        <p:nvGraphicFramePr>
          <p:cNvPr id="178182" name="Object 6"/>
          <p:cNvGraphicFramePr>
            <a:graphicFrameLocks noChangeAspect="1"/>
          </p:cNvGraphicFramePr>
          <p:nvPr/>
        </p:nvGraphicFramePr>
        <p:xfrm>
          <a:off x="4813300" y="1828800"/>
          <a:ext cx="3451225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538" name="Equation" r:id="rId3" imgW="1612800" imgH="393480" progId="Equation.3">
                  <p:embed/>
                </p:oleObj>
              </mc:Choice>
              <mc:Fallback>
                <p:oleObj name="Equation" r:id="rId3" imgW="161280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3300" y="1828800"/>
                        <a:ext cx="3451225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83" name="Object 7"/>
          <p:cNvGraphicFramePr>
            <a:graphicFrameLocks noChangeAspect="1"/>
          </p:cNvGraphicFramePr>
          <p:nvPr/>
        </p:nvGraphicFramePr>
        <p:xfrm>
          <a:off x="5783263" y="2711450"/>
          <a:ext cx="1414462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539" name="Equation" r:id="rId5" imgW="660240" imgH="419040" progId="Equation.3">
                  <p:embed/>
                </p:oleObj>
              </mc:Choice>
              <mc:Fallback>
                <p:oleObj name="Equation" r:id="rId5" imgW="660240" imgH="419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3263" y="2711450"/>
                        <a:ext cx="1414462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84" name="Object 8"/>
          <p:cNvGraphicFramePr>
            <a:graphicFrameLocks noChangeAspect="1"/>
          </p:cNvGraphicFramePr>
          <p:nvPr/>
        </p:nvGraphicFramePr>
        <p:xfrm>
          <a:off x="5245100" y="3749675"/>
          <a:ext cx="220345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540" name="Equation" r:id="rId7" imgW="1028520" imgH="419040" progId="Equation.3">
                  <p:embed/>
                </p:oleObj>
              </mc:Choice>
              <mc:Fallback>
                <p:oleObj name="Equation" r:id="rId7" imgW="1028520" imgH="4190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5100" y="3749675"/>
                        <a:ext cx="2203450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8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2487371"/>
              </p:ext>
            </p:extLst>
          </p:nvPr>
        </p:nvGraphicFramePr>
        <p:xfrm>
          <a:off x="4224338" y="4843463"/>
          <a:ext cx="427037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541" name="Equation" r:id="rId9" imgW="1993680" imgH="393480" progId="Equation.3">
                  <p:embed/>
                </p:oleObj>
              </mc:Choice>
              <mc:Fallback>
                <p:oleObj name="Equation" r:id="rId9" imgW="1993680" imgH="3934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4338" y="4843463"/>
                        <a:ext cx="4270375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648200"/>
          </a:xfrm>
          <a:noFill/>
          <a:ln/>
        </p:spPr>
        <p:txBody>
          <a:bodyPr/>
          <a:lstStyle/>
          <a:p>
            <a:r>
              <a:rPr lang="en-US" altLang="en-US" sz="2800"/>
              <a:t>Vertical coordinates; Pressure coordinates</a:t>
            </a:r>
          </a:p>
          <a:p>
            <a:pPr lvl="1"/>
            <a:r>
              <a:rPr lang="en-US" altLang="en-US" sz="2400"/>
              <a:t>The surface boundary condition is complicated </a:t>
            </a:r>
          </a:p>
          <a:p>
            <a:pPr lvl="2"/>
            <a:r>
              <a:rPr lang="en-US" altLang="en-US" sz="2000"/>
              <a:t>Pressure surfaces intersect the ground</a:t>
            </a:r>
          </a:p>
          <a:p>
            <a:pPr lvl="2"/>
            <a:r>
              <a:rPr lang="en-US" altLang="en-US" sz="2000"/>
              <a:t>Surface pressure is always changing</a:t>
            </a:r>
          </a:p>
          <a:p>
            <a:pPr lvl="1"/>
            <a:endParaRPr lang="en-US" altLang="en-US" sz="2400" i="1"/>
          </a:p>
        </p:txBody>
      </p:sp>
      <p:pic>
        <p:nvPicPr>
          <p:cNvPr id="179204" name="Picture 4" descr="pg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63" y="2270125"/>
            <a:ext cx="3233737" cy="182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9205" name="Text Box 5"/>
          <p:cNvSpPr txBox="1">
            <a:spLocks noChangeArrowheads="1"/>
          </p:cNvSpPr>
          <p:nvPr/>
        </p:nvSpPr>
        <p:spPr bwMode="auto">
          <a:xfrm>
            <a:off x="4770438" y="4251325"/>
            <a:ext cx="36877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http://www.eumetcal.org/euromet/english/nwp/n6300/n6300071.htm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648200"/>
          </a:xfrm>
          <a:noFill/>
          <a:ln/>
        </p:spPr>
        <p:txBody>
          <a:bodyPr/>
          <a:lstStyle/>
          <a:p>
            <a:r>
              <a:rPr lang="en-US" altLang="en-US" sz="2800"/>
              <a:t>Vertical coordinates; Sigma and eta coordinates</a:t>
            </a:r>
          </a:p>
          <a:p>
            <a:pPr lvl="1"/>
            <a:r>
              <a:rPr lang="en-US" altLang="en-US" sz="2400"/>
              <a:t>Simplifies lower boundary condition</a:t>
            </a:r>
          </a:p>
          <a:p>
            <a:pPr lvl="1"/>
            <a:endParaRPr lang="en-US" altLang="en-US" sz="2400" i="1"/>
          </a:p>
        </p:txBody>
      </p:sp>
      <p:pic>
        <p:nvPicPr>
          <p:cNvPr id="166916" name="Picture 4" descr="ekf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1981200"/>
            <a:ext cx="4548187" cy="216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6917" name="Object 5"/>
          <p:cNvGraphicFramePr>
            <a:graphicFrameLocks noChangeAspect="1"/>
          </p:cNvGraphicFramePr>
          <p:nvPr/>
        </p:nvGraphicFramePr>
        <p:xfrm>
          <a:off x="1524000" y="4419600"/>
          <a:ext cx="351155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81" name="Equation" r:id="rId4" imgW="1536480" imgH="431640" progId="Equation.3">
                  <p:embed/>
                </p:oleObj>
              </mc:Choice>
              <mc:Fallback>
                <p:oleObj name="Equation" r:id="rId4" imgW="153648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419600"/>
                        <a:ext cx="3511550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18" name="Object 6"/>
          <p:cNvGraphicFramePr>
            <a:graphicFrameLocks noChangeAspect="1"/>
          </p:cNvGraphicFramePr>
          <p:nvPr/>
        </p:nvGraphicFramePr>
        <p:xfrm>
          <a:off x="319088" y="5497513"/>
          <a:ext cx="4964112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82" name="Equation" r:id="rId6" imgW="2171520" imgH="228600" progId="Equation.3">
                  <p:embed/>
                </p:oleObj>
              </mc:Choice>
              <mc:Fallback>
                <p:oleObj name="Equation" r:id="rId6" imgW="217152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8" y="5497513"/>
                        <a:ext cx="4964112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19" name="Object 7"/>
          <p:cNvGraphicFramePr>
            <a:graphicFrameLocks noChangeAspect="1"/>
          </p:cNvGraphicFramePr>
          <p:nvPr/>
        </p:nvGraphicFramePr>
        <p:xfrm>
          <a:off x="250825" y="6135688"/>
          <a:ext cx="5921375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83" name="Equation" r:id="rId8" imgW="2590560" imgH="215640" progId="Equation.3">
                  <p:embed/>
                </p:oleObj>
              </mc:Choice>
              <mc:Fallback>
                <p:oleObj name="Equation" r:id="rId8" imgW="2590560" imgH="215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6135688"/>
                        <a:ext cx="5921375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77200" y="4131876"/>
            <a:ext cx="646232" cy="274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648200"/>
          </a:xfrm>
          <a:noFill/>
          <a:ln/>
        </p:spPr>
        <p:txBody>
          <a:bodyPr/>
          <a:lstStyle/>
          <a:p>
            <a:r>
              <a:rPr lang="en-US" altLang="en-US" sz="2800"/>
              <a:t>Vertical coordinates; Sigma and eta coordinates</a:t>
            </a:r>
          </a:p>
          <a:p>
            <a:pPr lvl="1"/>
            <a:r>
              <a:rPr lang="en-US" altLang="en-US" sz="2400"/>
              <a:t>Simplifies lower boundary condition</a:t>
            </a:r>
          </a:p>
          <a:p>
            <a:pPr lvl="1"/>
            <a:endParaRPr lang="en-US" altLang="en-US" sz="2400" i="1"/>
          </a:p>
        </p:txBody>
      </p:sp>
      <p:graphicFrame>
        <p:nvGraphicFramePr>
          <p:cNvPr id="180232" name="Object 8"/>
          <p:cNvGraphicFramePr>
            <a:graphicFrameLocks noChangeAspect="1"/>
          </p:cNvGraphicFramePr>
          <p:nvPr/>
        </p:nvGraphicFramePr>
        <p:xfrm>
          <a:off x="4256088" y="1828800"/>
          <a:ext cx="456565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585" name="Equation" r:id="rId3" imgW="2133360" imgH="393480" progId="Equation.3">
                  <p:embed/>
                </p:oleObj>
              </mc:Choice>
              <mc:Fallback>
                <p:oleObj name="Equation" r:id="rId3" imgW="2133360" imgH="393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6088" y="1828800"/>
                        <a:ext cx="4565650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234" name="Object 10"/>
          <p:cNvGraphicFramePr>
            <a:graphicFrameLocks noChangeAspect="1"/>
          </p:cNvGraphicFramePr>
          <p:nvPr/>
        </p:nvGraphicFramePr>
        <p:xfrm>
          <a:off x="4646613" y="3776663"/>
          <a:ext cx="340042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586" name="Equation" r:id="rId5" imgW="1587240" imgH="393480" progId="Equation.3">
                  <p:embed/>
                </p:oleObj>
              </mc:Choice>
              <mc:Fallback>
                <p:oleObj name="Equation" r:id="rId5" imgW="1587240" imgH="3934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6613" y="3776663"/>
                        <a:ext cx="3400425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235" name="Object 11"/>
          <p:cNvGraphicFramePr>
            <a:graphicFrameLocks noChangeAspect="1"/>
          </p:cNvGraphicFramePr>
          <p:nvPr/>
        </p:nvGraphicFramePr>
        <p:xfrm>
          <a:off x="4224338" y="4843463"/>
          <a:ext cx="427037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587" name="Equation" r:id="rId7" imgW="1993680" imgH="393480" progId="Equation.3">
                  <p:embed/>
                </p:oleObj>
              </mc:Choice>
              <mc:Fallback>
                <p:oleObj name="Equation" r:id="rId7" imgW="1993680" imgH="3934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4338" y="4843463"/>
                        <a:ext cx="4270375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236" name="Object 12"/>
          <p:cNvGraphicFramePr>
            <a:graphicFrameLocks noChangeAspect="1"/>
          </p:cNvGraphicFramePr>
          <p:nvPr/>
        </p:nvGraphicFramePr>
        <p:xfrm>
          <a:off x="5592763" y="2738438"/>
          <a:ext cx="1795462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588" name="Equation" r:id="rId9" imgW="838080" imgH="393480" progId="Equation.3">
                  <p:embed/>
                </p:oleObj>
              </mc:Choice>
              <mc:Fallback>
                <p:oleObj name="Equation" r:id="rId9" imgW="838080" imgH="3934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2763" y="2738438"/>
                        <a:ext cx="1795462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6482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Vertical coordinates; Sigma and eta coordinates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The pressure gradient becomes the difference between two terms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If sigma surfaces are steep, the first term may not have the information that went into the FD calculation of the second term</a:t>
            </a:r>
            <a:endParaRPr lang="en-US" altLang="en-US" sz="2400" i="1"/>
          </a:p>
        </p:txBody>
      </p:sp>
      <p:graphicFrame>
        <p:nvGraphicFramePr>
          <p:cNvPr id="181252" name="Object 4"/>
          <p:cNvGraphicFramePr>
            <a:graphicFrameLocks noChangeAspect="1"/>
          </p:cNvGraphicFramePr>
          <p:nvPr/>
        </p:nvGraphicFramePr>
        <p:xfrm>
          <a:off x="4256088" y="1828800"/>
          <a:ext cx="456565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610" name="Equation" r:id="rId3" imgW="2133360" imgH="393480" progId="Equation.3">
                  <p:embed/>
                </p:oleObj>
              </mc:Choice>
              <mc:Fallback>
                <p:oleObj name="Equation" r:id="rId3" imgW="213336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6088" y="1828800"/>
                        <a:ext cx="4565650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253" name="Object 5"/>
          <p:cNvGraphicFramePr>
            <a:graphicFrameLocks noChangeAspect="1"/>
          </p:cNvGraphicFramePr>
          <p:nvPr/>
        </p:nvGraphicFramePr>
        <p:xfrm>
          <a:off x="4646613" y="3776663"/>
          <a:ext cx="340042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611" name="Equation" r:id="rId5" imgW="1587240" imgH="393480" progId="Equation.3">
                  <p:embed/>
                </p:oleObj>
              </mc:Choice>
              <mc:Fallback>
                <p:oleObj name="Equation" r:id="rId5" imgW="158724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6613" y="3776663"/>
                        <a:ext cx="3400425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254" name="Object 6"/>
          <p:cNvGraphicFramePr>
            <a:graphicFrameLocks noChangeAspect="1"/>
          </p:cNvGraphicFramePr>
          <p:nvPr/>
        </p:nvGraphicFramePr>
        <p:xfrm>
          <a:off x="4224338" y="4843463"/>
          <a:ext cx="427037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612" name="Equation" r:id="rId7" imgW="1993680" imgH="393480" progId="Equation.3">
                  <p:embed/>
                </p:oleObj>
              </mc:Choice>
              <mc:Fallback>
                <p:oleObj name="Equation" r:id="rId7" imgW="199368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4338" y="4843463"/>
                        <a:ext cx="4270375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255" name="Oval 7"/>
          <p:cNvSpPr>
            <a:spLocks noChangeArrowheads="1"/>
          </p:cNvSpPr>
          <p:nvPr/>
        </p:nvSpPr>
        <p:spPr bwMode="auto">
          <a:xfrm>
            <a:off x="5105400" y="1905000"/>
            <a:ext cx="1143000" cy="685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56" name="Oval 8"/>
          <p:cNvSpPr>
            <a:spLocks noChangeArrowheads="1"/>
          </p:cNvSpPr>
          <p:nvPr/>
        </p:nvSpPr>
        <p:spPr bwMode="auto">
          <a:xfrm>
            <a:off x="6172200" y="1905000"/>
            <a:ext cx="990600" cy="685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81257" name="Object 9"/>
          <p:cNvGraphicFramePr>
            <a:graphicFrameLocks noChangeAspect="1"/>
          </p:cNvGraphicFramePr>
          <p:nvPr/>
        </p:nvGraphicFramePr>
        <p:xfrm>
          <a:off x="5592763" y="2738438"/>
          <a:ext cx="1795462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613" name="Equation" r:id="rId9" imgW="838080" imgH="393480" progId="Equation.3">
                  <p:embed/>
                </p:oleObj>
              </mc:Choice>
              <mc:Fallback>
                <p:oleObj name="Equation" r:id="rId9" imgW="838080" imgH="3934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2763" y="2738438"/>
                        <a:ext cx="1795462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6482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Vertical coordinates; Sigma and eta coordinates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The eta coordinate (using a step-mountain coordinate) is meant to eliminate the serious two term difference error sometimes associated with the sigma vertical coordinates</a:t>
            </a:r>
          </a:p>
          <a:p>
            <a:pPr lvl="1">
              <a:lnSpc>
                <a:spcPct val="90000"/>
              </a:lnSpc>
            </a:pPr>
            <a:endParaRPr lang="en-US" altLang="en-US" sz="2400" i="1"/>
          </a:p>
        </p:txBody>
      </p:sp>
      <p:graphicFrame>
        <p:nvGraphicFramePr>
          <p:cNvPr id="182276" name="Object 4"/>
          <p:cNvGraphicFramePr>
            <a:graphicFrameLocks noChangeAspect="1"/>
          </p:cNvGraphicFramePr>
          <p:nvPr/>
        </p:nvGraphicFramePr>
        <p:xfrm>
          <a:off x="4256088" y="1828800"/>
          <a:ext cx="456565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70" name="Equation" r:id="rId3" imgW="2133360" imgH="393480" progId="Equation.3">
                  <p:embed/>
                </p:oleObj>
              </mc:Choice>
              <mc:Fallback>
                <p:oleObj name="Equation" r:id="rId3" imgW="213336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6088" y="1828800"/>
                        <a:ext cx="4565650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2279" name="Oval 7"/>
          <p:cNvSpPr>
            <a:spLocks noChangeArrowheads="1"/>
          </p:cNvSpPr>
          <p:nvPr/>
        </p:nvSpPr>
        <p:spPr bwMode="auto">
          <a:xfrm>
            <a:off x="5105400" y="1905000"/>
            <a:ext cx="1143000" cy="685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2281" name="Picture 9" descr="ekf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13" y="4237038"/>
            <a:ext cx="4548187" cy="216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172200" y="1905000"/>
            <a:ext cx="990600" cy="685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5084" y="6400800"/>
            <a:ext cx="646232" cy="274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648200"/>
          </a:xfrm>
          <a:noFill/>
          <a:ln/>
        </p:spPr>
        <p:txBody>
          <a:bodyPr/>
          <a:lstStyle/>
          <a:p>
            <a:r>
              <a:rPr lang="en-US" altLang="en-US" sz="2800"/>
              <a:t>Vertical coordinates; Isentropic coordinates</a:t>
            </a:r>
          </a:p>
          <a:p>
            <a:pPr lvl="1"/>
            <a:r>
              <a:rPr lang="en-US" altLang="en-US" sz="2400"/>
              <a:t>Utilizes fact that on the synoptic scale, motions are adiabatic (potential temperature is conserved)</a:t>
            </a:r>
          </a:p>
          <a:p>
            <a:pPr lvl="1"/>
            <a:r>
              <a:rPr lang="en-US" altLang="en-US" sz="2400"/>
              <a:t>Hence, vertical motion on a ‘</a:t>
            </a:r>
            <a:r>
              <a:rPr lang="en-US" altLang="en-US" sz="2400">
                <a:latin typeface="Symbol" panose="05050102010706020507" pitchFamily="18" charset="2"/>
              </a:rPr>
              <a:t>q</a:t>
            </a:r>
            <a:r>
              <a:rPr lang="en-US" altLang="en-US" sz="2400"/>
              <a:t>’ surface is approximately zero</a:t>
            </a:r>
          </a:p>
          <a:p>
            <a:pPr lvl="1"/>
            <a:endParaRPr lang="en-US" altLang="en-US" sz="2400" i="1"/>
          </a:p>
        </p:txBody>
      </p:sp>
      <p:pic>
        <p:nvPicPr>
          <p:cNvPr id="168966" name="Picture 6" descr="pdev2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828800"/>
            <a:ext cx="3071813" cy="307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967" name="Text Box 7"/>
          <p:cNvSpPr txBox="1">
            <a:spLocks noChangeArrowheads="1"/>
          </p:cNvSpPr>
          <p:nvPr/>
        </p:nvSpPr>
        <p:spPr bwMode="auto">
          <a:xfrm>
            <a:off x="5522913" y="5241925"/>
            <a:ext cx="24780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http://www.ssec.wisc.edu/theta/analysis.html</a:t>
            </a:r>
          </a:p>
        </p:txBody>
      </p:sp>
      <p:sp>
        <p:nvSpPr>
          <p:cNvPr id="168968" name="Text Box 8"/>
          <p:cNvSpPr txBox="1">
            <a:spLocks noChangeArrowheads="1"/>
          </p:cNvSpPr>
          <p:nvPr/>
        </p:nvSpPr>
        <p:spPr bwMode="auto">
          <a:xfrm>
            <a:off x="4922838" y="6232525"/>
            <a:ext cx="36877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http://www.eumetcal.org/euromet/english/nwp/n6300/n6300081.htm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648200"/>
          </a:xfrm>
          <a:noFill/>
          <a:ln/>
        </p:spPr>
        <p:txBody>
          <a:bodyPr/>
          <a:lstStyle/>
          <a:p>
            <a:r>
              <a:rPr lang="en-US" altLang="en-US" sz="2800"/>
              <a:t>Vertical coordinates; Isentropic coordinates</a:t>
            </a:r>
          </a:p>
          <a:p>
            <a:pPr lvl="1"/>
            <a:r>
              <a:rPr lang="en-US" altLang="en-US" sz="2400"/>
              <a:t>Governing equations</a:t>
            </a:r>
            <a:endParaRPr lang="en-US" altLang="en-US" sz="2400" i="1"/>
          </a:p>
        </p:txBody>
      </p:sp>
      <p:graphicFrame>
        <p:nvGraphicFramePr>
          <p:cNvPr id="183300" name="Object 4"/>
          <p:cNvGraphicFramePr>
            <a:graphicFrameLocks noChangeAspect="1"/>
          </p:cNvGraphicFramePr>
          <p:nvPr/>
        </p:nvGraphicFramePr>
        <p:xfrm>
          <a:off x="4732338" y="1828800"/>
          <a:ext cx="3614737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832" name="Equation" r:id="rId3" imgW="1688760" imgH="393480" progId="Equation.3">
                  <p:embed/>
                </p:oleObj>
              </mc:Choice>
              <mc:Fallback>
                <p:oleObj name="Equation" r:id="rId3" imgW="168876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2338" y="1828800"/>
                        <a:ext cx="3614737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302" name="Object 6"/>
          <p:cNvGraphicFramePr>
            <a:graphicFrameLocks noChangeAspect="1"/>
          </p:cNvGraphicFramePr>
          <p:nvPr/>
        </p:nvGraphicFramePr>
        <p:xfrm>
          <a:off x="4592638" y="2743200"/>
          <a:ext cx="3862387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833" name="Equation" r:id="rId5" imgW="1803240" imgH="444240" progId="Equation.3">
                  <p:embed/>
                </p:oleObj>
              </mc:Choice>
              <mc:Fallback>
                <p:oleObj name="Equation" r:id="rId5" imgW="1803240" imgH="4442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2638" y="2743200"/>
                        <a:ext cx="3862387" cy="9525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303" name="Object 7"/>
          <p:cNvGraphicFramePr>
            <a:graphicFrameLocks noChangeAspect="1"/>
          </p:cNvGraphicFramePr>
          <p:nvPr/>
        </p:nvGraphicFramePr>
        <p:xfrm>
          <a:off x="3952875" y="3810000"/>
          <a:ext cx="4814888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834" name="Equation" r:id="rId7" imgW="2247840" imgH="419040" progId="Equation.3">
                  <p:embed/>
                </p:oleObj>
              </mc:Choice>
              <mc:Fallback>
                <p:oleObj name="Equation" r:id="rId7" imgW="2247840" imgH="419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75" y="3810000"/>
                        <a:ext cx="4814888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304" name="Object 8"/>
          <p:cNvGraphicFramePr>
            <a:graphicFrameLocks noChangeAspect="1"/>
          </p:cNvGraphicFramePr>
          <p:nvPr/>
        </p:nvGraphicFramePr>
        <p:xfrm>
          <a:off x="568325" y="5867400"/>
          <a:ext cx="127952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835" name="Equation" r:id="rId9" imgW="596880" imgH="393480" progId="Equation.3">
                  <p:embed/>
                </p:oleObj>
              </mc:Choice>
              <mc:Fallback>
                <p:oleObj name="Equation" r:id="rId9" imgW="596880" imgH="393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325" y="5867400"/>
                        <a:ext cx="1279525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305" name="Object 9"/>
          <p:cNvGraphicFramePr>
            <a:graphicFrameLocks noChangeAspect="1"/>
          </p:cNvGraphicFramePr>
          <p:nvPr/>
        </p:nvGraphicFramePr>
        <p:xfrm>
          <a:off x="2133600" y="5807075"/>
          <a:ext cx="326390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836" name="Equation" r:id="rId11" imgW="1523880" imgH="419040" progId="Equation.3">
                  <p:embed/>
                </p:oleObj>
              </mc:Choice>
              <mc:Fallback>
                <p:oleObj name="Equation" r:id="rId11" imgW="1523880" imgH="4190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807075"/>
                        <a:ext cx="3263900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306" name="Object 10"/>
          <p:cNvGraphicFramePr>
            <a:graphicFrameLocks noChangeAspect="1"/>
          </p:cNvGraphicFramePr>
          <p:nvPr/>
        </p:nvGraphicFramePr>
        <p:xfrm>
          <a:off x="506413" y="4870450"/>
          <a:ext cx="6805612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837" name="Equation" r:id="rId13" imgW="3174840" imgH="393480" progId="Equation.3">
                  <p:embed/>
                </p:oleObj>
              </mc:Choice>
              <mc:Fallback>
                <p:oleObj name="Equation" r:id="rId13" imgW="3174840" imgH="3934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3" y="4870450"/>
                        <a:ext cx="6805612" cy="8445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3308" name="Text Box 12"/>
          <p:cNvSpPr txBox="1">
            <a:spLocks noChangeArrowheads="1"/>
          </p:cNvSpPr>
          <p:nvPr/>
        </p:nvSpPr>
        <p:spPr bwMode="auto">
          <a:xfrm>
            <a:off x="5791200" y="5410200"/>
            <a:ext cx="1536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Hydrostatic eqtn</a:t>
            </a:r>
          </a:p>
        </p:txBody>
      </p:sp>
      <p:sp>
        <p:nvSpPr>
          <p:cNvPr id="183309" name="Text Box 13"/>
          <p:cNvSpPr txBox="1">
            <a:spLocks noChangeArrowheads="1"/>
          </p:cNvSpPr>
          <p:nvPr/>
        </p:nvSpPr>
        <p:spPr bwMode="auto">
          <a:xfrm>
            <a:off x="6019800" y="2667000"/>
            <a:ext cx="1457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Continuity eqtn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1" name="Picture 11" descr="S_960502_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675188"/>
            <a:ext cx="2533650" cy="210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8229600" cy="4648200"/>
          </a:xfrm>
          <a:noFill/>
          <a:ln/>
        </p:spPr>
        <p:txBody>
          <a:bodyPr/>
          <a:lstStyle/>
          <a:p>
            <a:r>
              <a:rPr lang="en-US" altLang="en-US" sz="2800"/>
              <a:t>Vertical coordinates; Isentropic coordinates</a:t>
            </a:r>
          </a:p>
          <a:p>
            <a:pPr lvl="1"/>
            <a:r>
              <a:rPr lang="en-US" altLang="en-US" sz="2400"/>
              <a:t>Disadvantages</a:t>
            </a:r>
          </a:p>
          <a:p>
            <a:pPr lvl="2"/>
            <a:r>
              <a:rPr lang="en-US" altLang="en-US" sz="2000"/>
              <a:t>Isentropic surfaces intersect the ground (difficult to enforce strict conservation of mass)</a:t>
            </a:r>
          </a:p>
          <a:p>
            <a:pPr lvl="2"/>
            <a:r>
              <a:rPr lang="en-US" altLang="en-US" sz="2000"/>
              <a:t>Only statically stable solutions are allowed (there are situations where this is not true)</a:t>
            </a:r>
          </a:p>
          <a:p>
            <a:pPr lvl="2"/>
            <a:r>
              <a:rPr lang="en-US" altLang="en-US" sz="2000"/>
              <a:t>In regions of low static stability, vertical resolution of isentropic coordinates can be poor</a:t>
            </a:r>
          </a:p>
        </p:txBody>
      </p:sp>
      <p:sp>
        <p:nvSpPr>
          <p:cNvPr id="184332" name="Text Box 12"/>
          <p:cNvSpPr txBox="1">
            <a:spLocks noChangeArrowheads="1"/>
          </p:cNvSpPr>
          <p:nvPr/>
        </p:nvSpPr>
        <p:spPr bwMode="auto">
          <a:xfrm>
            <a:off x="3170238" y="6400800"/>
            <a:ext cx="30781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http://reductionism.net.seanic.net/bgary.mtp/topography/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648200"/>
          </a:xfrm>
          <a:noFill/>
          <a:ln/>
        </p:spPr>
        <p:txBody>
          <a:bodyPr/>
          <a:lstStyle/>
          <a:p>
            <a:r>
              <a:rPr lang="en-US" altLang="en-US" sz="2800"/>
              <a:t>Staggered vertical grids</a:t>
            </a:r>
          </a:p>
          <a:p>
            <a:pPr lvl="1"/>
            <a:r>
              <a:rPr lang="en-US" altLang="en-US" sz="2400"/>
              <a:t>Vertical velocity (   ) typically defined at the boundary of layers</a:t>
            </a:r>
          </a:p>
          <a:p>
            <a:pPr lvl="1"/>
            <a:r>
              <a:rPr lang="en-US" altLang="en-US" sz="2400"/>
              <a:t>Prognostic variables defined in the center of the layer</a:t>
            </a:r>
          </a:p>
          <a:p>
            <a:pPr lvl="1"/>
            <a:endParaRPr lang="en-US" altLang="en-US" sz="2400" i="1"/>
          </a:p>
        </p:txBody>
      </p:sp>
      <p:pic>
        <p:nvPicPr>
          <p:cNvPr id="165892" name="Picture 4" descr="ekf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752600"/>
            <a:ext cx="4635500" cy="276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5893" name="Object 5"/>
          <p:cNvGraphicFramePr>
            <a:graphicFrameLocks noChangeAspect="1"/>
          </p:cNvGraphicFramePr>
          <p:nvPr/>
        </p:nvGraphicFramePr>
        <p:xfrm>
          <a:off x="3309938" y="3111500"/>
          <a:ext cx="27146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81" name="Equation" r:id="rId4" imgW="152280" imgH="177480" progId="Equation.3">
                  <p:embed/>
                </p:oleObj>
              </mc:Choice>
              <mc:Fallback>
                <p:oleObj name="Equation" r:id="rId4" imgW="152280" imgH="177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9938" y="3111500"/>
                        <a:ext cx="271462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1000" y="4648200"/>
            <a:ext cx="646232" cy="274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3810000" cy="4114800"/>
          </a:xfrm>
        </p:spPr>
        <p:txBody>
          <a:bodyPr/>
          <a:lstStyle/>
          <a:p>
            <a:r>
              <a:rPr lang="en-US" altLang="en-US" sz="2800" u="sng"/>
              <a:t>DERIVATIVES</a:t>
            </a:r>
          </a:p>
          <a:p>
            <a:pPr lvl="1"/>
            <a:r>
              <a:rPr lang="en-US" altLang="en-US" sz="2400"/>
              <a:t>No!</a:t>
            </a:r>
          </a:p>
          <a:p>
            <a:pPr lvl="1"/>
            <a:r>
              <a:rPr lang="en-US" altLang="en-US" sz="2400"/>
              <a:t>Due to computer limitations, we can only represent the atmosphere in our model at regularly-spaced intervals (grid points)</a:t>
            </a:r>
          </a:p>
          <a:p>
            <a:pPr lvl="1">
              <a:buFontTx/>
              <a:buNone/>
            </a:pPr>
            <a:r>
              <a:rPr lang="en-US" altLang="en-US" sz="2400">
                <a:latin typeface="Symbol" panose="05050102010706020507" pitchFamily="18" charset="2"/>
              </a:rPr>
              <a:t>D</a:t>
            </a:r>
            <a:r>
              <a:rPr lang="en-US" altLang="en-US" sz="2400" i="1"/>
              <a:t>x</a:t>
            </a:r>
            <a:r>
              <a:rPr lang="en-US" altLang="en-US" sz="2400"/>
              <a:t> does NOT approach 0</a:t>
            </a:r>
          </a:p>
        </p:txBody>
      </p:sp>
      <p:pic>
        <p:nvPicPr>
          <p:cNvPr id="80900" name="Picture 4" descr="Graph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943100"/>
            <a:ext cx="50292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5867400" y="5553075"/>
            <a:ext cx="703263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i="1"/>
              <a:t>x</a:t>
            </a:r>
            <a:r>
              <a:rPr lang="en-US" altLang="en-US" sz="2400"/>
              <a:t> </a:t>
            </a:r>
            <a:r>
              <a:rPr lang="en-US" altLang="en-US" sz="2400">
                <a:sym typeface="Wingdings" panose="05000000000000000000" pitchFamily="2" charset="2"/>
              </a:rPr>
              <a:t></a:t>
            </a:r>
            <a:endParaRPr lang="en-US" altLang="en-US" sz="2400"/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4495800" y="2133600"/>
            <a:ext cx="533400" cy="3124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80905" name="Rectangle 9"/>
          <p:cNvSpPr>
            <a:spLocks noChangeArrowheads="1"/>
          </p:cNvSpPr>
          <p:nvPr/>
        </p:nvSpPr>
        <p:spPr bwMode="auto">
          <a:xfrm>
            <a:off x="5181600" y="2133600"/>
            <a:ext cx="609600" cy="3124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5867400" y="2133600"/>
            <a:ext cx="685800" cy="3200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7" name="Rectangle 11"/>
          <p:cNvSpPr>
            <a:spLocks noChangeArrowheads="1"/>
          </p:cNvSpPr>
          <p:nvPr/>
        </p:nvSpPr>
        <p:spPr bwMode="auto">
          <a:xfrm>
            <a:off x="8153400" y="2133600"/>
            <a:ext cx="609600" cy="3124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8" name="Rectangle 12"/>
          <p:cNvSpPr>
            <a:spLocks noChangeArrowheads="1"/>
          </p:cNvSpPr>
          <p:nvPr/>
        </p:nvSpPr>
        <p:spPr bwMode="auto">
          <a:xfrm>
            <a:off x="7391400" y="2057400"/>
            <a:ext cx="685800" cy="3200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0" name="Line 14"/>
          <p:cNvSpPr>
            <a:spLocks noChangeShapeType="1"/>
          </p:cNvSpPr>
          <p:nvPr/>
        </p:nvSpPr>
        <p:spPr bwMode="auto">
          <a:xfrm>
            <a:off x="4419600" y="1981200"/>
            <a:ext cx="0" cy="175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11" name="Line 15"/>
          <p:cNvSpPr>
            <a:spLocks noChangeShapeType="1"/>
          </p:cNvSpPr>
          <p:nvPr/>
        </p:nvSpPr>
        <p:spPr bwMode="auto">
          <a:xfrm>
            <a:off x="5105400" y="1981200"/>
            <a:ext cx="0" cy="1905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12" name="Line 16"/>
          <p:cNvSpPr>
            <a:spLocks noChangeShapeType="1"/>
          </p:cNvSpPr>
          <p:nvPr/>
        </p:nvSpPr>
        <p:spPr bwMode="auto">
          <a:xfrm>
            <a:off x="5867400" y="1981200"/>
            <a:ext cx="0" cy="2209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13" name="Line 17"/>
          <p:cNvSpPr>
            <a:spLocks noChangeShapeType="1"/>
          </p:cNvSpPr>
          <p:nvPr/>
        </p:nvSpPr>
        <p:spPr bwMode="auto">
          <a:xfrm>
            <a:off x="6629400" y="1981200"/>
            <a:ext cx="0" cy="1524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14" name="Line 18"/>
          <p:cNvSpPr>
            <a:spLocks noChangeShapeType="1"/>
          </p:cNvSpPr>
          <p:nvPr/>
        </p:nvSpPr>
        <p:spPr bwMode="auto">
          <a:xfrm>
            <a:off x="8077200" y="1981200"/>
            <a:ext cx="0" cy="1295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15" name="Line 19"/>
          <p:cNvSpPr>
            <a:spLocks noChangeShapeType="1"/>
          </p:cNvSpPr>
          <p:nvPr/>
        </p:nvSpPr>
        <p:spPr bwMode="auto">
          <a:xfrm>
            <a:off x="8763000" y="1981200"/>
            <a:ext cx="0" cy="1371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16" name="Rectangle 20"/>
          <p:cNvSpPr>
            <a:spLocks noChangeArrowheads="1"/>
          </p:cNvSpPr>
          <p:nvPr/>
        </p:nvSpPr>
        <p:spPr bwMode="auto">
          <a:xfrm>
            <a:off x="6705600" y="2057400"/>
            <a:ext cx="609600" cy="3200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7" name="Line 21"/>
          <p:cNvSpPr>
            <a:spLocks noChangeShapeType="1"/>
          </p:cNvSpPr>
          <p:nvPr/>
        </p:nvSpPr>
        <p:spPr bwMode="auto">
          <a:xfrm>
            <a:off x="7315200" y="1981200"/>
            <a:ext cx="0" cy="990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19" name="Text Box 23"/>
          <p:cNvSpPr txBox="1">
            <a:spLocks noChangeArrowheads="1"/>
          </p:cNvSpPr>
          <p:nvPr/>
        </p:nvSpPr>
        <p:spPr bwMode="auto">
          <a:xfrm>
            <a:off x="4286250" y="370205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o</a:t>
            </a:r>
          </a:p>
        </p:txBody>
      </p:sp>
      <p:sp>
        <p:nvSpPr>
          <p:cNvPr id="80920" name="Text Box 24"/>
          <p:cNvSpPr txBox="1">
            <a:spLocks noChangeArrowheads="1"/>
          </p:cNvSpPr>
          <p:nvPr/>
        </p:nvSpPr>
        <p:spPr bwMode="auto">
          <a:xfrm>
            <a:off x="4972050" y="38100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o</a:t>
            </a:r>
          </a:p>
        </p:txBody>
      </p:sp>
      <p:sp>
        <p:nvSpPr>
          <p:cNvPr id="80921" name="Text Box 25"/>
          <p:cNvSpPr txBox="1">
            <a:spLocks noChangeArrowheads="1"/>
          </p:cNvSpPr>
          <p:nvPr/>
        </p:nvSpPr>
        <p:spPr bwMode="auto">
          <a:xfrm>
            <a:off x="5734050" y="408305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o</a:t>
            </a:r>
          </a:p>
        </p:txBody>
      </p:sp>
      <p:sp>
        <p:nvSpPr>
          <p:cNvPr id="80922" name="Text Box 26"/>
          <p:cNvSpPr txBox="1">
            <a:spLocks noChangeArrowheads="1"/>
          </p:cNvSpPr>
          <p:nvPr/>
        </p:nvSpPr>
        <p:spPr bwMode="auto">
          <a:xfrm>
            <a:off x="6496050" y="347345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o</a:t>
            </a:r>
          </a:p>
        </p:txBody>
      </p:sp>
      <p:sp>
        <p:nvSpPr>
          <p:cNvPr id="80923" name="Text Box 27"/>
          <p:cNvSpPr txBox="1">
            <a:spLocks noChangeArrowheads="1"/>
          </p:cNvSpPr>
          <p:nvPr/>
        </p:nvSpPr>
        <p:spPr bwMode="auto">
          <a:xfrm>
            <a:off x="7181850" y="286385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o</a:t>
            </a:r>
          </a:p>
        </p:txBody>
      </p:sp>
      <p:sp>
        <p:nvSpPr>
          <p:cNvPr id="80924" name="Text Box 28"/>
          <p:cNvSpPr txBox="1">
            <a:spLocks noChangeArrowheads="1"/>
          </p:cNvSpPr>
          <p:nvPr/>
        </p:nvSpPr>
        <p:spPr bwMode="auto">
          <a:xfrm>
            <a:off x="7943850" y="316865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o</a:t>
            </a:r>
          </a:p>
        </p:txBody>
      </p:sp>
      <p:sp>
        <p:nvSpPr>
          <p:cNvPr id="80925" name="Text Box 29"/>
          <p:cNvSpPr txBox="1">
            <a:spLocks noChangeArrowheads="1"/>
          </p:cNvSpPr>
          <p:nvPr/>
        </p:nvSpPr>
        <p:spPr bwMode="auto">
          <a:xfrm>
            <a:off x="8629650" y="3276600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o</a:t>
            </a:r>
          </a:p>
        </p:txBody>
      </p:sp>
      <p:sp>
        <p:nvSpPr>
          <p:cNvPr id="80926" name="Line 30"/>
          <p:cNvSpPr>
            <a:spLocks noChangeShapeType="1"/>
          </p:cNvSpPr>
          <p:nvPr/>
        </p:nvSpPr>
        <p:spPr bwMode="auto">
          <a:xfrm>
            <a:off x="4419600" y="3886200"/>
            <a:ext cx="685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27" name="Line 31"/>
          <p:cNvSpPr>
            <a:spLocks noChangeShapeType="1"/>
          </p:cNvSpPr>
          <p:nvPr/>
        </p:nvSpPr>
        <p:spPr bwMode="auto">
          <a:xfrm>
            <a:off x="5105400" y="4038600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28" name="Line 32"/>
          <p:cNvSpPr>
            <a:spLocks noChangeShapeType="1"/>
          </p:cNvSpPr>
          <p:nvPr/>
        </p:nvSpPr>
        <p:spPr bwMode="auto">
          <a:xfrm flipV="1">
            <a:off x="5867400" y="36576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29" name="Line 33"/>
          <p:cNvSpPr>
            <a:spLocks noChangeShapeType="1"/>
          </p:cNvSpPr>
          <p:nvPr/>
        </p:nvSpPr>
        <p:spPr bwMode="auto">
          <a:xfrm flipV="1">
            <a:off x="6629400" y="30480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30" name="Line 34"/>
          <p:cNvSpPr>
            <a:spLocks noChangeShapeType="1"/>
          </p:cNvSpPr>
          <p:nvPr/>
        </p:nvSpPr>
        <p:spPr bwMode="auto">
          <a:xfrm>
            <a:off x="7315200" y="3048000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31" name="Line 35"/>
          <p:cNvSpPr>
            <a:spLocks noChangeShapeType="1"/>
          </p:cNvSpPr>
          <p:nvPr/>
        </p:nvSpPr>
        <p:spPr bwMode="auto">
          <a:xfrm>
            <a:off x="8077200" y="3352800"/>
            <a:ext cx="685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0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0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0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0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0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0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0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26" grpId="0" animBg="1"/>
      <p:bldP spid="80927" grpId="0" animBg="1"/>
      <p:bldP spid="80928" grpId="0" animBg="1"/>
      <p:bldP spid="80929" grpId="0" animBg="1"/>
      <p:bldP spid="80930" grpId="0" animBg="1"/>
      <p:bldP spid="80931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648200"/>
          </a:xfrm>
          <a:noFill/>
          <a:ln/>
        </p:spPr>
        <p:txBody>
          <a:bodyPr/>
          <a:lstStyle/>
          <a:p>
            <a:r>
              <a:rPr lang="en-US" altLang="en-US" sz="2800"/>
              <a:t>Staggered vertical grids; Lorenz grid</a:t>
            </a:r>
          </a:p>
          <a:p>
            <a:pPr lvl="1"/>
            <a:r>
              <a:rPr lang="en-US" altLang="en-US" sz="2400"/>
              <a:t>Allows the development of a spurious computational mode</a:t>
            </a:r>
          </a:p>
          <a:p>
            <a:pPr lvl="1"/>
            <a:endParaRPr lang="en-US" altLang="en-US" sz="2400" i="1"/>
          </a:p>
        </p:txBody>
      </p:sp>
      <p:pic>
        <p:nvPicPr>
          <p:cNvPr id="175108" name="Picture 4" descr="ekf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752600"/>
            <a:ext cx="4635500" cy="276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5109" name="Oval 5"/>
          <p:cNvSpPr>
            <a:spLocks noChangeArrowheads="1"/>
          </p:cNvSpPr>
          <p:nvPr/>
        </p:nvSpPr>
        <p:spPr bwMode="auto">
          <a:xfrm>
            <a:off x="4800600" y="1752600"/>
            <a:ext cx="9906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4648200"/>
            <a:ext cx="646232" cy="274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648200"/>
          </a:xfrm>
          <a:noFill/>
          <a:ln/>
        </p:spPr>
        <p:txBody>
          <a:bodyPr/>
          <a:lstStyle/>
          <a:p>
            <a:r>
              <a:rPr lang="en-US" altLang="en-US" sz="2800"/>
              <a:t>Staggered vertical grids; Charney-Phillips grid</a:t>
            </a:r>
          </a:p>
          <a:p>
            <a:pPr lvl="1"/>
            <a:r>
              <a:rPr lang="en-US" altLang="en-US" sz="2400"/>
              <a:t>Absence of a spurious computational mode</a:t>
            </a:r>
          </a:p>
          <a:p>
            <a:pPr lvl="1"/>
            <a:endParaRPr lang="en-US" altLang="en-US" sz="2400" i="1"/>
          </a:p>
        </p:txBody>
      </p:sp>
      <p:pic>
        <p:nvPicPr>
          <p:cNvPr id="176132" name="Picture 4" descr="ekf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752600"/>
            <a:ext cx="4635500" cy="276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133" name="Oval 5"/>
          <p:cNvSpPr>
            <a:spLocks noChangeArrowheads="1"/>
          </p:cNvSpPr>
          <p:nvPr/>
        </p:nvSpPr>
        <p:spPr bwMode="auto">
          <a:xfrm>
            <a:off x="6781800" y="1828800"/>
            <a:ext cx="13716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4648200"/>
            <a:ext cx="646232" cy="274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Applied NWP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3810000" cy="4648200"/>
          </a:xfrm>
          <a:noFill/>
          <a:ln/>
        </p:spPr>
        <p:txBody>
          <a:bodyPr/>
          <a:lstStyle/>
          <a:p>
            <a:r>
              <a:rPr lang="en-US" altLang="en-US" sz="2800"/>
              <a:t>Staggered vertical grids; </a:t>
            </a:r>
            <a:r>
              <a:rPr lang="en-US" altLang="en-US" sz="2800" u="sng"/>
              <a:t>Unstaggered</a:t>
            </a:r>
            <a:r>
              <a:rPr lang="en-US" altLang="en-US" sz="2800"/>
              <a:t> grid</a:t>
            </a:r>
          </a:p>
          <a:p>
            <a:pPr lvl="1"/>
            <a:r>
              <a:rPr lang="en-US" altLang="en-US" sz="2400"/>
              <a:t>Allows a simple implementation of higher order differences in the vertical</a:t>
            </a:r>
          </a:p>
          <a:p>
            <a:pPr lvl="1"/>
            <a:r>
              <a:rPr lang="en-US" altLang="en-US" sz="2400"/>
              <a:t>Computational modes present in the forecast</a:t>
            </a:r>
          </a:p>
          <a:p>
            <a:pPr lvl="1"/>
            <a:endParaRPr lang="en-US" altLang="en-US" sz="2400" i="1"/>
          </a:p>
        </p:txBody>
      </p:sp>
      <p:pic>
        <p:nvPicPr>
          <p:cNvPr id="177156" name="Picture 4" descr="ekf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752600"/>
            <a:ext cx="4635500" cy="276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157" name="Oval 5"/>
          <p:cNvSpPr>
            <a:spLocks noChangeArrowheads="1"/>
          </p:cNvSpPr>
          <p:nvPr/>
        </p:nvSpPr>
        <p:spPr bwMode="auto">
          <a:xfrm>
            <a:off x="5867400" y="2971800"/>
            <a:ext cx="13716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4648200"/>
            <a:ext cx="646232" cy="274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3162</TotalTime>
  <Words>3320</Words>
  <Application>Microsoft Office PowerPoint</Application>
  <PresentationFormat>On-screen Show (4:3)</PresentationFormat>
  <Paragraphs>522</Paragraphs>
  <Slides>92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92</vt:i4>
      </vt:variant>
    </vt:vector>
  </HeadingPairs>
  <TitlesOfParts>
    <vt:vector size="102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Equation</vt:lpstr>
      <vt:lpstr>Microsoft Equation 3.0</vt:lpstr>
      <vt:lpstr>Photo Editor Photo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  <vt:lpstr>Applied NWP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Miller</dc:creator>
  <cp:lastModifiedBy>Doug Miller</cp:lastModifiedBy>
  <cp:revision>770</cp:revision>
  <dcterms:created xsi:type="dcterms:W3CDTF">1601-01-01T00:00:00Z</dcterms:created>
  <dcterms:modified xsi:type="dcterms:W3CDTF">2015-01-26T18:53:46Z</dcterms:modified>
</cp:coreProperties>
</file>