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44" r:id="rId2"/>
    <p:sldId id="345" r:id="rId3"/>
    <p:sldId id="454" r:id="rId4"/>
    <p:sldId id="346" r:id="rId5"/>
    <p:sldId id="367" r:id="rId6"/>
    <p:sldId id="368" r:id="rId7"/>
    <p:sldId id="369" r:id="rId8"/>
    <p:sldId id="370" r:id="rId9"/>
    <p:sldId id="379" r:id="rId10"/>
    <p:sldId id="380" r:id="rId11"/>
    <p:sldId id="381" r:id="rId12"/>
    <p:sldId id="382" r:id="rId13"/>
    <p:sldId id="347" r:id="rId14"/>
    <p:sldId id="397" r:id="rId15"/>
    <p:sldId id="348" r:id="rId16"/>
    <p:sldId id="383" r:id="rId17"/>
    <p:sldId id="354" r:id="rId18"/>
    <p:sldId id="384" r:id="rId19"/>
    <p:sldId id="385" r:id="rId20"/>
    <p:sldId id="392" r:id="rId21"/>
    <p:sldId id="393" r:id="rId22"/>
    <p:sldId id="455" r:id="rId23"/>
    <p:sldId id="394" r:id="rId24"/>
    <p:sldId id="395" r:id="rId25"/>
    <p:sldId id="386" r:id="rId26"/>
    <p:sldId id="399" r:id="rId27"/>
    <p:sldId id="456" r:id="rId28"/>
    <p:sldId id="457" r:id="rId29"/>
    <p:sldId id="458" r:id="rId30"/>
    <p:sldId id="459" r:id="rId31"/>
    <p:sldId id="413" r:id="rId32"/>
    <p:sldId id="460" r:id="rId33"/>
    <p:sldId id="414" r:id="rId34"/>
    <p:sldId id="461" r:id="rId35"/>
    <p:sldId id="462" r:id="rId36"/>
    <p:sldId id="463" r:id="rId37"/>
    <p:sldId id="417" r:id="rId38"/>
    <p:sldId id="418" r:id="rId39"/>
    <p:sldId id="420" r:id="rId40"/>
    <p:sldId id="422" r:id="rId41"/>
    <p:sldId id="423" r:id="rId42"/>
    <p:sldId id="389" r:id="rId43"/>
    <p:sldId id="425" r:id="rId44"/>
    <p:sldId id="426" r:id="rId45"/>
    <p:sldId id="363" r:id="rId46"/>
    <p:sldId id="427" r:id="rId47"/>
    <p:sldId id="428" r:id="rId48"/>
    <p:sldId id="359" r:id="rId49"/>
    <p:sldId id="464" r:id="rId50"/>
    <p:sldId id="375" r:id="rId51"/>
    <p:sldId id="376" r:id="rId52"/>
    <p:sldId id="433" r:id="rId53"/>
    <p:sldId id="429" r:id="rId54"/>
    <p:sldId id="436" r:id="rId55"/>
    <p:sldId id="390" r:id="rId56"/>
    <p:sldId id="439" r:id="rId57"/>
    <p:sldId id="440" r:id="rId58"/>
    <p:sldId id="441" r:id="rId59"/>
    <p:sldId id="377" r:id="rId60"/>
    <p:sldId id="442" r:id="rId61"/>
    <p:sldId id="443" r:id="rId62"/>
    <p:sldId id="444" r:id="rId63"/>
    <p:sldId id="445" r:id="rId64"/>
    <p:sldId id="391" r:id="rId65"/>
    <p:sldId id="447" r:id="rId66"/>
    <p:sldId id="448" r:id="rId67"/>
    <p:sldId id="446" r:id="rId68"/>
    <p:sldId id="449" r:id="rId69"/>
    <p:sldId id="450" r:id="rId70"/>
    <p:sldId id="451" r:id="rId71"/>
    <p:sldId id="452" r:id="rId72"/>
    <p:sldId id="357" r:id="rId73"/>
    <p:sldId id="453" r:id="rId74"/>
    <p:sldId id="352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FF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26" autoAdjust="0"/>
    <p:restoredTop sz="94660"/>
  </p:normalViewPr>
  <p:slideViewPr>
    <p:cSldViewPr>
      <p:cViewPr varScale="1">
        <p:scale>
          <a:sx n="116" d="100"/>
          <a:sy n="116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D75-B1E7-4381-8C26-C9495D45E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1DB8-19A5-46BE-8F6E-368A658E7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AB15-C880-48E9-BCD2-4CAFE8B6F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9889-6A48-498E-B80E-5A2461274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BCE-1BA5-4673-BBD6-904C1C2AC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814A-F49D-4996-AF9B-0FE0538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1011-E0FC-476E-8DF4-776764788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E70A-331F-4B93-8481-0ADE5B38D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CA52-79A5-4A52-8F09-C44869659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9537-E02B-4B01-AC1D-B570A4F3C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F0F9-9A03-4D0C-ACF0-9000751D5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A832-B8ED-4286-845F-F0FD34839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66F6-8ACC-44B4-B8E8-0D244AEF1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58F9AE3-36AB-4FFB-AD8D-CA04CE70F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76" r:id="rId12"/>
    <p:sldLayoutId id="2147483677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704#.VRl5GOGK14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s.unc.edu/~welch/kalman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artycentral.com/jugglers/index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We’ll look at the “garbage in – garbage out” principle as it applies to the computer weather forecast model, (D&amp;VK Chapter 12, Kalnay Chapter 5, Krish. and Boun. Chapter 5)</a:t>
            </a:r>
          </a:p>
        </p:txBody>
      </p:sp>
      <p:pic>
        <p:nvPicPr>
          <p:cNvPr id="15363" name="Picture 16" descr="Tv_sesame_street_os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2362200"/>
            <a:ext cx="2905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5464175" y="4646613"/>
            <a:ext cx="246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http://toughpigs.com/journalmuppetquiz.htm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146550" y="6369050"/>
            <a:ext cx="88450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Go to: </a:t>
            </a:r>
            <a:r>
              <a:rPr lang="en-US" altLang="en-US" dirty="0">
                <a:hlinkClick r:id="rId3"/>
              </a:rPr>
              <a:t>https://www.meted.ucar.edu/training_module.php?id=704#.</a:t>
            </a:r>
            <a:r>
              <a:rPr lang="en-US" altLang="en-US" dirty="0" smtClean="0">
                <a:hlinkClick r:id="rId3"/>
              </a:rPr>
              <a:t>VRl5GOGK14k</a:t>
            </a:r>
            <a:r>
              <a:rPr lang="en-US" altLang="en-US" dirty="0" smtClean="0"/>
              <a:t> for </a:t>
            </a:r>
            <a:r>
              <a:rPr lang="en-US" altLang="en-US" dirty="0"/>
              <a:t>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47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Observations alone don’t provide enough information to initialize current weather forecast models…</a:t>
            </a:r>
          </a:p>
        </p:txBody>
      </p:sp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4343400" y="1524000"/>
          <a:ext cx="4724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8" name="Photo Editor Photo" r:id="rId3" imgW="7276190" imgH="6257143" progId="">
                  <p:embed/>
                </p:oleObj>
              </mc:Choice>
              <mc:Fallback>
                <p:oleObj name="Photo Editor Photo" r:id="rId3" imgW="7276190" imgH="625714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724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7"/>
          <p:cNvSpPr txBox="1">
            <a:spLocks noChangeArrowheads="1"/>
          </p:cNvSpPr>
          <p:nvPr/>
        </p:nvSpPr>
        <p:spPr bwMode="auto">
          <a:xfrm>
            <a:off x="609600" y="6232525"/>
            <a:ext cx="664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Observations have a non-uniform distribution in time and space</a:t>
            </a:r>
            <a:endParaRPr lang="en-US" altLang="en-US" sz="20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Observations alone don’t provide enough information to initialize current weather forecast models…</a:t>
            </a:r>
          </a:p>
        </p:txBody>
      </p:sp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522288" y="5699125"/>
            <a:ext cx="7707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It is necessary to have a complete first guess estimate of the state of</a:t>
            </a:r>
          </a:p>
          <a:p>
            <a:r>
              <a:rPr lang="en-US" altLang="en-US" sz="2000"/>
              <a:t>the atmosphere at all the model grid points, in addition to the observations</a:t>
            </a:r>
          </a:p>
          <a:p>
            <a:r>
              <a:rPr lang="en-US" altLang="en-US" sz="2000"/>
              <a:t>in order to generate computer weather model initial conditions</a:t>
            </a:r>
            <a:endParaRPr lang="en-US" altLang="en-US" sz="2000" baseline="30000"/>
          </a:p>
        </p:txBody>
      </p:sp>
      <p:pic>
        <p:nvPicPr>
          <p:cNvPr id="148484" name="Picture 7" descr="rh_and_wind!700%20hPa!0!Europe!pop!od!oper!w_uv_rh!2005080300!!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28775"/>
            <a:ext cx="6858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 Box 8"/>
          <p:cNvSpPr txBox="1">
            <a:spLocks noChangeArrowheads="1"/>
          </p:cNvSpPr>
          <p:nvPr/>
        </p:nvSpPr>
        <p:spPr bwMode="auto">
          <a:xfrm>
            <a:off x="5226050" y="5410200"/>
            <a:ext cx="277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http://www.ecmwf.int/samples/d/banner/page.html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First guess options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Climatology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Short-range model forecast</a:t>
            </a:r>
          </a:p>
        </p:txBody>
      </p:sp>
      <p:sp>
        <p:nvSpPr>
          <p:cNvPr id="149507" name="Text Box 6"/>
          <p:cNvSpPr txBox="1">
            <a:spLocks noChangeArrowheads="1"/>
          </p:cNvSpPr>
          <p:nvPr/>
        </p:nvSpPr>
        <p:spPr bwMode="auto">
          <a:xfrm>
            <a:off x="5478463" y="4419600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http://www.weather.nps.navy.mil/~psguest</a:t>
            </a:r>
          </a:p>
        </p:txBody>
      </p:sp>
      <p:pic>
        <p:nvPicPr>
          <p:cNvPr id="149508" name="Picture 8" descr="Picture of Peter Gues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2738438"/>
            <a:ext cx="1257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i="1">
                <a:solidFill>
                  <a:srgbClr val="FF0000"/>
                </a:solidFill>
              </a:rPr>
              <a:t>The data assimilation game…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/>
              <a:t>when do I believe the observations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altLang="en-US"/>
              <a:t>v.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/>
              <a:t>when do I believe the first guess (model)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/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altLang="en-US"/>
              <a:t>to make acceptably accurate model initial conditions?</a:t>
            </a:r>
          </a:p>
        </p:txBody>
      </p:sp>
      <p:sp>
        <p:nvSpPr>
          <p:cNvPr id="111627" name="Text Box 4"/>
          <p:cNvSpPr txBox="1">
            <a:spLocks noChangeArrowheads="1"/>
          </p:cNvSpPr>
          <p:nvPr/>
        </p:nvSpPr>
        <p:spPr bwMode="auto">
          <a:xfrm>
            <a:off x="5367338" y="4953000"/>
            <a:ext cx="2862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http://www.mattelscrabble.com/en/adults/index.html</a:t>
            </a: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5019675" y="2557463"/>
          <a:ext cx="35147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7" name="Photo Editor Photo" r:id="rId3" imgW="3514286" imgH="1743318" progId="">
                  <p:embed/>
                </p:oleObj>
              </mc:Choice>
              <mc:Fallback>
                <p:oleObj name="Photo Editor Photo" r:id="rId3" imgW="3514286" imgH="174331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2557463"/>
                        <a:ext cx="35147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458200" cy="4572000"/>
          </a:xfrm>
        </p:spPr>
        <p:txBody>
          <a:bodyPr/>
          <a:lstStyle/>
          <a:p>
            <a:r>
              <a:rPr lang="en-US" altLang="en-US" i="1" smtClean="0"/>
              <a:t>Data assimilation </a:t>
            </a:r>
            <a:r>
              <a:rPr lang="en-US" altLang="en-US" smtClean="0"/>
              <a:t>(Talagrand, 1997)</a:t>
            </a:r>
          </a:p>
          <a:p>
            <a:pPr>
              <a:buFontTx/>
              <a:buNone/>
            </a:pPr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/>
              <a:t>the process through which all the available information from observations is used in order to </a:t>
            </a:r>
            <a:r>
              <a:rPr lang="en-US" altLang="en-US" u="sng" smtClean="0"/>
              <a:t>estimate</a:t>
            </a:r>
            <a:r>
              <a:rPr lang="en-US" altLang="en-US" smtClean="0"/>
              <a:t> as accurately as possible </a:t>
            </a:r>
            <a:r>
              <a:rPr lang="en-US" altLang="en-US" u="sng" smtClean="0"/>
              <a:t>the state of the atmospheric flow</a:t>
            </a:r>
            <a:r>
              <a:rPr lang="en-US" altLang="en-US" smtClean="0"/>
              <a:t>. The available information essentially consists of the </a:t>
            </a:r>
            <a:r>
              <a:rPr lang="en-US" altLang="en-US" i="1" smtClean="0"/>
              <a:t>observations</a:t>
            </a:r>
            <a:r>
              <a:rPr lang="en-US" altLang="en-US" smtClean="0"/>
              <a:t> proper, and of the </a:t>
            </a:r>
            <a:r>
              <a:rPr lang="en-US" altLang="en-US" i="1" smtClean="0"/>
              <a:t>physical laws</a:t>
            </a:r>
            <a:r>
              <a:rPr lang="en-US" altLang="en-US" smtClean="0"/>
              <a:t> that govern the evolution of the flow. The latter are available in practice under the form of a </a:t>
            </a:r>
            <a:r>
              <a:rPr lang="en-US" altLang="en-US" i="1" smtClean="0"/>
              <a:t>numerical model</a:t>
            </a:r>
            <a:r>
              <a:rPr lang="en-US" altLang="en-US" smtClean="0"/>
              <a:t>. The existing assimilation algorithms can be described as either </a:t>
            </a:r>
            <a:r>
              <a:rPr lang="en-US" altLang="en-US" i="1" smtClean="0"/>
              <a:t>sequential</a:t>
            </a:r>
            <a:r>
              <a:rPr lang="en-US" altLang="en-US" smtClean="0"/>
              <a:t> or </a:t>
            </a:r>
            <a:r>
              <a:rPr lang="en-US" altLang="en-US" i="1" smtClean="0"/>
              <a:t>variational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i="1" smtClean="0"/>
              <a:t>The data assimilation game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You have two social engagement options for Friday night, how do you decide which one to attend? [either/or]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5930900" y="6232525"/>
            <a:ext cx="168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http://www.partycentral.com/</a:t>
            </a:r>
          </a:p>
        </p:txBody>
      </p:sp>
      <p:pic>
        <p:nvPicPr>
          <p:cNvPr id="158724" name="Picture 7" descr="woodi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81200"/>
            <a:ext cx="275748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960438" y="5715000"/>
            <a:ext cx="345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…you </a:t>
            </a:r>
            <a:r>
              <a:rPr lang="en-US" altLang="en-US" sz="2400" i="1">
                <a:solidFill>
                  <a:srgbClr val="FF0000"/>
                </a:solidFill>
              </a:rPr>
              <a:t>weigh</a:t>
            </a:r>
            <a:r>
              <a:rPr lang="en-US" altLang="en-US" sz="2400"/>
              <a:t> your options!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First guess options – short-range model forecast</a:t>
            </a:r>
          </a:p>
          <a:p>
            <a:endParaRPr lang="en-US" altLang="en-US" smtClean="0"/>
          </a:p>
          <a:p>
            <a:pPr lvl="1"/>
            <a:r>
              <a:rPr lang="en-US" altLang="en-US" u="sng" smtClean="0"/>
              <a:t>analysis cycle</a:t>
            </a:r>
            <a:r>
              <a:rPr lang="en-US" altLang="en-US" smtClean="0"/>
              <a:t>- an intermittent data assimilation system which typically uses a 1- or 6-h cycle performed multiple times a day</a:t>
            </a:r>
          </a:p>
        </p:txBody>
      </p:sp>
      <p:pic>
        <p:nvPicPr>
          <p:cNvPr id="164867" name="Picture 6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74663"/>
            <a:ext cx="3513138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483350" y="6445250"/>
            <a:ext cx="136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[Kalnay 2003]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462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3352800" y="6232525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  <p:pic>
        <p:nvPicPr>
          <p:cNvPr id="154628" name="Picture 5" descr="cor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00225"/>
            <a:ext cx="64103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1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First guess options – short-range model forecast; analysis cycle</a:t>
            </a:r>
          </a:p>
          <a:p>
            <a:pPr lvl="1"/>
            <a:r>
              <a:rPr lang="en-US" altLang="en-US" smtClean="0"/>
              <a:t>Analysis is dominated by </a:t>
            </a:r>
            <a:r>
              <a:rPr lang="en-US" altLang="en-US" i="1" smtClean="0"/>
              <a:t>observations</a:t>
            </a:r>
            <a:r>
              <a:rPr lang="en-US" altLang="en-US" smtClean="0"/>
              <a:t> in data-rich regions</a:t>
            </a:r>
          </a:p>
          <a:p>
            <a:pPr lvl="1"/>
            <a:r>
              <a:rPr lang="en-US" altLang="en-US" smtClean="0"/>
              <a:t>Analysis is dominated by the </a:t>
            </a:r>
            <a:r>
              <a:rPr lang="en-US" altLang="en-US" i="1" smtClean="0"/>
              <a:t>short-range forecast</a:t>
            </a:r>
            <a:r>
              <a:rPr lang="en-US" altLang="en-US" smtClean="0"/>
              <a:t> in data-poor regions</a:t>
            </a:r>
          </a:p>
        </p:txBody>
      </p:sp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4343400" y="1524000"/>
          <a:ext cx="4724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3" name="Photo Editor Photo" r:id="rId3" imgW="7276190" imgH="6257143" progId="">
                  <p:embed/>
                </p:oleObj>
              </mc:Choice>
              <mc:Fallback>
                <p:oleObj name="Photo Editor Photo" r:id="rId3" imgW="7276190" imgH="6257143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724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3" name="Text Box 6"/>
          <p:cNvSpPr txBox="1">
            <a:spLocks noChangeArrowheads="1"/>
          </p:cNvSpPr>
          <p:nvPr/>
        </p:nvSpPr>
        <p:spPr bwMode="auto">
          <a:xfrm>
            <a:off x="4495800" y="6040438"/>
            <a:ext cx="434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[4DDA – four-dimensional data assimilation]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25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Empirical analysis schemes</a:t>
            </a:r>
          </a:p>
          <a:p>
            <a:pPr lvl="2"/>
            <a:r>
              <a:rPr lang="en-US" altLang="en-US" dirty="0" smtClean="0"/>
              <a:t>Successive corrections method [12.3]</a:t>
            </a:r>
          </a:p>
          <a:p>
            <a:pPr lvl="2"/>
            <a:r>
              <a:rPr lang="en-US" altLang="en-US" dirty="0" smtClean="0"/>
              <a:t>Nudging [12.6]</a:t>
            </a:r>
          </a:p>
        </p:txBody>
      </p:sp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4343400" y="1524000"/>
          <a:ext cx="4724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6" name="Photo Editor Photo" r:id="rId3" imgW="7276190" imgH="6257143" progId="">
                  <p:embed/>
                </p:oleObj>
              </mc:Choice>
              <mc:Fallback>
                <p:oleObj name="Photo Editor Photo" r:id="rId3" imgW="7276190" imgH="625714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724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</p:spPr>
        <p:txBody>
          <a:bodyPr/>
          <a:lstStyle/>
          <a:p>
            <a:r>
              <a:rPr lang="en-US" altLang="en-US" smtClean="0"/>
              <a:t>Computer weather model forecasting – initial value problem</a:t>
            </a:r>
          </a:p>
          <a:p>
            <a:pPr lvl="1"/>
            <a:r>
              <a:rPr lang="en-US" altLang="en-US" smtClean="0"/>
              <a:t>Solution at time t = </a:t>
            </a:r>
            <a:r>
              <a:rPr lang="el-GR" altLang="en-US" smtClean="0"/>
              <a:t>τ</a:t>
            </a:r>
            <a:r>
              <a:rPr lang="en-US" altLang="en-US" smtClean="0"/>
              <a:t> is dependent on</a:t>
            </a:r>
          </a:p>
          <a:p>
            <a:pPr lvl="2"/>
            <a:r>
              <a:rPr lang="en-US" altLang="en-US" smtClean="0"/>
              <a:t>Initial state at t = 0</a:t>
            </a:r>
          </a:p>
          <a:p>
            <a:pPr lvl="2"/>
            <a:r>
              <a:rPr lang="en-US" altLang="en-US" smtClean="0"/>
              <a:t>Integrated effects of all forcing terms applied from t = 0 to t = </a:t>
            </a:r>
            <a:r>
              <a:rPr lang="el-GR" altLang="en-US" smtClean="0"/>
              <a:t>τ</a:t>
            </a:r>
            <a:endParaRPr lang="en-US" altLang="en-US" smtClean="0"/>
          </a:p>
          <a:p>
            <a:pPr lvl="1"/>
            <a:r>
              <a:rPr lang="en-US" altLang="en-US" smtClean="0"/>
              <a:t>If the initial conditions are not accurate </a:t>
            </a:r>
            <a:r>
              <a:rPr lang="en-US" altLang="en-US" smtClean="0">
                <a:sym typeface="Wingdings" pitchFamily="2" charset="2"/>
              </a:rPr>
              <a:t> little hope of obtaining an accurate forecast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56125" y="47101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56125" y="4405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6394" name="Picture 3" descr="Fig12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25" y="574675"/>
            <a:ext cx="409257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97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2. More recent techniques</a:t>
            </a:r>
          </a:p>
          <a:p>
            <a:pPr lvl="1"/>
            <a:r>
              <a:rPr lang="en-US" altLang="en-US" smtClean="0"/>
              <a:t>Successive corrections method</a:t>
            </a:r>
          </a:p>
          <a:p>
            <a:pPr lvl="2"/>
            <a:r>
              <a:rPr lang="en-US" altLang="en-US" i="1" smtClean="0">
                <a:solidFill>
                  <a:srgbClr val="FF0000"/>
                </a:solidFill>
              </a:rPr>
              <a:t>Weights</a:t>
            </a:r>
            <a:r>
              <a:rPr lang="en-US" altLang="en-US" smtClean="0"/>
              <a:t> are defined using an </a:t>
            </a:r>
            <a:r>
              <a:rPr lang="en-US" altLang="en-US" i="1" smtClean="0"/>
              <a:t>empirical</a:t>
            </a:r>
            <a:r>
              <a:rPr lang="en-US" altLang="en-US" smtClean="0"/>
              <a:t> approach- usually a function of the </a:t>
            </a:r>
            <a:r>
              <a:rPr lang="en-US" altLang="en-US" u="sng" smtClean="0"/>
              <a:t>distance</a:t>
            </a:r>
            <a:r>
              <a:rPr lang="en-US" altLang="en-US" smtClean="0"/>
              <a:t> between the observation and model grid point location</a:t>
            </a:r>
          </a:p>
        </p:txBody>
      </p:sp>
      <p:sp>
        <p:nvSpPr>
          <p:cNvPr id="159759" name="Text Box 6"/>
          <p:cNvSpPr txBox="1">
            <a:spLocks noChangeArrowheads="1"/>
          </p:cNvSpPr>
          <p:nvPr/>
        </p:nvSpPr>
        <p:spPr bwMode="auto">
          <a:xfrm>
            <a:off x="5562600" y="4381500"/>
            <a:ext cx="2871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[a] </a:t>
            </a:r>
            <a:r>
              <a:rPr lang="en-US" altLang="en-US" sz="1800" dirty="0" err="1"/>
              <a:t>Cressman</a:t>
            </a:r>
            <a:r>
              <a:rPr lang="en-US" altLang="en-US" sz="1800" dirty="0"/>
              <a:t> (1959</a:t>
            </a:r>
            <a:r>
              <a:rPr lang="en-US" altLang="en-US" sz="1800" dirty="0" smtClean="0"/>
              <a:t>) [12.3.1]</a:t>
            </a:r>
            <a:endParaRPr lang="en-US" altLang="en-US" sz="1800" dirty="0"/>
          </a:p>
        </p:txBody>
      </p:sp>
      <p:sp>
        <p:nvSpPr>
          <p:cNvPr id="159760" name="Text Box 7"/>
          <p:cNvSpPr txBox="1">
            <a:spLocks noChangeArrowheads="1"/>
          </p:cNvSpPr>
          <p:nvPr/>
        </p:nvSpPr>
        <p:spPr bwMode="auto">
          <a:xfrm>
            <a:off x="5562600" y="4967288"/>
            <a:ext cx="3191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[b] Barnes (1964, 1978</a:t>
            </a:r>
            <a:r>
              <a:rPr lang="en-US" altLang="en-US" sz="1800" dirty="0" smtClean="0"/>
              <a:t>) [12.3.2]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9" y="2552443"/>
            <a:ext cx="4755291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0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2. More recent techniques</a:t>
            </a:r>
          </a:p>
          <a:p>
            <a:pPr lvl="1"/>
            <a:r>
              <a:rPr lang="en-US" altLang="en-US" smtClean="0"/>
              <a:t>Successive corrections method</a:t>
            </a:r>
          </a:p>
          <a:p>
            <a:pPr lvl="2"/>
            <a:r>
              <a:rPr lang="en-US" altLang="en-US" smtClean="0"/>
              <a:t>Simple</a:t>
            </a:r>
          </a:p>
          <a:p>
            <a:pPr lvl="2"/>
            <a:r>
              <a:rPr lang="en-US" altLang="en-US" smtClean="0"/>
              <a:t>Economical</a:t>
            </a:r>
          </a:p>
          <a:p>
            <a:pPr lvl="2"/>
            <a:r>
              <a:rPr lang="en-US" altLang="en-US" smtClean="0"/>
              <a:t>Provides reasonable analyses</a:t>
            </a:r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Related to OI when weights are chosen in a different fashion…</a:t>
            </a:r>
          </a:p>
        </p:txBody>
      </p:sp>
      <p:sp>
        <p:nvSpPr>
          <p:cNvPr id="160781" name="Text Box 5"/>
          <p:cNvSpPr txBox="1">
            <a:spLocks noChangeArrowheads="1"/>
          </p:cNvSpPr>
          <p:nvPr/>
        </p:nvSpPr>
        <p:spPr bwMode="auto">
          <a:xfrm>
            <a:off x="5562600" y="43815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[a] Cressman (1959)</a:t>
            </a:r>
          </a:p>
        </p:txBody>
      </p:sp>
      <p:sp>
        <p:nvSpPr>
          <p:cNvPr id="160782" name="Text Box 6"/>
          <p:cNvSpPr txBox="1">
            <a:spLocks noChangeArrowheads="1"/>
          </p:cNvSpPr>
          <p:nvPr/>
        </p:nvSpPr>
        <p:spPr bwMode="auto">
          <a:xfrm>
            <a:off x="5562600" y="49672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[b] Barnes (1964, 1978)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9" y="2552443"/>
            <a:ext cx="4755291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0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724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Successive corrections method</a:t>
            </a:r>
          </a:p>
          <a:p>
            <a:pPr lvl="2"/>
            <a:r>
              <a:rPr lang="en-US" altLang="en-US" dirty="0" smtClean="0"/>
              <a:t>Disadvantages</a:t>
            </a:r>
          </a:p>
          <a:p>
            <a:pPr lvl="3"/>
            <a:r>
              <a:rPr lang="en-US" altLang="en-US" dirty="0" smtClean="0"/>
              <a:t>observational error is not accounted for when determining how observations are weighed</a:t>
            </a:r>
          </a:p>
          <a:p>
            <a:pPr lvl="3"/>
            <a:r>
              <a:rPr lang="en-US" altLang="en-US" dirty="0" smtClean="0"/>
              <a:t>weighting does not depend on the density of observations</a:t>
            </a:r>
          </a:p>
          <a:p>
            <a:pPr lvl="3"/>
            <a:r>
              <a:rPr lang="en-US" altLang="en-US" dirty="0" smtClean="0"/>
              <a:t>weighting function is not based on any physical or statistical properties of the background state or the observations</a:t>
            </a:r>
          </a:p>
        </p:txBody>
      </p:sp>
      <p:sp>
        <p:nvSpPr>
          <p:cNvPr id="160781" name="Text Box 5"/>
          <p:cNvSpPr txBox="1">
            <a:spLocks noChangeArrowheads="1"/>
          </p:cNvSpPr>
          <p:nvPr/>
        </p:nvSpPr>
        <p:spPr bwMode="auto">
          <a:xfrm>
            <a:off x="5562600" y="43815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[a] Cressman (1959)</a:t>
            </a:r>
          </a:p>
        </p:txBody>
      </p:sp>
      <p:sp>
        <p:nvSpPr>
          <p:cNvPr id="160782" name="Text Box 6"/>
          <p:cNvSpPr txBox="1">
            <a:spLocks noChangeArrowheads="1"/>
          </p:cNvSpPr>
          <p:nvPr/>
        </p:nvSpPr>
        <p:spPr bwMode="auto">
          <a:xfrm>
            <a:off x="5562600" y="49672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[b] Barnes (1964, 1978)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52444"/>
            <a:ext cx="3104720" cy="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18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800600"/>
          </a:xfrm>
        </p:spPr>
        <p:txBody>
          <a:bodyPr/>
          <a:lstStyle/>
          <a:p>
            <a:r>
              <a:rPr lang="en-US" altLang="en-US" smtClean="0"/>
              <a:t>2. More recent techniques</a:t>
            </a:r>
          </a:p>
          <a:p>
            <a:pPr lvl="1"/>
            <a:r>
              <a:rPr lang="en-US" altLang="en-US" smtClean="0"/>
              <a:t>Nudging (Newtonian relaxation)</a:t>
            </a:r>
          </a:p>
          <a:p>
            <a:pPr lvl="1"/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/>
              <a:t>Adding to the prognostic equations a term that nudges the solution towards the observation (interpolated to the model grid)</a:t>
            </a:r>
          </a:p>
        </p:txBody>
      </p:sp>
      <p:graphicFrame>
        <p:nvGraphicFramePr>
          <p:cNvPr id="161802" name="Object 10"/>
          <p:cNvGraphicFramePr>
            <a:graphicFrameLocks noChangeAspect="1"/>
          </p:cNvGraphicFramePr>
          <p:nvPr/>
        </p:nvGraphicFramePr>
        <p:xfrm>
          <a:off x="5167313" y="2362200"/>
          <a:ext cx="290988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5" name="Microsoft Equation 3.0" r:id="rId3" imgW="1193800" imgH="431800" progId="Equation.3">
                  <p:embed/>
                </p:oleObj>
              </mc:Choice>
              <mc:Fallback>
                <p:oleObj name="Microsoft Equation 3.0" r:id="rId3" imgW="1193800" imgH="431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362200"/>
                        <a:ext cx="2909887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5" name="Text Box 6"/>
          <p:cNvSpPr txBox="1">
            <a:spLocks noChangeArrowheads="1"/>
          </p:cNvSpPr>
          <p:nvPr/>
        </p:nvSpPr>
        <p:spPr bwMode="auto">
          <a:xfrm>
            <a:off x="4724400" y="4784725"/>
            <a:ext cx="4167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Symbol" pitchFamily="18" charset="2"/>
              </a:rPr>
              <a:t>t</a:t>
            </a:r>
            <a:r>
              <a:rPr lang="en-US" altLang="en-US" sz="2000" i="1" baseline="-25000"/>
              <a:t>u</a:t>
            </a:r>
            <a:r>
              <a:rPr lang="en-US" altLang="en-US" sz="2000" baseline="-25000"/>
              <a:t> </a:t>
            </a:r>
            <a:r>
              <a:rPr lang="en-US" altLang="en-US" sz="2000"/>
              <a:t>should be chosen so that the nudging</a:t>
            </a:r>
          </a:p>
          <a:p>
            <a:r>
              <a:rPr lang="en-US" altLang="en-US" sz="2000"/>
              <a:t>term is similar in magnitude to the less</a:t>
            </a:r>
          </a:p>
          <a:p>
            <a:r>
              <a:rPr lang="en-US" altLang="en-US" sz="2000"/>
              <a:t>dominant terms</a:t>
            </a:r>
          </a:p>
        </p:txBody>
      </p:sp>
      <p:sp>
        <p:nvSpPr>
          <p:cNvPr id="161806" name="Line 7"/>
          <p:cNvSpPr>
            <a:spLocks noChangeShapeType="1"/>
          </p:cNvSpPr>
          <p:nvPr/>
        </p:nvSpPr>
        <p:spPr bwMode="auto">
          <a:xfrm flipV="1">
            <a:off x="3886200" y="3124200"/>
            <a:ext cx="2743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1807" name="Oval 8"/>
          <p:cNvSpPr>
            <a:spLocks noChangeArrowheads="1"/>
          </p:cNvSpPr>
          <p:nvPr/>
        </p:nvSpPr>
        <p:spPr bwMode="auto">
          <a:xfrm>
            <a:off x="6477000" y="2209800"/>
            <a:ext cx="1828800" cy="1219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4196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Nudging* (Newtonian relaxation)</a:t>
            </a:r>
          </a:p>
          <a:p>
            <a:pPr lvl="1"/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dirty="0" smtClean="0"/>
              <a:t>*a common technique used in air quality modeling studies</a:t>
            </a:r>
          </a:p>
        </p:txBody>
      </p:sp>
      <p:sp>
        <p:nvSpPr>
          <p:cNvPr id="162819" name="Text Box 8"/>
          <p:cNvSpPr txBox="1">
            <a:spLocks noChangeArrowheads="1"/>
          </p:cNvSpPr>
          <p:nvPr/>
        </p:nvSpPr>
        <p:spPr bwMode="auto">
          <a:xfrm>
            <a:off x="5981700" y="6232525"/>
            <a:ext cx="145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http://www.baaqmd.gov/</a:t>
            </a:r>
          </a:p>
        </p:txBody>
      </p:sp>
      <p:pic>
        <p:nvPicPr>
          <p:cNvPr id="162820" name="Picture 13" descr="map of BAAQMD jurisdi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5" y="1647825"/>
            <a:ext cx="3876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10" descr="5day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05225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53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  <a:p>
            <a:pPr lvl="2"/>
            <a:r>
              <a:rPr lang="en-US" altLang="en-US" dirty="0" smtClean="0"/>
              <a:t>Least squares</a:t>
            </a:r>
          </a:p>
          <a:p>
            <a:pPr lvl="2"/>
            <a:r>
              <a:rPr lang="en-US" altLang="en-US" dirty="0" err="1" smtClean="0"/>
              <a:t>Variational</a:t>
            </a:r>
            <a:r>
              <a:rPr lang="en-US" altLang="en-US" dirty="0" smtClean="0"/>
              <a:t> (cost function) approach</a:t>
            </a:r>
          </a:p>
          <a:p>
            <a:pPr lvl="2"/>
            <a:r>
              <a:rPr lang="en-US" altLang="en-US" dirty="0" smtClean="0"/>
              <a:t>Simplest sequential assimilation </a:t>
            </a:r>
          </a:p>
          <a:p>
            <a:pPr lvl="2"/>
            <a:r>
              <a:rPr lang="en-US" altLang="en-US" dirty="0" err="1" smtClean="0"/>
              <a:t>Kalman</a:t>
            </a:r>
            <a:r>
              <a:rPr lang="en-US" altLang="en-US" dirty="0" smtClean="0"/>
              <a:t> filtering</a:t>
            </a:r>
          </a:p>
        </p:txBody>
      </p:sp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4343400" y="1524000"/>
          <a:ext cx="4724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0" name="Photo Editor Photo" r:id="rId3" imgW="7276190" imgH="6257143" progId="">
                  <p:embed/>
                </p:oleObj>
              </mc:Choice>
              <mc:Fallback>
                <p:oleObj name="Photo Editor Photo" r:id="rId3" imgW="7276190" imgH="625714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724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669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2057400"/>
            <a:ext cx="4038600" cy="4572000"/>
          </a:xfrm>
        </p:spPr>
        <p:txBody>
          <a:bodyPr/>
          <a:lstStyle/>
          <a:p>
            <a:r>
              <a:rPr lang="en-US" altLang="en-US" smtClean="0"/>
              <a:t>“Truth? You can’t know the truth!!”</a:t>
            </a:r>
          </a:p>
          <a:p>
            <a:pPr>
              <a:buFontTx/>
              <a:buNone/>
            </a:pP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</p:txBody>
      </p:sp>
      <p:graphicFrame>
        <p:nvGraphicFramePr>
          <p:cNvPr id="166928" name="Object 16"/>
          <p:cNvGraphicFramePr>
            <a:graphicFrameLocks noChangeAspect="1"/>
          </p:cNvGraphicFramePr>
          <p:nvPr/>
        </p:nvGraphicFramePr>
        <p:xfrm>
          <a:off x="542925" y="2181225"/>
          <a:ext cx="22764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7" name="Photo Editor Photo" r:id="rId3" imgW="2276793" imgH="3228571" progId="">
                  <p:embed/>
                </p:oleObj>
              </mc:Choice>
              <mc:Fallback>
                <p:oleObj name="Photo Editor Photo" r:id="rId3" imgW="2276793" imgH="322857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181225"/>
                        <a:ext cx="22764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33" name="Text Box 8"/>
          <p:cNvSpPr txBox="1">
            <a:spLocks noChangeArrowheads="1"/>
          </p:cNvSpPr>
          <p:nvPr/>
        </p:nvSpPr>
        <p:spPr bwMode="auto">
          <a:xfrm>
            <a:off x="609600" y="5562600"/>
            <a:ext cx="212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http://www.imdb.com/title/tt0081505/</a:t>
            </a:r>
          </a:p>
        </p:txBody>
      </p:sp>
      <p:graphicFrame>
        <p:nvGraphicFramePr>
          <p:cNvPr id="166929" name="Object 17"/>
          <p:cNvGraphicFramePr>
            <a:graphicFrameLocks noChangeAspect="1"/>
          </p:cNvGraphicFramePr>
          <p:nvPr/>
        </p:nvGraphicFramePr>
        <p:xfrm>
          <a:off x="5105400" y="3200400"/>
          <a:ext cx="21288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8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2128838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30" name="Object 18"/>
          <p:cNvGraphicFramePr>
            <a:graphicFrameLocks noChangeAspect="1"/>
          </p:cNvGraphicFramePr>
          <p:nvPr/>
        </p:nvGraphicFramePr>
        <p:xfrm>
          <a:off x="5113338" y="3846513"/>
          <a:ext cx="2201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9" name="Equation" r:id="rId7" imgW="774364" imgH="228501" progId="Equation.3">
                  <p:embed/>
                </p:oleObj>
              </mc:Choice>
              <mc:Fallback>
                <p:oleObj name="Equation" r:id="rId7" imgW="774364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846513"/>
                        <a:ext cx="22018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34" name="Text Box 11"/>
          <p:cNvSpPr txBox="1">
            <a:spLocks noChangeArrowheads="1"/>
          </p:cNvSpPr>
          <p:nvPr/>
        </p:nvSpPr>
        <p:spPr bwMode="auto">
          <a:xfrm>
            <a:off x="3200400" y="5027613"/>
            <a:ext cx="5540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Where </a:t>
            </a:r>
            <a:r>
              <a:rPr lang="en-US" altLang="en-US" sz="1800" i="1"/>
              <a:t>T</a:t>
            </a:r>
            <a:r>
              <a:rPr lang="en-US" altLang="en-US" sz="1800" baseline="-25000"/>
              <a:t>1</a:t>
            </a:r>
            <a:r>
              <a:rPr lang="en-US" altLang="en-US" sz="1800"/>
              <a:t> and </a:t>
            </a:r>
            <a:r>
              <a:rPr lang="en-US" altLang="en-US" sz="1800" i="1"/>
              <a:t>T</a:t>
            </a:r>
            <a:r>
              <a:rPr lang="en-US" altLang="en-US" sz="1800" baseline="-25000"/>
              <a:t>2</a:t>
            </a:r>
            <a:r>
              <a:rPr lang="en-US" altLang="en-US" sz="1800"/>
              <a:t> are independent estimates of temperature</a:t>
            </a:r>
          </a:p>
          <a:p>
            <a:r>
              <a:rPr lang="en-US" altLang="en-US" sz="1800"/>
              <a:t>at a given location, </a:t>
            </a:r>
            <a:r>
              <a:rPr lang="en-US" altLang="en-US" sz="1800" i="1"/>
              <a:t>T</a:t>
            </a:r>
            <a:r>
              <a:rPr lang="en-US" altLang="en-US" sz="1800" baseline="-25000"/>
              <a:t>t</a:t>
            </a:r>
            <a:r>
              <a:rPr lang="en-US" altLang="en-US" sz="1800"/>
              <a:t> is the true temperature, and </a:t>
            </a:r>
            <a:r>
              <a:rPr lang="en-US" altLang="en-US" sz="1800" i="1">
                <a:latin typeface="Symbol" pitchFamily="18" charset="2"/>
              </a:rPr>
              <a:t>e</a:t>
            </a:r>
            <a:r>
              <a:rPr lang="en-US" altLang="en-US" sz="1800" baseline="-25000"/>
              <a:t>1</a:t>
            </a:r>
            <a:r>
              <a:rPr lang="en-US" altLang="en-US" sz="1800"/>
              <a:t> and </a:t>
            </a:r>
            <a:r>
              <a:rPr lang="en-US" altLang="en-US" i="1">
                <a:latin typeface="Symbol" pitchFamily="18" charset="2"/>
              </a:rPr>
              <a:t>e</a:t>
            </a:r>
            <a:r>
              <a:rPr lang="en-US" altLang="en-US" baseline="-25000"/>
              <a:t>2</a:t>
            </a:r>
            <a:endParaRPr lang="en-US" altLang="en-US" sz="1800"/>
          </a:p>
          <a:p>
            <a:r>
              <a:rPr lang="en-US" altLang="en-US" sz="1800"/>
              <a:t>are unknown temperature errors.</a:t>
            </a:r>
          </a:p>
        </p:txBody>
      </p:sp>
      <p:sp>
        <p:nvSpPr>
          <p:cNvPr id="166935" name="Text Box 12"/>
          <p:cNvSpPr txBox="1">
            <a:spLocks noChangeArrowheads="1"/>
          </p:cNvSpPr>
          <p:nvPr/>
        </p:nvSpPr>
        <p:spPr bwMode="auto">
          <a:xfrm>
            <a:off x="1676400" y="6186488"/>
            <a:ext cx="701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ym typeface="Wingdings" pitchFamily="2" charset="2"/>
              </a:rPr>
              <a:t> </a:t>
            </a:r>
            <a:r>
              <a:rPr lang="en-US" altLang="en-US" sz="2000"/>
              <a:t>How do we optimally combine these two pieces of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43200"/>
            <a:ext cx="7592026" cy="3484465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</p:txBody>
      </p:sp>
    </p:spTree>
    <p:extLst>
      <p:ext uri="{BB962C8B-B14F-4D97-AF65-F5344CB8AC3E}">
        <p14:creationId xmlns:p14="http://schemas.microsoft.com/office/powerpoint/2010/main" val="3161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62" y="2667000"/>
            <a:ext cx="7159276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12" y="3505200"/>
            <a:ext cx="6905926" cy="2042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24" y="5836622"/>
            <a:ext cx="8174776" cy="762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0899" y="5562600"/>
            <a:ext cx="1697901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Analysis Equation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3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0899" y="2667000"/>
            <a:ext cx="1697901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Analysis Equation</a:t>
            </a:r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4" y="3048000"/>
            <a:ext cx="8174776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177" y="3733800"/>
            <a:ext cx="6705600" cy="30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57400"/>
            <a:ext cx="3810000" cy="4648200"/>
          </a:xfrm>
        </p:spPr>
        <p:txBody>
          <a:bodyPr/>
          <a:lstStyle/>
          <a:p>
            <a:r>
              <a:rPr lang="en-US" altLang="en-US" smtClean="0"/>
              <a:t>Computer weather model forecast problems occur when</a:t>
            </a:r>
          </a:p>
          <a:p>
            <a:pPr lvl="1"/>
            <a:r>
              <a:rPr lang="en-US" altLang="en-US" smtClean="0"/>
              <a:t>Small-scale features play an important role</a:t>
            </a:r>
          </a:p>
          <a:p>
            <a:pPr lvl="1"/>
            <a:r>
              <a:rPr lang="en-US" altLang="en-US" smtClean="0"/>
              <a:t>Small-scale features </a:t>
            </a:r>
            <a:r>
              <a:rPr lang="en-US" altLang="en-US" i="1" smtClean="0">
                <a:solidFill>
                  <a:srgbClr val="FF0000"/>
                </a:solidFill>
              </a:rPr>
              <a:t>are not well observed</a:t>
            </a:r>
            <a:r>
              <a:rPr lang="en-US" altLang="en-US" smtClean="0"/>
              <a:t> and often not well understood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556125" y="47101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556125" y="4405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4800600" y="6308725"/>
            <a:ext cx="3376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http://www.meted.ucar.edu/nwp/pcu3/cases/301200/index.htm</a:t>
            </a:r>
          </a:p>
        </p:txBody>
      </p:sp>
      <p:pic>
        <p:nvPicPr>
          <p:cNvPr id="252935" name="Picture 7" descr="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5" y="2219325"/>
            <a:ext cx="32670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4648200" y="5943600"/>
            <a:ext cx="362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30 December 2000 East Coast Snowstorm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593725" y="164147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REVIEW…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4" y="3048000"/>
            <a:ext cx="8174776" cy="762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0899" y="2667000"/>
            <a:ext cx="1697901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Analysis Equation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8276326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53" y="4927600"/>
            <a:ext cx="8698070" cy="7505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733801" y="5302865"/>
            <a:ext cx="5017216" cy="33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99" y="5830530"/>
            <a:ext cx="4189313" cy="473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238" y="5824854"/>
            <a:ext cx="4170778" cy="440465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3424" y="6367120"/>
            <a:ext cx="3172663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background error covariance matrix</a:t>
            </a:r>
            <a:endParaRPr lang="en-US" altLang="en-US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750533" y="6367046"/>
            <a:ext cx="3174267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observation error covariance matrix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8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10600" cy="4572000"/>
          </a:xfrm>
        </p:spPr>
        <p:txBody>
          <a:bodyPr/>
          <a:lstStyle/>
          <a:p>
            <a:r>
              <a:rPr lang="en-US" altLang="en-US" dirty="0" smtClean="0"/>
              <a:t>observation error covariance (</a:t>
            </a:r>
            <a:r>
              <a:rPr lang="en-US" altLang="en-US" b="1" dirty="0" smtClean="0">
                <a:latin typeface="Times New Roman" panose="02020603050405020304" pitchFamily="18" charset="0"/>
              </a:rPr>
              <a:t>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= # of </a:t>
            </a:r>
            <a:r>
              <a:rPr lang="en-US" altLang="en-US" dirty="0" err="1" smtClean="0"/>
              <a:t>obs</a:t>
            </a:r>
            <a:r>
              <a:rPr lang="en-US" altLang="en-US" dirty="0" smtClean="0"/>
              <a:t>)</a:t>
            </a:r>
          </a:p>
        </p:txBody>
      </p:sp>
      <p:graphicFrame>
        <p:nvGraphicFramePr>
          <p:cNvPr id="183312" name="Object 16"/>
          <p:cNvGraphicFramePr>
            <a:graphicFrameLocks noChangeAspect="1"/>
          </p:cNvGraphicFramePr>
          <p:nvPr/>
        </p:nvGraphicFramePr>
        <p:xfrm>
          <a:off x="2362200" y="2667000"/>
          <a:ext cx="4222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5" name="Equation" r:id="rId3" imgW="1485900" imgH="241300" progId="Equation.3">
                  <p:embed/>
                </p:oleObj>
              </mc:Choice>
              <mc:Fallback>
                <p:oleObj name="Equation" r:id="rId3" imgW="14859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4222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5" name="Text Box 14"/>
          <p:cNvSpPr txBox="1">
            <a:spLocks noChangeArrowheads="1"/>
          </p:cNvSpPr>
          <p:nvPr/>
        </p:nvSpPr>
        <p:spPr bwMode="auto">
          <a:xfrm>
            <a:off x="517525" y="3470275"/>
            <a:ext cx="8321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/>
              <a:t>R </a:t>
            </a:r>
            <a:r>
              <a:rPr lang="en-US" altLang="en-US" sz="2400"/>
              <a:t>contributions:</a:t>
            </a:r>
          </a:p>
          <a:p>
            <a:pPr lvl="1" algn="just">
              <a:buFontTx/>
              <a:buChar char="•"/>
            </a:pPr>
            <a:r>
              <a:rPr lang="en-US" altLang="en-US" sz="2400"/>
              <a:t>Instrument error (</a:t>
            </a:r>
            <a:r>
              <a:rPr lang="en-US" altLang="en-US" sz="2400" b="1"/>
              <a:t>R</a:t>
            </a:r>
            <a:r>
              <a:rPr lang="en-US" altLang="en-US" sz="2400" i="1" baseline="-25000"/>
              <a:t>instr</a:t>
            </a:r>
            <a:r>
              <a:rPr lang="en-US" altLang="en-US" sz="2400"/>
              <a:t>)</a:t>
            </a:r>
          </a:p>
          <a:p>
            <a:pPr lvl="1" algn="just">
              <a:buFontTx/>
              <a:buChar char="•"/>
            </a:pPr>
            <a:r>
              <a:rPr lang="en-US" altLang="en-US" sz="2400"/>
              <a:t>Error of representativeness (</a:t>
            </a:r>
            <a:r>
              <a:rPr lang="en-US" altLang="en-US" sz="2400" b="1"/>
              <a:t>R</a:t>
            </a:r>
            <a:r>
              <a:rPr lang="en-US" altLang="en-US" sz="2400" i="1" baseline="-25000"/>
              <a:t>repr</a:t>
            </a:r>
            <a:r>
              <a:rPr lang="en-US" altLang="en-US" sz="2400"/>
              <a:t>)- the presence in the observations of subgrid-scale variability not represented in the grid-average values of the model and analysis</a:t>
            </a:r>
          </a:p>
          <a:p>
            <a:pPr lvl="1" algn="just">
              <a:buFontTx/>
              <a:buChar char="•"/>
            </a:pPr>
            <a:r>
              <a:rPr lang="en-US" altLang="en-US" sz="2400"/>
              <a:t>Errors in the observations operator (</a:t>
            </a:r>
            <a:r>
              <a:rPr lang="en-US" altLang="en-US" sz="2400" b="1"/>
              <a:t>R</a:t>
            </a:r>
            <a:r>
              <a:rPr lang="en-US" altLang="en-US" sz="2400" i="1" baseline="-25000"/>
              <a:t>H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  <a:p>
            <a:pPr lvl="2"/>
            <a:r>
              <a:rPr lang="en-US" altLang="en-US" dirty="0" smtClean="0"/>
              <a:t>Determine optimum values for elements of weight or gain matrix (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/>
              <a:t>) such that analysis error is minimized**</a:t>
            </a:r>
          </a:p>
          <a:p>
            <a:pPr lvl="3"/>
            <a:r>
              <a:rPr lang="en-US" altLang="en-US" dirty="0" smtClean="0"/>
              <a:t>Optimal interpolation</a:t>
            </a:r>
          </a:p>
          <a:p>
            <a:pPr lvl="3"/>
            <a:r>
              <a:rPr lang="en-US" altLang="en-US" dirty="0" err="1" smtClean="0"/>
              <a:t>Kalman</a:t>
            </a:r>
            <a:r>
              <a:rPr lang="en-US" altLang="en-US" dirty="0" smtClean="0"/>
              <a:t> filtering</a:t>
            </a:r>
          </a:p>
          <a:p>
            <a:pPr lvl="3"/>
            <a:endParaRPr lang="en-US" altLang="en-US" dirty="0"/>
          </a:p>
          <a:p>
            <a:pPr lvl="3"/>
            <a:endParaRPr lang="en-US" altLang="en-US" dirty="0" smtClean="0"/>
          </a:p>
          <a:p>
            <a:pPr lvl="3"/>
            <a:endParaRPr lang="en-US" altLang="en-US" dirty="0"/>
          </a:p>
          <a:p>
            <a:pPr lvl="3"/>
            <a:endParaRPr lang="en-US" altLang="en-US" dirty="0" smtClean="0"/>
          </a:p>
          <a:p>
            <a:pPr marL="1371600" lvl="3" indent="0">
              <a:buNone/>
            </a:pPr>
            <a:r>
              <a:rPr lang="en-US" altLang="en-US" dirty="0" smtClean="0"/>
              <a:t>Differ in how (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 smtClean="0"/>
              <a:t>) is estimated.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62400"/>
            <a:ext cx="8276326" cy="812800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00200" y="5342523"/>
            <a:ext cx="3172663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background error covariance matrix</a:t>
            </a:r>
            <a:endParaRPr lang="en-US" altLang="en-US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89926" y="6107837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smtClean="0"/>
              <a:t>**multiple model variables, grid points, and observations result in rather large matrices </a:t>
            </a:r>
            <a:r>
              <a:rPr lang="en-US" altLang="en-US" dirty="0" smtClean="0">
                <a:sym typeface="Wingdings" panose="05000000000000000000" pitchFamily="2" charset="2"/>
              </a:rPr>
              <a:t> run analysis over subdomains of the grid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1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10600" cy="4572000"/>
          </a:xfrm>
        </p:spPr>
        <p:txBody>
          <a:bodyPr/>
          <a:lstStyle/>
          <a:p>
            <a:r>
              <a:rPr lang="en-US" altLang="en-US" dirty="0" smtClean="0"/>
              <a:t>background error covariance (</a:t>
            </a:r>
            <a:r>
              <a:rPr lang="en-US" altLang="en-US" b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= # of pts </a:t>
            </a:r>
            <a:r>
              <a:rPr lang="en-US" altLang="en-US" dirty="0" smtClean="0">
                <a:cs typeface="Times New Roman" pitchFamily="18" charset="0"/>
              </a:rPr>
              <a:t>×</a:t>
            </a:r>
            <a:r>
              <a:rPr lang="en-US" altLang="en-US" dirty="0" smtClean="0"/>
              <a:t> # of model variables)</a:t>
            </a:r>
          </a:p>
          <a:p>
            <a:pPr lvl="1"/>
            <a:r>
              <a:rPr lang="en-US" altLang="en-US" dirty="0" smtClean="0"/>
              <a:t>Determines the scale and the structure of the corrections to the background</a:t>
            </a:r>
          </a:p>
          <a:p>
            <a:pPr lvl="1"/>
            <a:r>
              <a:rPr lang="en-US" altLang="en-US" dirty="0" smtClean="0"/>
              <a:t>The most difficult error covariance to estimate, and has a crucial impact on the analysis results</a:t>
            </a:r>
          </a:p>
          <a:p>
            <a:pPr lvl="1"/>
            <a:r>
              <a:rPr lang="en-US" altLang="en-US" dirty="0" smtClean="0"/>
              <a:t>Main difference between OI, 3D-Var and </a:t>
            </a:r>
            <a:r>
              <a:rPr lang="en-US" altLang="en-US" dirty="0" err="1" smtClean="0"/>
              <a:t>Kalman</a:t>
            </a:r>
            <a:r>
              <a:rPr lang="en-US" altLang="en-US" dirty="0" smtClean="0"/>
              <a:t> filtering is how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/>
              <a:t> is specified</a:t>
            </a:r>
          </a:p>
          <a:p>
            <a:pPr lvl="2"/>
            <a:r>
              <a:rPr lang="en-US" altLang="en-US" dirty="0" smtClean="0"/>
              <a:t>Assumed constant in time for OI and 3D-Var</a:t>
            </a:r>
          </a:p>
          <a:p>
            <a:pPr lvl="2"/>
            <a:r>
              <a:rPr lang="en-US" altLang="en-US" dirty="0" smtClean="0"/>
              <a:t>Is updated (forecasted) from the previous analysis time to the new analysis time in </a:t>
            </a:r>
            <a:r>
              <a:rPr lang="en-US" altLang="en-US" dirty="0" err="1" smtClean="0"/>
              <a:t>Kalman</a:t>
            </a:r>
            <a:r>
              <a:rPr lang="en-US" altLang="en-US" dirty="0" smtClean="0"/>
              <a:t> filtering</a:t>
            </a:r>
          </a:p>
          <a:p>
            <a:pPr lvl="3"/>
            <a:r>
              <a:rPr lang="en-US" altLang="en-US" dirty="0" smtClean="0"/>
              <a:t>With this change in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/>
              <a:t> definition, the weight matrix becomes the </a:t>
            </a:r>
            <a:r>
              <a:rPr lang="en-US" altLang="en-US" dirty="0" err="1" smtClean="0"/>
              <a:t>Kalman</a:t>
            </a:r>
            <a:r>
              <a:rPr lang="en-US" altLang="en-US" dirty="0" smtClean="0"/>
              <a:t> gain matrix (</a:t>
            </a:r>
            <a:r>
              <a:rPr lang="en-US" altLang="en-US" b="1" dirty="0" smtClean="0"/>
              <a:t>K</a:t>
            </a:r>
            <a:r>
              <a:rPr lang="en-US" alt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Optimal interpolation</a:t>
            </a:r>
          </a:p>
          <a:p>
            <a:pPr lvl="3"/>
            <a:r>
              <a:rPr lang="en-US" altLang="en-US" dirty="0"/>
              <a:t>how (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/>
              <a:t>) is estimated</a:t>
            </a:r>
            <a:endParaRPr lang="en-US" altLang="en-US" dirty="0" smtClean="0"/>
          </a:p>
          <a:p>
            <a:pPr marL="1371600" lvl="3" indent="0">
              <a:buNone/>
            </a:pPr>
            <a:r>
              <a:rPr lang="en-US" altLang="en-US" dirty="0" smtClean="0"/>
              <a:t>Elements are estimated based on long-term statistical comparisons between the background fields and analysis fields over many prior model runs…method is essentially static</a:t>
            </a:r>
            <a:endParaRPr lang="en-US" alt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267200" y="2819400"/>
            <a:ext cx="3172663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background error covariance matrix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  <a:p>
            <a:pPr lvl="2"/>
            <a:r>
              <a:rPr lang="en-US" altLang="en-US" dirty="0" err="1" smtClean="0">
                <a:solidFill>
                  <a:srgbClr val="FF0000"/>
                </a:solidFill>
              </a:rPr>
              <a:t>Kalman</a:t>
            </a:r>
            <a:r>
              <a:rPr lang="en-US" altLang="en-US" dirty="0" smtClean="0">
                <a:solidFill>
                  <a:srgbClr val="FF0000"/>
                </a:solidFill>
              </a:rPr>
              <a:t> filtering</a:t>
            </a:r>
          </a:p>
          <a:p>
            <a:pPr lvl="3"/>
            <a:r>
              <a:rPr lang="en-US" altLang="en-US" dirty="0"/>
              <a:t>how (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/>
              <a:t>) is estimated</a:t>
            </a:r>
            <a:endParaRPr lang="en-US" altLang="en-US" dirty="0" smtClean="0"/>
          </a:p>
          <a:p>
            <a:pPr marL="1371600" lvl="3" indent="0">
              <a:buNone/>
            </a:pPr>
            <a:r>
              <a:rPr lang="en-US" altLang="en-US" dirty="0" smtClean="0"/>
              <a:t>Elements are dynamically recomputed and updated at every analysis time based on the departures between the previous analysis and previous background fields</a:t>
            </a:r>
            <a:endParaRPr lang="en-US" alt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67200" y="2819400"/>
            <a:ext cx="3172663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background error covariance matrix</a:t>
            </a:r>
            <a:endParaRPr lang="en-US" altLang="en-US" dirty="0"/>
          </a:p>
        </p:txBody>
      </p:sp>
      <p:pic>
        <p:nvPicPr>
          <p:cNvPr id="8" name="Picture 7" descr="upd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993" y="3961146"/>
            <a:ext cx="3480807" cy="28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30450" y="6233899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dirty="0"/>
              <a:t>http://www.meted.ucar.edu/nwp/pcu1/ic6/frameset.htm</a:t>
            </a:r>
          </a:p>
        </p:txBody>
      </p:sp>
    </p:spTree>
    <p:extLst>
      <p:ext uri="{BB962C8B-B14F-4D97-AF65-F5344CB8AC3E}">
        <p14:creationId xmlns:p14="http://schemas.microsoft.com/office/powerpoint/2010/main" val="27060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err="1" smtClean="0"/>
              <a:t>Variational</a:t>
            </a:r>
            <a:r>
              <a:rPr lang="en-US" altLang="en-US" dirty="0" smtClean="0"/>
              <a:t> methods [12.5]</a:t>
            </a:r>
          </a:p>
          <a:p>
            <a:pPr lvl="2"/>
            <a:r>
              <a:rPr lang="en-US" altLang="en-US" dirty="0" smtClean="0"/>
              <a:t>Perform both the objective analysis and initialization steps at once (latter will be discussed below in slide </a:t>
            </a:r>
            <a:r>
              <a:rPr lang="en-US" altLang="en-US" dirty="0" smtClean="0">
                <a:solidFill>
                  <a:srgbClr val="FF0000"/>
                </a:solidFill>
              </a:rPr>
              <a:t>#55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Roots in the calculus of variations</a:t>
            </a:r>
          </a:p>
          <a:p>
            <a:pPr lvl="3"/>
            <a:r>
              <a:rPr lang="en-US" altLang="en-US" dirty="0" smtClean="0"/>
              <a:t>Used in many branches of physics; finding the path of minimum energy for a particle to travel between two points in the presence of a potential field</a:t>
            </a:r>
          </a:p>
          <a:p>
            <a:pPr lvl="3"/>
            <a:r>
              <a:rPr lang="en-US" altLang="en-US" dirty="0" smtClean="0"/>
              <a:t>Powerful because any constraints imposed on the system can be incorporated into the formulation of the problem before it is solved</a:t>
            </a:r>
          </a:p>
        </p:txBody>
      </p:sp>
    </p:spTree>
    <p:extLst>
      <p:ext uri="{BB962C8B-B14F-4D97-AF65-F5344CB8AC3E}">
        <p14:creationId xmlns:p14="http://schemas.microsoft.com/office/powerpoint/2010/main" val="9688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874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2. More recent techniques</a:t>
            </a:r>
          </a:p>
          <a:p>
            <a:pPr lvl="1"/>
            <a:r>
              <a:rPr lang="en-US" altLang="en-US" smtClean="0"/>
              <a:t>3D-Var; cost function</a:t>
            </a:r>
          </a:p>
          <a:p>
            <a:pPr lvl="2"/>
            <a:endParaRPr lang="en-US" altLang="en-US" smtClean="0"/>
          </a:p>
        </p:txBody>
      </p:sp>
      <p:graphicFrame>
        <p:nvGraphicFramePr>
          <p:cNvPr id="187405" name="Object 13"/>
          <p:cNvGraphicFramePr>
            <a:graphicFrameLocks noChangeAspect="1"/>
          </p:cNvGraphicFramePr>
          <p:nvPr/>
        </p:nvGraphicFramePr>
        <p:xfrm>
          <a:off x="122238" y="3557588"/>
          <a:ext cx="894556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8" name="Equation" r:id="rId3" imgW="3848100" imgH="393700" progId="Equation.3">
                  <p:embed/>
                </p:oleObj>
              </mc:Choice>
              <mc:Fallback>
                <p:oleObj name="Equation" r:id="rId3" imgW="3848100" imgH="393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557588"/>
                        <a:ext cx="8945562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8" name="AutoShape 7"/>
          <p:cNvSpPr>
            <a:spLocks/>
          </p:cNvSpPr>
          <p:nvPr/>
        </p:nvSpPr>
        <p:spPr bwMode="auto">
          <a:xfrm rot="-5400000">
            <a:off x="2667000" y="31242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AutoShape 8"/>
          <p:cNvSpPr>
            <a:spLocks/>
          </p:cNvSpPr>
          <p:nvPr/>
        </p:nvSpPr>
        <p:spPr bwMode="auto">
          <a:xfrm rot="-5400000">
            <a:off x="6667500" y="2552700"/>
            <a:ext cx="381000" cy="4267200"/>
          </a:xfrm>
          <a:prstGeom prst="leftBrace">
            <a:avLst>
              <a:gd name="adj1" fmla="val 9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Text Box 9"/>
          <p:cNvSpPr txBox="1">
            <a:spLocks noChangeArrowheads="1"/>
          </p:cNvSpPr>
          <p:nvPr/>
        </p:nvSpPr>
        <p:spPr bwMode="auto">
          <a:xfrm>
            <a:off x="1889125" y="4967288"/>
            <a:ext cx="190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background term</a:t>
            </a:r>
          </a:p>
        </p:txBody>
      </p:sp>
      <p:sp>
        <p:nvSpPr>
          <p:cNvPr id="187411" name="Text Box 10"/>
          <p:cNvSpPr txBox="1">
            <a:spLocks noChangeArrowheads="1"/>
          </p:cNvSpPr>
          <p:nvPr/>
        </p:nvSpPr>
        <p:spPr bwMode="auto">
          <a:xfrm>
            <a:off x="5862638" y="4953000"/>
            <a:ext cx="189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observation term</a:t>
            </a:r>
          </a:p>
        </p:txBody>
      </p:sp>
      <p:sp>
        <p:nvSpPr>
          <p:cNvPr id="187412" name="Text Box 11"/>
          <p:cNvSpPr txBox="1">
            <a:spLocks noChangeArrowheads="1"/>
          </p:cNvSpPr>
          <p:nvPr/>
        </p:nvSpPr>
        <p:spPr bwMode="auto">
          <a:xfrm>
            <a:off x="574674" y="5638800"/>
            <a:ext cx="80359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/>
              <a:t>The value of </a:t>
            </a:r>
            <a:r>
              <a:rPr lang="en-US" altLang="en-US" sz="2000" b="1" dirty="0" smtClean="0"/>
              <a:t>x</a:t>
            </a:r>
            <a:r>
              <a:rPr lang="en-US" altLang="en-US" sz="2000" dirty="0" smtClean="0"/>
              <a:t> that results in the minimum value of the cost function </a:t>
            </a:r>
            <a:r>
              <a:rPr lang="en-US" altLang="en-US" sz="2000" b="1" dirty="0" smtClean="0"/>
              <a:t>J(x)</a:t>
            </a:r>
            <a:r>
              <a:rPr lang="en-US" altLang="en-US" sz="2000" dirty="0" smtClean="0"/>
              <a:t> is the optimal analysis field. Must be solved numerically using an iterative process (performed globally).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8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2. More recent techniques</a:t>
            </a:r>
          </a:p>
          <a:p>
            <a:pPr lvl="1"/>
            <a:r>
              <a:rPr lang="en-US" altLang="en-US" smtClean="0"/>
              <a:t>3D-Var; cost function</a:t>
            </a:r>
          </a:p>
          <a:p>
            <a:pPr lvl="2"/>
            <a:endParaRPr lang="en-US" altLang="en-US" smtClean="0"/>
          </a:p>
        </p:txBody>
      </p:sp>
      <p:graphicFrame>
        <p:nvGraphicFramePr>
          <p:cNvPr id="188432" name="Object 16"/>
          <p:cNvGraphicFramePr>
            <a:graphicFrameLocks noChangeAspect="1"/>
          </p:cNvGraphicFramePr>
          <p:nvPr/>
        </p:nvGraphicFramePr>
        <p:xfrm>
          <a:off x="122238" y="3557588"/>
          <a:ext cx="894556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1" name="Equation" r:id="rId3" imgW="3848100" imgH="393700" progId="Equation.3">
                  <p:embed/>
                </p:oleObj>
              </mc:Choice>
              <mc:Fallback>
                <p:oleObj name="Equation" r:id="rId3" imgW="38481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557588"/>
                        <a:ext cx="8945562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7" name="Text Box 9"/>
          <p:cNvSpPr txBox="1">
            <a:spLocks noChangeArrowheads="1"/>
          </p:cNvSpPr>
          <p:nvPr/>
        </p:nvSpPr>
        <p:spPr bwMode="auto">
          <a:xfrm>
            <a:off x="574675" y="4572000"/>
            <a:ext cx="800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The analysis is attained when </a:t>
            </a:r>
            <a:r>
              <a:rPr lang="en-US" altLang="en-US" sz="2000" i="1"/>
              <a:t>J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/>
              <a:t>) has been minimized, in other words, when</a:t>
            </a:r>
          </a:p>
        </p:txBody>
      </p:sp>
      <p:graphicFrame>
        <p:nvGraphicFramePr>
          <p:cNvPr id="188433" name="Object 17"/>
          <p:cNvGraphicFramePr>
            <a:graphicFrameLocks noChangeAspect="1"/>
          </p:cNvGraphicFramePr>
          <p:nvPr/>
        </p:nvGraphicFramePr>
        <p:xfrm>
          <a:off x="3657600" y="5106988"/>
          <a:ext cx="19780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2" name="Equation" r:id="rId5" imgW="850900" imgH="228600" progId="Equation.3">
                  <p:embed/>
                </p:oleObj>
              </mc:Choice>
              <mc:Fallback>
                <p:oleObj name="Equation" r:id="rId5" imgW="8509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06988"/>
                        <a:ext cx="19780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8" name="Text Box 11"/>
          <p:cNvSpPr txBox="1">
            <a:spLocks noChangeArrowheads="1"/>
          </p:cNvSpPr>
          <p:nvPr/>
        </p:nvSpPr>
        <p:spPr bwMode="auto">
          <a:xfrm>
            <a:off x="533400" y="5699125"/>
            <a:ext cx="667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resulting in the following [</a:t>
            </a:r>
            <a:r>
              <a:rPr lang="en-US" altLang="en-US" sz="2000" i="1"/>
              <a:t>model</a:t>
            </a:r>
            <a:r>
              <a:rPr lang="en-US" altLang="en-US" sz="2000"/>
              <a:t> or </a:t>
            </a:r>
            <a:r>
              <a:rPr lang="en-US" altLang="en-US" sz="2000" i="1"/>
              <a:t>analysis space</a:t>
            </a:r>
            <a:r>
              <a:rPr lang="en-US" altLang="en-US" sz="2000"/>
              <a:t>] formulation</a:t>
            </a:r>
          </a:p>
        </p:txBody>
      </p:sp>
      <p:graphicFrame>
        <p:nvGraphicFramePr>
          <p:cNvPr id="188434" name="Object 18"/>
          <p:cNvGraphicFramePr>
            <a:graphicFrameLocks noChangeAspect="1"/>
          </p:cNvGraphicFramePr>
          <p:nvPr/>
        </p:nvGraphicFramePr>
        <p:xfrm>
          <a:off x="1249363" y="6132513"/>
          <a:ext cx="69977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3" name="Equation" r:id="rId7" imgW="3009900" imgH="279400" progId="Equation.3">
                  <p:embed/>
                </p:oleObj>
              </mc:Choice>
              <mc:Fallback>
                <p:oleObj name="Equation" r:id="rId7" imgW="3009900" imgH="279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6132513"/>
                        <a:ext cx="699770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ChangeArrowheads="1"/>
          </p:cNvSpPr>
          <p:nvPr/>
        </p:nvSpPr>
        <p:spPr bwMode="auto">
          <a:xfrm>
            <a:off x="350838" y="919163"/>
            <a:ext cx="8532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en-US" sz="240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400">
              <a:cs typeface="Times New Roman" pitchFamily="18" charset="0"/>
            </a:endParaRPr>
          </a:p>
        </p:txBody>
      </p:sp>
      <p:pic>
        <p:nvPicPr>
          <p:cNvPr id="2252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3327400"/>
            <a:ext cx="4876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3" name="Line 7"/>
          <p:cNvSpPr>
            <a:spLocks noChangeShapeType="1"/>
          </p:cNvSpPr>
          <p:nvPr/>
        </p:nvSpPr>
        <p:spPr bwMode="auto">
          <a:xfrm flipV="1">
            <a:off x="3024188" y="4832350"/>
            <a:ext cx="1890712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284" name="Freeform 8"/>
          <p:cNvSpPr>
            <a:spLocks/>
          </p:cNvSpPr>
          <p:nvPr/>
        </p:nvSpPr>
        <p:spPr bwMode="auto">
          <a:xfrm>
            <a:off x="2171700" y="4156075"/>
            <a:ext cx="966788" cy="1465263"/>
          </a:xfrm>
          <a:custGeom>
            <a:avLst/>
            <a:gdLst>
              <a:gd name="T0" fmla="*/ 966788 w 609"/>
              <a:gd name="T1" fmla="*/ 1465263 h 923"/>
              <a:gd name="T2" fmla="*/ 436563 w 609"/>
              <a:gd name="T3" fmla="*/ 342900 h 923"/>
              <a:gd name="T4" fmla="*/ 0 w 609"/>
              <a:gd name="T5" fmla="*/ 0 h 923"/>
              <a:gd name="T6" fmla="*/ 0 60000 65536"/>
              <a:gd name="T7" fmla="*/ 0 60000 65536"/>
              <a:gd name="T8" fmla="*/ 0 60000 65536"/>
              <a:gd name="T9" fmla="*/ 0 w 609"/>
              <a:gd name="T10" fmla="*/ 0 h 923"/>
              <a:gd name="T11" fmla="*/ 609 w 609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9" h="923">
                <a:moveTo>
                  <a:pt x="609" y="923"/>
                </a:moveTo>
                <a:cubicBezTo>
                  <a:pt x="492" y="646"/>
                  <a:pt x="376" y="370"/>
                  <a:pt x="275" y="216"/>
                </a:cubicBezTo>
                <a:cubicBezTo>
                  <a:pt x="174" y="62"/>
                  <a:pt x="5" y="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285" name="Text Box 11"/>
          <p:cNvSpPr txBox="1">
            <a:spLocks noChangeArrowheads="1"/>
          </p:cNvSpPr>
          <p:nvPr/>
        </p:nvSpPr>
        <p:spPr bwMode="auto">
          <a:xfrm>
            <a:off x="1487488" y="3714750"/>
            <a:ext cx="124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cs typeface="Times New Roman" pitchFamily="18" charset="0"/>
              </a:rPr>
              <a:t>Gradient</a:t>
            </a:r>
          </a:p>
        </p:txBody>
      </p:sp>
      <p:sp>
        <p:nvSpPr>
          <p:cNvPr id="225286" name="Text Box 12"/>
          <p:cNvSpPr txBox="1">
            <a:spLocks noChangeArrowheads="1"/>
          </p:cNvSpPr>
          <p:nvPr/>
        </p:nvSpPr>
        <p:spPr bwMode="auto">
          <a:xfrm>
            <a:off x="2543175" y="6475413"/>
            <a:ext cx="4619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http://webcourse.cs.technion.ac.il/236609/Spring2003/ho/WCFiles/Tutorial%205-6.ppt</a:t>
            </a:r>
          </a:p>
        </p:txBody>
      </p:sp>
      <p:sp>
        <p:nvSpPr>
          <p:cNvPr id="225287" name="Rectangle 1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>
                <a:solidFill>
                  <a:schemeClr val="tx2"/>
                </a:solidFill>
              </a:rPr>
              <a:t>Applied NWP</a:t>
            </a:r>
          </a:p>
        </p:txBody>
      </p:sp>
      <p:sp>
        <p:nvSpPr>
          <p:cNvPr id="225288" name="Text Box 15"/>
          <p:cNvSpPr txBox="1">
            <a:spLocks noChangeArrowheads="1"/>
          </p:cNvSpPr>
          <p:nvPr/>
        </p:nvSpPr>
        <p:spPr bwMode="auto">
          <a:xfrm>
            <a:off x="574675" y="1676400"/>
            <a:ext cx="7974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Minimize </a:t>
            </a:r>
            <a:r>
              <a:rPr lang="en-US" altLang="en-US" sz="2000" i="1"/>
              <a:t>J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/>
              <a:t>) by iteration, using an “adjoint” that serves to find the gradient</a:t>
            </a:r>
          </a:p>
          <a:p>
            <a:r>
              <a:rPr lang="en-US" altLang="en-US" sz="2000"/>
              <a:t>of </a:t>
            </a:r>
            <a:r>
              <a:rPr lang="en-US" altLang="en-US" sz="2000" i="1"/>
              <a:t>J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/>
              <a:t>) in multi-dimensional space by one of the following methods…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Steepest descent (slow, many iterations required)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Quasi-Newton method (moderately fast)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Conjugate gradient methods (fastest, fewest iterations)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10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In summary, </a:t>
            </a:r>
            <a:r>
              <a:rPr lang="en-US" altLang="en-US" i="1" smtClean="0"/>
              <a:t>the computer weather forecast game-</a:t>
            </a:r>
            <a:r>
              <a:rPr lang="en-US" altLang="en-US" smtClean="0"/>
              <a:t> a balance between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Computer resources</a:t>
            </a:r>
          </a:p>
          <a:p>
            <a:pPr lvl="1"/>
            <a:r>
              <a:rPr lang="en-US" altLang="en-US" smtClean="0"/>
              <a:t>Model physics</a:t>
            </a:r>
          </a:p>
          <a:p>
            <a:pPr lvl="1"/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/>
              <a:t>to make acceptably accurate predictions</a:t>
            </a:r>
          </a:p>
        </p:txBody>
      </p:sp>
      <p:sp>
        <p:nvSpPr>
          <p:cNvPr id="110603" name="Text Box 4"/>
          <p:cNvSpPr txBox="1">
            <a:spLocks noChangeArrowheads="1"/>
          </p:cNvSpPr>
          <p:nvPr/>
        </p:nvSpPr>
        <p:spPr bwMode="auto">
          <a:xfrm>
            <a:off x="5367338" y="4953000"/>
            <a:ext cx="2862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http://www.mattelscrabble.com/en/adults/index.html</a:t>
            </a: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5019675" y="2557463"/>
          <a:ext cx="35147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3" name="Photo Editor Photo" r:id="rId3" imgW="3514286" imgH="1743318" progId="">
                  <p:embed/>
                </p:oleObj>
              </mc:Choice>
              <mc:Fallback>
                <p:oleObj name="Photo Editor Photo" r:id="rId3" imgW="3514286" imgH="174331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2557463"/>
                        <a:ext cx="35147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4" name="Text Box 6"/>
          <p:cNvSpPr txBox="1">
            <a:spLocks noChangeArrowheads="1"/>
          </p:cNvSpPr>
          <p:nvPr/>
        </p:nvSpPr>
        <p:spPr bwMode="auto">
          <a:xfrm>
            <a:off x="593725" y="164147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REVIEW…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10600" cy="4572000"/>
          </a:xfrm>
        </p:spPr>
        <p:txBody>
          <a:bodyPr/>
          <a:lstStyle/>
          <a:p>
            <a:r>
              <a:rPr lang="en-US" altLang="en-US" dirty="0" smtClean="0"/>
              <a:t>2. More recent techniques; final comments</a:t>
            </a:r>
          </a:p>
          <a:p>
            <a:pPr lvl="1"/>
            <a:r>
              <a:rPr lang="en-US" altLang="en-US" dirty="0" smtClean="0"/>
              <a:t>OI </a:t>
            </a:r>
          </a:p>
          <a:p>
            <a:pPr lvl="2"/>
            <a:r>
              <a:rPr lang="en-US" altLang="en-US" dirty="0" smtClean="0"/>
              <a:t>requires the use of a “radius of influence” and selection of only the stations closest to the grid point being analyzed</a:t>
            </a:r>
          </a:p>
          <a:p>
            <a:pPr lvl="2"/>
            <a:r>
              <a:rPr lang="en-US" altLang="en-US" dirty="0" smtClean="0"/>
              <a:t>Background error covariance (</a:t>
            </a:r>
            <a:r>
              <a:rPr lang="en-US" altLang="en-US" b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/>
              <a:t>) matrix has to be locally approximated</a:t>
            </a:r>
          </a:p>
          <a:p>
            <a:pPr lvl="2"/>
            <a:r>
              <a:rPr lang="en-US" altLang="en-US" dirty="0" smtClean="0"/>
              <a:t>Analysis increment is limited to the subspace spanned by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B</a:t>
            </a:r>
            <a:endParaRPr lang="en-US" altLang="en-US" b="1" dirty="0" smtClean="0"/>
          </a:p>
          <a:p>
            <a:pPr lvl="2"/>
            <a:r>
              <a:rPr lang="en-US" altLang="en-US" dirty="0" smtClean="0"/>
              <a:t>Requires an additional step after analysis </a:t>
            </a:r>
            <a:r>
              <a:rPr lang="en-US" altLang="en-US" dirty="0" smtClean="0"/>
              <a:t>{nonlinear </a:t>
            </a:r>
            <a:r>
              <a:rPr lang="en-US" altLang="en-US" dirty="0" smtClean="0"/>
              <a:t>normal mode initialization (</a:t>
            </a:r>
            <a:r>
              <a:rPr lang="en-US" altLang="en-US" dirty="0" err="1" smtClean="0"/>
              <a:t>tbd</a:t>
            </a:r>
            <a:r>
              <a:rPr lang="en-US" altLang="en-US" dirty="0" smtClean="0"/>
              <a:t>)}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048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10600" cy="4572000"/>
          </a:xfrm>
        </p:spPr>
        <p:txBody>
          <a:bodyPr/>
          <a:lstStyle/>
          <a:p>
            <a:r>
              <a:rPr lang="en-US" altLang="en-US" dirty="0" smtClean="0"/>
              <a:t>2. More recent techniques; final comments (cont.)</a:t>
            </a:r>
          </a:p>
          <a:p>
            <a:pPr lvl="1"/>
            <a:r>
              <a:rPr lang="en-US" altLang="en-US" dirty="0" smtClean="0"/>
              <a:t>3D-Var</a:t>
            </a:r>
          </a:p>
          <a:p>
            <a:pPr lvl="2"/>
            <a:r>
              <a:rPr lang="en-US" altLang="en-US" dirty="0" smtClean="0"/>
              <a:t>All available data are used simultaneously- avoids jumpiness in the boundaries between regions that have selected different observations</a:t>
            </a:r>
          </a:p>
          <a:p>
            <a:pPr lvl="2"/>
            <a:r>
              <a:rPr lang="en-US" altLang="en-US" dirty="0" smtClean="0"/>
              <a:t>Background error covariance matrix can be defined with a more general, global approach (e.g. the “NMC method”)</a:t>
            </a:r>
          </a:p>
          <a:p>
            <a:pPr lvl="2"/>
            <a:r>
              <a:rPr lang="en-US" altLang="en-US" dirty="0" smtClean="0"/>
              <a:t>Possible to include quality control of the observations</a:t>
            </a:r>
          </a:p>
          <a:p>
            <a:pPr lvl="2"/>
            <a:r>
              <a:rPr lang="en-US" altLang="en-US" dirty="0" smtClean="0"/>
              <a:t>Possible to incorporate important nonlinear relationships between observed variables and model variables in the </a:t>
            </a:r>
            <a:r>
              <a:rPr lang="en-US" altLang="en-US" i="1" dirty="0" smtClean="0"/>
              <a:t>H</a:t>
            </a:r>
            <a:r>
              <a:rPr lang="en-US" altLang="en-US" dirty="0" smtClean="0"/>
              <a:t> operator in the minimization of the cost </a:t>
            </a:r>
            <a:r>
              <a:rPr lang="en-US" altLang="en-US" dirty="0" smtClean="0"/>
              <a:t>function (e.g., gradient and hydrostatic balance)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Automatically returns analyzed fields that are in balance (data analysis and initialization steps are accomplished together; Fig. 12.1)</a:t>
            </a:r>
          </a:p>
          <a:p>
            <a:pPr lvl="2"/>
            <a:r>
              <a:rPr lang="en-US" altLang="en-US" dirty="0" smtClean="0"/>
              <a:t>Three-dimensional </a:t>
            </a:r>
            <a:r>
              <a:rPr lang="en-US" altLang="en-US" dirty="0" err="1" smtClean="0"/>
              <a:t>variational</a:t>
            </a:r>
            <a:r>
              <a:rPr lang="en-US" altLang="en-US" dirty="0" smtClean="0"/>
              <a:t> assimilation of radiances is possible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Incorporating remote sensing observations in data assimilation schemes</a:t>
            </a:r>
          </a:p>
          <a:p>
            <a:pPr lvl="1"/>
            <a:r>
              <a:rPr lang="en-US" altLang="en-US" smtClean="0"/>
              <a:t>Satellites and radars measure quantities </a:t>
            </a:r>
            <a:r>
              <a:rPr lang="en-US" altLang="en-US" i="1" smtClean="0"/>
              <a:t>influenced</a:t>
            </a:r>
            <a:r>
              <a:rPr lang="en-US" altLang="en-US" smtClean="0"/>
              <a:t> by the variables predicted in our models (u, v, w, T, p, q)</a:t>
            </a:r>
          </a:p>
          <a:p>
            <a:pPr lvl="2"/>
            <a:r>
              <a:rPr lang="en-US" altLang="en-US" smtClean="0"/>
              <a:t>radiances, reflectivities, refractivities, etc.</a:t>
            </a:r>
          </a:p>
        </p:txBody>
      </p:sp>
      <p:pic>
        <p:nvPicPr>
          <p:cNvPr id="219139" name="Picture 5" descr="obspltf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0" name="Text Box 6"/>
          <p:cNvSpPr txBox="1">
            <a:spLocks noChangeArrowheads="1"/>
          </p:cNvSpPr>
          <p:nvPr/>
        </p:nvSpPr>
        <p:spPr bwMode="auto">
          <a:xfrm>
            <a:off x="5486400" y="5775325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Incorporating remote sensing observations in data assimilation schemes (cont.)</a:t>
            </a:r>
          </a:p>
          <a:p>
            <a:pPr lvl="1"/>
            <a:r>
              <a:rPr lang="en-US" altLang="en-US" smtClean="0"/>
              <a:t>We use the observation operator </a:t>
            </a: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T</a:t>
            </a:r>
            <a:r>
              <a:rPr lang="en-US" altLang="en-US" i="1" baseline="-25000" smtClean="0"/>
              <a:t>b</a:t>
            </a:r>
            <a:r>
              <a:rPr lang="en-US" altLang="en-US" smtClean="0"/>
              <a:t>) to obtain from the first guess gridded field </a:t>
            </a:r>
            <a:r>
              <a:rPr lang="en-US" altLang="en-US" i="1" smtClean="0"/>
              <a:t>a first guess of the observation</a:t>
            </a:r>
          </a:p>
        </p:txBody>
      </p:sp>
      <p:sp>
        <p:nvSpPr>
          <p:cNvPr id="221187" name="Text Box 5"/>
          <p:cNvSpPr txBox="1">
            <a:spLocks noChangeArrowheads="1"/>
          </p:cNvSpPr>
          <p:nvPr/>
        </p:nvSpPr>
        <p:spPr bwMode="auto">
          <a:xfrm>
            <a:off x="5562600" y="4343400"/>
            <a:ext cx="2454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http://www.srh.noaa.gov/tlh/tlh/wsr88d.html</a:t>
            </a:r>
          </a:p>
        </p:txBody>
      </p:sp>
      <p:pic>
        <p:nvPicPr>
          <p:cNvPr id="221188" name="Picture 7" descr="Picture of the RDA tow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209800"/>
            <a:ext cx="733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953000" cy="4572000"/>
          </a:xfrm>
        </p:spPr>
        <p:txBody>
          <a:bodyPr/>
          <a:lstStyle/>
          <a:p>
            <a:pPr lvl="1"/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T</a:t>
            </a:r>
            <a:r>
              <a:rPr lang="en-US" altLang="en-US" i="1" baseline="-25000" smtClean="0"/>
              <a:t>b</a:t>
            </a:r>
            <a:r>
              <a:rPr lang="en-US" altLang="en-US" smtClean="0"/>
              <a:t>) includes </a:t>
            </a:r>
          </a:p>
          <a:p>
            <a:pPr lvl="2"/>
            <a:r>
              <a:rPr lang="en-US" altLang="en-US" smtClean="0"/>
              <a:t>spatial interpolations from the grid point to the observation location</a:t>
            </a:r>
          </a:p>
          <a:p>
            <a:pPr lvl="2"/>
            <a:r>
              <a:rPr lang="en-US" altLang="en-US" smtClean="0"/>
              <a:t>Transformations based on physical laws; radiative transfer equations [T,p,q] </a:t>
            </a:r>
            <a:r>
              <a:rPr lang="en-US" altLang="en-US" smtClean="0">
                <a:sym typeface="Wingdings" pitchFamily="2" charset="2"/>
              </a:rPr>
              <a:t> [</a:t>
            </a:r>
            <a:r>
              <a:rPr lang="en-US" altLang="en-US" i="1" smtClean="0">
                <a:sym typeface="Wingdings" pitchFamily="2" charset="2"/>
              </a:rPr>
              <a:t>T</a:t>
            </a:r>
            <a:r>
              <a:rPr lang="en-US" altLang="en-US" i="1" baseline="-25000" smtClean="0">
                <a:sym typeface="Wingdings" pitchFamily="2" charset="2"/>
              </a:rPr>
              <a:t>b</a:t>
            </a:r>
            <a:r>
              <a:rPr lang="en-US" altLang="en-US" smtClean="0">
                <a:sym typeface="Wingdings" pitchFamily="2" charset="2"/>
              </a:rPr>
              <a:t>]</a:t>
            </a:r>
            <a:endParaRPr lang="en-US" altLang="en-US" i="1" smtClean="0"/>
          </a:p>
        </p:txBody>
      </p:sp>
      <p:sp>
        <p:nvSpPr>
          <p:cNvPr id="207875" name="Text Box 4"/>
          <p:cNvSpPr txBox="1">
            <a:spLocks noChangeArrowheads="1"/>
          </p:cNvSpPr>
          <p:nvPr/>
        </p:nvSpPr>
        <p:spPr bwMode="auto">
          <a:xfrm>
            <a:off x="5629275" y="4648200"/>
            <a:ext cx="2371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http://www.geog.umd.edu/eos/remote.html</a:t>
            </a:r>
          </a:p>
        </p:txBody>
      </p:sp>
      <p:pic>
        <p:nvPicPr>
          <p:cNvPr id="207876" name="Picture 6" descr="goe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2543175"/>
            <a:ext cx="2400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27330" name="Text Box 4"/>
          <p:cNvSpPr txBox="1">
            <a:spLocks noChangeArrowheads="1"/>
          </p:cNvSpPr>
          <p:nvPr/>
        </p:nvSpPr>
        <p:spPr bwMode="auto">
          <a:xfrm>
            <a:off x="2971800" y="6477000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  <p:pic>
        <p:nvPicPr>
          <p:cNvPr id="227331" name="Picture 7" descr="psdoobs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24050"/>
            <a:ext cx="3810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Remote sensing observations in data assimilation schemes (cont.), the old days…</a:t>
            </a:r>
          </a:p>
          <a:p>
            <a:pPr lvl="1"/>
            <a:r>
              <a:rPr lang="en-US" altLang="en-US" smtClean="0"/>
              <a:t>A “retrieval” approach was used wherein radiances would be converted into profiles that “looked” like rawinsonde observations </a:t>
            </a:r>
            <a:r>
              <a:rPr lang="en-US" altLang="en-US" smtClean="0">
                <a:sym typeface="Wingdings" pitchFamily="2" charset="2"/>
              </a:rPr>
              <a:t> assimilated into models</a:t>
            </a:r>
            <a:endParaRPr lang="en-US" altLang="en-US" i="1" smtClean="0"/>
          </a:p>
        </p:txBody>
      </p:sp>
      <p:pic>
        <p:nvPicPr>
          <p:cNvPr id="209923" name="Picture 7" descr="Richard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213" y="2019300"/>
            <a:ext cx="210978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Text Box 8"/>
          <p:cNvSpPr txBox="1">
            <a:spLocks noChangeArrowheads="1"/>
          </p:cNvSpPr>
          <p:nvPr/>
        </p:nvSpPr>
        <p:spPr bwMode="auto">
          <a:xfrm>
            <a:off x="4724400" y="6461125"/>
            <a:ext cx="399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http://www.metoffice.com/corporate/pressoffice/anniversary/timeline.html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0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382000" cy="4572000"/>
          </a:xfrm>
        </p:spPr>
        <p:txBody>
          <a:bodyPr/>
          <a:lstStyle/>
          <a:p>
            <a:r>
              <a:rPr lang="en-US" altLang="en-US" dirty="0" smtClean="0"/>
              <a:t>Remote sensing observations in data assimilation schemes (cont.), superiority of direct assimilation of radiances over the “retrieval” approach…</a:t>
            </a:r>
          </a:p>
          <a:p>
            <a:pPr lvl="1"/>
            <a:r>
              <a:rPr lang="en-US" altLang="en-US" dirty="0" smtClean="0"/>
              <a:t>There are fewer radiance observations than vertical levels of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in the model; the “retrieval” approach is an </a:t>
            </a:r>
            <a:r>
              <a:rPr lang="en-US" altLang="en-US" u="sng" dirty="0" smtClean="0"/>
              <a:t>underdetermined</a:t>
            </a:r>
            <a:r>
              <a:rPr lang="en-US" altLang="en-US" dirty="0" smtClean="0"/>
              <a:t> problem. Therefore, it is necessary to introduce additional and less accurate statistical information into the problem to get a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profile from radiances</a:t>
            </a:r>
          </a:p>
          <a:p>
            <a:pPr lvl="1"/>
            <a:r>
              <a:rPr lang="en-US" altLang="en-US" dirty="0" smtClean="0"/>
              <a:t>Assigning observation error covariance (</a:t>
            </a:r>
            <a:r>
              <a:rPr lang="en-US" altLang="en-US" b="1" dirty="0" smtClean="0">
                <a:latin typeface="Times New Roman" panose="02020603050405020304" pitchFamily="18" charset="0"/>
              </a:rPr>
              <a:t>R</a:t>
            </a:r>
            <a:r>
              <a:rPr lang="en-US" altLang="en-US" dirty="0" smtClean="0"/>
              <a:t>) values for the retrieved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profiles is very difficult to determine</a:t>
            </a: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i="1" dirty="0" smtClean="0"/>
              <a:t>The data assimilation game</a:t>
            </a:r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You have two social engagement options for Friday night, how do you decide which one to attend? [either/or]</a:t>
            </a:r>
          </a:p>
        </p:txBody>
      </p:sp>
      <p:sp>
        <p:nvSpPr>
          <p:cNvPr id="211971" name="Text Box 4"/>
          <p:cNvSpPr txBox="1">
            <a:spLocks noChangeArrowheads="1"/>
          </p:cNvSpPr>
          <p:nvPr/>
        </p:nvSpPr>
        <p:spPr bwMode="auto">
          <a:xfrm>
            <a:off x="2427288" y="6400800"/>
            <a:ext cx="40495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dirty="0"/>
              <a:t>http://www.emc.ncep.noaa.gov/gmb/gdas/radiance/esafford/opr/index.html</a:t>
            </a:r>
            <a:endParaRPr lang="en-US" altLang="en-US" sz="1000" dirty="0"/>
          </a:p>
        </p:txBody>
      </p:sp>
      <p:pic>
        <p:nvPicPr>
          <p:cNvPr id="211972" name="Picture 7" descr="go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2. More recent techniques</a:t>
            </a:r>
          </a:p>
          <a:p>
            <a:pPr lvl="1"/>
            <a:r>
              <a:rPr lang="en-US" altLang="en-US" dirty="0" smtClean="0"/>
              <a:t>Least squares methods [12.4]</a:t>
            </a:r>
          </a:p>
          <a:p>
            <a:pPr lvl="2"/>
            <a:r>
              <a:rPr lang="en-US" altLang="en-US" dirty="0" err="1" smtClean="0">
                <a:solidFill>
                  <a:srgbClr val="FF0000"/>
                </a:solidFill>
              </a:rPr>
              <a:t>Kalman</a:t>
            </a:r>
            <a:r>
              <a:rPr lang="en-US" altLang="en-US" dirty="0" smtClean="0">
                <a:solidFill>
                  <a:srgbClr val="FF0000"/>
                </a:solidFill>
              </a:rPr>
              <a:t> filtering</a:t>
            </a:r>
          </a:p>
          <a:p>
            <a:pPr lvl="3"/>
            <a:r>
              <a:rPr lang="en-US" altLang="en-US" dirty="0"/>
              <a:t>how (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/>
              <a:t>) is estimated</a:t>
            </a:r>
            <a:endParaRPr lang="en-US" altLang="en-US" dirty="0" smtClean="0"/>
          </a:p>
          <a:p>
            <a:pPr marL="1371600" lvl="3" indent="0">
              <a:buNone/>
            </a:pPr>
            <a:r>
              <a:rPr lang="en-US" altLang="en-US" dirty="0" smtClean="0"/>
              <a:t>Elements are dynamically recomputed and updated at every analysis time based on the departures between the previous analysis and previous background fields</a:t>
            </a:r>
            <a:endParaRPr lang="en-US" alt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67200" y="2819400"/>
            <a:ext cx="3172663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background error covariance matrix</a:t>
            </a:r>
            <a:endParaRPr lang="en-US" altLang="en-US" dirty="0"/>
          </a:p>
        </p:txBody>
      </p:sp>
      <p:pic>
        <p:nvPicPr>
          <p:cNvPr id="8" name="Picture 7" descr="upd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993" y="3961146"/>
            <a:ext cx="3480807" cy="28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30450" y="6233899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dirty="0"/>
              <a:t>http://www.meted.ucar.edu/nwp/pcu1/ic6/frameset.htm</a:t>
            </a:r>
          </a:p>
        </p:txBody>
      </p:sp>
    </p:spTree>
    <p:extLst>
      <p:ext uri="{BB962C8B-B14F-4D97-AF65-F5344CB8AC3E}">
        <p14:creationId xmlns:p14="http://schemas.microsoft.com/office/powerpoint/2010/main" val="17699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34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</p:spPr>
        <p:txBody>
          <a:bodyPr/>
          <a:lstStyle/>
          <a:p>
            <a:r>
              <a:rPr lang="en-US" altLang="en-US" smtClean="0"/>
              <a:t>We have to start our model with something</a:t>
            </a:r>
          </a:p>
        </p:txBody>
      </p:sp>
      <p:graphicFrame>
        <p:nvGraphicFramePr>
          <p:cNvPr id="134160" name="Object 16"/>
          <p:cNvGraphicFramePr>
            <a:graphicFrameLocks noChangeAspect="1"/>
          </p:cNvGraphicFramePr>
          <p:nvPr/>
        </p:nvGraphicFramePr>
        <p:xfrm>
          <a:off x="268288" y="3849688"/>
          <a:ext cx="41878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6" name="Equation" r:id="rId3" imgW="1790640" imgH="419040" progId="Equation.3">
                  <p:embed/>
                </p:oleObj>
              </mc:Choice>
              <mc:Fallback>
                <p:oleObj name="Equation" r:id="rId3" imgW="179064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849688"/>
                        <a:ext cx="4187825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1" name="Object 17"/>
          <p:cNvGraphicFramePr>
            <a:graphicFrameLocks noChangeAspect="1"/>
          </p:cNvGraphicFramePr>
          <p:nvPr/>
        </p:nvGraphicFramePr>
        <p:xfrm>
          <a:off x="5334000" y="38862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7" name="Equation" r:id="rId5" imgW="1497950" imgH="393529" progId="Equation.3">
                  <p:embed/>
                </p:oleObj>
              </mc:Choice>
              <mc:Fallback>
                <p:oleObj name="Equation" r:id="rId5" imgW="1497950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35052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4" name="Line 6"/>
          <p:cNvSpPr>
            <a:spLocks noChangeShapeType="1"/>
          </p:cNvSpPr>
          <p:nvPr/>
        </p:nvSpPr>
        <p:spPr bwMode="auto">
          <a:xfrm>
            <a:off x="4724400" y="4343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5" name="Text Box 7"/>
          <p:cNvSpPr txBox="1">
            <a:spLocks noChangeArrowheads="1"/>
          </p:cNvSpPr>
          <p:nvPr/>
        </p:nvSpPr>
        <p:spPr bwMode="auto">
          <a:xfrm>
            <a:off x="5183188" y="3352800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u="sng"/>
              <a:t>PDE</a:t>
            </a:r>
          </a:p>
        </p:txBody>
      </p:sp>
      <p:sp>
        <p:nvSpPr>
          <p:cNvPr id="134166" name="Text Box 8"/>
          <p:cNvSpPr txBox="1">
            <a:spLocks noChangeArrowheads="1"/>
          </p:cNvSpPr>
          <p:nvPr/>
        </p:nvSpPr>
        <p:spPr bwMode="auto">
          <a:xfrm>
            <a:off x="593725" y="164147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REVIEW…</a:t>
            </a:r>
          </a:p>
        </p:txBody>
      </p:sp>
      <p:sp>
        <p:nvSpPr>
          <p:cNvPr id="134167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u="sng"/>
              <a:t>FDE</a:t>
            </a:r>
          </a:p>
        </p:txBody>
      </p:sp>
      <p:sp>
        <p:nvSpPr>
          <p:cNvPr id="134168" name="Line 10"/>
          <p:cNvSpPr>
            <a:spLocks noChangeShapeType="1"/>
          </p:cNvSpPr>
          <p:nvPr/>
        </p:nvSpPr>
        <p:spPr bwMode="auto">
          <a:xfrm flipH="1">
            <a:off x="1752600" y="2971800"/>
            <a:ext cx="457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9" name="Line 11"/>
          <p:cNvSpPr>
            <a:spLocks noChangeShapeType="1"/>
          </p:cNvSpPr>
          <p:nvPr/>
        </p:nvSpPr>
        <p:spPr bwMode="auto">
          <a:xfrm>
            <a:off x="2209800" y="2971800"/>
            <a:ext cx="457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70" name="Line 12"/>
          <p:cNvSpPr>
            <a:spLocks noChangeShapeType="1"/>
          </p:cNvSpPr>
          <p:nvPr/>
        </p:nvSpPr>
        <p:spPr bwMode="auto">
          <a:xfrm>
            <a:off x="2209800" y="2971800"/>
            <a:ext cx="1143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71" name="Text Box 13"/>
          <p:cNvSpPr txBox="1">
            <a:spLocks noChangeArrowheads="1"/>
          </p:cNvSpPr>
          <p:nvPr/>
        </p:nvSpPr>
        <p:spPr bwMode="auto">
          <a:xfrm>
            <a:off x="609600" y="5410200"/>
            <a:ext cx="767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How do we “kick-off” our computer weather forecast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6-h forecast errors for east and west US, 1958</a:t>
            </a:r>
          </a:p>
        </p:txBody>
      </p:sp>
      <p:pic>
        <p:nvPicPr>
          <p:cNvPr id="214019" name="Picture 5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71650"/>
            <a:ext cx="46148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6-h forecast errors for east and west US, 1996</a:t>
            </a:r>
          </a:p>
          <a:p>
            <a:pPr lvl="1"/>
            <a:r>
              <a:rPr lang="en-US" altLang="en-US" smtClean="0"/>
              <a:t>Differences in figures due only to changes in the observing system</a:t>
            </a:r>
          </a:p>
          <a:p>
            <a:pPr lvl="1"/>
            <a:r>
              <a:rPr lang="en-US" altLang="en-US" smtClean="0"/>
              <a:t>Day-to-day variability in the forecast error is about as large as the average error in both 1958 and 1996</a:t>
            </a:r>
          </a:p>
        </p:txBody>
      </p:sp>
      <p:pic>
        <p:nvPicPr>
          <p:cNvPr id="215043" name="Picture 4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65300"/>
            <a:ext cx="4770438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endParaRPr lang="en-US" altLang="en-US" dirty="0" smtClean="0"/>
          </a:p>
          <a:p>
            <a:pPr lvl="1"/>
            <a:r>
              <a:rPr lang="en-US" altLang="en-US" dirty="0" smtClean="0"/>
              <a:t>Large daily forecast error is dominated (presumably) by </a:t>
            </a:r>
            <a:r>
              <a:rPr lang="en-US" altLang="en-US" dirty="0" err="1" smtClean="0"/>
              <a:t>baroclinic</a:t>
            </a:r>
            <a:r>
              <a:rPr lang="en-US" altLang="en-US" dirty="0" smtClean="0"/>
              <a:t> instabilities of synoptic time scales</a:t>
            </a:r>
          </a:p>
          <a:p>
            <a:pPr lvl="1"/>
            <a:r>
              <a:rPr lang="en-US" altLang="en-US" dirty="0" smtClean="0"/>
              <a:t>Large daily forecast error variation is ignored when the forecast error covariance (</a:t>
            </a:r>
            <a:r>
              <a:rPr lang="en-US" altLang="en-US" b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/>
              <a:t>) is assumed constant [OI, 3D-Var]</a:t>
            </a:r>
          </a:p>
        </p:txBody>
      </p:sp>
      <p:pic>
        <p:nvPicPr>
          <p:cNvPr id="216067" name="Picture 4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65300"/>
            <a:ext cx="4770438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17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dirty="0" smtClean="0"/>
              <a:t>3. Advanced techniques</a:t>
            </a:r>
          </a:p>
          <a:p>
            <a:pPr lvl="1"/>
            <a:r>
              <a:rPr lang="en-US" altLang="en-US" dirty="0" err="1" smtClean="0"/>
              <a:t>Kalman</a:t>
            </a:r>
            <a:r>
              <a:rPr lang="en-US" altLang="en-US" dirty="0" smtClean="0"/>
              <a:t> filtering</a:t>
            </a:r>
          </a:p>
          <a:p>
            <a:pPr lvl="2"/>
            <a:r>
              <a:rPr lang="en-US" altLang="en-US" dirty="0" smtClean="0"/>
              <a:t>Very similar to OI </a:t>
            </a:r>
            <a:r>
              <a:rPr lang="en-US" altLang="en-US" u="sng" dirty="0" smtClean="0"/>
              <a:t>except</a:t>
            </a:r>
            <a:r>
              <a:rPr lang="en-US" altLang="en-US" dirty="0" smtClean="0"/>
              <a:t>- the forecast or background error covariance is advanced using the model itself (NOT constant as in OI)</a:t>
            </a:r>
          </a:p>
          <a:p>
            <a:pPr lvl="2"/>
            <a:r>
              <a:rPr lang="en-US" altLang="en-US" dirty="0" smtClean="0"/>
              <a:t>“gold standard” of data assimilation</a:t>
            </a:r>
          </a:p>
          <a:p>
            <a:pPr lvl="2"/>
            <a:r>
              <a:rPr lang="en-US" altLang="en-US" dirty="0" smtClean="0"/>
              <a:t>Computationally expensive [</a:t>
            </a:r>
            <a:r>
              <a:rPr lang="en-US" altLang="en-US" i="1" dirty="0" smtClean="0"/>
              <a:t>O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calcs</a:t>
            </a:r>
            <a:r>
              <a:rPr lang="en-US" altLang="en-US" dirty="0" smtClean="0"/>
              <a:t>]</a:t>
            </a:r>
          </a:p>
        </p:txBody>
      </p:sp>
      <p:sp>
        <p:nvSpPr>
          <p:cNvPr id="217091" name="Text Box 14"/>
          <p:cNvSpPr txBox="1">
            <a:spLocks noChangeArrowheads="1"/>
          </p:cNvSpPr>
          <p:nvPr/>
        </p:nvSpPr>
        <p:spPr bwMode="auto">
          <a:xfrm>
            <a:off x="5154613" y="6172200"/>
            <a:ext cx="299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n</a:t>
            </a:r>
            <a:r>
              <a:rPr lang="en-US" altLang="en-US"/>
              <a:t> = # of pts × # of model variables</a:t>
            </a:r>
          </a:p>
        </p:txBody>
      </p:sp>
      <p:pic>
        <p:nvPicPr>
          <p:cNvPr id="217092" name="Picture 15" descr="ncep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5" y="2476500"/>
            <a:ext cx="3343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3" name="Text Box 16"/>
          <p:cNvSpPr txBox="1">
            <a:spLocks noChangeArrowheads="1"/>
          </p:cNvSpPr>
          <p:nvPr/>
        </p:nvSpPr>
        <p:spPr bwMode="auto">
          <a:xfrm>
            <a:off x="5105400" y="5029200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232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229600" cy="4572000"/>
          </a:xfrm>
        </p:spPr>
        <p:txBody>
          <a:bodyPr/>
          <a:lstStyle/>
          <a:p>
            <a:r>
              <a:rPr lang="en-US" altLang="en-US" dirty="0" smtClean="0"/>
              <a:t>3. Advanced technique; </a:t>
            </a:r>
            <a:r>
              <a:rPr lang="en-US" altLang="en-US" dirty="0" smtClean="0">
                <a:solidFill>
                  <a:srgbClr val="FF0000"/>
                </a:solidFill>
              </a:rPr>
              <a:t>Ensemble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Kalman</a:t>
            </a:r>
            <a:r>
              <a:rPr lang="en-US" altLang="en-US" dirty="0" smtClean="0"/>
              <a:t> filtering</a:t>
            </a:r>
          </a:p>
          <a:p>
            <a:pPr lvl="1"/>
            <a:r>
              <a:rPr lang="en-US" altLang="en-US" dirty="0" smtClean="0"/>
              <a:t>Cost = 10-100x(OI or 3D-Var)</a:t>
            </a:r>
          </a:p>
          <a:p>
            <a:pPr lvl="1"/>
            <a:r>
              <a:rPr lang="en-US" altLang="en-US" dirty="0" smtClean="0"/>
              <a:t>Does not require the development of a linear and </a:t>
            </a:r>
            <a:r>
              <a:rPr lang="en-US" altLang="en-US" dirty="0" err="1" smtClean="0"/>
              <a:t>adjoint</a:t>
            </a:r>
            <a:r>
              <a:rPr lang="en-US" altLang="en-US" dirty="0" smtClean="0"/>
              <a:t> model</a:t>
            </a:r>
          </a:p>
          <a:p>
            <a:pPr lvl="1"/>
            <a:r>
              <a:rPr lang="en-US" altLang="en-US" dirty="0" smtClean="0"/>
              <a:t>Does not require the linearization of the evolution of the forecast error covariance</a:t>
            </a:r>
          </a:p>
          <a:p>
            <a:pPr lvl="1"/>
            <a:r>
              <a:rPr lang="en-US" altLang="en-US" dirty="0" smtClean="0"/>
              <a:t>May provide excellent initial perturbations for ensemble 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0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dirty="0" smtClean="0"/>
              <a:t>Dynamical and physical balance in the initial conditions</a:t>
            </a:r>
          </a:p>
          <a:p>
            <a:pPr lvl="1"/>
            <a:r>
              <a:rPr lang="en-US" altLang="en-US" dirty="0" smtClean="0"/>
              <a:t>Geostrophic adjustment</a:t>
            </a:r>
          </a:p>
          <a:p>
            <a:pPr lvl="1"/>
            <a:r>
              <a:rPr lang="en-US" altLang="en-US" dirty="0" smtClean="0"/>
              <a:t>Normal modes initialization</a:t>
            </a:r>
          </a:p>
          <a:p>
            <a:pPr lvl="1"/>
            <a:r>
              <a:rPr lang="en-US" altLang="en-US" dirty="0" smtClean="0"/>
              <a:t>Digital filters</a:t>
            </a:r>
          </a:p>
        </p:txBody>
      </p:sp>
      <p:sp>
        <p:nvSpPr>
          <p:cNvPr id="230403" name="Text Box 7"/>
          <p:cNvSpPr txBox="1">
            <a:spLocks noChangeArrowheads="1"/>
          </p:cNvSpPr>
          <p:nvPr/>
        </p:nvSpPr>
        <p:spPr bwMode="auto">
          <a:xfrm>
            <a:off x="5105400" y="5622925"/>
            <a:ext cx="297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http://www.onlinesports.com/images/oly-ga313p-3.jpg</a:t>
            </a:r>
          </a:p>
        </p:txBody>
      </p:sp>
      <p:pic>
        <p:nvPicPr>
          <p:cNvPr id="230404" name="Picture 9" descr="oly-ga313p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46275"/>
            <a:ext cx="41148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6019800"/>
            <a:ext cx="93326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slide #55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dirty="0" smtClean="0"/>
              <a:t>In the old days…</a:t>
            </a:r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Richardson’s (1922) NWP experiment failed because of noisy data and the presence of fast inertia-gravity waves in the solution of the governing equations</a:t>
            </a: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4724400" y="6461125"/>
            <a:ext cx="399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http://www.metoffice.com/corporate/pressoffice/anniversary/timeline.html</a:t>
            </a:r>
          </a:p>
        </p:txBody>
      </p:sp>
      <p:pic>
        <p:nvPicPr>
          <p:cNvPr id="231428" name="Picture 5" descr="Richard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1714500"/>
            <a:ext cx="29241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9" name="Text Box 6"/>
          <p:cNvSpPr txBox="1">
            <a:spLocks noChangeArrowheads="1"/>
          </p:cNvSpPr>
          <p:nvPr/>
        </p:nvSpPr>
        <p:spPr bwMode="auto">
          <a:xfrm>
            <a:off x="6003925" y="6157913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L.F. Richardson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Unless the amplitude of the fast waves component is made very small, the fast waves will dominate the initial tendency</a:t>
            </a:r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232451" name="Picture 7" descr="ek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858963"/>
            <a:ext cx="4724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943600" cy="4572000"/>
          </a:xfrm>
        </p:spPr>
        <p:txBody>
          <a:bodyPr/>
          <a:lstStyle/>
          <a:p>
            <a:r>
              <a:rPr lang="en-US" altLang="en-US" smtClean="0"/>
              <a:t>If the analysis is out of balance, </a:t>
            </a:r>
          </a:p>
          <a:p>
            <a:pPr lvl="1"/>
            <a:r>
              <a:rPr lang="en-US" altLang="en-US" smtClean="0"/>
              <a:t>the balanced portion of the initial field will project on the quasi-geostrophic (slowly evolving “weather”) mode, and the unbalanced portion will project onto inertia-gravity waves</a:t>
            </a:r>
          </a:p>
          <a:p>
            <a:pPr lvl="1"/>
            <a:r>
              <a:rPr lang="en-US" altLang="en-US" smtClean="0"/>
              <a:t>all of the initial information that projects on inertia-gravity waves will be lost</a:t>
            </a:r>
          </a:p>
          <a:p>
            <a:r>
              <a:rPr lang="en-US" altLang="en-US" smtClean="0"/>
              <a:t>It is preferable to enforce balance within the analysis as done in 3D-Var</a:t>
            </a:r>
          </a:p>
        </p:txBody>
      </p:sp>
      <p:sp>
        <p:nvSpPr>
          <p:cNvPr id="233475" name="Rectangle 6"/>
          <p:cNvSpPr>
            <a:spLocks noChangeArrowheads="1"/>
          </p:cNvSpPr>
          <p:nvPr/>
        </p:nvSpPr>
        <p:spPr bwMode="auto">
          <a:xfrm>
            <a:off x="3652838" y="173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3476" name="Picture 8" descr="GA313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889125"/>
            <a:ext cx="15779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7" name="Text Box 9"/>
          <p:cNvSpPr txBox="1">
            <a:spLocks noChangeArrowheads="1"/>
          </p:cNvSpPr>
          <p:nvPr/>
        </p:nvSpPr>
        <p:spPr bwMode="auto">
          <a:xfrm>
            <a:off x="6400800" y="5318125"/>
            <a:ext cx="2622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http://www.school-tech.com/gymnastics1a.html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334000" cy="4572000"/>
          </a:xfrm>
        </p:spPr>
        <p:txBody>
          <a:bodyPr/>
          <a:lstStyle/>
          <a:p>
            <a:r>
              <a:rPr lang="en-US" altLang="en-US" smtClean="0"/>
              <a:t>Computer weather forecast model studies have shown…</a:t>
            </a:r>
          </a:p>
          <a:p>
            <a:pPr lvl="1"/>
            <a:r>
              <a:rPr lang="en-US" altLang="en-US" smtClean="0"/>
              <a:t>Models essentially ignore surface pressure data</a:t>
            </a:r>
          </a:p>
          <a:p>
            <a:pPr lvl="2"/>
            <a:r>
              <a:rPr lang="en-US" altLang="en-US" smtClean="0"/>
              <a:t>Adjusts its surface pressure to the barotropic component of the wind</a:t>
            </a:r>
          </a:p>
          <a:p>
            <a:pPr lvl="1"/>
            <a:r>
              <a:rPr lang="en-US" altLang="en-US" smtClean="0"/>
              <a:t>Winds tend to be more effective in providing initial conditions for an NWP model than mass data</a:t>
            </a:r>
          </a:p>
          <a:p>
            <a:pPr lvl="1"/>
            <a:r>
              <a:rPr lang="en-US" altLang="en-US" smtClean="0"/>
              <a:t>Temperature data are more important for shallow vertical modes</a:t>
            </a:r>
          </a:p>
        </p:txBody>
      </p:sp>
      <p:pic>
        <p:nvPicPr>
          <p:cNvPr id="234499" name="Picture 9" descr="7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366963"/>
            <a:ext cx="34290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Text Box 10"/>
          <p:cNvSpPr txBox="1">
            <a:spLocks noChangeArrowheads="1"/>
          </p:cNvSpPr>
          <p:nvPr/>
        </p:nvSpPr>
        <p:spPr bwMode="auto">
          <a:xfrm>
            <a:off x="5986463" y="4648200"/>
            <a:ext cx="2776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http://www.davisnet.com/productpics/big/7911.jpg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In the old days…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hand interpolations to a regular grid of available observations were performed</a:t>
            </a:r>
          </a:p>
          <a:p>
            <a:pPr lvl="1"/>
            <a:r>
              <a:rPr lang="en-US" altLang="en-US" smtClean="0"/>
              <a:t>these fields were manually digitized</a:t>
            </a:r>
          </a:p>
          <a:p>
            <a:pPr lvl="1"/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/>
              <a:t>Very time consuming!</a:t>
            </a:r>
          </a:p>
        </p:txBody>
      </p:sp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4724400" y="6461125"/>
            <a:ext cx="399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http://www.metoffice.com/corporate/pressoffice/anniversary/timeline.html</a:t>
            </a:r>
          </a:p>
        </p:txBody>
      </p:sp>
      <p:pic>
        <p:nvPicPr>
          <p:cNvPr id="135172" name="Picture 7" descr="Richard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1714500"/>
            <a:ext cx="29241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6003925" y="6157913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L.F. Richardson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5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495800" cy="4572000"/>
          </a:xfrm>
        </p:spPr>
        <p:txBody>
          <a:bodyPr/>
          <a:lstStyle/>
          <a:p>
            <a:r>
              <a:rPr lang="en-US" altLang="en-US" smtClean="0"/>
              <a:t>Data coverage, horizontal and vertical</a:t>
            </a:r>
          </a:p>
          <a:p>
            <a:pPr lvl="1"/>
            <a:r>
              <a:rPr lang="en-US" altLang="en-US" smtClean="0"/>
              <a:t>Vertical profiles of winds, T, and q are more useful than single level observations</a:t>
            </a:r>
          </a:p>
          <a:p>
            <a:pPr lvl="1"/>
            <a:r>
              <a:rPr lang="en-US" altLang="en-US" smtClean="0"/>
              <a:t>An observing system will also contribute more to the skill of the forecasts in the absence of other observing systems (satellite impacts in NH v. SH)</a:t>
            </a:r>
          </a:p>
        </p:txBody>
      </p:sp>
      <p:pic>
        <p:nvPicPr>
          <p:cNvPr id="235523" name="Picture 6" descr="L424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41148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4" name="Text Box 7"/>
          <p:cNvSpPr txBox="1">
            <a:spLocks noChangeArrowheads="1"/>
          </p:cNvSpPr>
          <p:nvPr/>
        </p:nvSpPr>
        <p:spPr bwMode="auto">
          <a:xfrm>
            <a:off x="6234113" y="4572000"/>
            <a:ext cx="153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http://www.shopzilla.com/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z="2400" smtClean="0"/>
              <a:t>Model adjustments</a:t>
            </a:r>
          </a:p>
          <a:p>
            <a:pPr lvl="1"/>
            <a:r>
              <a:rPr lang="en-US" altLang="en-US" sz="2000" smtClean="0"/>
              <a:t>Mass and wind fields</a:t>
            </a:r>
          </a:p>
          <a:p>
            <a:pPr lvl="2"/>
            <a:r>
              <a:rPr lang="en-US" altLang="en-US" sz="1800" smtClean="0"/>
              <a:t>Geostrophic balance</a:t>
            </a:r>
          </a:p>
          <a:p>
            <a:pPr lvl="1"/>
            <a:r>
              <a:rPr lang="en-US" altLang="en-US" sz="2000" smtClean="0"/>
              <a:t>Others</a:t>
            </a:r>
          </a:p>
          <a:p>
            <a:pPr lvl="2"/>
            <a:r>
              <a:rPr lang="en-US" altLang="en-US" sz="1800" smtClean="0"/>
              <a:t>Thermal balance</a:t>
            </a:r>
          </a:p>
          <a:p>
            <a:pPr lvl="3"/>
            <a:r>
              <a:rPr lang="en-US" altLang="en-US" sz="1600" smtClean="0"/>
              <a:t>Sfc air temps</a:t>
            </a:r>
          </a:p>
          <a:p>
            <a:pPr lvl="2"/>
            <a:r>
              <a:rPr lang="en-US" altLang="en-US" sz="1800" smtClean="0"/>
              <a:t>Hydrological balance</a:t>
            </a:r>
          </a:p>
          <a:p>
            <a:pPr lvl="3"/>
            <a:r>
              <a:rPr lang="en-US" altLang="en-US" sz="1600" smtClean="0"/>
              <a:t>No clouds </a:t>
            </a:r>
            <a:r>
              <a:rPr lang="en-US" altLang="en-US" sz="1600" smtClean="0">
                <a:sym typeface="Wingdings" pitchFamily="2" charset="2"/>
              </a:rPr>
              <a:t> clouds</a:t>
            </a:r>
          </a:p>
          <a:p>
            <a:pPr lvl="3"/>
            <a:r>
              <a:rPr lang="en-US" altLang="en-US" sz="1600" smtClean="0">
                <a:sym typeface="Wingdings" pitchFamily="2" charset="2"/>
              </a:rPr>
              <a:t>Clouds  rain</a:t>
            </a:r>
            <a:endParaRPr lang="en-US" altLang="en-US" sz="1600" smtClean="0"/>
          </a:p>
          <a:p>
            <a:pPr lvl="1"/>
            <a:r>
              <a:rPr lang="en-US" altLang="en-US" sz="2000" smtClean="0"/>
              <a:t>“spin-up”</a:t>
            </a:r>
          </a:p>
          <a:p>
            <a:pPr lvl="2"/>
            <a:r>
              <a:rPr lang="en-US" altLang="en-US" sz="1800" smtClean="0"/>
              <a:t>Adjustment process, which is affected by model physical parameterizations</a:t>
            </a:r>
          </a:p>
          <a:p>
            <a:pPr lvl="2"/>
            <a:endParaRPr lang="en-US" altLang="en-US" sz="1800" smtClean="0"/>
          </a:p>
        </p:txBody>
      </p:sp>
      <p:pic>
        <p:nvPicPr>
          <p:cNvPr id="236547" name="Picture 6" descr="gg02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1676400"/>
            <a:ext cx="3095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8" name="Text Box 7"/>
          <p:cNvSpPr txBox="1">
            <a:spLocks noChangeArrowheads="1"/>
          </p:cNvSpPr>
          <p:nvPr/>
        </p:nvSpPr>
        <p:spPr bwMode="auto">
          <a:xfrm>
            <a:off x="5029200" y="5851525"/>
            <a:ext cx="3151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http://www.goldengaels.com/parkinson/2004/gg02407.jpg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75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z="2400" smtClean="0"/>
              <a:t>Model adjustments and “spin-up”</a:t>
            </a:r>
          </a:p>
          <a:p>
            <a:pPr lvl="1"/>
            <a:r>
              <a:rPr lang="en-US" altLang="en-US" sz="2000" smtClean="0"/>
              <a:t>If assimilation assumptions were perfect, ALL experiments should have best forecasts</a:t>
            </a:r>
          </a:p>
          <a:p>
            <a:pPr lvl="1"/>
            <a:r>
              <a:rPr lang="en-US" altLang="en-US" sz="2000" smtClean="0"/>
              <a:t>Eliminating rawinsonde winds from DA has a much larger negative impact than eliminating rawinsonde temperatures for NH</a:t>
            </a:r>
          </a:p>
          <a:p>
            <a:pPr lvl="1"/>
            <a:r>
              <a:rPr lang="en-US" altLang="en-US" sz="2000" smtClean="0"/>
              <a:t>Satellite radiances have a much larger positive impact in SH than in NH</a:t>
            </a:r>
          </a:p>
        </p:txBody>
      </p:sp>
      <p:pic>
        <p:nvPicPr>
          <p:cNvPr id="237571" name="Picture 4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1520825"/>
            <a:ext cx="459263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85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Substantial day-to-day variability in the 5-day forecast skill</a:t>
            </a:r>
          </a:p>
          <a:p>
            <a:pPr lvl="1"/>
            <a:r>
              <a:rPr lang="en-US" altLang="en-US" smtClean="0"/>
              <a:t>Attributed to the changes in atmospheric predictability</a:t>
            </a:r>
          </a:p>
          <a:p>
            <a:pPr lvl="2"/>
            <a:r>
              <a:rPr lang="en-US" altLang="en-US" smtClean="0"/>
              <a:t>On some days the atmosphere is simply easier to predict than on others</a:t>
            </a:r>
          </a:p>
        </p:txBody>
      </p:sp>
      <p:pic>
        <p:nvPicPr>
          <p:cNvPr id="238595" name="Picture 4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0825"/>
            <a:ext cx="4592638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396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Normal modes initialization</a:t>
            </a:r>
          </a:p>
          <a:p>
            <a:pPr lvl="1"/>
            <a:r>
              <a:rPr lang="en-US" altLang="en-US" smtClean="0"/>
              <a:t>Geostrophic balance is oversimplistic</a:t>
            </a:r>
          </a:p>
          <a:p>
            <a:pPr lvl="1"/>
            <a:r>
              <a:rPr lang="en-US" altLang="en-US" smtClean="0"/>
              <a:t>Required after OI to reduce loss of information by inertia-gravity waves</a:t>
            </a:r>
          </a:p>
          <a:p>
            <a:pPr lvl="1"/>
            <a:r>
              <a:rPr lang="en-US" altLang="en-US" smtClean="0"/>
              <a:t>Becoming less popular due the emergence of 3D-Var</a:t>
            </a:r>
          </a:p>
        </p:txBody>
      </p:sp>
      <p:pic>
        <p:nvPicPr>
          <p:cNvPr id="239619" name="Picture 6" descr="on-ra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1470025"/>
            <a:ext cx="4079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0" name="Text Box 7"/>
          <p:cNvSpPr txBox="1">
            <a:spLocks noChangeArrowheads="1"/>
          </p:cNvSpPr>
          <p:nvPr/>
        </p:nvSpPr>
        <p:spPr bwMode="auto">
          <a:xfrm>
            <a:off x="4632325" y="5853113"/>
            <a:ext cx="399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"Tollbooth to the Information Super Highway"</a:t>
            </a:r>
            <a:endParaRPr lang="en-US" altLang="en-US"/>
          </a:p>
        </p:txBody>
      </p:sp>
      <p:sp>
        <p:nvSpPr>
          <p:cNvPr id="239621" name="Text Box 8"/>
          <p:cNvSpPr txBox="1">
            <a:spLocks noChangeArrowheads="1"/>
          </p:cNvSpPr>
          <p:nvPr/>
        </p:nvSpPr>
        <p:spPr bwMode="auto">
          <a:xfrm>
            <a:off x="5592763" y="6384925"/>
            <a:ext cx="233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http://www.pritchettcartoons.com/toll.htm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06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105400" cy="4572000"/>
          </a:xfrm>
        </p:spPr>
        <p:txBody>
          <a:bodyPr/>
          <a:lstStyle/>
          <a:p>
            <a:r>
              <a:rPr lang="en-US" altLang="en-US" smtClean="0"/>
              <a:t>Dynamic initialization using digital filters</a:t>
            </a:r>
          </a:p>
          <a:p>
            <a:pPr lvl="1"/>
            <a:r>
              <a:rPr lang="en-US" altLang="en-US" smtClean="0"/>
              <a:t>Old days </a:t>
            </a:r>
            <a:r>
              <a:rPr lang="en-US" altLang="en-US" smtClean="0">
                <a:sym typeface="Wingdings" pitchFamily="2" charset="2"/>
              </a:rPr>
              <a:t></a:t>
            </a:r>
            <a:r>
              <a:rPr lang="en-US" altLang="en-US" smtClean="0"/>
              <a:t> damping numerical scheme (e.g. Matsuno)</a:t>
            </a:r>
          </a:p>
          <a:p>
            <a:pPr lvl="2"/>
            <a:r>
              <a:rPr lang="en-US" altLang="en-US" smtClean="0"/>
              <a:t>“clunky”; requiring many iterations</a:t>
            </a:r>
          </a:p>
          <a:p>
            <a:pPr lvl="1"/>
            <a:r>
              <a:rPr lang="en-US" altLang="en-US" smtClean="0"/>
              <a:t>Digital filters</a:t>
            </a:r>
          </a:p>
          <a:p>
            <a:pPr lvl="2"/>
            <a:r>
              <a:rPr lang="en-US" altLang="en-US" smtClean="0"/>
              <a:t>choose filtering weights that the amplitudes of low (high) frequencies are unchanged (reduced)</a:t>
            </a:r>
          </a:p>
        </p:txBody>
      </p:sp>
      <p:sp>
        <p:nvSpPr>
          <p:cNvPr id="240643" name="Text Box 6"/>
          <p:cNvSpPr txBox="1">
            <a:spLocks noChangeArrowheads="1"/>
          </p:cNvSpPr>
          <p:nvPr/>
        </p:nvSpPr>
        <p:spPr bwMode="auto">
          <a:xfrm>
            <a:off x="6832600" y="4940300"/>
            <a:ext cx="1108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http://zone.ni.com</a:t>
            </a:r>
          </a:p>
        </p:txBody>
      </p:sp>
      <p:sp>
        <p:nvSpPr>
          <p:cNvPr id="240644" name="Rectangle 7"/>
          <p:cNvSpPr>
            <a:spLocks noChangeArrowheads="1"/>
          </p:cNvSpPr>
          <p:nvPr/>
        </p:nvSpPr>
        <p:spPr bwMode="auto">
          <a:xfrm>
            <a:off x="1885950" y="152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0645" name="Rectangle 9"/>
          <p:cNvSpPr>
            <a:spLocks noChangeArrowheads="1"/>
          </p:cNvSpPr>
          <p:nvPr/>
        </p:nvSpPr>
        <p:spPr bwMode="auto">
          <a:xfrm>
            <a:off x="1885950" y="152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0646" name="Rectangle 10"/>
          <p:cNvSpPr>
            <a:spLocks noChangeArrowheads="1"/>
          </p:cNvSpPr>
          <p:nvPr/>
        </p:nvSpPr>
        <p:spPr bwMode="auto">
          <a:xfrm>
            <a:off x="2195513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0647" name="Picture 11" descr="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2209800"/>
            <a:ext cx="35210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8" name="Rectangle 12"/>
          <p:cNvSpPr>
            <a:spLocks noChangeArrowheads="1"/>
          </p:cNvSpPr>
          <p:nvPr/>
        </p:nvSpPr>
        <p:spPr bwMode="auto">
          <a:xfrm>
            <a:off x="2195513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16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724400" cy="4572000"/>
          </a:xfrm>
        </p:spPr>
        <p:txBody>
          <a:bodyPr/>
          <a:lstStyle/>
          <a:p>
            <a:r>
              <a:rPr lang="en-US" altLang="en-US" smtClean="0"/>
              <a:t>Dynamic initialization using digital filters</a:t>
            </a:r>
          </a:p>
          <a:p>
            <a:pPr lvl="1"/>
            <a:r>
              <a:rPr lang="en-US" altLang="en-US" smtClean="0"/>
              <a:t>damping numerical scheme (e.g. Matsuno)</a:t>
            </a:r>
          </a:p>
          <a:p>
            <a:pPr lvl="2"/>
            <a:r>
              <a:rPr lang="en-US" altLang="en-US" smtClean="0"/>
              <a:t>“clunky”; requiring many iterations</a:t>
            </a:r>
          </a:p>
          <a:p>
            <a:pPr lvl="1"/>
            <a:r>
              <a:rPr lang="en-US" altLang="en-US" smtClean="0"/>
              <a:t>Digital filters</a:t>
            </a:r>
          </a:p>
          <a:p>
            <a:pPr lvl="2"/>
            <a:r>
              <a:rPr lang="en-US" altLang="en-US" smtClean="0"/>
              <a:t>choose filtering weights that the amplitudes of low (high) frequencies are unchanged (reduced)</a:t>
            </a:r>
          </a:p>
        </p:txBody>
      </p:sp>
      <p:sp>
        <p:nvSpPr>
          <p:cNvPr id="241667" name="Rectangle 5"/>
          <p:cNvSpPr>
            <a:spLocks noChangeArrowheads="1"/>
          </p:cNvSpPr>
          <p:nvPr/>
        </p:nvSpPr>
        <p:spPr bwMode="auto">
          <a:xfrm>
            <a:off x="1885950" y="152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68" name="Rectangle 6"/>
          <p:cNvSpPr>
            <a:spLocks noChangeArrowheads="1"/>
          </p:cNvSpPr>
          <p:nvPr/>
        </p:nvSpPr>
        <p:spPr bwMode="auto">
          <a:xfrm>
            <a:off x="1885950" y="152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69" name="Rectangle 7"/>
          <p:cNvSpPr>
            <a:spLocks noChangeArrowheads="1"/>
          </p:cNvSpPr>
          <p:nvPr/>
        </p:nvSpPr>
        <p:spPr bwMode="auto">
          <a:xfrm>
            <a:off x="2195513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1670" name="Picture 11" descr="ek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55838"/>
            <a:ext cx="406241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26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Quality control of observations</a:t>
            </a:r>
          </a:p>
          <a:p>
            <a:pPr lvl="1"/>
            <a:r>
              <a:rPr lang="en-US" altLang="en-US" smtClean="0"/>
              <a:t>Reported observations may contain errors that are so large that they have no useful information content and should be tossed out</a:t>
            </a:r>
          </a:p>
        </p:txBody>
      </p:sp>
      <p:pic>
        <p:nvPicPr>
          <p:cNvPr id="242691" name="Picture 6" descr="landf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0"/>
            <a:ext cx="47244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2" name="Text Box 7"/>
          <p:cNvSpPr txBox="1">
            <a:spLocks noChangeArrowheads="1"/>
          </p:cNvSpPr>
          <p:nvPr/>
        </p:nvSpPr>
        <p:spPr bwMode="auto">
          <a:xfrm>
            <a:off x="4605338" y="5791200"/>
            <a:ext cx="4310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http://www.zerowaste.co.nz/assets/img/Howcanwehelp/PhotoGallery/landfill.jpg</a:t>
            </a:r>
          </a:p>
        </p:txBody>
      </p:sp>
      <p:sp>
        <p:nvSpPr>
          <p:cNvPr id="242693" name="Text Box 8"/>
          <p:cNvSpPr txBox="1">
            <a:spLocks noChangeArrowheads="1"/>
          </p:cNvSpPr>
          <p:nvPr/>
        </p:nvSpPr>
        <p:spPr bwMode="auto">
          <a:xfrm>
            <a:off x="360363" y="6248400"/>
            <a:ext cx="8478837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/>
              <a:t>How to automate the job of an observation tosser (front-end loader)?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86800" cy="2438400"/>
          </a:xfrm>
        </p:spPr>
        <p:txBody>
          <a:bodyPr/>
          <a:lstStyle/>
          <a:p>
            <a:r>
              <a:rPr lang="en-US" altLang="en-US" smtClean="0"/>
              <a:t>Quality control of observations</a:t>
            </a:r>
          </a:p>
          <a:p>
            <a:pPr lvl="1"/>
            <a:r>
              <a:rPr lang="en-US" altLang="en-US" smtClean="0"/>
              <a:t>Sources of observation “garbage”</a:t>
            </a:r>
          </a:p>
          <a:p>
            <a:pPr lvl="2"/>
            <a:r>
              <a:rPr lang="en-US" altLang="en-US" smtClean="0"/>
              <a:t>Data entry/calculation</a:t>
            </a:r>
          </a:p>
          <a:p>
            <a:pPr lvl="2"/>
            <a:r>
              <a:rPr lang="en-US" altLang="en-US" smtClean="0"/>
              <a:t>Wrong date, time, location</a:t>
            </a:r>
          </a:p>
          <a:p>
            <a:pPr lvl="2"/>
            <a:r>
              <a:rPr lang="en-US" altLang="en-US" smtClean="0"/>
              <a:t>Uncalibrated instruments</a:t>
            </a:r>
          </a:p>
          <a:p>
            <a:pPr lvl="1"/>
            <a:r>
              <a:rPr lang="en-US" altLang="en-US" smtClean="0"/>
              <a:t>“when in doubt, throw it out”</a:t>
            </a:r>
          </a:p>
        </p:txBody>
      </p:sp>
      <p:sp>
        <p:nvSpPr>
          <p:cNvPr id="243715" name="Text Box 5"/>
          <p:cNvSpPr txBox="1">
            <a:spLocks noChangeArrowheads="1"/>
          </p:cNvSpPr>
          <p:nvPr/>
        </p:nvSpPr>
        <p:spPr bwMode="auto">
          <a:xfrm>
            <a:off x="3128963" y="6477000"/>
            <a:ext cx="2509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http://www.edu-observatory.org/gps/gps.html</a:t>
            </a:r>
          </a:p>
        </p:txBody>
      </p:sp>
      <p:pic>
        <p:nvPicPr>
          <p:cNvPr id="243716" name="Picture 8" descr="Luann9909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457700"/>
            <a:ext cx="617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z="2400" smtClean="0"/>
              <a:t>Quality control of observations</a:t>
            </a:r>
          </a:p>
          <a:p>
            <a:pPr lvl="1"/>
            <a:r>
              <a:rPr lang="en-US" altLang="en-US" sz="2000" smtClean="0"/>
              <a:t>Based on a comparison between observations and some kind of expected value</a:t>
            </a:r>
          </a:p>
          <a:p>
            <a:pPr lvl="2"/>
            <a:r>
              <a:rPr lang="en-US" altLang="en-US" sz="1800" smtClean="0"/>
              <a:t>Climatology</a:t>
            </a:r>
          </a:p>
          <a:p>
            <a:pPr lvl="2"/>
            <a:r>
              <a:rPr lang="en-US" altLang="en-US" sz="1800" smtClean="0"/>
              <a:t>Nearby observation</a:t>
            </a:r>
          </a:p>
          <a:p>
            <a:pPr lvl="2"/>
            <a:r>
              <a:rPr lang="en-US" altLang="en-US" sz="1800" smtClean="0"/>
              <a:t>First guess</a:t>
            </a:r>
          </a:p>
          <a:p>
            <a:pPr lvl="1"/>
            <a:r>
              <a:rPr lang="en-US" altLang="en-US" sz="2000" smtClean="0"/>
              <a:t>How to throw out obs with large errors and keep correct errors reporting unusual states of atmosphere </a:t>
            </a:r>
          </a:p>
        </p:txBody>
      </p:sp>
      <p:sp>
        <p:nvSpPr>
          <p:cNvPr id="244739" name="Text Box 5"/>
          <p:cNvSpPr txBox="1">
            <a:spLocks noChangeArrowheads="1"/>
          </p:cNvSpPr>
          <p:nvPr/>
        </p:nvSpPr>
        <p:spPr bwMode="auto">
          <a:xfrm>
            <a:off x="5881688" y="5029200"/>
            <a:ext cx="196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http://hurricanes.noaa.gov/prepare/</a:t>
            </a:r>
          </a:p>
        </p:txBody>
      </p:sp>
      <p:sp>
        <p:nvSpPr>
          <p:cNvPr id="244740" name="Line 7"/>
          <p:cNvSpPr>
            <a:spLocks noChangeShapeType="1"/>
          </p:cNvSpPr>
          <p:nvPr/>
        </p:nvSpPr>
        <p:spPr bwMode="auto">
          <a:xfrm flipV="1">
            <a:off x="2438400" y="5791200"/>
            <a:ext cx="1905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1" name="Text Box 8"/>
          <p:cNvSpPr txBox="1">
            <a:spLocks noChangeArrowheads="1"/>
          </p:cNvSpPr>
          <p:nvPr/>
        </p:nvSpPr>
        <p:spPr bwMode="auto">
          <a:xfrm>
            <a:off x="4267200" y="5530850"/>
            <a:ext cx="476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[e.g. very low pressure or unusually high winds in</a:t>
            </a:r>
          </a:p>
          <a:p>
            <a:r>
              <a:rPr lang="en-US" altLang="en-US" sz="1800"/>
              <a:t>an area affected by a tropical cyclone]</a:t>
            </a:r>
          </a:p>
        </p:txBody>
      </p:sp>
      <p:sp>
        <p:nvSpPr>
          <p:cNvPr id="244742" name="Rectangle 9"/>
          <p:cNvSpPr>
            <a:spLocks noChangeArrowheads="1"/>
          </p:cNvSpPr>
          <p:nvPr/>
        </p:nvSpPr>
        <p:spPr bwMode="auto">
          <a:xfrm>
            <a:off x="2682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4743" name="Picture 11" descr="Hurricane El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66913"/>
            <a:ext cx="41148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Methods for automated “objective analysis*” became necessary as modeling began to “take off” in the late 1940s and early 1950s [12.1.2].</a:t>
            </a: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5226050" y="4495800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http://www.frank-buss.de/automaton/virtual/index.html</a:t>
            </a:r>
          </a:p>
        </p:txBody>
      </p:sp>
      <p:pic>
        <p:nvPicPr>
          <p:cNvPr id="136196" name="Picture 8" descr="batter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2928938"/>
            <a:ext cx="2000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39700" y="6338888"/>
            <a:ext cx="885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*assimilation of observations using interpolation methods based on mathematical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57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z="2400" smtClean="0"/>
              <a:t>Quality control of observations</a:t>
            </a:r>
          </a:p>
          <a:p>
            <a:pPr lvl="1"/>
            <a:r>
              <a:rPr lang="en-US" altLang="en-US" sz="2000" smtClean="0"/>
              <a:t>Gross error check</a:t>
            </a:r>
          </a:p>
          <a:p>
            <a:pPr lvl="2"/>
            <a:r>
              <a:rPr lang="en-US" altLang="en-US" sz="1800" smtClean="0"/>
              <a:t>compare w/ climatology</a:t>
            </a:r>
          </a:p>
          <a:p>
            <a:pPr lvl="1"/>
            <a:r>
              <a:rPr lang="en-US" altLang="en-US" sz="2000" smtClean="0"/>
              <a:t>Buddy check</a:t>
            </a:r>
          </a:p>
          <a:p>
            <a:pPr lvl="2"/>
            <a:r>
              <a:rPr lang="en-US" altLang="en-US" sz="1800" smtClean="0"/>
              <a:t>compare w/ other obs</a:t>
            </a:r>
          </a:p>
          <a:p>
            <a:pPr lvl="1"/>
            <a:r>
              <a:rPr lang="en-US" altLang="en-US" sz="2000" smtClean="0"/>
              <a:t>“OI” QC</a:t>
            </a:r>
          </a:p>
          <a:p>
            <a:pPr lvl="2"/>
            <a:r>
              <a:rPr lang="en-US" altLang="en-US" sz="1800" smtClean="0"/>
              <a:t>compare w/ analysis</a:t>
            </a:r>
          </a:p>
          <a:p>
            <a:pPr lvl="1"/>
            <a:r>
              <a:rPr lang="en-US" altLang="en-US" sz="2000" smtClean="0"/>
              <a:t>Complex QC</a:t>
            </a:r>
          </a:p>
          <a:p>
            <a:pPr lvl="2"/>
            <a:r>
              <a:rPr lang="en-US" altLang="en-US" sz="1800" smtClean="0"/>
              <a:t>Uses several checks simultaneously</a:t>
            </a:r>
          </a:p>
          <a:p>
            <a:pPr lvl="2"/>
            <a:r>
              <a:rPr lang="en-US" altLang="en-US" sz="1800" smtClean="0"/>
              <a:t>Can make corrections to observations</a:t>
            </a:r>
          </a:p>
        </p:txBody>
      </p:sp>
      <p:sp>
        <p:nvSpPr>
          <p:cNvPr id="245763" name="Rectangle 7"/>
          <p:cNvSpPr>
            <a:spLocks noChangeArrowheads="1"/>
          </p:cNvSpPr>
          <p:nvPr/>
        </p:nvSpPr>
        <p:spPr bwMode="auto">
          <a:xfrm>
            <a:off x="2682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764" name="Rectangle 9"/>
          <p:cNvSpPr>
            <a:spLocks noChangeArrowheads="1"/>
          </p:cNvSpPr>
          <p:nvPr/>
        </p:nvSpPr>
        <p:spPr bwMode="auto">
          <a:xfrm>
            <a:off x="-271463" y="14065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765" name="Picture 12" descr="budche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1800225"/>
            <a:ext cx="42386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6" name="Text Box 13"/>
          <p:cNvSpPr txBox="1">
            <a:spLocks noChangeArrowheads="1"/>
          </p:cNvSpPr>
          <p:nvPr/>
        </p:nvSpPr>
        <p:spPr bwMode="auto">
          <a:xfrm>
            <a:off x="5334000" y="6324600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67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Quality control of observations; NCEP Complex QC (OI-based)</a:t>
            </a:r>
          </a:p>
          <a:p>
            <a:pPr lvl="1"/>
            <a:r>
              <a:rPr lang="en-US" altLang="en-US" smtClean="0"/>
              <a:t>Incremental check; ob v. 6-h forecast</a:t>
            </a:r>
          </a:p>
          <a:p>
            <a:pPr lvl="1"/>
            <a:r>
              <a:rPr lang="en-US" altLang="en-US" smtClean="0"/>
              <a:t>Horizontal check</a:t>
            </a:r>
          </a:p>
          <a:p>
            <a:pPr lvl="1"/>
            <a:r>
              <a:rPr lang="en-US" altLang="en-US" smtClean="0"/>
              <a:t>Vertical check</a:t>
            </a:r>
          </a:p>
          <a:p>
            <a:pPr lvl="1"/>
            <a:r>
              <a:rPr lang="en-US" altLang="en-US" smtClean="0"/>
              <a:t>Hydrostatic check</a:t>
            </a:r>
          </a:p>
          <a:p>
            <a:pPr lvl="1"/>
            <a:r>
              <a:rPr lang="en-US" altLang="en-US" smtClean="0"/>
              <a:t>Baseline check</a:t>
            </a:r>
          </a:p>
          <a:p>
            <a:pPr lvl="1"/>
            <a:r>
              <a:rPr lang="en-US" altLang="en-US" smtClean="0"/>
              <a:t>Correction?</a:t>
            </a:r>
          </a:p>
        </p:txBody>
      </p:sp>
      <p:sp>
        <p:nvSpPr>
          <p:cNvPr id="246787" name="Rectangle 5"/>
          <p:cNvSpPr>
            <a:spLocks noChangeArrowheads="1"/>
          </p:cNvSpPr>
          <p:nvPr/>
        </p:nvSpPr>
        <p:spPr bwMode="auto">
          <a:xfrm>
            <a:off x="2682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788" name="Rectangle 6"/>
          <p:cNvSpPr>
            <a:spLocks noChangeArrowheads="1"/>
          </p:cNvSpPr>
          <p:nvPr/>
        </p:nvSpPr>
        <p:spPr bwMode="auto">
          <a:xfrm>
            <a:off x="-271463" y="14065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6789" name="Picture 9" descr="ruc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1962150"/>
            <a:ext cx="3933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Text Box 10"/>
          <p:cNvSpPr txBox="1">
            <a:spLocks noChangeArrowheads="1"/>
          </p:cNvSpPr>
          <p:nvPr/>
        </p:nvSpPr>
        <p:spPr bwMode="auto">
          <a:xfrm>
            <a:off x="5486400" y="5562600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7810" name="Text Box 4"/>
          <p:cNvSpPr txBox="1">
            <a:spLocks noChangeArrowheads="1"/>
          </p:cNvSpPr>
          <p:nvPr/>
        </p:nvSpPr>
        <p:spPr bwMode="auto">
          <a:xfrm>
            <a:off x="2438400" y="6537325"/>
            <a:ext cx="40895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dirty="0"/>
              <a:t>http://www.emc.ncep.noaa.gov/gmb/gdas/es_conv/prhw14/index_horz.html</a:t>
            </a:r>
            <a:endParaRPr lang="en-US" altLang="en-US" sz="1000" dirty="0"/>
          </a:p>
        </p:txBody>
      </p:sp>
      <p:pic>
        <p:nvPicPr>
          <p:cNvPr id="247811" name="Picture 7" descr="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333375"/>
            <a:ext cx="678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Picture 8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75" y="1752600"/>
            <a:ext cx="44799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Quality control of observations; variational quality control (3D- and 4D-Var)</a:t>
            </a:r>
          </a:p>
          <a:p>
            <a:pPr lvl="1"/>
            <a:r>
              <a:rPr lang="en-US" altLang="en-US" smtClean="0"/>
              <a:t>QC is performed as part of the analysis itself (advantage)</a:t>
            </a:r>
          </a:p>
          <a:p>
            <a:pPr lvl="1"/>
            <a:r>
              <a:rPr lang="en-US" altLang="en-US" smtClean="0"/>
              <a:t>Unable to correct observations like Complex QC (disadvantage)</a:t>
            </a:r>
          </a:p>
        </p:txBody>
      </p:sp>
      <p:sp>
        <p:nvSpPr>
          <p:cNvPr id="248836" name="Rectangle 5"/>
          <p:cNvSpPr>
            <a:spLocks noChangeArrowheads="1"/>
          </p:cNvSpPr>
          <p:nvPr/>
        </p:nvSpPr>
        <p:spPr bwMode="auto">
          <a:xfrm>
            <a:off x="2682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8837" name="Rectangle 6"/>
          <p:cNvSpPr>
            <a:spLocks noChangeArrowheads="1"/>
          </p:cNvSpPr>
          <p:nvPr/>
        </p:nvSpPr>
        <p:spPr bwMode="auto">
          <a:xfrm>
            <a:off x="-271463" y="14065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2498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Overall DA process</a:t>
            </a:r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5105400" y="6232525"/>
            <a:ext cx="300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http://www.meted.ucar.edu/nwp/pcu1/ic6/frameset.htm</a:t>
            </a:r>
          </a:p>
        </p:txBody>
      </p:sp>
      <p:pic>
        <p:nvPicPr>
          <p:cNvPr id="249860" name="Picture 5" descr="dacyc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1762125"/>
            <a:ext cx="48196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1. Early techniques</a:t>
            </a:r>
          </a:p>
          <a:p>
            <a:pPr lvl="1"/>
            <a:r>
              <a:rPr lang="en-US" altLang="en-US" smtClean="0"/>
              <a:t>Local polynomial</a:t>
            </a:r>
          </a:p>
          <a:p>
            <a:pPr lvl="2"/>
            <a:r>
              <a:rPr lang="en-US" altLang="en-US" smtClean="0"/>
              <a:t>Minimize the mean square difference between the polynomial and observations close to the grid point</a:t>
            </a:r>
          </a:p>
        </p:txBody>
      </p:sp>
      <p:pic>
        <p:nvPicPr>
          <p:cNvPr id="137219" name="Picture 6" descr="ek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2216150"/>
            <a:ext cx="4592637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Rectangle 7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/>
              <a:t>Activity- code word- </a:t>
            </a:r>
            <a:r>
              <a:rPr lang="en-US" altLang="en-US" sz="2400">
                <a:solidFill>
                  <a:schemeClr val="accent2"/>
                </a:solidFill>
              </a:rPr>
              <a:t>Rex kwan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Applied NWP</a:t>
            </a:r>
          </a:p>
        </p:txBody>
      </p:sp>
      <p:sp>
        <p:nvSpPr>
          <p:cNvPr id="146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</p:spPr>
        <p:txBody>
          <a:bodyPr/>
          <a:lstStyle/>
          <a:p>
            <a:r>
              <a:rPr lang="en-US" altLang="en-US" smtClean="0"/>
              <a:t>Observations alone don’t provide enough information to initialize current weather forecast models…</a:t>
            </a:r>
          </a:p>
        </p:txBody>
      </p:sp>
      <p:sp>
        <p:nvSpPr>
          <p:cNvPr id="146446" name="Text Box 5"/>
          <p:cNvSpPr txBox="1">
            <a:spLocks noChangeArrowheads="1"/>
          </p:cNvSpPr>
          <p:nvPr/>
        </p:nvSpPr>
        <p:spPr bwMode="auto">
          <a:xfrm>
            <a:off x="609600" y="5013325"/>
            <a:ext cx="370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Number of model unknowns = 10</a:t>
            </a:r>
            <a:r>
              <a:rPr lang="en-US" altLang="en-US" sz="2000" baseline="30000"/>
              <a:t>7</a:t>
            </a:r>
          </a:p>
        </p:txBody>
      </p:sp>
      <p:sp>
        <p:nvSpPr>
          <p:cNvPr id="146447" name="Text Box 6"/>
          <p:cNvSpPr txBox="1">
            <a:spLocks noChangeArrowheads="1"/>
          </p:cNvSpPr>
          <p:nvPr/>
        </p:nvSpPr>
        <p:spPr bwMode="auto">
          <a:xfrm>
            <a:off x="609600" y="5622925"/>
            <a:ext cx="444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Number of observations (equations) = 10</a:t>
            </a:r>
            <a:r>
              <a:rPr lang="en-US" altLang="en-US" sz="2000" baseline="30000"/>
              <a:t>5</a:t>
            </a:r>
          </a:p>
        </p:txBody>
      </p:sp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4343400" y="1524000"/>
          <a:ext cx="4724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6" name="Photo Editor Photo" r:id="rId3" imgW="7276190" imgH="6257143" progId="">
                  <p:embed/>
                </p:oleObj>
              </mc:Choice>
              <mc:Fallback>
                <p:oleObj name="Photo Editor Photo" r:id="rId3" imgW="7276190" imgH="6257143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724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8" name="Text Box 9"/>
          <p:cNvSpPr txBox="1">
            <a:spLocks noChangeArrowheads="1"/>
          </p:cNvSpPr>
          <p:nvPr/>
        </p:nvSpPr>
        <p:spPr bwMode="auto">
          <a:xfrm>
            <a:off x="609600" y="6232525"/>
            <a:ext cx="6513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# equations &lt; # unknowns, so the problem is </a:t>
            </a:r>
            <a:r>
              <a:rPr lang="en-US" altLang="en-US" sz="2000" i="1"/>
              <a:t>underdetermined</a:t>
            </a:r>
            <a:endParaRPr lang="en-US" altLang="en-US" sz="2000" i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4243</TotalTime>
  <Words>3171</Words>
  <Application>Microsoft Office PowerPoint</Application>
  <PresentationFormat>On-screen Show (4:3)</PresentationFormat>
  <Paragraphs>450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Photo Editor Photo</vt:lpstr>
      <vt:lpstr>Equation</vt:lpstr>
      <vt:lpstr>Microsoft Equation 3.0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PowerPoint Presentation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807</cp:revision>
  <dcterms:created xsi:type="dcterms:W3CDTF">1601-01-01T00:00:00Z</dcterms:created>
  <dcterms:modified xsi:type="dcterms:W3CDTF">2015-03-30T17:21:14Z</dcterms:modified>
</cp:coreProperties>
</file>