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322" r:id="rId3"/>
    <p:sldId id="321" r:id="rId4"/>
    <p:sldId id="323" r:id="rId5"/>
    <p:sldId id="324" r:id="rId6"/>
    <p:sldId id="325" r:id="rId7"/>
    <p:sldId id="326" r:id="rId8"/>
    <p:sldId id="327" r:id="rId9"/>
    <p:sldId id="328" r:id="rId10"/>
    <p:sldId id="330" r:id="rId11"/>
    <p:sldId id="329" r:id="rId12"/>
    <p:sldId id="316" r:id="rId13"/>
    <p:sldId id="344" r:id="rId14"/>
    <p:sldId id="332" r:id="rId15"/>
    <p:sldId id="33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41" r:id="rId26"/>
    <p:sldId id="342" r:id="rId27"/>
    <p:sldId id="343" r:id="rId28"/>
    <p:sldId id="334" r:id="rId29"/>
    <p:sldId id="338" r:id="rId30"/>
    <p:sldId id="336" r:id="rId31"/>
    <p:sldId id="335" r:id="rId32"/>
    <p:sldId id="340" r:id="rId33"/>
    <p:sldId id="339" r:id="rId34"/>
    <p:sldId id="33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CCFF"/>
    <a:srgbClr val="FFFF00"/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5" d="100"/>
          <a:sy n="75" d="100"/>
        </p:scale>
        <p:origin x="10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4ED-223A-4D6E-9BE4-71692EDAC7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40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24FC-6898-4085-8AE7-6EC0209D9A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00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1E67-93E9-4003-A56B-90C6C1D7D9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79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7E8584-B45E-48AC-BF8A-433DE884F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15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9EE9-4534-4565-AB93-343FD36282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32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239E-A005-40FB-A942-6343A2182A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12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3AD-E8A1-485F-8401-47D09A9A9A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4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4ADA-7706-4AEE-A6DA-F130AC6E99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01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A98-07CA-41F4-B3CA-A907AF3690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1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BC43-9915-412F-9AE0-614725FA80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53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D1E-EAB7-4C49-AC18-BBB18CCE40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34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453B-5B1A-43D2-891D-C110CC62E4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43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C161-9A97-4DE9-9480-DABB1B7A94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61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nwp/model_structur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pircs.iastate.edu/people/Gutowski/Presentations/STAT_LAM/sld012.htm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math.unc.edu/Faculty/minion/res/ball.gif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Everything interesting happens at the </a:t>
            </a:r>
            <a:r>
              <a:rPr lang="en-US" altLang="en-US" sz="2800" b="1" dirty="0"/>
              <a:t>boundaries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(D&amp;VK Chap 9., </a:t>
            </a:r>
            <a:r>
              <a:rPr lang="en-US" altLang="en-US" sz="2800" dirty="0" err="1" smtClean="0"/>
              <a:t>Kalnay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3.4-3.5, </a:t>
            </a:r>
            <a:r>
              <a:rPr lang="en-US" altLang="en-US" sz="2800" dirty="0" smtClean="0"/>
              <a:t>K&amp;B </a:t>
            </a:r>
            <a:r>
              <a:rPr lang="en-US" altLang="en-US" sz="2800" dirty="0"/>
              <a:t>p.70-92)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638800" y="4572000"/>
            <a:ext cx="3001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http://www.pbs.org/wgbh/aso/tryit/tectonics/crush.html</a:t>
            </a:r>
          </a:p>
        </p:txBody>
      </p:sp>
      <p:pic>
        <p:nvPicPr>
          <p:cNvPr id="23568" name="Picture 16" descr="GIF Animation, endless loop: side view of collisional marg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390900"/>
            <a:ext cx="1381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Map that shows the Earth's divergent margins, all connec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00300"/>
            <a:ext cx="1752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 descr="The snowy peaks of Mount Eve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4762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498725" y="6461125"/>
            <a:ext cx="4967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http://www.bbc.co.uk/schools/gcsebitesize/geography/platetectonics/plateboundaryrev3.shtml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400" dirty="0"/>
              <a:t>Linear elliptic equation solvers on grids; iterative methods </a:t>
            </a:r>
          </a:p>
          <a:p>
            <a:pPr lvl="1"/>
            <a:r>
              <a:rPr lang="en-US" altLang="en-US" sz="2000" dirty="0"/>
              <a:t>Discussion</a:t>
            </a:r>
          </a:p>
          <a:p>
            <a:pPr lvl="2"/>
            <a:r>
              <a:rPr lang="en-US" altLang="en-US" sz="1800" dirty="0"/>
              <a:t>How </a:t>
            </a:r>
            <a:r>
              <a:rPr lang="en-US" altLang="en-US" sz="1800" dirty="0" smtClean="0"/>
              <a:t>does </a:t>
            </a:r>
            <a:r>
              <a:rPr lang="en-US" altLang="en-US" sz="1800" dirty="0"/>
              <a:t>the iteration speed depend on the initial guess?</a:t>
            </a:r>
          </a:p>
          <a:p>
            <a:pPr lvl="2"/>
            <a:r>
              <a:rPr lang="en-US" altLang="en-US" sz="1800" dirty="0"/>
              <a:t>How do you know if your scheme is converging?        </a:t>
            </a:r>
            <a:endParaRPr lang="en-US" altLang="en-US" sz="1800" i="1" dirty="0">
              <a:latin typeface="Symbol" panose="05050102010706020507" pitchFamily="18" charset="2"/>
            </a:endParaRPr>
          </a:p>
          <a:p>
            <a:pPr lvl="2"/>
            <a:r>
              <a:rPr lang="en-US" altLang="en-US" sz="1800" dirty="0"/>
              <a:t>Will your scheme ever reach the perfect solution? 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410200" y="4724400"/>
            <a:ext cx="2447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http://www.unca.edu/welcome/pictures.html</a:t>
            </a:r>
          </a:p>
        </p:txBody>
      </p:sp>
      <p:pic>
        <p:nvPicPr>
          <p:cNvPr id="94227" name="Picture 19" descr="campus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71738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Linear elliptic equation solvers on grids; iterative methods – rates of convergence*…</a:t>
            </a:r>
          </a:p>
          <a:p>
            <a:pPr lvl="1"/>
            <a:r>
              <a:rPr lang="en-US" altLang="en-US" sz="2400"/>
              <a:t>Jacobi = </a:t>
            </a:r>
            <a:r>
              <a:rPr lang="en-US" altLang="en-US" sz="2400" i="1">
                <a:latin typeface="Symbol" panose="05050102010706020507" pitchFamily="18" charset="2"/>
              </a:rPr>
              <a:t>e</a:t>
            </a:r>
          </a:p>
          <a:p>
            <a:pPr lvl="1"/>
            <a:r>
              <a:rPr lang="en-US" altLang="en-US" sz="2400"/>
              <a:t>Gauss-Seidel = 2</a:t>
            </a:r>
            <a:r>
              <a:rPr lang="en-US" altLang="en-US" sz="2400" i="1">
                <a:latin typeface="Symbol" panose="05050102010706020507" pitchFamily="18" charset="2"/>
              </a:rPr>
              <a:t>e</a:t>
            </a:r>
            <a:endParaRPr lang="en-US" altLang="en-US" sz="2400"/>
          </a:p>
          <a:p>
            <a:pPr lvl="1"/>
            <a:r>
              <a:rPr lang="en-US" altLang="en-US" sz="2400"/>
              <a:t>SOR =         </a:t>
            </a:r>
            <a:endParaRPr lang="en-US" altLang="en-US" sz="2400" i="1">
              <a:latin typeface="Symbol" panose="05050102010706020507" pitchFamily="18" charset="2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105400" y="5165725"/>
            <a:ext cx="3179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http://www.eee.metu.edu.tr/~skoc/iterative_methods.ppt#1</a:t>
            </a:r>
          </a:p>
        </p:txBody>
      </p:sp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2106613" y="5132388"/>
          <a:ext cx="7889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2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5132388"/>
                        <a:ext cx="7889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93725" y="6186488"/>
            <a:ext cx="4462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*the higher the rate, the faster the solution</a:t>
            </a:r>
          </a:p>
        </p:txBody>
      </p:sp>
      <p:grpSp>
        <p:nvGrpSpPr>
          <p:cNvPr id="93193" name="Group 9"/>
          <p:cNvGrpSpPr>
            <a:grpSpLocks/>
          </p:cNvGrpSpPr>
          <p:nvPr/>
        </p:nvGrpSpPr>
        <p:grpSpPr bwMode="auto">
          <a:xfrm>
            <a:off x="4800600" y="2057400"/>
            <a:ext cx="3638550" cy="2728913"/>
            <a:chOff x="3024" y="2505"/>
            <a:chExt cx="2292" cy="1719"/>
          </a:xfrm>
        </p:grpSpPr>
        <p:pic>
          <p:nvPicPr>
            <p:cNvPr id="93194" name="Picture 10" descr="s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05"/>
              <a:ext cx="2292" cy="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3195" name="Object 11"/>
            <p:cNvGraphicFramePr>
              <a:graphicFrameLocks noChangeAspect="1"/>
            </p:cNvGraphicFramePr>
            <p:nvPr/>
          </p:nvGraphicFramePr>
          <p:xfrm>
            <a:off x="3567" y="3671"/>
            <a:ext cx="321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93" name="Equation" r:id="rId6" imgW="291960" imgH="241200" progId="Equation.3">
                    <p:embed/>
                  </p:oleObj>
                </mc:Choice>
                <mc:Fallback>
                  <p:oleObj name="Equation" r:id="rId6" imgW="291960" imgH="241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7" y="3671"/>
                          <a:ext cx="321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196" name="Line 12"/>
            <p:cNvSpPr>
              <a:spLocks noChangeShapeType="1"/>
            </p:cNvSpPr>
            <p:nvPr/>
          </p:nvSpPr>
          <p:spPr bwMode="auto">
            <a:xfrm>
              <a:off x="3552" y="336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>
              <a:off x="3744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198" name="Line 14"/>
            <p:cNvSpPr>
              <a:spLocks noChangeShapeType="1"/>
            </p:cNvSpPr>
            <p:nvPr/>
          </p:nvSpPr>
          <p:spPr bwMode="auto">
            <a:xfrm>
              <a:off x="3552" y="3360"/>
              <a:ext cx="19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199" name="Line 15"/>
            <p:cNvSpPr>
              <a:spLocks noChangeShapeType="1"/>
            </p:cNvSpPr>
            <p:nvPr/>
          </p:nvSpPr>
          <p:spPr bwMode="auto">
            <a:xfrm>
              <a:off x="3744" y="3024"/>
              <a:ext cx="24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00" name="Line 16"/>
            <p:cNvSpPr>
              <a:spLocks noChangeShapeType="1"/>
            </p:cNvSpPr>
            <p:nvPr/>
          </p:nvSpPr>
          <p:spPr bwMode="auto">
            <a:xfrm flipV="1">
              <a:off x="3984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arrow" w="med" len="sm"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3201" name="Object 17"/>
            <p:cNvGraphicFramePr>
              <a:graphicFrameLocks noChangeAspect="1"/>
            </p:cNvGraphicFramePr>
            <p:nvPr/>
          </p:nvGraphicFramePr>
          <p:xfrm>
            <a:off x="3367" y="3024"/>
            <a:ext cx="307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94" name="Equation" r:id="rId8" imgW="279360" imgH="241200" progId="Equation.3">
                    <p:embed/>
                  </p:oleObj>
                </mc:Choice>
                <mc:Fallback>
                  <p:oleObj name="Equation" r:id="rId8" imgW="279360" imgH="2412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7" y="3024"/>
                          <a:ext cx="307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2" name="Object 18"/>
            <p:cNvGraphicFramePr>
              <a:graphicFrameLocks noChangeAspect="1"/>
            </p:cNvGraphicFramePr>
            <p:nvPr/>
          </p:nvGraphicFramePr>
          <p:xfrm>
            <a:off x="3641" y="2736"/>
            <a:ext cx="321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95" name="Equation" r:id="rId10" imgW="291960" imgH="241200" progId="Equation.3">
                    <p:embed/>
                  </p:oleObj>
                </mc:Choice>
                <mc:Fallback>
                  <p:oleObj name="Equation" r:id="rId10" imgW="291960" imgH="2412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1" y="2736"/>
                          <a:ext cx="321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4770" name="Rectangle 1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Limited area models (LAMs)…</a:t>
            </a:r>
          </a:p>
          <a:p>
            <a:pPr lvl="1"/>
            <a:r>
              <a:rPr lang="en-US" altLang="en-US" sz="2400"/>
              <a:t>Allows high resolution in the horizontal since it covers a limited area</a:t>
            </a:r>
          </a:p>
          <a:p>
            <a:pPr lvl="1"/>
            <a:r>
              <a:rPr lang="en-US" altLang="en-US" sz="2400"/>
              <a:t>Requires the use of updated lateral boundary conditions obtained from the global model</a:t>
            </a:r>
          </a:p>
        </p:txBody>
      </p:sp>
      <p:sp>
        <p:nvSpPr>
          <p:cNvPr id="74762" name="AutoShape 10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AutoShape 12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AutoShape 1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68" name="Picture 16" descr="s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933575"/>
            <a:ext cx="39338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5105400" y="5943600"/>
            <a:ext cx="3670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http://rain.mmm.ucar.edu/mm5/plots/30km/2005063012/slp.hr00.gif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1981200" y="6172200"/>
            <a:ext cx="48768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Go to: </a:t>
            </a:r>
            <a:r>
              <a:rPr lang="en-US" altLang="en-US" dirty="0" smtClean="0">
                <a:hlinkClick r:id="rId3"/>
              </a:rPr>
              <a:t>https</a:t>
            </a:r>
            <a:r>
              <a:rPr lang="en-US" altLang="en-US" dirty="0">
                <a:hlinkClick r:id="rId3"/>
              </a:rPr>
              <a:t>://www.meted.ucar.edu/nwp/model_structure</a:t>
            </a:r>
            <a:r>
              <a:rPr lang="en-US" altLang="en-US" dirty="0" smtClean="0">
                <a:hlinkClick r:id="rId3"/>
              </a:rPr>
              <a:t>/</a:t>
            </a:r>
            <a:endParaRPr lang="en-US" altLang="en-US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4770" name="Rectangle 1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Limited area models (LAMs)…</a:t>
            </a:r>
          </a:p>
          <a:p>
            <a:pPr lvl="1"/>
            <a:r>
              <a:rPr lang="en-US" altLang="en-US" sz="2400" dirty="0" smtClean="0"/>
              <a:t>If appropriate boundary conditions are not specified at artificial boundaries…</a:t>
            </a:r>
          </a:p>
          <a:p>
            <a:pPr lvl="2"/>
            <a:r>
              <a:rPr lang="en-US" altLang="en-US" sz="2000" dirty="0" smtClean="0"/>
              <a:t>fluxes of momentum, heat, moisture, and mass will reflect off of the boundary and move back into the model domain (D&amp;VK p. 149)</a:t>
            </a:r>
            <a:endParaRPr lang="en-US" altLang="en-US" sz="2000" dirty="0"/>
          </a:p>
        </p:txBody>
      </p:sp>
      <p:sp>
        <p:nvSpPr>
          <p:cNvPr id="74762" name="AutoShape 10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AutoShape 12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AutoShape 1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4419600" y="6383179"/>
            <a:ext cx="45736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dirty="0">
                <a:hlinkClick r:id="rId2"/>
              </a:rPr>
              <a:t>http://</a:t>
            </a:r>
            <a:r>
              <a:rPr lang="en-US" altLang="en-US" sz="1000" dirty="0" smtClean="0">
                <a:hlinkClick r:id="rId2"/>
              </a:rPr>
              <a:t>www.pircs.iastate.edu/people/Gutowski/Presentations/STAT_LAM/sld012.htm</a:t>
            </a:r>
            <a:endParaRPr lang="en-US" altLang="en-US" sz="1000" dirty="0"/>
          </a:p>
        </p:txBody>
      </p:sp>
      <p:pic>
        <p:nvPicPr>
          <p:cNvPr id="107522" name="Picture 2" descr="http://www.pircs.iastate.edu/people/Gutowski/Presentations/STAT_LAM/img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4" y="3048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626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Lateral boundary conditions for PDEs</a:t>
            </a:r>
          </a:p>
          <a:p>
            <a:pPr lvl="1"/>
            <a:r>
              <a:rPr lang="en-US" altLang="en-US" sz="2400"/>
              <a:t>Depending on the type of equation in the computer forecast model, each boundary point can require up to three boundary conditions to solve the equation</a:t>
            </a:r>
          </a:p>
        </p:txBody>
      </p:sp>
      <p:sp>
        <p:nvSpPr>
          <p:cNvPr id="96259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0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65" name="Picture 9" descr="houst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6" name="Oval 10"/>
          <p:cNvSpPr>
            <a:spLocks noChangeArrowheads="1"/>
          </p:cNvSpPr>
          <p:nvPr/>
        </p:nvSpPr>
        <p:spPr bwMode="auto">
          <a:xfrm>
            <a:off x="4724400" y="4191000"/>
            <a:ext cx="381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267200" y="4267200"/>
            <a:ext cx="45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animBg="1"/>
      <p:bldP spid="962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Lateral boundary conditions for PDEs</a:t>
            </a:r>
          </a:p>
          <a:p>
            <a:pPr lvl="1"/>
            <a:r>
              <a:rPr lang="en-US" altLang="en-US" sz="2400"/>
              <a:t>In reality, lateral boundary conditions in LAMs are over-specified*; we “get away with it” because of the presence of numerical diffusion</a:t>
            </a:r>
          </a:p>
        </p:txBody>
      </p:sp>
      <p:sp>
        <p:nvSpPr>
          <p:cNvPr id="9728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4924425" y="1981200"/>
          <a:ext cx="3686175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7" name="Photo Editor Photo" r:id="rId3" imgW="5847619" imgH="5552381" progId="MSPhotoEd.3">
                  <p:embed/>
                </p:oleObj>
              </mc:Choice>
              <mc:Fallback>
                <p:oleObj name="Photo Editor Photo" r:id="rId3" imgW="5847619" imgH="5552381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1981200"/>
                        <a:ext cx="3686175" cy="350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5546725" y="5851525"/>
            <a:ext cx="2203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http://personal.uncc.edu/betherto/tellus/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433388" y="6308725"/>
            <a:ext cx="482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*too many conditions to get a unique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r>
              <a:rPr lang="en-US" altLang="en-US" sz="2800" dirty="0" smtClean="0"/>
              <a:t>Lateral boundar</a:t>
            </a:r>
            <a:r>
              <a:rPr lang="en-US" altLang="en-US" dirty="0" smtClean="0"/>
              <a:t>y conditions [9.2]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Prevent reflections</a:t>
            </a:r>
          </a:p>
          <a:p>
            <a:pPr lvl="1"/>
            <a:r>
              <a:rPr lang="en-US" altLang="en-US" dirty="0" smtClean="0"/>
              <a:t>Account for influence that disturbances outside of the model domain will have on the simulation inside the model domain</a:t>
            </a:r>
            <a:endParaRPr lang="en-US" altLang="en-US" sz="2400" dirty="0"/>
          </a:p>
        </p:txBody>
      </p:sp>
      <p:sp>
        <p:nvSpPr>
          <p:cNvPr id="9728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038600"/>
            <a:ext cx="328492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r>
              <a:rPr lang="en-US" altLang="en-US" sz="2800" dirty="0" smtClean="0"/>
              <a:t>Radiation boundar</a:t>
            </a:r>
            <a:r>
              <a:rPr lang="en-US" altLang="en-US" dirty="0" smtClean="0"/>
              <a:t>y condition [9.3]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Prevents reflection of wavelike disturbances</a:t>
            </a:r>
          </a:p>
        </p:txBody>
      </p:sp>
      <p:sp>
        <p:nvSpPr>
          <p:cNvPr id="9728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04903"/>
            <a:ext cx="6753489" cy="2856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5600" y="57912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r>
              <a:rPr lang="en-US" altLang="en-US" sz="2800" dirty="0" smtClean="0"/>
              <a:t>Radiation boundar</a:t>
            </a:r>
            <a:r>
              <a:rPr lang="en-US" altLang="en-US" dirty="0" smtClean="0"/>
              <a:t>y condition [9.3]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Applied to a 1D </a:t>
            </a:r>
            <a:r>
              <a:rPr lang="en-US" altLang="en-US" sz="2400" dirty="0" err="1" smtClean="0"/>
              <a:t>barotropic</a:t>
            </a:r>
            <a:r>
              <a:rPr lang="en-US" altLang="en-US" sz="2400" dirty="0" smtClean="0"/>
              <a:t> primitive equation model</a:t>
            </a:r>
          </a:p>
        </p:txBody>
      </p:sp>
      <p:sp>
        <p:nvSpPr>
          <p:cNvPr id="9728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Figure9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5" y="3833445"/>
            <a:ext cx="7564785" cy="1271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83" y="5357445"/>
            <a:ext cx="7919234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28" y="2961802"/>
            <a:ext cx="4941472" cy="3772414"/>
          </a:xfrm>
          <a:prstGeom prst="rect">
            <a:avLst/>
          </a:prstGeom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r>
              <a:rPr lang="en-US" altLang="en-US" sz="2800" dirty="0" smtClean="0"/>
              <a:t>Radiation boundar</a:t>
            </a:r>
            <a:r>
              <a:rPr lang="en-US" altLang="en-US" dirty="0" smtClean="0"/>
              <a:t>y condition [9.3]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Applied to a 1D </a:t>
            </a:r>
            <a:r>
              <a:rPr lang="en-US" altLang="en-US" sz="2400" dirty="0" err="1" smtClean="0"/>
              <a:t>barotropic</a:t>
            </a:r>
            <a:r>
              <a:rPr lang="en-US" altLang="en-US" sz="2400" dirty="0" smtClean="0"/>
              <a:t> primitive equation model</a:t>
            </a:r>
          </a:p>
        </p:txBody>
      </p:sp>
      <p:sp>
        <p:nvSpPr>
          <p:cNvPr id="9728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Figure9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17" y="512237"/>
            <a:ext cx="4267200" cy="717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3124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 advection or Coriolis force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55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7200" cy="2133600"/>
          </a:xfrm>
        </p:spPr>
        <p:txBody>
          <a:bodyPr/>
          <a:lstStyle/>
          <a:p>
            <a:r>
              <a:rPr lang="en-US" altLang="en-US" sz="2800" u="sng"/>
              <a:t>Partial differential equations (PDEs)</a:t>
            </a:r>
          </a:p>
          <a:p>
            <a:pPr lvl="1"/>
            <a:r>
              <a:rPr lang="en-US" altLang="en-US" sz="2400"/>
              <a:t>Second order linear PDEs are classified into three types depending on the sign of </a:t>
            </a:r>
            <a:r>
              <a:rPr lang="en-US" altLang="en-US" sz="2400" i="1">
                <a:latin typeface="Symbol" panose="05050102010706020507" pitchFamily="18" charset="2"/>
              </a:rPr>
              <a:t>b </a:t>
            </a:r>
            <a:r>
              <a:rPr lang="en-US" altLang="en-US" sz="2400" baseline="30000"/>
              <a:t>2</a:t>
            </a:r>
            <a:r>
              <a:rPr lang="en-US" altLang="en-US" sz="2400"/>
              <a:t> – </a:t>
            </a:r>
            <a:r>
              <a:rPr lang="en-US" altLang="en-US" sz="2400" i="1">
                <a:latin typeface="Symbol" panose="05050102010706020507" pitchFamily="18" charset="2"/>
              </a:rPr>
              <a:t>ag</a:t>
            </a:r>
            <a:r>
              <a:rPr lang="en-US" altLang="en-US" sz="2400"/>
              <a:t>. Equations are </a:t>
            </a:r>
            <a:r>
              <a:rPr lang="en-US" altLang="en-US" sz="2400" i="1"/>
              <a:t>hyperbolic</a:t>
            </a:r>
            <a:r>
              <a:rPr lang="en-US" altLang="en-US" sz="2400"/>
              <a:t>, </a:t>
            </a:r>
            <a:r>
              <a:rPr lang="en-US" altLang="en-US" sz="2400" i="1"/>
              <a:t>parabolic</a:t>
            </a:r>
            <a:r>
              <a:rPr lang="en-US" altLang="en-US" sz="2400"/>
              <a:t> or </a:t>
            </a:r>
            <a:r>
              <a:rPr lang="en-US" altLang="en-US" sz="2400" i="1">
                <a:solidFill>
                  <a:srgbClr val="FF0000"/>
                </a:solidFill>
              </a:rPr>
              <a:t>elliptic</a:t>
            </a:r>
            <a:r>
              <a:rPr lang="en-US" altLang="en-US" sz="2400"/>
              <a:t> if the sign is positive, zero, or negative, respectively.</a:t>
            </a:r>
            <a:endParaRPr lang="en-US" altLang="en-US" sz="2400" i="1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762000" y="4476750"/>
          <a:ext cx="7696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" name="Equation" r:id="rId3" imgW="3149280" imgH="444240" progId="Equation.3">
                  <p:embed/>
                </p:oleObj>
              </mc:Choice>
              <mc:Fallback>
                <p:oleObj name="Equation" r:id="rId3" imgW="31492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76750"/>
                        <a:ext cx="76962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93725" y="1641475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REVIEW…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r>
              <a:rPr lang="en-US" altLang="en-US" sz="2800" dirty="0" smtClean="0"/>
              <a:t>Radiation boundar</a:t>
            </a:r>
            <a:r>
              <a:rPr lang="en-US" altLang="en-US" dirty="0" smtClean="0"/>
              <a:t>y condition [9.3]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Applied to a 1D </a:t>
            </a:r>
            <a:r>
              <a:rPr lang="en-US" altLang="en-US" sz="2400" dirty="0" err="1" smtClean="0"/>
              <a:t>barotropic</a:t>
            </a:r>
            <a:r>
              <a:rPr lang="en-US" altLang="en-US" sz="2400" dirty="0" smtClean="0"/>
              <a:t> primitive equation model</a:t>
            </a:r>
          </a:p>
        </p:txBody>
      </p:sp>
      <p:sp>
        <p:nvSpPr>
          <p:cNvPr id="9728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Figure9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17" y="512237"/>
            <a:ext cx="4267200" cy="717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3396734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Apply the one-way wave operators, </a:t>
            </a:r>
            <a:r>
              <a:rPr lang="en-US" sz="1800" dirty="0" err="1" smtClean="0"/>
              <a:t>Eqs</a:t>
            </a:r>
            <a:r>
              <a:rPr lang="en-US" sz="1800" dirty="0" smtClean="0"/>
              <a:t>. (9.1) &amp; (9.2), to the u values at </a:t>
            </a:r>
            <a:r>
              <a:rPr lang="en-US" sz="1800" dirty="0" err="1" smtClean="0"/>
              <a:t>i</a:t>
            </a:r>
            <a:r>
              <a:rPr lang="en-US" sz="1800" dirty="0" smtClean="0"/>
              <a:t> = 0 and </a:t>
            </a:r>
            <a:r>
              <a:rPr lang="en-US" sz="1800" dirty="0" err="1" smtClean="0"/>
              <a:t>i</a:t>
            </a:r>
            <a:r>
              <a:rPr lang="en-US" sz="1800" dirty="0" smtClean="0"/>
              <a:t> = NX,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79971"/>
            <a:ext cx="7312951" cy="1890109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5943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/>
              <a:t>Activity- code word- </a:t>
            </a:r>
            <a:r>
              <a:rPr lang="en-US" altLang="en-US" sz="2400" dirty="0">
                <a:solidFill>
                  <a:schemeClr val="accent2"/>
                </a:solidFill>
              </a:rPr>
              <a:t>Yo-yo-ma</a:t>
            </a:r>
          </a:p>
        </p:txBody>
      </p:sp>
    </p:spTree>
    <p:extLst>
      <p:ext uri="{BB962C8B-B14F-4D97-AF65-F5344CB8AC3E}">
        <p14:creationId xmlns:p14="http://schemas.microsoft.com/office/powerpoint/2010/main" val="17187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572000" cy="4114800"/>
          </a:xfrm>
        </p:spPr>
        <p:txBody>
          <a:bodyPr/>
          <a:lstStyle/>
          <a:p>
            <a:r>
              <a:rPr lang="en-US" altLang="en-US" sz="2800" dirty="0" smtClean="0"/>
              <a:t>Radiation boundar</a:t>
            </a:r>
            <a:r>
              <a:rPr lang="en-US" altLang="en-US" dirty="0" smtClean="0"/>
              <a:t>y condition [9.3]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Applied to a 1D </a:t>
            </a:r>
            <a:r>
              <a:rPr lang="en-US" altLang="en-US" sz="2400" dirty="0" err="1" smtClean="0"/>
              <a:t>barotropic</a:t>
            </a:r>
            <a:r>
              <a:rPr lang="en-US" altLang="en-US" sz="2400" dirty="0" smtClean="0"/>
              <a:t> primitive equation model</a:t>
            </a:r>
          </a:p>
        </p:txBody>
      </p:sp>
      <p:sp>
        <p:nvSpPr>
          <p:cNvPr id="9728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72684"/>
            <a:ext cx="4038600" cy="1043818"/>
          </a:xfrm>
          <a:prstGeom prst="rect">
            <a:avLst/>
          </a:prstGeom>
        </p:spPr>
      </p:pic>
      <p:pic>
        <p:nvPicPr>
          <p:cNvPr id="10" name="Picture 9" descr="Figure9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32" y="1181099"/>
            <a:ext cx="4175068" cy="46863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070" y="5867400"/>
            <a:ext cx="4876799" cy="8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198700" cy="4114800"/>
          </a:xfrm>
        </p:spPr>
        <p:txBody>
          <a:bodyPr/>
          <a:lstStyle/>
          <a:p>
            <a:r>
              <a:rPr lang="en-US" altLang="en-US" sz="2800" dirty="0" smtClean="0"/>
              <a:t>Radiation boundar</a:t>
            </a:r>
            <a:r>
              <a:rPr lang="en-US" altLang="en-US" dirty="0" smtClean="0"/>
              <a:t>y condition [9.3]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Applied to a 2D </a:t>
            </a:r>
            <a:r>
              <a:rPr lang="en-US" altLang="en-US" sz="2400" dirty="0" err="1" smtClean="0"/>
              <a:t>barotropic</a:t>
            </a:r>
            <a:r>
              <a:rPr lang="en-US" altLang="en-US" sz="2400" dirty="0" smtClean="0"/>
              <a:t> primitive equation model [9.3.3]</a:t>
            </a:r>
          </a:p>
        </p:txBody>
      </p:sp>
      <p:sp>
        <p:nvSpPr>
          <p:cNvPr id="9728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Figure9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00" y="1418366"/>
            <a:ext cx="5716700" cy="3991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410200"/>
            <a:ext cx="6324600" cy="13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572000" cy="4114800"/>
          </a:xfrm>
        </p:spPr>
        <p:txBody>
          <a:bodyPr/>
          <a:lstStyle/>
          <a:p>
            <a:r>
              <a:rPr lang="en-US" altLang="en-US" sz="2800" dirty="0" smtClean="0"/>
              <a:t>Unknown wave speed </a:t>
            </a:r>
            <a:r>
              <a:rPr lang="en-US" altLang="en-US" dirty="0" smtClean="0"/>
              <a:t>[9.4]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Boundary condition speed that estimates the speed of the waves as they approach the lateral boundaries</a:t>
            </a:r>
          </a:p>
          <a:p>
            <a:pPr lvl="2"/>
            <a:r>
              <a:rPr lang="en-US" altLang="en-US" sz="2000" dirty="0" smtClean="0"/>
              <a:t>modified </a:t>
            </a:r>
            <a:r>
              <a:rPr lang="en-US" altLang="en-US" sz="2000" dirty="0" err="1" smtClean="0"/>
              <a:t>Orlanski</a:t>
            </a:r>
            <a:r>
              <a:rPr lang="en-US" altLang="en-US" sz="2000" dirty="0" smtClean="0"/>
              <a:t> BC (p. 154)</a:t>
            </a:r>
          </a:p>
        </p:txBody>
      </p:sp>
      <p:sp>
        <p:nvSpPr>
          <p:cNvPr id="9728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6" y="4191000"/>
            <a:ext cx="8150514" cy="2020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7716" y="6305490"/>
            <a:ext cx="585288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b="1" i="1" dirty="0" smtClean="0"/>
              <a:t>s</a:t>
            </a:r>
            <a:r>
              <a:rPr lang="en-US" sz="2000" dirty="0" smtClean="0"/>
              <a:t>” is determined using </a:t>
            </a:r>
            <a:r>
              <a:rPr lang="en-US" sz="2000" dirty="0" err="1" smtClean="0"/>
              <a:t>Eqs</a:t>
            </a:r>
            <a:r>
              <a:rPr lang="en-US" sz="2000" dirty="0" smtClean="0"/>
              <a:t>. (9.15) and (9.17) or (9.18)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5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8077200" cy="4114800"/>
          </a:xfrm>
        </p:spPr>
        <p:txBody>
          <a:bodyPr/>
          <a:lstStyle/>
          <a:p>
            <a:r>
              <a:rPr lang="en-US" altLang="en-US" sz="2800" dirty="0" smtClean="0"/>
              <a:t>Absorbing (Sponge*) Layers </a:t>
            </a:r>
            <a:r>
              <a:rPr lang="en-US" altLang="en-US" dirty="0" smtClean="0"/>
              <a:t>[9.5]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Damps any disturbances that approach the boundary</a:t>
            </a:r>
          </a:p>
          <a:p>
            <a:pPr lvl="2"/>
            <a:r>
              <a:rPr lang="en-US" altLang="en-US" sz="2000" dirty="0" smtClean="0"/>
              <a:t>Add artificial viscosity</a:t>
            </a:r>
          </a:p>
          <a:p>
            <a:pPr lvl="2"/>
            <a:endParaRPr lang="en-US" altLang="en-US" dirty="0"/>
          </a:p>
          <a:p>
            <a:pPr lvl="2"/>
            <a:endParaRPr lang="en-US" altLang="en-US" sz="2000" dirty="0" smtClean="0"/>
          </a:p>
          <a:p>
            <a:pPr lvl="2"/>
            <a:endParaRPr lang="en-US" altLang="en-US" sz="2000" dirty="0" smtClean="0"/>
          </a:p>
          <a:p>
            <a:pPr lvl="2"/>
            <a:r>
              <a:rPr lang="en-US" altLang="en-US" dirty="0" smtClean="0"/>
              <a:t>Include a Rayleigh damping term</a:t>
            </a:r>
          </a:p>
          <a:p>
            <a:pPr lvl="2"/>
            <a:endParaRPr lang="en-US" altLang="en-US" sz="2000" dirty="0" smtClean="0"/>
          </a:p>
        </p:txBody>
      </p:sp>
      <p:sp>
        <p:nvSpPr>
          <p:cNvPr id="9728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6679" y="5616714"/>
            <a:ext cx="63554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000" i="1" dirty="0" smtClean="0"/>
              <a:t>α</a:t>
            </a:r>
            <a:r>
              <a:rPr lang="en-US" sz="2000" i="1" dirty="0" smtClean="0"/>
              <a:t>(x)</a:t>
            </a:r>
            <a:r>
              <a:rPr lang="en-US" sz="2000" dirty="0" smtClean="0"/>
              <a:t> or </a:t>
            </a:r>
            <a:r>
              <a:rPr lang="en-US" sz="2000" i="1" dirty="0" smtClean="0"/>
              <a:t>R(x)</a:t>
            </a:r>
            <a:r>
              <a:rPr lang="en-US" sz="2000" dirty="0" smtClean="0"/>
              <a:t> would be zero in the center of the domain and would gradually increase as the boundaries are approached.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549" y="3205828"/>
            <a:ext cx="5814451" cy="896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636" y="4648454"/>
            <a:ext cx="6449364" cy="901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228600"/>
            <a:ext cx="32766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*Most commonly implemented at the top of an atmospheric model to avoid reflection of vertically propagating waves back downward into the model domain (D&amp;VK, p. 157)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Upper boundary condition; what about the model top </a:t>
            </a:r>
            <a:r>
              <a:rPr lang="en-US" altLang="en-US" sz="2800" dirty="0" smtClean="0"/>
              <a:t>[sponge, D&amp;VK p. 156-157]?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Some challenges since our computer weather forecast model cannot extend upward to infinity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What to do?</a:t>
            </a:r>
          </a:p>
        </p:txBody>
      </p:sp>
      <p:sp>
        <p:nvSpPr>
          <p:cNvPr id="105475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6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7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724400" y="6384925"/>
            <a:ext cx="4252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http://www.hatsinthebelfry.com/page/H/CTGY/top-hats&amp;source=googletophats</a:t>
            </a:r>
          </a:p>
        </p:txBody>
      </p:sp>
      <p:pic>
        <p:nvPicPr>
          <p:cNvPr id="105482" name="Picture 10" descr="5009blk-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828800"/>
            <a:ext cx="37147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5791200" y="5334000"/>
            <a:ext cx="2286000" cy="990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Upper boundary condition, most models…</a:t>
            </a:r>
          </a:p>
          <a:p>
            <a:pPr lvl="1"/>
            <a:r>
              <a:rPr lang="en-US" altLang="en-US" sz="2400"/>
              <a:t>place their top at 100 – 1 mb level</a:t>
            </a:r>
          </a:p>
          <a:p>
            <a:pPr lvl="1"/>
            <a:r>
              <a:rPr lang="en-US" altLang="en-US" sz="2400"/>
              <a:t>assume a “rigid top” (a.k.a. rigid lid)</a:t>
            </a:r>
          </a:p>
        </p:txBody>
      </p:sp>
      <p:sp>
        <p:nvSpPr>
          <p:cNvPr id="106499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0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724400" y="3810000"/>
            <a:ext cx="3765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http://www.thehomemarketplace.com/category.aspx?cid=340%7C344</a:t>
            </a:r>
          </a:p>
        </p:txBody>
      </p:sp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6076950" y="1981200"/>
          <a:ext cx="123825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1" name="Photo Editor Photo" r:id="rId3" imgW="1238423" imgH="1495634" progId="MSPhotoEd.3">
                  <p:embed/>
                </p:oleObj>
              </mc:Choice>
              <mc:Fallback>
                <p:oleObj name="Photo Editor Photo" r:id="rId3" imgW="1238423" imgH="1495634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1981200"/>
                        <a:ext cx="123825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533400" y="5257800"/>
            <a:ext cx="7848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Important reference…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365125" y="5867400"/>
            <a:ext cx="83581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Warner, T.T., R.A. Petersen, and R.E. Treadon, 1997: A tutorial on lateral boundary conditions as a </a:t>
            </a:r>
          </a:p>
          <a:p>
            <a:r>
              <a:rPr lang="en-US" altLang="en-US"/>
              <a:t>basic and potentially serious limitation to regional numerical weather prediction. </a:t>
            </a:r>
          </a:p>
          <a:p>
            <a:r>
              <a:rPr lang="en-US" altLang="en-US" i="1"/>
              <a:t>Bull. Amer. Meteorol. Soc.,</a:t>
            </a:r>
            <a:r>
              <a:rPr lang="en-US" altLang="en-US"/>
              <a:t> 78, 2599-2617.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Upper boundary condition; rigid lid considerations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Can give energy reflections that introduce artificial instabilities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Can be effective if the top of the model is sufficiently high and there is enough vertical resolution to damp the upward moving disturbances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Can impose a radiation condition that enforces the condition that energy only propagate upwards (difficult to implement)</a:t>
            </a:r>
          </a:p>
        </p:txBody>
      </p:sp>
      <p:sp>
        <p:nvSpPr>
          <p:cNvPr id="10752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334000" y="5029200"/>
            <a:ext cx="2573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http://meted.ucar.edu/nwp/pcu1/ic2/5_3_1.htm</a:t>
            </a:r>
          </a:p>
        </p:txBody>
      </p:sp>
      <p:pic>
        <p:nvPicPr>
          <p:cNvPr id="107530" name="Picture 10" descr="mod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4958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Lateral boundary conditions; </a:t>
            </a:r>
            <a:r>
              <a:rPr lang="en-US" altLang="en-US" sz="2800" dirty="0" smtClean="0"/>
              <a:t>methods [9.6.2]</a:t>
            </a:r>
            <a:endParaRPr lang="en-US" altLang="en-US" sz="2800" dirty="0"/>
          </a:p>
          <a:p>
            <a:pPr lvl="1"/>
            <a:r>
              <a:rPr lang="en-US" altLang="en-US" sz="2400" dirty="0"/>
              <a:t>One-way nesting</a:t>
            </a:r>
          </a:p>
          <a:p>
            <a:pPr lvl="1"/>
            <a:r>
              <a:rPr lang="en-US" altLang="en-US" sz="2400" dirty="0"/>
              <a:t>Two-way nesting</a:t>
            </a:r>
          </a:p>
        </p:txBody>
      </p:sp>
      <p:sp>
        <p:nvSpPr>
          <p:cNvPr id="98307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9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20" name="Picture 16" descr="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4927600" y="6384925"/>
            <a:ext cx="322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http://mesonet.agron.iastate.edu/~mm5/resource/domain.gif</a:t>
            </a:r>
          </a:p>
        </p:txBody>
      </p:sp>
      <p:sp>
        <p:nvSpPr>
          <p:cNvPr id="98322" name="AutoShape 18"/>
          <p:cNvSpPr>
            <a:spLocks noChangeArrowheads="1"/>
          </p:cNvSpPr>
          <p:nvPr/>
        </p:nvSpPr>
        <p:spPr bwMode="auto">
          <a:xfrm>
            <a:off x="5638800" y="3276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3" name="AutoShape 19"/>
          <p:cNvSpPr>
            <a:spLocks noChangeArrowheads="1"/>
          </p:cNvSpPr>
          <p:nvPr/>
        </p:nvSpPr>
        <p:spPr bwMode="auto">
          <a:xfrm>
            <a:off x="5638800" y="3733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 rot="10800000">
            <a:off x="5638800" y="4038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Oval 21"/>
          <p:cNvSpPr>
            <a:spLocks noChangeArrowheads="1"/>
          </p:cNvSpPr>
          <p:nvPr/>
        </p:nvSpPr>
        <p:spPr bwMode="auto">
          <a:xfrm>
            <a:off x="5257800" y="3657600"/>
            <a:ext cx="1371600" cy="7620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3657600" y="3581400"/>
            <a:ext cx="1600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7" name="Line 23"/>
          <p:cNvSpPr>
            <a:spLocks noChangeShapeType="1"/>
          </p:cNvSpPr>
          <p:nvPr/>
        </p:nvSpPr>
        <p:spPr bwMode="auto">
          <a:xfrm>
            <a:off x="3581400" y="3200400"/>
            <a:ext cx="2057400" cy="2286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/>
              <a:t>Lateral boundary conditions; methods</a:t>
            </a:r>
          </a:p>
          <a:p>
            <a:pPr lvl="1"/>
            <a:r>
              <a:rPr lang="en-US" altLang="en-US" sz="2000" dirty="0"/>
              <a:t>One-way nesting</a:t>
            </a:r>
          </a:p>
          <a:p>
            <a:pPr lvl="1"/>
            <a:r>
              <a:rPr lang="en-US" altLang="en-US" sz="2000" dirty="0">
                <a:solidFill>
                  <a:schemeClr val="hlink"/>
                </a:solidFill>
              </a:rPr>
              <a:t>Two-way nesting</a:t>
            </a:r>
          </a:p>
          <a:p>
            <a:pPr lvl="1">
              <a:buFontTx/>
              <a:buNone/>
            </a:pPr>
            <a:r>
              <a:rPr lang="en-US" altLang="en-US" sz="2000" dirty="0"/>
              <a:t>Host model, with coarser resolution, provides information about the boundary values to the nested model, but is not affected by the high resolution model solution.</a:t>
            </a:r>
          </a:p>
        </p:txBody>
      </p:sp>
      <p:sp>
        <p:nvSpPr>
          <p:cNvPr id="102403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4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5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07" name="Picture 7" descr="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927600" y="6384925"/>
            <a:ext cx="322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http://mesonet.agron.iastate.edu/~mm5/resource/domain.gif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5638800" y="3276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1143000" y="3048000"/>
            <a:ext cx="2514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3276600" y="3048000"/>
            <a:ext cx="236220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Examples </a:t>
            </a:r>
          </a:p>
          <a:p>
            <a:pPr lvl="1"/>
            <a:r>
              <a:rPr lang="en-US" altLang="en-US" sz="2400"/>
              <a:t>Laplace’s or Poisson’s equations (elliptic)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>
              <a:buFontTx/>
              <a:buNone/>
            </a:pPr>
            <a:r>
              <a:rPr lang="en-US" altLang="en-US" sz="2400"/>
              <a:t>steady state temperature of a plate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88131"/>
              </p:ext>
            </p:extLst>
          </p:nvPr>
        </p:nvGraphicFramePr>
        <p:xfrm>
          <a:off x="238125" y="3276600"/>
          <a:ext cx="54006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Equation" r:id="rId3" imgW="2438280" imgH="444240" progId="Equation.3">
                  <p:embed/>
                </p:oleObj>
              </mc:Choice>
              <mc:Fallback>
                <p:oleObj name="Equation" r:id="rId3" imgW="24382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3276600"/>
                        <a:ext cx="54006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343400" y="5418138"/>
            <a:ext cx="46894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/>
              <a:t>http://www.galasource.com/prodDetail.cfm/20170,Gold%20Beaded%20Lacquer%20Charger%2012%22,MX2</a:t>
            </a:r>
          </a:p>
        </p:txBody>
      </p:sp>
      <p:pic>
        <p:nvPicPr>
          <p:cNvPr id="84998" name="Picture 6" descr="Gold Beaded Lacquer Charger 12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93725" y="1641475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REVIEW…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Lateral boundary conditions; one-way methods</a:t>
            </a:r>
          </a:p>
          <a:p>
            <a:pPr lvl="1"/>
            <a:r>
              <a:rPr lang="en-US" altLang="en-US" sz="2000"/>
              <a:t>Pseudo-radiation boundary conditions</a:t>
            </a:r>
          </a:p>
          <a:p>
            <a:pPr lvl="1"/>
            <a:r>
              <a:rPr lang="en-US" altLang="en-US" sz="2000"/>
              <a:t>Diffusive damping in a “sponge layer”</a:t>
            </a:r>
          </a:p>
          <a:p>
            <a:pPr lvl="1"/>
            <a:r>
              <a:rPr lang="en-US" altLang="en-US" sz="2000"/>
              <a:t>Tendency modification scheme</a:t>
            </a:r>
          </a:p>
          <a:p>
            <a:pPr lvl="1"/>
            <a:r>
              <a:rPr lang="en-US" altLang="en-US" sz="2000"/>
              <a:t>Flow relaxation scheme (most widely used)</a:t>
            </a:r>
          </a:p>
        </p:txBody>
      </p:sp>
      <p:sp>
        <p:nvSpPr>
          <p:cNvPr id="100355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7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359" name="Picture 7" descr="houst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229600" cy="762000"/>
          </a:xfrm>
        </p:spPr>
        <p:txBody>
          <a:bodyPr/>
          <a:lstStyle/>
          <a:p>
            <a:r>
              <a:rPr lang="en-US" altLang="en-US" sz="2800"/>
              <a:t>Lateral boundary conditions; practical application…</a:t>
            </a:r>
          </a:p>
          <a:p>
            <a:pPr lvl="1"/>
            <a:endParaRPr lang="en-US" altLang="en-US" sz="2400"/>
          </a:p>
        </p:txBody>
      </p:sp>
      <p:sp>
        <p:nvSpPr>
          <p:cNvPr id="99331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3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41325" y="63103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219200" y="6461125"/>
            <a:ext cx="3494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http://www.mmm.ucar.edu/mm5/documents/mm5-desc-doc.html</a:t>
            </a:r>
          </a:p>
        </p:txBody>
      </p:sp>
      <p:pic>
        <p:nvPicPr>
          <p:cNvPr id="9934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5867400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5" name="Picture 7" descr="houst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229600" cy="762000"/>
          </a:xfrm>
        </p:spPr>
        <p:txBody>
          <a:bodyPr/>
          <a:lstStyle/>
          <a:p>
            <a:r>
              <a:rPr lang="en-US" altLang="en-US" sz="2800"/>
              <a:t>Lateral boundary conditions; practical application…</a:t>
            </a:r>
          </a:p>
          <a:p>
            <a:pPr lvl="1"/>
            <a:endParaRPr lang="en-US" altLang="en-US" sz="2400"/>
          </a:p>
        </p:txBody>
      </p:sp>
      <p:sp>
        <p:nvSpPr>
          <p:cNvPr id="104451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2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3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41325" y="63103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8768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8" name="Picture 10" descr="houst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533400" y="5943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/>
              <a:t>Activity- code word- </a:t>
            </a:r>
            <a:r>
              <a:rPr lang="en-US" altLang="en-US" sz="2400" dirty="0">
                <a:solidFill>
                  <a:schemeClr val="accent2"/>
                </a:solidFill>
              </a:rPr>
              <a:t>Yo-yo-ma2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Lateral boundary conditions; methods</a:t>
            </a:r>
          </a:p>
          <a:p>
            <a:pPr lvl="1"/>
            <a:r>
              <a:rPr lang="en-US" altLang="en-US" sz="2400">
                <a:solidFill>
                  <a:schemeClr val="hlink"/>
                </a:solidFill>
              </a:rPr>
              <a:t>One-way nesting</a:t>
            </a:r>
          </a:p>
          <a:p>
            <a:pPr lvl="1"/>
            <a:r>
              <a:rPr lang="en-US" altLang="en-US" sz="2400"/>
              <a:t>Two-way nesting</a:t>
            </a:r>
          </a:p>
          <a:p>
            <a:pPr lvl="1">
              <a:buFontTx/>
              <a:buNone/>
            </a:pPr>
            <a:r>
              <a:rPr lang="en-US" altLang="en-US" sz="2400"/>
              <a:t>The high resolution model solution feeds back to the host model solution</a:t>
            </a:r>
          </a:p>
        </p:txBody>
      </p:sp>
      <p:sp>
        <p:nvSpPr>
          <p:cNvPr id="103427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31" name="Picture 7" descr="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927600" y="6384925"/>
            <a:ext cx="322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http://mesonet.agron.iastate.edu/~mm5/resource/domain.gif</a:t>
            </a:r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5638800" y="3733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 rot="10800000">
            <a:off x="5638800" y="4038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5257800" y="3657600"/>
            <a:ext cx="1371600" cy="7620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3657600" y="3581400"/>
            <a:ext cx="1600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1143000" y="2819400"/>
            <a:ext cx="2514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/>
              <a:t>Lateral boundary conditions; two-way methods</a:t>
            </a:r>
          </a:p>
          <a:p>
            <a:pPr lvl="1"/>
            <a:r>
              <a:rPr lang="en-US" altLang="en-US" sz="2000" dirty="0"/>
              <a:t>Nested model feeds back to the host model on overlapping grid points in the boundary zone</a:t>
            </a:r>
          </a:p>
          <a:p>
            <a:pPr lvl="1"/>
            <a:r>
              <a:rPr lang="en-US" altLang="en-US" sz="2000" dirty="0"/>
              <a:t>Use stretched coordinates in the host model so that only the region of interest is solved with high </a:t>
            </a:r>
            <a:r>
              <a:rPr lang="en-US" altLang="en-US" sz="2000" dirty="0" smtClean="0"/>
              <a:t>resolution [9.6.1]</a:t>
            </a:r>
            <a:endParaRPr lang="en-US" altLang="en-US" sz="2000" dirty="0"/>
          </a:p>
        </p:txBody>
      </p:sp>
      <p:sp>
        <p:nvSpPr>
          <p:cNvPr id="101379" name="AutoShape 3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AutoShape 4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1" name="AutoShape 5" descr="%20%20%20%20%20%20%20%20%20%20%20%20%20%20%20%20%20%20%20%20%20%20%20op3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1386" name="Object 10"/>
          <p:cNvGraphicFramePr>
            <a:graphicFrameLocks noChangeAspect="1"/>
          </p:cNvGraphicFramePr>
          <p:nvPr/>
        </p:nvGraphicFramePr>
        <p:xfrm>
          <a:off x="5638800" y="4143375"/>
          <a:ext cx="262890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0" name="Photo Editor Photo" r:id="rId3" imgW="2629267" imgH="2486372" progId="MSPhotoEd.3">
                  <p:embed/>
                </p:oleObj>
              </mc:Choice>
              <mc:Fallback>
                <p:oleObj name="Photo Editor Photo" r:id="rId3" imgW="2629267" imgH="2486372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43375"/>
                        <a:ext cx="2628900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4876800" y="3794125"/>
            <a:ext cx="4117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http://kiwi.atmos.colostate.edu:16080/BUGS/groupPIX/ross/ross1/ross1.html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In order to solve an elliptic equation, one needs to define </a:t>
            </a:r>
            <a:r>
              <a:rPr lang="en-US" altLang="en-US" sz="2800" i="1"/>
              <a:t>boundary conditions</a:t>
            </a:r>
          </a:p>
          <a:p>
            <a:pPr lvl="1"/>
            <a:r>
              <a:rPr lang="en-US" altLang="en-US" sz="2400"/>
              <a:t>Elliptic equations are boundary value problems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251450" y="5394325"/>
            <a:ext cx="3054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http://www.amath.unc.edu/Faculty/minion/res/blob.html</a:t>
            </a:r>
          </a:p>
        </p:txBody>
      </p:sp>
      <p:pic>
        <p:nvPicPr>
          <p:cNvPr id="87050" name="Picture 10" descr="COLOR BALL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133600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Examples in NWP</a:t>
            </a:r>
            <a:endParaRPr lang="en-US" altLang="en-US" sz="2800" i="1"/>
          </a:p>
          <a:p>
            <a:pPr lvl="1"/>
            <a:r>
              <a:rPr lang="en-US" altLang="en-US" sz="2400"/>
              <a:t>Solve for streamfunction given the relative vorticity</a:t>
            </a:r>
          </a:p>
          <a:p>
            <a:pPr lvl="1"/>
            <a:r>
              <a:rPr lang="en-US" altLang="en-US" sz="2400"/>
              <a:t>Solve for velocity potential given the vertical velocity</a:t>
            </a:r>
          </a:p>
          <a:p>
            <a:pPr lvl="1"/>
            <a:r>
              <a:rPr lang="en-US" altLang="en-US" sz="2400"/>
              <a:t>Omega equation </a:t>
            </a: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5791200" y="2362200"/>
          <a:ext cx="2895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6" name="Equation" r:id="rId3" imgW="1218960" imgH="253800" progId="Equation.3">
                  <p:embed/>
                </p:oleObj>
              </mc:Choice>
              <mc:Fallback>
                <p:oleObj name="Equation" r:id="rId3" imgW="121896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362200"/>
                        <a:ext cx="28956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708525" y="1870075"/>
            <a:ext cx="126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Recall…</a:t>
            </a:r>
          </a:p>
        </p:txBody>
      </p:sp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6484938" y="3048000"/>
          <a:ext cx="1508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" name="Equation" r:id="rId5" imgW="634680" imgH="228600" progId="Equation.3">
                  <p:embed/>
                </p:oleObj>
              </mc:Choice>
              <mc:Fallback>
                <p:oleObj name="Equation" r:id="rId5" imgW="6346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3048000"/>
                        <a:ext cx="1508125" cy="54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5029200" y="3689350"/>
          <a:ext cx="40116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8" name="Equation" r:id="rId7" imgW="1688760" imgH="457200" progId="Equation.3">
                  <p:embed/>
                </p:oleObj>
              </mc:Choice>
              <mc:Fallback>
                <p:oleObj name="Equation" r:id="rId7" imgW="168876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689350"/>
                        <a:ext cx="4011613" cy="1085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4418013" y="4887913"/>
          <a:ext cx="4192587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9" name="Equation" r:id="rId9" imgW="1765080" imgH="444240" progId="Equation.3">
                  <p:embed/>
                </p:oleObj>
              </mc:Choice>
              <mc:Fallback>
                <p:oleObj name="Equation" r:id="rId9" imgW="1765080" imgH="4442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4887913"/>
                        <a:ext cx="4192587" cy="1055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5" name="Line 11"/>
          <p:cNvSpPr>
            <a:spLocks noChangeShapeType="1"/>
          </p:cNvSpPr>
          <p:nvPr/>
        </p:nvSpPr>
        <p:spPr bwMode="auto">
          <a:xfrm flipV="1">
            <a:off x="3733800" y="3352800"/>
            <a:ext cx="2590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 flipV="1">
            <a:off x="3200400" y="4267200"/>
            <a:ext cx="1676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3200400" y="5181600"/>
            <a:ext cx="1066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Linear elliptic equations are easily solved with spectral methods (e.g. Fourier Transform Method, </a:t>
            </a:r>
            <a:r>
              <a:rPr lang="en-US" altLang="en-US" sz="2800" dirty="0" smtClean="0"/>
              <a:t>D&amp;VK Appendix C)</a:t>
            </a:r>
            <a:endParaRPr lang="en-US" altLang="en-US" sz="2800" i="1" dirty="0"/>
          </a:p>
          <a:p>
            <a:pPr lvl="1"/>
            <a:endParaRPr lang="en-US" altLang="en-US" sz="2400" dirty="0"/>
          </a:p>
        </p:txBody>
      </p:sp>
      <p:pic>
        <p:nvPicPr>
          <p:cNvPr id="89101" name="Picture 13" descr="picd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200275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3" name="Picture 15" descr="picf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200275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5038725" y="4937125"/>
            <a:ext cx="3038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http://www.ysbl.york.ac.uk/~cowtan/fourier/duck1.html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Linear elliptic equations are not so easily solved using finite differences</a:t>
            </a:r>
          </a:p>
          <a:p>
            <a:pPr lvl="1"/>
            <a:r>
              <a:rPr lang="en-US" altLang="en-US" sz="2400"/>
              <a:t>Methods</a:t>
            </a:r>
          </a:p>
          <a:p>
            <a:pPr lvl="2"/>
            <a:r>
              <a:rPr lang="en-US" altLang="en-US" sz="2000"/>
              <a:t>Direct</a:t>
            </a:r>
          </a:p>
          <a:p>
            <a:pPr lvl="2"/>
            <a:r>
              <a:rPr lang="en-US" altLang="en-US" sz="2000"/>
              <a:t>Iterative </a:t>
            </a:r>
          </a:p>
          <a:p>
            <a:pPr lvl="1"/>
            <a:endParaRPr lang="en-US" altLang="en-US" sz="2400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038725" y="4937125"/>
            <a:ext cx="3117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http://mitgcm.org/pelican/online_documents/node45.html</a:t>
            </a:r>
          </a:p>
        </p:txBody>
      </p:sp>
      <p:pic>
        <p:nvPicPr>
          <p:cNvPr id="90120" name="Picture 8" descr="\resizebox{!}{2in}{ \includegraphics{part2/cgrid3d.eps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2209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Linear elliptic equation solvers on grids; direct methods</a:t>
            </a:r>
          </a:p>
          <a:p>
            <a:pPr lvl="1"/>
            <a:r>
              <a:rPr lang="en-US" altLang="en-US" sz="2400"/>
              <a:t>Gaussian elimination</a:t>
            </a:r>
          </a:p>
          <a:p>
            <a:pPr lvl="2"/>
            <a:r>
              <a:rPr lang="en-US" altLang="en-US" sz="2000"/>
              <a:t>Simple if the unknowns in the governing equations can be re-cast as a tridiagonal matrix</a:t>
            </a:r>
          </a:p>
          <a:p>
            <a:pPr lvl="2"/>
            <a:r>
              <a:rPr lang="en-US" altLang="en-US" sz="2000"/>
              <a:t>Problems when the matrix is ill-conditioned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800600" y="4937125"/>
            <a:ext cx="369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http://www-groups.dcs.st-and.ac.uk/~history/PictDisplay/Gauss.html</a:t>
            </a:r>
          </a:p>
        </p:txBody>
      </p:sp>
      <p:pic>
        <p:nvPicPr>
          <p:cNvPr id="91143" name="Picture 7" descr="Gauss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476500"/>
            <a:ext cx="1893888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400" dirty="0"/>
              <a:t>Linear elliptic equation solvers on grids; iterative </a:t>
            </a:r>
            <a:r>
              <a:rPr lang="en-US" altLang="en-US" sz="2400" dirty="0" smtClean="0"/>
              <a:t>methods [7.4.1]</a:t>
            </a:r>
            <a:endParaRPr lang="en-US" altLang="en-US" sz="2400" dirty="0"/>
          </a:p>
          <a:p>
            <a:pPr lvl="1"/>
            <a:r>
              <a:rPr lang="en-US" altLang="en-US" sz="2000" dirty="0"/>
              <a:t>Jacobi simultaneous relaxation method</a:t>
            </a:r>
          </a:p>
          <a:p>
            <a:pPr lvl="1"/>
            <a:r>
              <a:rPr lang="en-US" altLang="en-US" sz="2000" dirty="0"/>
              <a:t>Gauss-Seidel (successive) relaxation method</a:t>
            </a:r>
          </a:p>
          <a:p>
            <a:pPr lvl="1"/>
            <a:r>
              <a:rPr lang="en-US" altLang="en-US" sz="2000" dirty="0"/>
              <a:t>Successive </a:t>
            </a:r>
            <a:r>
              <a:rPr lang="en-US" altLang="en-US" sz="2000" dirty="0" err="1"/>
              <a:t>overrelaxation</a:t>
            </a:r>
            <a:r>
              <a:rPr lang="en-US" altLang="en-US" sz="2000" dirty="0"/>
              <a:t> method (SOR)</a:t>
            </a:r>
          </a:p>
          <a:p>
            <a:pPr lvl="1"/>
            <a:r>
              <a:rPr lang="en-US" altLang="en-US" sz="2000" dirty="0"/>
              <a:t>others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435600" y="4937125"/>
            <a:ext cx="241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http://de.wikipedia.org/wiki/Ludwig_Seidel</a:t>
            </a:r>
          </a:p>
        </p:txBody>
      </p:sp>
      <p:pic>
        <p:nvPicPr>
          <p:cNvPr id="92167" name="Picture 7" descr="Lage_der_Kreisfreien_Stadt_Zweibr%C3%BCcken_in_Deutsch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14575"/>
            <a:ext cx="1676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533400" y="5943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 smtClean="0"/>
              <a:t>For a refresher, re-examine D&amp;VK Section 7.4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2150</TotalTime>
  <Words>1201</Words>
  <Application>Microsoft Office PowerPoint</Application>
  <PresentationFormat>On-screen Show (4:3)</PresentationFormat>
  <Paragraphs>177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Photo Editor Photo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RH209 Student</cp:lastModifiedBy>
  <cp:revision>418</cp:revision>
  <dcterms:created xsi:type="dcterms:W3CDTF">1601-01-01T00:00:00Z</dcterms:created>
  <dcterms:modified xsi:type="dcterms:W3CDTF">2015-03-06T19:47:33Z</dcterms:modified>
</cp:coreProperties>
</file>