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339" r:id="rId5"/>
    <p:sldId id="338" r:id="rId6"/>
    <p:sldId id="317" r:id="rId7"/>
    <p:sldId id="336" r:id="rId8"/>
    <p:sldId id="319" r:id="rId9"/>
    <p:sldId id="337" r:id="rId10"/>
    <p:sldId id="318" r:id="rId11"/>
    <p:sldId id="340" r:id="rId12"/>
    <p:sldId id="327" r:id="rId13"/>
    <p:sldId id="328" r:id="rId14"/>
    <p:sldId id="332" r:id="rId15"/>
    <p:sldId id="329" r:id="rId16"/>
    <p:sldId id="330" r:id="rId17"/>
    <p:sldId id="331" r:id="rId18"/>
    <p:sldId id="273" r:id="rId19"/>
    <p:sldId id="333" r:id="rId20"/>
    <p:sldId id="334" r:id="rId21"/>
    <p:sldId id="342" r:id="rId22"/>
    <p:sldId id="343" r:id="rId23"/>
    <p:sldId id="344" r:id="rId24"/>
    <p:sldId id="345" r:id="rId25"/>
    <p:sldId id="346" r:id="rId26"/>
    <p:sldId id="347" r:id="rId27"/>
    <p:sldId id="348" r:id="rId28"/>
    <p:sldId id="277" r:id="rId29"/>
    <p:sldId id="323" r:id="rId30"/>
    <p:sldId id="335" r:id="rId31"/>
    <p:sldId id="270" r:id="rId32"/>
    <p:sldId id="322" r:id="rId33"/>
    <p:sldId id="321" r:id="rId34"/>
    <p:sldId id="324" r:id="rId35"/>
    <p:sldId id="281" r:id="rId36"/>
    <p:sldId id="320" r:id="rId37"/>
    <p:sldId id="282" r:id="rId38"/>
    <p:sldId id="283" r:id="rId39"/>
    <p:sldId id="284" r:id="rId40"/>
    <p:sldId id="285" r:id="rId41"/>
    <p:sldId id="325" r:id="rId42"/>
    <p:sldId id="278" r:id="rId43"/>
    <p:sldId id="341" r:id="rId44"/>
    <p:sldId id="26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snapToGrid="0">
      <p:cViewPr varScale="1">
        <p:scale>
          <a:sx n="70" d="100"/>
          <a:sy n="70" d="100"/>
        </p:scale>
        <p:origin x="-720" y="-90"/>
      </p:cViewPr>
      <p:guideLst>
        <p:guide orient="horz" pos="2160"/>
        <p:guide pos="3840"/>
      </p:guideLst>
    </p:cSldViewPr>
  </p:slideViewPr>
  <p:outlineViewPr>
    <p:cViewPr>
      <p:scale>
        <a:sx n="33" d="100"/>
        <a:sy n="33" d="100"/>
      </p:scale>
      <p:origin x="0" y="5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DAA70-F6C3-4BAE-B6BA-63B4F03BFB37}" type="datetimeFigureOut">
              <a:rPr lang="en-US" smtClean="0"/>
              <a:t>10/26/2015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1BE2D-244D-47D8-A128-7E22F36F362C}" type="slidenum">
              <a:rPr lang="en-US" smtClean="0"/>
              <a:t>‹#›</a:t>
            </a:fld>
            <a:endParaRPr lang="en-US"/>
          </a:p>
        </p:txBody>
      </p:sp>
    </p:spTree>
    <p:extLst>
      <p:ext uri="{BB962C8B-B14F-4D97-AF65-F5344CB8AC3E}">
        <p14:creationId xmlns:p14="http://schemas.microsoft.com/office/powerpoint/2010/main" val="36606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00361-BD27-4846-A9D6-AE4F25D24EA2}" type="slidenum">
              <a:rPr lang="en-US" altLang="en-US"/>
              <a:pPr/>
              <a:t>32</a:t>
            </a:fld>
            <a:endParaRPr lang="en-US" altLang="en-US"/>
          </a:p>
        </p:txBody>
      </p:sp>
      <p:sp>
        <p:nvSpPr>
          <p:cNvPr id="100354" name="Rectangle 2"/>
          <p:cNvSpPr>
            <a:spLocks noGrp="1" noRot="1" noChangeAspect="1" noChangeArrowheads="1" noTextEdit="1"/>
          </p:cNvSpPr>
          <p:nvPr>
            <p:ph type="sldImg"/>
          </p:nvPr>
        </p:nvSpPr>
        <p:spPr>
          <a:xfrm>
            <a:off x="381000" y="687388"/>
            <a:ext cx="6096000" cy="3429000"/>
          </a:xfrm>
          <a:ln/>
        </p:spPr>
      </p:sp>
      <p:sp>
        <p:nvSpPr>
          <p:cNvPr id="100355"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7.31:</a:t>
            </a:r>
            <a:r>
              <a:rPr lang="en-US" altLang="en-US" noProof="1">
                <a:solidFill>
                  <a:srgbClr val="000000"/>
                </a:solidFill>
              </a:rPr>
              <a:t> Average position of the polar jet stream and the subtropical jet stream, with respect to a model of the general circulation in winter. Both jet streams are flowing from west to east.</a:t>
            </a:r>
          </a:p>
        </p:txBody>
      </p:sp>
    </p:spTree>
    <p:extLst>
      <p:ext uri="{BB962C8B-B14F-4D97-AF65-F5344CB8AC3E}">
        <p14:creationId xmlns:p14="http://schemas.microsoft.com/office/powerpoint/2010/main" val="87007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CCC82-780F-462B-A291-7F95CA5AA1B3}" type="slidenum">
              <a:rPr lang="en-US" altLang="en-US"/>
              <a:pPr/>
              <a:t>33</a:t>
            </a:fld>
            <a:endParaRPr lang="en-US" altLang="en-US"/>
          </a:p>
        </p:txBody>
      </p:sp>
      <p:sp>
        <p:nvSpPr>
          <p:cNvPr id="102402" name="Rectangle 2"/>
          <p:cNvSpPr>
            <a:spLocks noGrp="1" noRot="1" noChangeAspect="1" noChangeArrowheads="1" noTextEdit="1"/>
          </p:cNvSpPr>
          <p:nvPr>
            <p:ph type="sldImg"/>
          </p:nvPr>
        </p:nvSpPr>
        <p:spPr>
          <a:xfrm>
            <a:off x="381000" y="687388"/>
            <a:ext cx="6096000" cy="3429000"/>
          </a:xfrm>
          <a:ln/>
        </p:spPr>
      </p:sp>
      <p:sp>
        <p:nvSpPr>
          <p:cNvPr id="102403"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7.32:</a:t>
            </a:r>
            <a:r>
              <a:rPr lang="en-US" altLang="en-US" noProof="1">
                <a:solidFill>
                  <a:srgbClr val="000000"/>
                </a:solidFill>
              </a:rPr>
              <a:t> Jet streams are swiftly flowing currents of air that move in a wavy west-to-east direction. The figure shows the position of the polar jet stream and subtropical jet stream in winter. Although jet streams are shown as one continuous river of air, in reality they are discontinuous, with their position varying from one day to the next.</a:t>
            </a:r>
          </a:p>
        </p:txBody>
      </p:sp>
    </p:spTree>
    <p:extLst>
      <p:ext uri="{BB962C8B-B14F-4D97-AF65-F5344CB8AC3E}">
        <p14:creationId xmlns:p14="http://schemas.microsoft.com/office/powerpoint/2010/main" val="267443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CBCD6-3BFE-429C-B203-4063600CC507}" type="slidenum">
              <a:rPr lang="en-US" altLang="en-US"/>
              <a:pPr/>
              <a:t>34</a:t>
            </a:fld>
            <a:endParaRPr lang="en-US" altLang="en-US"/>
          </a:p>
        </p:txBody>
      </p:sp>
      <p:sp>
        <p:nvSpPr>
          <p:cNvPr id="104450" name="Rectangle 2"/>
          <p:cNvSpPr>
            <a:spLocks noGrp="1" noRot="1" noChangeAspect="1" noChangeArrowheads="1" noTextEdit="1"/>
          </p:cNvSpPr>
          <p:nvPr>
            <p:ph type="sldImg"/>
          </p:nvPr>
        </p:nvSpPr>
        <p:spPr>
          <a:xfrm>
            <a:off x="381000" y="687388"/>
            <a:ext cx="6096000" cy="3429000"/>
          </a:xfrm>
          <a:ln/>
        </p:spPr>
      </p:sp>
      <p:sp>
        <p:nvSpPr>
          <p:cNvPr id="104451"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7.33:</a:t>
            </a:r>
            <a:r>
              <a:rPr lang="en-US" altLang="en-US" noProof="1">
                <a:solidFill>
                  <a:srgbClr val="000000"/>
                </a:solidFill>
              </a:rPr>
              <a:t> (a) Position of the polar jet stream (blue arrows) and the subtropical jet stream (orange arrows) at the 300-mb level (about 9 km or 30,000 ft above sea level) on March 9, 2005. Solid lines are lines of equal wind speed (isotachs) in knots. (b) Satellite image showing clouds and positions of the jet streams for the same day.</a:t>
            </a:r>
          </a:p>
        </p:txBody>
      </p:sp>
    </p:spTree>
    <p:extLst>
      <p:ext uri="{BB962C8B-B14F-4D97-AF65-F5344CB8AC3E}">
        <p14:creationId xmlns:p14="http://schemas.microsoft.com/office/powerpoint/2010/main" val="205649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56CB7-36B3-4F5B-B5BD-E15F7129FF59}" type="slidenum">
              <a:rPr lang="en-US" altLang="en-US"/>
              <a:pPr/>
              <a:t>36</a:t>
            </a:fld>
            <a:endParaRPr lang="en-US" altLang="en-US"/>
          </a:p>
        </p:txBody>
      </p:sp>
      <p:sp>
        <p:nvSpPr>
          <p:cNvPr id="90114" name="Rectangle 2"/>
          <p:cNvSpPr>
            <a:spLocks noGrp="1" noRot="1" noChangeAspect="1" noChangeArrowheads="1" noTextEdit="1"/>
          </p:cNvSpPr>
          <p:nvPr>
            <p:ph type="sldImg"/>
          </p:nvPr>
        </p:nvSpPr>
        <p:spPr>
          <a:xfrm>
            <a:off x="381000" y="687388"/>
            <a:ext cx="6096000" cy="3429000"/>
          </a:xfrm>
          <a:ln/>
        </p:spPr>
      </p:sp>
      <p:sp>
        <p:nvSpPr>
          <p:cNvPr id="90115" name="Rectangle 3"/>
          <p:cNvSpPr>
            <a:spLocks noGrp="1" noChangeArrowheads="1"/>
          </p:cNvSpPr>
          <p:nvPr>
            <p:ph type="body" idx="1"/>
          </p:nvPr>
        </p:nvSpPr>
        <p:spPr>
          <a:xfrm>
            <a:off x="912813" y="4343400"/>
            <a:ext cx="5032375" cy="4113213"/>
          </a:xfrm>
        </p:spPr>
        <p:txBody>
          <a:bodyPr lIns="91426" tIns="45714" rIns="91426" bIns="45714"/>
          <a:lstStyle/>
          <a:p>
            <a:r>
              <a:rPr lang="en-US" altLang="en-US" b="1" noProof="1">
                <a:solidFill>
                  <a:srgbClr val="000000"/>
                </a:solidFill>
              </a:rPr>
              <a:t>Figure 7.27:</a:t>
            </a:r>
            <a:r>
              <a:rPr lang="en-US" altLang="en-US" noProof="1">
                <a:solidFill>
                  <a:srgbClr val="000000"/>
                </a:solidFill>
              </a:rPr>
              <a:t> Average sea-level pressure distribution and surface wind-flow patterns for January (a) and for July (b). The solid red line represents the position of the ITCZ.</a:t>
            </a:r>
          </a:p>
        </p:txBody>
      </p:sp>
    </p:spTree>
    <p:extLst>
      <p:ext uri="{BB962C8B-B14F-4D97-AF65-F5344CB8AC3E}">
        <p14:creationId xmlns:p14="http://schemas.microsoft.com/office/powerpoint/2010/main" val="351181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86105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6788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0311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F7C079-6C16-4138-8BCA-35ECB5F1B80F}" type="slidenum">
              <a:rPr lang="en-US" altLang="en-US"/>
              <a:pPr/>
              <a:t>‹#›</a:t>
            </a:fld>
            <a:endParaRPr lang="en-US" altLang="en-US"/>
          </a:p>
        </p:txBody>
      </p:sp>
    </p:spTree>
    <p:extLst>
      <p:ext uri="{BB962C8B-B14F-4D97-AF65-F5344CB8AC3E}">
        <p14:creationId xmlns:p14="http://schemas.microsoft.com/office/powerpoint/2010/main" val="31817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280FF7D-11E0-430E-B5BC-7BBF1C8C1591}" type="slidenum">
              <a:rPr lang="en-US" altLang="en-US"/>
              <a:pPr/>
              <a:t>‹#›</a:t>
            </a:fld>
            <a:endParaRPr lang="en-US" altLang="en-US"/>
          </a:p>
        </p:txBody>
      </p:sp>
    </p:spTree>
    <p:extLst>
      <p:ext uri="{BB962C8B-B14F-4D97-AF65-F5344CB8AC3E}">
        <p14:creationId xmlns:p14="http://schemas.microsoft.com/office/powerpoint/2010/main" val="126427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BD5083-185B-43F8-B318-B21625337529}" type="slidenum">
              <a:rPr lang="en-US" altLang="en-US"/>
              <a:pPr/>
              <a:t>‹#›</a:t>
            </a:fld>
            <a:endParaRPr lang="en-US" altLang="en-US"/>
          </a:p>
        </p:txBody>
      </p:sp>
    </p:spTree>
    <p:extLst>
      <p:ext uri="{BB962C8B-B14F-4D97-AF65-F5344CB8AC3E}">
        <p14:creationId xmlns:p14="http://schemas.microsoft.com/office/powerpoint/2010/main" val="319169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36848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135548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56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59731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4128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81226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151825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62902D-842A-4126-96BB-9934E00703F9}"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63E14-0DCC-43B8-9436-7D034F1771D7}" type="slidenum">
              <a:rPr lang="en-US" smtClean="0"/>
              <a:pPr/>
              <a:t>‹#›</a:t>
            </a:fld>
            <a:endParaRPr lang="en-US"/>
          </a:p>
        </p:txBody>
      </p:sp>
    </p:spTree>
    <p:extLst>
      <p:ext uri="{BB962C8B-B14F-4D97-AF65-F5344CB8AC3E}">
        <p14:creationId xmlns:p14="http://schemas.microsoft.com/office/powerpoint/2010/main" val="24205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2902D-842A-4126-96BB-9934E00703F9}" type="datetimeFigureOut">
              <a:rPr lang="en-US" smtClean="0"/>
              <a:pPr/>
              <a:t>10/26/2015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63E14-0DCC-43B8-9436-7D034F1771D7}" type="slidenum">
              <a:rPr lang="en-US" smtClean="0"/>
              <a:pPr/>
              <a:t>‹#›</a:t>
            </a:fld>
            <a:endParaRPr lang="en-US"/>
          </a:p>
        </p:txBody>
      </p:sp>
    </p:spTree>
    <p:extLst>
      <p:ext uri="{BB962C8B-B14F-4D97-AF65-F5344CB8AC3E}">
        <p14:creationId xmlns:p14="http://schemas.microsoft.com/office/powerpoint/2010/main" val="26854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miller@unc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21217"/>
            <a:ext cx="9144000" cy="1166008"/>
          </a:xfrm>
        </p:spPr>
        <p:txBody>
          <a:bodyPr/>
          <a:lstStyle/>
          <a:p>
            <a:r>
              <a:rPr lang="en-US" dirty="0" smtClean="0"/>
              <a:t>Exploring Weather Linkages</a:t>
            </a:r>
            <a:endParaRPr lang="en-US" dirty="0"/>
          </a:p>
        </p:txBody>
      </p:sp>
      <p:sp>
        <p:nvSpPr>
          <p:cNvPr id="3" name="Subtitle 2"/>
          <p:cNvSpPr>
            <a:spLocks noGrp="1"/>
          </p:cNvSpPr>
          <p:nvPr>
            <p:ph type="subTitle" idx="1"/>
          </p:nvPr>
        </p:nvSpPr>
        <p:spPr>
          <a:xfrm>
            <a:off x="1524000" y="2842185"/>
            <a:ext cx="9144000" cy="2814260"/>
          </a:xfrm>
        </p:spPr>
        <p:txBody>
          <a:bodyPr>
            <a:normAutofit/>
          </a:bodyPr>
          <a:lstStyle/>
          <a:p>
            <a:r>
              <a:rPr lang="en-US" u="sng" dirty="0" smtClean="0">
                <a:solidFill>
                  <a:srgbClr val="FF0000"/>
                </a:solidFill>
              </a:rPr>
              <a:t>Professional Development Day (27 October 2015)</a:t>
            </a:r>
          </a:p>
          <a:p>
            <a:r>
              <a:rPr lang="en-US" dirty="0" smtClean="0"/>
              <a:t>Douglas K. Miller</a:t>
            </a:r>
          </a:p>
          <a:p>
            <a:r>
              <a:rPr lang="en-US" dirty="0" smtClean="0"/>
              <a:t>Professor, Atmospheric Sciences Department</a:t>
            </a:r>
          </a:p>
          <a:p>
            <a:r>
              <a:rPr lang="en-US" dirty="0" smtClean="0"/>
              <a:t>UNC Asheville</a:t>
            </a:r>
          </a:p>
          <a:p>
            <a:r>
              <a:rPr lang="en-US" dirty="0" smtClean="0">
                <a:hlinkClick r:id="rId2"/>
              </a:rPr>
              <a:t>dmiller@unca.edu</a:t>
            </a:r>
            <a:endParaRPr lang="en-US" dirty="0" smtClean="0"/>
          </a:p>
          <a:p>
            <a:endParaRPr lang="en-US" dirty="0"/>
          </a:p>
        </p:txBody>
      </p:sp>
    </p:spTree>
    <p:extLst>
      <p:ext uri="{BB962C8B-B14F-4D97-AF65-F5344CB8AC3E}">
        <p14:creationId xmlns:p14="http://schemas.microsoft.com/office/powerpoint/2010/main" val="427168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Intermission</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Reflect…</a:t>
            </a:r>
            <a:endParaRPr lang="en-US" dirty="0"/>
          </a:p>
        </p:txBody>
      </p:sp>
    </p:spTree>
    <p:extLst>
      <p:ext uri="{BB962C8B-B14F-4D97-AF65-F5344CB8AC3E}">
        <p14:creationId xmlns:p14="http://schemas.microsoft.com/office/powerpoint/2010/main" val="116968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Air masses</a:t>
            </a:r>
          </a:p>
          <a:p>
            <a:pPr>
              <a:lnSpc>
                <a:spcPct val="80000"/>
              </a:lnSpc>
            </a:pPr>
            <a:r>
              <a:rPr lang="en-US" altLang="en-US" b="1" dirty="0">
                <a:solidFill>
                  <a:schemeClr val="accent2"/>
                </a:solidFill>
              </a:rPr>
              <a:t>Source Regions</a:t>
            </a:r>
            <a:r>
              <a:rPr lang="en-US" altLang="en-US" dirty="0"/>
              <a:t> – are regions where air masses originate.  In order for a huge air mass to develop uniform characteristics, its source region should be generally flat and of uniform composition with light surface winds.</a:t>
            </a:r>
          </a:p>
          <a:p>
            <a:pPr lvl="1">
              <a:lnSpc>
                <a:spcPct val="80000"/>
              </a:lnSpc>
            </a:pPr>
            <a:r>
              <a:rPr lang="en-US" altLang="en-US" dirty="0"/>
              <a:t>The longer air remains stagnant over its source region, the more likely it will acquire properties of the surface below.</a:t>
            </a:r>
          </a:p>
          <a:p>
            <a:pPr lvl="1">
              <a:lnSpc>
                <a:spcPct val="80000"/>
              </a:lnSpc>
            </a:pPr>
            <a:r>
              <a:rPr lang="en-US" altLang="en-US" dirty="0"/>
              <a:t>Best source regions are usually dominated by High Pressure [e.g.  ice and snow covered arctic plains and subtropical oceans and desert regions.]</a:t>
            </a:r>
          </a:p>
          <a:p>
            <a:pPr lvl="1"/>
            <a:endParaRPr lang="en-US" dirty="0"/>
          </a:p>
        </p:txBody>
      </p:sp>
      <p:sp>
        <p:nvSpPr>
          <p:cNvPr id="14" name="TextBox 1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2692253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12-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4" y="571500"/>
            <a:ext cx="6467475" cy="571500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ChangeArrowheads="1"/>
          </p:cNvSpPr>
          <p:nvPr/>
        </p:nvSpPr>
        <p:spPr bwMode="auto">
          <a:xfrm>
            <a:off x="3886201" y="151091"/>
            <a:ext cx="3984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Air mass source regions and their paths.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164555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12-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7620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3318" name="Rectangle 6"/>
          <p:cNvSpPr>
            <a:spLocks noChangeArrowheads="1"/>
          </p:cNvSpPr>
          <p:nvPr/>
        </p:nvSpPr>
        <p:spPr bwMode="auto">
          <a:xfrm>
            <a:off x="2133600" y="5562600"/>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A weather map showing surface-pressure systems, air masses, fronts, and isobars (in millibars) as solid gray lines. Large arrows in color show air flow. (Green-shaded area represents precipitation.)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110440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9" name="Object 5"/>
          <p:cNvGraphicFramePr>
            <a:graphicFrameLocks noChangeAspect="1"/>
          </p:cNvGraphicFramePr>
          <p:nvPr>
            <p:extLst>
              <p:ext uri="{D42A27DB-BD31-4B8C-83A1-F6EECF244321}">
                <p14:modId xmlns:p14="http://schemas.microsoft.com/office/powerpoint/2010/main" val="2165303951"/>
              </p:ext>
            </p:extLst>
          </p:nvPr>
        </p:nvGraphicFramePr>
        <p:xfrm>
          <a:off x="1792872" y="1444488"/>
          <a:ext cx="8255589" cy="4966253"/>
        </p:xfrm>
        <a:graphic>
          <a:graphicData uri="http://schemas.openxmlformats.org/presentationml/2006/ole">
            <mc:AlternateContent xmlns:mc="http://schemas.openxmlformats.org/markup-compatibility/2006">
              <mc:Choice xmlns:v="urn:schemas-microsoft-com:vml" Requires="v">
                <p:oleObj spid="_x0000_s14386" name="Photo Editor Photo" r:id="rId3" imgW="11666667" imgH="7020905" progId="MSPhotoEd.3">
                  <p:embed/>
                </p:oleObj>
              </mc:Choice>
              <mc:Fallback>
                <p:oleObj name="Photo Editor Photo" r:id="rId3" imgW="11666667" imgH="7020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72" y="1444488"/>
                        <a:ext cx="8255589" cy="4966253"/>
                      </a:xfrm>
                      <a:prstGeom prst="rect">
                        <a:avLst/>
                      </a:prstGeom>
                      <a:noFill/>
                      <a:ln>
                        <a:noFill/>
                      </a:ln>
                      <a:effectLst/>
                    </p:spPr>
                  </p:pic>
                </p:oleObj>
              </mc:Fallback>
            </mc:AlternateContent>
          </a:graphicData>
        </a:graphic>
      </p:graphicFrame>
      <p:sp>
        <p:nvSpPr>
          <p:cNvPr id="77826" name="Rectangle 2"/>
          <p:cNvSpPr>
            <a:spLocks noGrp="1" noChangeArrowheads="1"/>
          </p:cNvSpPr>
          <p:nvPr>
            <p:ph type="title"/>
          </p:nvPr>
        </p:nvSpPr>
        <p:spPr/>
        <p:txBody>
          <a:bodyPr/>
          <a:lstStyle/>
          <a:p>
            <a:r>
              <a:rPr lang="en-US" dirty="0"/>
              <a:t>Fronts</a:t>
            </a:r>
            <a:endParaRPr lang="en-US" altLang="en-US" dirty="0"/>
          </a:p>
        </p:txBody>
      </p:sp>
      <p:sp>
        <p:nvSpPr>
          <p:cNvPr id="2" name="TextBox 1"/>
          <p:cNvSpPr txBox="1"/>
          <p:nvPr/>
        </p:nvSpPr>
        <p:spPr>
          <a:xfrm>
            <a:off x="8362122" y="4240695"/>
            <a:ext cx="1295291" cy="461665"/>
          </a:xfrm>
          <a:prstGeom prst="rect">
            <a:avLst/>
          </a:prstGeom>
          <a:noFill/>
        </p:spPr>
        <p:txBody>
          <a:bodyPr wrap="none" rtlCol="0">
            <a:spAutoFit/>
          </a:bodyPr>
          <a:lstStyle/>
          <a:p>
            <a:r>
              <a:rPr lang="en-US" sz="2400" dirty="0" smtClean="0">
                <a:solidFill>
                  <a:srgbClr val="FF0000"/>
                </a:solidFill>
              </a:rPr>
              <a:t>warm air</a:t>
            </a:r>
            <a:endParaRPr lang="en-US" sz="2400" dirty="0">
              <a:solidFill>
                <a:srgbClr val="FF0000"/>
              </a:solidFill>
            </a:endParaRPr>
          </a:p>
        </p:txBody>
      </p:sp>
      <p:sp>
        <p:nvSpPr>
          <p:cNvPr id="7" name="TextBox 6"/>
          <p:cNvSpPr txBox="1"/>
          <p:nvPr/>
        </p:nvSpPr>
        <p:spPr>
          <a:xfrm>
            <a:off x="2696818" y="4240694"/>
            <a:ext cx="1100622" cy="461665"/>
          </a:xfrm>
          <a:prstGeom prst="rect">
            <a:avLst/>
          </a:prstGeom>
          <a:noFill/>
        </p:spPr>
        <p:txBody>
          <a:bodyPr wrap="none" rtlCol="0">
            <a:spAutoFit/>
          </a:bodyPr>
          <a:lstStyle/>
          <a:p>
            <a:r>
              <a:rPr lang="en-US" sz="2400" dirty="0" smtClean="0">
                <a:solidFill>
                  <a:srgbClr val="0070C0"/>
                </a:solidFill>
              </a:rPr>
              <a:t>cold air</a:t>
            </a:r>
            <a:endParaRPr lang="en-US" sz="2400" dirty="0">
              <a:solidFill>
                <a:srgbClr val="0070C0"/>
              </a:solidFill>
            </a:endParaRPr>
          </a:p>
        </p:txBody>
      </p:sp>
      <p:sp>
        <p:nvSpPr>
          <p:cNvPr id="3" name="TextBox 2"/>
          <p:cNvSpPr txBox="1"/>
          <p:nvPr/>
        </p:nvSpPr>
        <p:spPr>
          <a:xfrm>
            <a:off x="3797440" y="1671846"/>
            <a:ext cx="1930272" cy="369332"/>
          </a:xfrm>
          <a:prstGeom prst="rect">
            <a:avLst/>
          </a:prstGeom>
          <a:noFill/>
        </p:spPr>
        <p:txBody>
          <a:bodyPr wrap="none" rtlCol="0">
            <a:spAutoFit/>
          </a:bodyPr>
          <a:lstStyle/>
          <a:p>
            <a:r>
              <a:rPr lang="en-US" dirty="0" smtClean="0"/>
              <a:t>[ aka frontal zone ]</a:t>
            </a:r>
            <a:endParaRPr lang="en-US" dirty="0"/>
          </a:p>
        </p:txBody>
      </p:sp>
      <p:sp>
        <p:nvSpPr>
          <p:cNvPr id="4" name="TextBox 3"/>
          <p:cNvSpPr txBox="1"/>
          <p:nvPr/>
        </p:nvSpPr>
        <p:spPr>
          <a:xfrm>
            <a:off x="3733800" y="5825965"/>
            <a:ext cx="4724400" cy="584775"/>
          </a:xfrm>
          <a:prstGeom prst="rect">
            <a:avLst/>
          </a:prstGeom>
          <a:solidFill>
            <a:schemeClr val="bg1"/>
          </a:solidFill>
        </p:spPr>
        <p:txBody>
          <a:bodyPr wrap="square" rtlCol="0">
            <a:spAutoFit/>
          </a:bodyPr>
          <a:lstStyle/>
          <a:p>
            <a:r>
              <a:rPr lang="en-US" sz="3200" dirty="0" smtClean="0"/>
              <a:t>T</a:t>
            </a:r>
            <a:r>
              <a:rPr lang="en-US" sz="3200" baseline="-25000" dirty="0" smtClean="0"/>
              <a:t>7 </a:t>
            </a:r>
            <a:r>
              <a:rPr lang="en-US" sz="3200" dirty="0" smtClean="0"/>
              <a:t>&lt; T</a:t>
            </a:r>
            <a:r>
              <a:rPr lang="en-US" sz="3200" baseline="-25000" dirty="0" smtClean="0"/>
              <a:t>6 </a:t>
            </a:r>
            <a:r>
              <a:rPr lang="en-US" sz="3200" dirty="0" smtClean="0"/>
              <a:t>&lt; T</a:t>
            </a:r>
            <a:r>
              <a:rPr lang="en-US" sz="3200" baseline="-25000" dirty="0" smtClean="0"/>
              <a:t>5 </a:t>
            </a:r>
            <a:r>
              <a:rPr lang="en-US" sz="3200" dirty="0" smtClean="0"/>
              <a:t>&lt; T</a:t>
            </a:r>
            <a:r>
              <a:rPr lang="en-US" sz="3200" baseline="-25000" dirty="0" smtClean="0"/>
              <a:t>4 </a:t>
            </a:r>
            <a:r>
              <a:rPr lang="en-US" sz="3200" dirty="0" smtClean="0"/>
              <a:t>&lt; T</a:t>
            </a:r>
            <a:r>
              <a:rPr lang="en-US" sz="3200" baseline="-25000" dirty="0" smtClean="0"/>
              <a:t>3 </a:t>
            </a:r>
            <a:r>
              <a:rPr lang="en-US" sz="3200" dirty="0" smtClean="0"/>
              <a:t>&lt; T</a:t>
            </a:r>
            <a:r>
              <a:rPr lang="en-US" sz="3200" baseline="-25000" dirty="0" smtClean="0"/>
              <a:t>2 </a:t>
            </a:r>
            <a:r>
              <a:rPr lang="en-US" sz="3200" dirty="0" smtClean="0"/>
              <a:t>&lt; T</a:t>
            </a:r>
            <a:r>
              <a:rPr lang="en-US" sz="3200" baseline="-25000" dirty="0" smtClean="0"/>
              <a:t>1</a:t>
            </a:r>
            <a:endParaRPr lang="en-US" sz="3200" dirty="0"/>
          </a:p>
        </p:txBody>
      </p:sp>
      <p:sp>
        <p:nvSpPr>
          <p:cNvPr id="5" name="TextBox 4"/>
          <p:cNvSpPr txBox="1"/>
          <p:nvPr/>
        </p:nvSpPr>
        <p:spPr>
          <a:xfrm>
            <a:off x="9386304" y="5949075"/>
            <a:ext cx="2603085" cy="461665"/>
          </a:xfrm>
          <a:prstGeom prst="rect">
            <a:avLst/>
          </a:prstGeom>
          <a:noFill/>
        </p:spPr>
        <p:txBody>
          <a:bodyPr wrap="none" rtlCol="0">
            <a:spAutoFit/>
          </a:bodyPr>
          <a:lstStyle/>
          <a:p>
            <a:r>
              <a:rPr lang="en-US" sz="2400" dirty="0" smtClean="0"/>
              <a:t>T = air temperature</a:t>
            </a:r>
            <a:endParaRPr lang="en-US" sz="2400" dirty="0"/>
          </a:p>
        </p:txBody>
      </p:sp>
    </p:spTree>
    <p:extLst>
      <p:ext uri="{BB962C8B-B14F-4D97-AF65-F5344CB8AC3E}">
        <p14:creationId xmlns:p14="http://schemas.microsoft.com/office/powerpoint/2010/main" val="2313704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12-1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6"/>
          <p:cNvSpPr>
            <a:spLocks noChangeArrowheads="1"/>
          </p:cNvSpPr>
          <p:nvPr/>
        </p:nvSpPr>
        <p:spPr bwMode="auto">
          <a:xfrm>
            <a:off x="2367170" y="5643891"/>
            <a:ext cx="7381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dirty="0"/>
              <a:t>A vertical view of the weather across </a:t>
            </a:r>
            <a:r>
              <a:rPr lang="en-US" altLang="en-US" sz="2800" dirty="0" smtClean="0"/>
              <a:t>a </a:t>
            </a:r>
            <a:r>
              <a:rPr lang="en-US" altLang="en-US" sz="2800" dirty="0">
                <a:solidFill>
                  <a:srgbClr val="0070C0"/>
                </a:solidFill>
              </a:rPr>
              <a:t>cold</a:t>
            </a:r>
            <a:r>
              <a:rPr lang="en-US" altLang="en-US" sz="2800" dirty="0"/>
              <a:t> </a:t>
            </a:r>
            <a:r>
              <a:rPr lang="en-US" altLang="en-US" sz="2800" dirty="0" smtClean="0"/>
              <a:t>front</a:t>
            </a:r>
            <a:endParaRPr lang="en-US" altLang="en-US" sz="2800" dirty="0"/>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3242343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1" name="Picture 9" descr="12-18a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381000"/>
            <a:ext cx="91440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
        <p:nvSpPr>
          <p:cNvPr id="6" name="Rectangle 6"/>
          <p:cNvSpPr>
            <a:spLocks noChangeArrowheads="1"/>
          </p:cNvSpPr>
          <p:nvPr/>
        </p:nvSpPr>
        <p:spPr bwMode="auto">
          <a:xfrm>
            <a:off x="2335696" y="5600821"/>
            <a:ext cx="7520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800" dirty="0"/>
              <a:t>A vertical view of the weather across </a:t>
            </a:r>
            <a:r>
              <a:rPr lang="en-US" altLang="en-US" sz="2800" dirty="0" smtClean="0"/>
              <a:t>a </a:t>
            </a:r>
            <a:r>
              <a:rPr lang="en-US" altLang="en-US" sz="2800" dirty="0" smtClean="0">
                <a:solidFill>
                  <a:srgbClr val="FF0000"/>
                </a:solidFill>
              </a:rPr>
              <a:t>warm</a:t>
            </a:r>
            <a:r>
              <a:rPr lang="en-US" altLang="en-US" sz="2800" dirty="0" smtClean="0"/>
              <a:t> front</a:t>
            </a:r>
            <a:endParaRPr lang="en-US" altLang="en-US" sz="2800" dirty="0"/>
          </a:p>
        </p:txBody>
      </p:sp>
    </p:spTree>
    <p:extLst>
      <p:ext uri="{BB962C8B-B14F-4D97-AF65-F5344CB8AC3E}">
        <p14:creationId xmlns:p14="http://schemas.microsoft.com/office/powerpoint/2010/main" val="2201524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Fronts</a:t>
            </a:r>
            <a:endParaRPr lang="en-US" altLang="en-US" dirty="0" smtClean="0"/>
          </a:p>
        </p:txBody>
      </p:sp>
      <p:sp>
        <p:nvSpPr>
          <p:cNvPr id="53251" name="Rectangle 3"/>
          <p:cNvSpPr>
            <a:spLocks noGrp="1" noChangeArrowheads="1"/>
          </p:cNvSpPr>
          <p:nvPr>
            <p:ph type="body" idx="1"/>
          </p:nvPr>
        </p:nvSpPr>
        <p:spPr>
          <a:xfrm>
            <a:off x="1676400" y="1981200"/>
            <a:ext cx="8763000" cy="4724400"/>
          </a:xfrm>
          <a:extLst>
            <a:ext uri="{909E8E84-426E-40DD-AFC4-6F175D3DCCD1}">
              <a14:hiddenFill xmlns:a14="http://schemas.microsoft.com/office/drawing/2010/main">
                <a:solidFill>
                  <a:schemeClr val="bg1"/>
                </a:solidFill>
              </a14:hiddenFill>
            </a:ext>
          </a:extLst>
        </p:spPr>
        <p:txBody>
          <a:bodyPr/>
          <a:lstStyle/>
          <a:p>
            <a:pPr eaLnBrk="1" hangingPunct="1"/>
            <a:r>
              <a:rPr lang="en-US" altLang="en-US" dirty="0" smtClean="0"/>
              <a:t>Observed Structure of Fronts</a:t>
            </a:r>
          </a:p>
          <a:p>
            <a:pPr lvl="1" eaLnBrk="1" hangingPunct="1"/>
            <a:r>
              <a:rPr lang="en-US" altLang="en-US" dirty="0" smtClean="0"/>
              <a:t>Associated cloud structure</a:t>
            </a:r>
          </a:p>
          <a:p>
            <a:pPr lvl="2" eaLnBrk="1" hangingPunct="1"/>
            <a:r>
              <a:rPr lang="en-US" altLang="en-US" dirty="0" smtClean="0"/>
              <a:t>Norwegian school (</a:t>
            </a:r>
            <a:r>
              <a:rPr lang="en-US" altLang="en-US" dirty="0" err="1" smtClean="0"/>
              <a:t>Bjerknes</a:t>
            </a:r>
            <a:r>
              <a:rPr lang="en-US" altLang="en-US" dirty="0" smtClean="0"/>
              <a:t> and Solberg 1922)</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5" y="3326296"/>
            <a:ext cx="12047369" cy="275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081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8077200" y="31877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685801"/>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657601"/>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1"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2879725" y="3008313"/>
            <a:ext cx="436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27661" name="Text Box 13"/>
          <p:cNvSpPr txBox="1">
            <a:spLocks noChangeArrowheads="1"/>
          </p:cNvSpPr>
          <p:nvPr/>
        </p:nvSpPr>
        <p:spPr bwMode="auto">
          <a:xfrm>
            <a:off x="5715000" y="28956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p>
        </p:txBody>
      </p:sp>
      <p:sp>
        <p:nvSpPr>
          <p:cNvPr id="27662" name="Text Box 14"/>
          <p:cNvSpPr txBox="1">
            <a:spLocks noChangeArrowheads="1"/>
          </p:cNvSpPr>
          <p:nvPr/>
        </p:nvSpPr>
        <p:spPr bwMode="auto">
          <a:xfrm>
            <a:off x="8915400" y="2971800"/>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t>
            </a:r>
          </a:p>
        </p:txBody>
      </p:sp>
      <p:sp>
        <p:nvSpPr>
          <p:cNvPr id="27663" name="Text Box 15"/>
          <p:cNvSpPr txBox="1">
            <a:spLocks noChangeArrowheads="1"/>
          </p:cNvSpPr>
          <p:nvPr/>
        </p:nvSpPr>
        <p:spPr bwMode="auto">
          <a:xfrm>
            <a:off x="2819400" y="60960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
            </a:r>
          </a:p>
        </p:txBody>
      </p:sp>
      <p:sp>
        <p:nvSpPr>
          <p:cNvPr id="27664" name="Text Box 16"/>
          <p:cNvSpPr txBox="1">
            <a:spLocks noChangeArrowheads="1"/>
          </p:cNvSpPr>
          <p:nvPr/>
        </p:nvSpPr>
        <p:spPr bwMode="auto">
          <a:xfrm>
            <a:off x="6096000" y="61722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27665" name="Text Box 17"/>
          <p:cNvSpPr txBox="1">
            <a:spLocks noChangeArrowheads="1"/>
          </p:cNvSpPr>
          <p:nvPr/>
        </p:nvSpPr>
        <p:spPr bwMode="auto">
          <a:xfrm>
            <a:off x="8991600" y="6172201"/>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sp>
        <p:nvSpPr>
          <p:cNvPr id="15" name="TextBox 14"/>
          <p:cNvSpPr txBox="1"/>
          <p:nvPr/>
        </p:nvSpPr>
        <p:spPr>
          <a:xfrm>
            <a:off x="5331425" y="6400802"/>
            <a:ext cx="1835182" cy="369332"/>
          </a:xfrm>
          <a:prstGeom prst="rect">
            <a:avLst/>
          </a:prstGeom>
          <a:noFill/>
        </p:spPr>
        <p:txBody>
          <a:bodyPr wrap="none" rtlCol="0">
            <a:spAutoFit/>
          </a:bodyPr>
          <a:lstStyle/>
          <a:p>
            <a:r>
              <a:rPr lang="en-US" dirty="0" smtClean="0"/>
              <a:t>Lecture Packet #8</a:t>
            </a:r>
            <a:endParaRPr lang="en-US" dirty="0"/>
          </a:p>
        </p:txBody>
      </p:sp>
      <p:sp>
        <p:nvSpPr>
          <p:cNvPr id="2" name="TextBox 1"/>
          <p:cNvSpPr txBox="1"/>
          <p:nvPr/>
        </p:nvSpPr>
        <p:spPr>
          <a:xfrm>
            <a:off x="3797341" y="162441"/>
            <a:ext cx="1347164" cy="523220"/>
          </a:xfrm>
          <a:prstGeom prst="rect">
            <a:avLst/>
          </a:prstGeom>
          <a:solidFill>
            <a:schemeClr val="bg1"/>
          </a:solidFill>
          <a:ln>
            <a:solidFill>
              <a:srgbClr val="FF0000"/>
            </a:solidFill>
          </a:ln>
        </p:spPr>
        <p:txBody>
          <a:bodyPr wrap="none" rtlCol="0">
            <a:spAutoFit/>
          </a:bodyPr>
          <a:lstStyle/>
          <a:p>
            <a:r>
              <a:rPr lang="en-US" sz="2800" dirty="0" smtClean="0"/>
              <a:t>‘trigger’</a:t>
            </a:r>
            <a:endParaRPr lang="en-US" sz="2800" dirty="0"/>
          </a:p>
        </p:txBody>
      </p:sp>
      <p:sp>
        <p:nvSpPr>
          <p:cNvPr id="3" name="Bent Arrow 2"/>
          <p:cNvSpPr/>
          <p:nvPr/>
        </p:nvSpPr>
        <p:spPr>
          <a:xfrm>
            <a:off x="3124199" y="203755"/>
            <a:ext cx="673141" cy="6344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5400000">
            <a:off x="5175696" y="228116"/>
            <a:ext cx="546412" cy="6087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8166848" y="131679"/>
            <a:ext cx="2510559" cy="646331"/>
          </a:xfrm>
          <a:prstGeom prst="rect">
            <a:avLst/>
          </a:prstGeom>
          <a:noFill/>
        </p:spPr>
        <p:txBody>
          <a:bodyPr wrap="none" rtlCol="0">
            <a:spAutoFit/>
          </a:bodyPr>
          <a:lstStyle/>
          <a:p>
            <a:r>
              <a:rPr lang="en-US" sz="3600" dirty="0" err="1" smtClean="0"/>
              <a:t>cyclogenesis</a:t>
            </a:r>
            <a:endParaRPr lang="en-US" sz="3600" dirty="0"/>
          </a:p>
        </p:txBody>
      </p:sp>
      <p:sp>
        <p:nvSpPr>
          <p:cNvPr id="20" name="TextBox 19"/>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3322322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p:cNvSpPr>
            <a:spLocks noGrp="1" noChangeArrowheads="1"/>
          </p:cNvSpPr>
          <p:nvPr>
            <p:ph type="title"/>
          </p:nvPr>
        </p:nvSpPr>
        <p:spPr/>
        <p:txBody>
          <a:bodyPr/>
          <a:lstStyle/>
          <a:p>
            <a:r>
              <a:rPr lang="en-US" sz="4000" dirty="0" smtClean="0"/>
              <a:t>Fronts</a:t>
            </a:r>
            <a:endParaRPr lang="en-US" altLang="en-US" sz="4000" dirty="0"/>
          </a:p>
        </p:txBody>
      </p:sp>
      <p:pic>
        <p:nvPicPr>
          <p:cNvPr id="23558" name="Picture 6" descr="12-20a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752600"/>
            <a:ext cx="8229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56382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2.cdn.turner.com/cnnnext/dam/assets/151023142534-hurricane-patricia-scott-kelly-exlarge-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086" y="188152"/>
            <a:ext cx="7429500" cy="4171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Air molecules</a:t>
            </a:r>
          </a:p>
          <a:p>
            <a:r>
              <a:rPr lang="en-US" dirty="0" smtClean="0"/>
              <a:t>Air pressure</a:t>
            </a:r>
            <a:endParaRPr lang="en-US" dirty="0" smtClean="0"/>
          </a:p>
          <a:p>
            <a:r>
              <a:rPr lang="en-US" dirty="0" smtClean="0"/>
              <a:t>A </a:t>
            </a:r>
            <a:r>
              <a:rPr lang="en-US" dirty="0" smtClean="0"/>
              <a:t>tale of two </a:t>
            </a:r>
            <a:r>
              <a:rPr lang="en-US" dirty="0" smtClean="0"/>
              <a:t>cities</a:t>
            </a:r>
          </a:p>
          <a:p>
            <a:r>
              <a:rPr lang="en-US" dirty="0" smtClean="0"/>
              <a:t>What makes the wind blow?</a:t>
            </a:r>
          </a:p>
          <a:p>
            <a:r>
              <a:rPr lang="en-US" dirty="0" smtClean="0">
                <a:sym typeface="Wingdings" panose="05000000000000000000" pitchFamily="2" charset="2"/>
              </a:rPr>
              <a:t> intermission </a:t>
            </a:r>
            <a:endParaRPr lang="en-US" dirty="0" smtClean="0"/>
          </a:p>
          <a:p>
            <a:r>
              <a:rPr lang="en-US" dirty="0" smtClean="0"/>
              <a:t>Fronts</a:t>
            </a:r>
          </a:p>
          <a:p>
            <a:r>
              <a:rPr lang="en-US" dirty="0" smtClean="0"/>
              <a:t>Mid-latitude pressure systems</a:t>
            </a:r>
            <a:endParaRPr lang="en-US" dirty="0" smtClean="0"/>
          </a:p>
          <a:p>
            <a:r>
              <a:rPr lang="en-US" dirty="0" smtClean="0"/>
              <a:t>Jet streams</a:t>
            </a:r>
          </a:p>
          <a:p>
            <a:r>
              <a:rPr lang="en-US" dirty="0" smtClean="0"/>
              <a:t>El </a:t>
            </a:r>
            <a:r>
              <a:rPr lang="en-US" dirty="0"/>
              <a:t>Niño/La </a:t>
            </a:r>
            <a:r>
              <a:rPr lang="en-US" dirty="0" smtClean="0"/>
              <a:t>Niña</a:t>
            </a:r>
          </a:p>
          <a:p>
            <a:endParaRPr lang="en-US" dirty="0"/>
          </a:p>
        </p:txBody>
      </p:sp>
      <p:sp>
        <p:nvSpPr>
          <p:cNvPr id="6" name="TextBox 5"/>
          <p:cNvSpPr txBox="1"/>
          <p:nvPr/>
        </p:nvSpPr>
        <p:spPr>
          <a:xfrm>
            <a:off x="4844957" y="6496338"/>
            <a:ext cx="5814412" cy="246221"/>
          </a:xfrm>
          <a:prstGeom prst="rect">
            <a:avLst/>
          </a:prstGeom>
          <a:noFill/>
        </p:spPr>
        <p:txBody>
          <a:bodyPr wrap="none" rtlCol="0">
            <a:spAutoFit/>
          </a:bodyPr>
          <a:lstStyle/>
          <a:p>
            <a:r>
              <a:rPr lang="en-US" sz="1000" dirty="0"/>
              <a:t>http://i2.cdn.turner.com/cnnnext/dam/assets/151023142534-hurricane-patricia-scott-kelly-exlarge-169.jpg</a:t>
            </a:r>
          </a:p>
        </p:txBody>
      </p:sp>
    </p:spTree>
    <p:extLst>
      <p:ext uri="{BB962C8B-B14F-4D97-AF65-F5344CB8AC3E}">
        <p14:creationId xmlns:p14="http://schemas.microsoft.com/office/powerpoint/2010/main" val="154013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Grp="1" noChangeArrowheads="1"/>
          </p:cNvSpPr>
          <p:nvPr>
            <p:ph type="title"/>
          </p:nvPr>
        </p:nvSpPr>
        <p:spPr/>
        <p:txBody>
          <a:bodyPr/>
          <a:lstStyle/>
          <a:p>
            <a:r>
              <a:rPr lang="en-US" dirty="0"/>
              <a:t>Fronts</a:t>
            </a:r>
            <a:endParaRPr lang="en-US" altLang="en-US" dirty="0"/>
          </a:p>
        </p:txBody>
      </p:sp>
      <p:pic>
        <p:nvPicPr>
          <p:cNvPr id="24582" name="Picture 6" descr="12-20b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600200"/>
            <a:ext cx="82296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3694063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a:t>
            </a:r>
            <a:r>
              <a:rPr lang="en-US" dirty="0"/>
              <a:t>systems</a:t>
            </a: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779" y="657225"/>
            <a:ext cx="3848100" cy="5543550"/>
          </a:xfrm>
          <a:prstGeom prst="rect">
            <a:avLst/>
          </a:prstGeom>
        </p:spPr>
      </p:pic>
      <p:sp>
        <p:nvSpPr>
          <p:cNvPr id="5" name="TextBox 4"/>
          <p:cNvSpPr txBox="1"/>
          <p:nvPr/>
        </p:nvSpPr>
        <p:spPr>
          <a:xfrm>
            <a:off x="9453603"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pic>
        <p:nvPicPr>
          <p:cNvPr id="6" name="Picture 5" descr="09-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 y="2627812"/>
            <a:ext cx="7620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632497"/>
            <a:ext cx="7759970" cy="2377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85139" y="6400802"/>
            <a:ext cx="1835182" cy="369332"/>
          </a:xfrm>
          <a:prstGeom prst="rect">
            <a:avLst/>
          </a:prstGeom>
          <a:noFill/>
        </p:spPr>
        <p:txBody>
          <a:bodyPr wrap="none" rtlCol="0">
            <a:spAutoFit/>
          </a:bodyPr>
          <a:lstStyle/>
          <a:p>
            <a:r>
              <a:rPr lang="en-US" dirty="0" smtClean="0"/>
              <a:t>Lecture Packet #6</a:t>
            </a: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endParaRPr lang="en-US" dirty="0" smtClean="0">
              <a:solidFill>
                <a:schemeClr val="bg1">
                  <a:lumMod val="85000"/>
                </a:schemeClr>
              </a:solidFill>
            </a:endParaRP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spTree>
    <p:extLst>
      <p:ext uri="{BB962C8B-B14F-4D97-AF65-F5344CB8AC3E}">
        <p14:creationId xmlns:p14="http://schemas.microsoft.com/office/powerpoint/2010/main" val="39853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marL="457200" lvl="1" indent="0">
              <a:buNone/>
            </a:pPr>
            <a:endParaRPr lang="en-US" dirty="0" smtClean="0">
              <a:solidFill>
                <a:schemeClr val="bg1">
                  <a:lumMod val="85000"/>
                </a:schemeClr>
              </a:solidFill>
            </a:endParaRP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pic>
        <p:nvPicPr>
          <p:cNvPr id="6" name="Picture 5"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86062" y="6400802"/>
            <a:ext cx="1835182" cy="369332"/>
          </a:xfrm>
          <a:prstGeom prst="rect">
            <a:avLst/>
          </a:prstGeom>
          <a:noFill/>
        </p:spPr>
        <p:txBody>
          <a:bodyPr wrap="none" rtlCol="0">
            <a:spAutoFit/>
          </a:bodyPr>
          <a:lstStyle/>
          <a:p>
            <a:r>
              <a:rPr lang="en-US" dirty="0" smtClean="0"/>
              <a:t>Lecture Packet #8</a:t>
            </a:r>
            <a:endParaRPr lang="en-US" dirty="0"/>
          </a:p>
        </p:txBody>
      </p:sp>
      <p:sp>
        <p:nvSpPr>
          <p:cNvPr id="4" name="TextBox 3"/>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533970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
        <p:nvSpPr>
          <p:cNvPr id="4" name="Down Arrow 3"/>
          <p:cNvSpPr/>
          <p:nvPr/>
        </p:nvSpPr>
        <p:spPr>
          <a:xfrm>
            <a:off x="7501195" y="2138766"/>
            <a:ext cx="604653"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744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p:txBody>
          <a:bodyPr/>
          <a:lstStyle/>
          <a:p>
            <a:r>
              <a:rPr lang="en-US" dirty="0" smtClean="0"/>
              <a:t>Uneven </a:t>
            </a:r>
            <a:r>
              <a:rPr lang="en-US" dirty="0" smtClean="0">
                <a:solidFill>
                  <a:srgbClr val="FF0000"/>
                </a:solidFill>
              </a:rPr>
              <a:t>heating</a:t>
            </a:r>
            <a:r>
              <a:rPr lang="en-US" dirty="0" smtClean="0"/>
              <a:t> and/or </a:t>
            </a:r>
            <a:r>
              <a:rPr lang="en-US" dirty="0" smtClean="0">
                <a:solidFill>
                  <a:srgbClr val="0070C0"/>
                </a:solidFill>
              </a:rPr>
              <a:t>cooling</a:t>
            </a:r>
            <a:r>
              <a:rPr lang="en-US" dirty="0" smtClean="0"/>
              <a:t> at the earth’s surface creates atmospheric environments having </a:t>
            </a:r>
            <a:r>
              <a:rPr lang="en-US" u="sng" dirty="0" smtClean="0"/>
              <a:t>potential energy</a:t>
            </a:r>
            <a:r>
              <a:rPr lang="en-US" dirty="0" smtClean="0"/>
              <a:t> that, in the presence of a ‘trigger’, releases the energy (instability) for conversion to </a:t>
            </a:r>
            <a:r>
              <a:rPr lang="en-US" u="sng" dirty="0" smtClean="0"/>
              <a:t>kinetic energy</a:t>
            </a:r>
            <a:r>
              <a:rPr lang="en-US" dirty="0" smtClean="0"/>
              <a:t> (energy of motion)</a:t>
            </a:r>
            <a:endParaRPr lang="en-US" dirty="0"/>
          </a:p>
        </p:txBody>
      </p:sp>
      <p:cxnSp>
        <p:nvCxnSpPr>
          <p:cNvPr id="5" name="Straight Arrow Connector 4"/>
          <p:cNvCxnSpPr/>
          <p:nvPr/>
        </p:nvCxnSpPr>
        <p:spPr>
          <a:xfrm flipV="1">
            <a:off x="591251" y="4109678"/>
            <a:ext cx="10970485" cy="12872"/>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590500" cy="369332"/>
          </a:xfrm>
          <a:prstGeom prst="rect">
            <a:avLst/>
          </a:prstGeom>
          <a:noFill/>
        </p:spPr>
        <p:txBody>
          <a:bodyPr wrap="none" rtlCol="0">
            <a:spAutoFit/>
          </a:bodyPr>
          <a:lstStyle/>
          <a:p>
            <a:r>
              <a:rPr lang="en-US" dirty="0" smtClean="0"/>
              <a:t>planetary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643370" y="5120073"/>
            <a:ext cx="770404" cy="369332"/>
          </a:xfrm>
          <a:prstGeom prst="rect">
            <a:avLst/>
          </a:prstGeom>
          <a:noFill/>
        </p:spPr>
        <p:txBody>
          <a:bodyPr wrap="none" rtlCol="0">
            <a:spAutoFit/>
          </a:bodyPr>
          <a:lstStyle/>
          <a:p>
            <a:r>
              <a:rPr lang="en-US" dirty="0" smtClean="0"/>
              <a:t>weeks</a:t>
            </a:r>
            <a:endParaRPr lang="en-US" dirty="0"/>
          </a:p>
        </p:txBody>
      </p:sp>
      <p:sp>
        <p:nvSpPr>
          <p:cNvPr id="14" name="Down Arrow 13"/>
          <p:cNvSpPr/>
          <p:nvPr/>
        </p:nvSpPr>
        <p:spPr>
          <a:xfrm rot="10800000">
            <a:off x="7501194" y="5551396"/>
            <a:ext cx="604653" cy="895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854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1" y="1825625"/>
            <a:ext cx="6477000" cy="4351338"/>
          </a:xfrm>
        </p:spPr>
        <p:txBody>
          <a:bodyPr/>
          <a:lstStyle/>
          <a:p>
            <a:r>
              <a:rPr lang="en-US" dirty="0" smtClean="0"/>
              <a:t>Synoptic scale low pressure system (cyclone) ‘trigger’</a:t>
            </a:r>
            <a:endParaRPr lang="en-US" dirty="0"/>
          </a:p>
        </p:txBody>
      </p:sp>
      <p:pic>
        <p:nvPicPr>
          <p:cNvPr id="4" name="Picture 3"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713018" y="2475345"/>
            <a:ext cx="5275999" cy="130458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129308" y="3489335"/>
            <a:ext cx="371959" cy="604434"/>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156" y="4824406"/>
            <a:ext cx="3180196" cy="1571853"/>
          </a:xfrm>
          <a:prstGeom prst="rect">
            <a:avLst/>
          </a:prstGeom>
        </p:spPr>
      </p:pic>
      <p:sp>
        <p:nvSpPr>
          <p:cNvPr id="9" name="TextBox 8"/>
          <p:cNvSpPr txBox="1"/>
          <p:nvPr/>
        </p:nvSpPr>
        <p:spPr>
          <a:xfrm>
            <a:off x="11017044"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26748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23637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8077200" y="31877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pic>
        <p:nvPicPr>
          <p:cNvPr id="27655" name="Picture 7" descr="13-01b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38200"/>
            <a:ext cx="31242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685801"/>
            <a:ext cx="26670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657601"/>
            <a:ext cx="24384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733800"/>
            <a:ext cx="2141538"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1" y="3505200"/>
            <a:ext cx="2055813" cy="2590800"/>
          </a:xfrm>
          <a:prstGeom prst="rect">
            <a:avLst/>
          </a:prstGeom>
          <a:noFill/>
          <a:extLst>
            <a:ext uri="{909E8E84-426E-40DD-AFC4-6F175D3DCCD1}">
              <a14:hiddenFill xmlns:a14="http://schemas.microsoft.com/office/drawing/2010/main">
                <a:solidFill>
                  <a:srgbClr val="FFFFFF"/>
                </a:solidFill>
              </a14:hiddenFill>
            </a:ext>
          </a:extLst>
        </p:spPr>
      </p:pic>
      <p:sp>
        <p:nvSpPr>
          <p:cNvPr id="27660" name="Text Box 12"/>
          <p:cNvSpPr txBox="1">
            <a:spLocks noChangeArrowheads="1"/>
          </p:cNvSpPr>
          <p:nvPr/>
        </p:nvSpPr>
        <p:spPr bwMode="auto">
          <a:xfrm>
            <a:off x="2879725" y="3008313"/>
            <a:ext cx="436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a:t>
            </a:r>
          </a:p>
        </p:txBody>
      </p:sp>
      <p:sp>
        <p:nvSpPr>
          <p:cNvPr id="27661" name="Text Box 13"/>
          <p:cNvSpPr txBox="1">
            <a:spLocks noChangeArrowheads="1"/>
          </p:cNvSpPr>
          <p:nvPr/>
        </p:nvSpPr>
        <p:spPr bwMode="auto">
          <a:xfrm>
            <a:off x="5715000" y="28956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t>
            </a:r>
          </a:p>
        </p:txBody>
      </p:sp>
      <p:sp>
        <p:nvSpPr>
          <p:cNvPr id="27662" name="Text Box 14"/>
          <p:cNvSpPr txBox="1">
            <a:spLocks noChangeArrowheads="1"/>
          </p:cNvSpPr>
          <p:nvPr/>
        </p:nvSpPr>
        <p:spPr bwMode="auto">
          <a:xfrm>
            <a:off x="8915400" y="2971800"/>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a:t>
            </a:r>
          </a:p>
        </p:txBody>
      </p:sp>
      <p:sp>
        <p:nvSpPr>
          <p:cNvPr id="27663" name="Text Box 15"/>
          <p:cNvSpPr txBox="1">
            <a:spLocks noChangeArrowheads="1"/>
          </p:cNvSpPr>
          <p:nvPr/>
        </p:nvSpPr>
        <p:spPr bwMode="auto">
          <a:xfrm>
            <a:off x="2819400" y="6096001"/>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
            </a:r>
          </a:p>
        </p:txBody>
      </p:sp>
      <p:sp>
        <p:nvSpPr>
          <p:cNvPr id="27664" name="Text Box 16"/>
          <p:cNvSpPr txBox="1">
            <a:spLocks noChangeArrowheads="1"/>
          </p:cNvSpPr>
          <p:nvPr/>
        </p:nvSpPr>
        <p:spPr bwMode="auto">
          <a:xfrm>
            <a:off x="6096000" y="6172200"/>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27665" name="Text Box 17"/>
          <p:cNvSpPr txBox="1">
            <a:spLocks noChangeArrowheads="1"/>
          </p:cNvSpPr>
          <p:nvPr/>
        </p:nvSpPr>
        <p:spPr bwMode="auto">
          <a:xfrm>
            <a:off x="8991600" y="6172201"/>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sp>
        <p:nvSpPr>
          <p:cNvPr id="15" name="TextBox 14"/>
          <p:cNvSpPr txBox="1"/>
          <p:nvPr/>
        </p:nvSpPr>
        <p:spPr>
          <a:xfrm>
            <a:off x="5331425" y="6400802"/>
            <a:ext cx="1835182" cy="369332"/>
          </a:xfrm>
          <a:prstGeom prst="rect">
            <a:avLst/>
          </a:prstGeom>
          <a:noFill/>
        </p:spPr>
        <p:txBody>
          <a:bodyPr wrap="none" rtlCol="0">
            <a:spAutoFit/>
          </a:bodyPr>
          <a:lstStyle/>
          <a:p>
            <a:r>
              <a:rPr lang="en-US" dirty="0" smtClean="0"/>
              <a:t>Lecture Packet #8</a:t>
            </a:r>
            <a:endParaRPr lang="en-US" dirty="0"/>
          </a:p>
        </p:txBody>
      </p:sp>
      <p:sp>
        <p:nvSpPr>
          <p:cNvPr id="2" name="TextBox 1"/>
          <p:cNvSpPr txBox="1"/>
          <p:nvPr/>
        </p:nvSpPr>
        <p:spPr>
          <a:xfrm>
            <a:off x="3797341" y="162441"/>
            <a:ext cx="1347164" cy="523220"/>
          </a:xfrm>
          <a:prstGeom prst="rect">
            <a:avLst/>
          </a:prstGeom>
          <a:solidFill>
            <a:schemeClr val="bg1"/>
          </a:solidFill>
          <a:ln>
            <a:solidFill>
              <a:srgbClr val="FF0000"/>
            </a:solidFill>
          </a:ln>
        </p:spPr>
        <p:txBody>
          <a:bodyPr wrap="none" rtlCol="0">
            <a:spAutoFit/>
          </a:bodyPr>
          <a:lstStyle/>
          <a:p>
            <a:r>
              <a:rPr lang="en-US" sz="2800" dirty="0" smtClean="0"/>
              <a:t>‘trigger’</a:t>
            </a:r>
            <a:endParaRPr lang="en-US" sz="2800" dirty="0"/>
          </a:p>
        </p:txBody>
      </p:sp>
      <p:sp>
        <p:nvSpPr>
          <p:cNvPr id="3" name="Bent Arrow 2"/>
          <p:cNvSpPr/>
          <p:nvPr/>
        </p:nvSpPr>
        <p:spPr>
          <a:xfrm>
            <a:off x="3124199" y="203755"/>
            <a:ext cx="673141" cy="6344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5400000">
            <a:off x="5175696" y="228116"/>
            <a:ext cx="546412" cy="6087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8166848" y="131679"/>
            <a:ext cx="2510559" cy="646331"/>
          </a:xfrm>
          <a:prstGeom prst="rect">
            <a:avLst/>
          </a:prstGeom>
          <a:noFill/>
        </p:spPr>
        <p:txBody>
          <a:bodyPr wrap="none" rtlCol="0">
            <a:spAutoFit/>
          </a:bodyPr>
          <a:lstStyle/>
          <a:p>
            <a:r>
              <a:rPr lang="en-US" sz="3600" dirty="0" err="1" smtClean="0"/>
              <a:t>cyclogenesis</a:t>
            </a:r>
            <a:endParaRPr lang="en-US" sz="3600" dirty="0"/>
          </a:p>
        </p:txBody>
      </p:sp>
      <p:sp>
        <p:nvSpPr>
          <p:cNvPr id="20" name="TextBox 19"/>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3445787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br>
              <a:rPr lang="en-US" dirty="0" smtClean="0"/>
            </a:br>
            <a:endParaRPr lang="en-US" dirty="0"/>
          </a:p>
        </p:txBody>
      </p:sp>
      <p:sp>
        <p:nvSpPr>
          <p:cNvPr id="3" name="Content Placeholder 2"/>
          <p:cNvSpPr>
            <a:spLocks noGrp="1"/>
          </p:cNvSpPr>
          <p:nvPr>
            <p:ph idx="1"/>
          </p:nvPr>
        </p:nvSpPr>
        <p:spPr>
          <a:xfrm>
            <a:off x="838201" y="1825625"/>
            <a:ext cx="6477000" cy="4351338"/>
          </a:xfrm>
        </p:spPr>
        <p:txBody>
          <a:bodyPr/>
          <a:lstStyle/>
          <a:p>
            <a:r>
              <a:rPr lang="en-US" dirty="0" smtClean="0"/>
              <a:t>Anticyclone (high pressure system)</a:t>
            </a:r>
            <a:endParaRPr lang="en-US" dirty="0"/>
          </a:p>
        </p:txBody>
      </p:sp>
      <p:pic>
        <p:nvPicPr>
          <p:cNvPr id="4" name="Picture 3" descr="13-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136" y="182994"/>
            <a:ext cx="4552304" cy="64419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38396" y="2250354"/>
            <a:ext cx="5877695" cy="282674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86062" y="6400802"/>
            <a:ext cx="1835182" cy="369332"/>
          </a:xfrm>
          <a:prstGeom prst="rect">
            <a:avLst/>
          </a:prstGeom>
          <a:noFill/>
        </p:spPr>
        <p:txBody>
          <a:bodyPr wrap="none" rtlCol="0">
            <a:spAutoFit/>
          </a:bodyPr>
          <a:lstStyle/>
          <a:p>
            <a:r>
              <a:rPr lang="en-US" dirty="0" smtClean="0"/>
              <a:t>Lecture Packet #8</a:t>
            </a:r>
            <a:endParaRPr lang="en-US" dirty="0"/>
          </a:p>
        </p:txBody>
      </p:sp>
      <p:sp>
        <p:nvSpPr>
          <p:cNvPr id="10" name="TextBox 9"/>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1668099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Jet streams</a:t>
            </a:r>
          </a:p>
        </p:txBody>
      </p:sp>
      <p:pic>
        <p:nvPicPr>
          <p:cNvPr id="6" name="Content Placeholder 5" descr="09-12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6503" y="1825625"/>
            <a:ext cx="485899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78408" y="6385482"/>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1155141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Jet streams</a:t>
            </a:r>
          </a:p>
        </p:txBody>
      </p:sp>
      <p:pic>
        <p:nvPicPr>
          <p:cNvPr id="3074" name="Picture 2" descr="data/gfs/00/gfs_namer_300_300_wnd_ht.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5396" y="73943"/>
            <a:ext cx="8821208" cy="6615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05473" y="6611779"/>
            <a:ext cx="3381054" cy="246221"/>
          </a:xfrm>
          <a:prstGeom prst="rect">
            <a:avLst/>
          </a:prstGeom>
          <a:noFill/>
        </p:spPr>
        <p:txBody>
          <a:bodyPr wrap="none" rtlCol="0">
            <a:spAutoFit/>
          </a:bodyPr>
          <a:lstStyle/>
          <a:p>
            <a:r>
              <a:rPr lang="en-US" sz="1000"/>
              <a:t>http://mag.ncep.noaa.gov/model-guidance-model-area.php#</a:t>
            </a:r>
            <a:endParaRPr lang="en-US" sz="1000" dirty="0"/>
          </a:p>
        </p:txBody>
      </p:sp>
      <p:sp>
        <p:nvSpPr>
          <p:cNvPr id="2" name="TextBox 1"/>
          <p:cNvSpPr txBox="1"/>
          <p:nvPr/>
        </p:nvSpPr>
        <p:spPr>
          <a:xfrm>
            <a:off x="511444" y="4525509"/>
            <a:ext cx="1016625" cy="369332"/>
          </a:xfrm>
          <a:prstGeom prst="rect">
            <a:avLst/>
          </a:prstGeom>
          <a:noFill/>
        </p:spPr>
        <p:txBody>
          <a:bodyPr wrap="none" rtlCol="0">
            <a:spAutoFit/>
          </a:bodyPr>
          <a:lstStyle/>
          <a:p>
            <a:r>
              <a:rPr lang="en-US" dirty="0" smtClean="0"/>
              <a:t>127 mph</a:t>
            </a:r>
            <a:endParaRPr lang="en-US" dirty="0"/>
          </a:p>
        </p:txBody>
      </p:sp>
      <p:cxnSp>
        <p:nvCxnSpPr>
          <p:cNvPr id="5" name="Straight Connector 4"/>
          <p:cNvCxnSpPr>
            <a:stCxn id="2" idx="3"/>
          </p:cNvCxnSpPr>
          <p:nvPr/>
        </p:nvCxnSpPr>
        <p:spPr>
          <a:xfrm>
            <a:off x="1528069" y="4710175"/>
            <a:ext cx="157327" cy="13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627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molecules</a:t>
            </a:r>
            <a:endParaRPr lang="en-US" dirty="0"/>
          </a:p>
        </p:txBody>
      </p:sp>
      <p:sp>
        <p:nvSpPr>
          <p:cNvPr id="3" name="Content Placeholder 2"/>
          <p:cNvSpPr>
            <a:spLocks noGrp="1"/>
          </p:cNvSpPr>
          <p:nvPr>
            <p:ph idx="1"/>
          </p:nvPr>
        </p:nvSpPr>
        <p:spPr/>
        <p:txBody>
          <a:bodyPr/>
          <a:lstStyle/>
          <a:p>
            <a:r>
              <a:rPr lang="en-US" dirty="0" smtClean="0"/>
              <a:t>Lesson learned from “A Bug’s Life”</a:t>
            </a:r>
            <a:endParaRPr lang="en-US" dirty="0">
              <a:solidFill>
                <a:srgbClr val="0070C0"/>
              </a:solidFill>
            </a:endParaRPr>
          </a:p>
          <a:p>
            <a:endParaRPr lang="en-US" dirty="0" smtClean="0"/>
          </a:p>
        </p:txBody>
      </p:sp>
      <p:pic>
        <p:nvPicPr>
          <p:cNvPr id="15362"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050" y="2101778"/>
            <a:ext cx="1914525" cy="1771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5401" y="6332562"/>
            <a:ext cx="5261377" cy="246221"/>
          </a:xfrm>
          <a:prstGeom prst="rect">
            <a:avLst/>
          </a:prstGeom>
          <a:noFill/>
        </p:spPr>
        <p:txBody>
          <a:bodyPr wrap="none" rtlCol="0">
            <a:spAutoFit/>
          </a:bodyPr>
          <a:lstStyle/>
          <a:p>
            <a:r>
              <a:rPr lang="en-US" sz="1000" dirty="0"/>
              <a:t>http://www.msnucleus.org/membership/html/jh/physical/periodictable/lesson4/periodic4c.html</a:t>
            </a:r>
          </a:p>
        </p:txBody>
      </p:sp>
    </p:spTree>
    <p:extLst>
      <p:ext uri="{BB962C8B-B14F-4D97-AF65-F5344CB8AC3E}">
        <p14:creationId xmlns:p14="http://schemas.microsoft.com/office/powerpoint/2010/main" val="448832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13-1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7620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p:cNvSpPr>
            <a:spLocks noChangeArrowheads="1"/>
          </p:cNvSpPr>
          <p:nvPr/>
        </p:nvSpPr>
        <p:spPr bwMode="auto">
          <a:xfrm>
            <a:off x="2209800" y="4889719"/>
            <a:ext cx="792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As the polar jet stream and its area of maximum winds (the jet streak, or MAX). Swings over a developing mid-latitude cyclone, an area of divergence (</a:t>
            </a:r>
            <a:r>
              <a:rPr lang="en-US" altLang="en-US" i="1" dirty="0"/>
              <a:t>D</a:t>
            </a:r>
            <a:r>
              <a:rPr lang="en-US" altLang="en-US" dirty="0"/>
              <a:t>) draws warm surface air upward, and an area of convergence (</a:t>
            </a:r>
            <a:r>
              <a:rPr lang="en-US" altLang="en-US" i="1" dirty="0"/>
              <a:t>C</a:t>
            </a:r>
            <a:r>
              <a:rPr lang="en-US" altLang="en-US" dirty="0"/>
              <a:t>) allows cold air to sink. The jet stream removes air above the surface storm, which causes surface pressures to drop and the storm to intensify. </a:t>
            </a:r>
          </a:p>
        </p:txBody>
      </p:sp>
      <p:sp>
        <p:nvSpPr>
          <p:cNvPr id="5" name="TextBox 4"/>
          <p:cNvSpPr txBox="1"/>
          <p:nvPr/>
        </p:nvSpPr>
        <p:spPr>
          <a:xfrm>
            <a:off x="5178408" y="6385482"/>
            <a:ext cx="1835182" cy="369332"/>
          </a:xfrm>
          <a:prstGeom prst="rect">
            <a:avLst/>
          </a:prstGeom>
          <a:noFill/>
        </p:spPr>
        <p:txBody>
          <a:bodyPr wrap="none" rtlCol="0">
            <a:spAutoFit/>
          </a:bodyPr>
          <a:lstStyle/>
          <a:p>
            <a:r>
              <a:rPr lang="en-US" dirty="0" smtClean="0"/>
              <a:t>Lecture Packet #8</a:t>
            </a:r>
            <a:endParaRPr lang="en-US" dirty="0"/>
          </a:p>
        </p:txBody>
      </p:sp>
    </p:spTree>
    <p:extLst>
      <p:ext uri="{BB962C8B-B14F-4D97-AF65-F5344CB8AC3E}">
        <p14:creationId xmlns:p14="http://schemas.microsoft.com/office/powerpoint/2010/main" val="3712589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a:t>
            </a:r>
            <a:r>
              <a:rPr lang="en-US" dirty="0"/>
              <a:t>systems</a:t>
            </a: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779" y="657225"/>
            <a:ext cx="3848100" cy="5543550"/>
          </a:xfrm>
          <a:prstGeom prst="rect">
            <a:avLst/>
          </a:prstGeom>
        </p:spPr>
      </p:pic>
      <p:sp>
        <p:nvSpPr>
          <p:cNvPr id="5" name="TextBox 4"/>
          <p:cNvSpPr txBox="1"/>
          <p:nvPr/>
        </p:nvSpPr>
        <p:spPr>
          <a:xfrm>
            <a:off x="9453603" y="5982350"/>
            <a:ext cx="1808508" cy="369332"/>
          </a:xfrm>
          <a:prstGeom prst="rect">
            <a:avLst/>
          </a:prstGeom>
          <a:noFill/>
        </p:spPr>
        <p:txBody>
          <a:bodyPr wrap="none" rtlCol="0">
            <a:spAutoFit/>
          </a:bodyPr>
          <a:lstStyle/>
          <a:p>
            <a:r>
              <a:rPr lang="en-US" dirty="0" err="1" smtClean="0"/>
              <a:t>Vilhelm</a:t>
            </a:r>
            <a:r>
              <a:rPr lang="en-US" dirty="0" smtClean="0"/>
              <a:t>  </a:t>
            </a:r>
            <a:r>
              <a:rPr lang="en-US" dirty="0" err="1" smtClean="0"/>
              <a:t>Bjerknes</a:t>
            </a:r>
            <a:endParaRPr lang="en-US" dirty="0"/>
          </a:p>
        </p:txBody>
      </p:sp>
      <p:pic>
        <p:nvPicPr>
          <p:cNvPr id="6" name="Picture 5" descr="09-3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 y="2627812"/>
            <a:ext cx="7620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2632497"/>
            <a:ext cx="7759970" cy="2377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85139" y="6400802"/>
            <a:ext cx="1835182" cy="369332"/>
          </a:xfrm>
          <a:prstGeom prst="rect">
            <a:avLst/>
          </a:prstGeom>
          <a:noFill/>
        </p:spPr>
        <p:txBody>
          <a:bodyPr wrap="none" rtlCol="0">
            <a:spAutoFit/>
          </a:bodyPr>
          <a:lstStyle/>
          <a:p>
            <a:r>
              <a:rPr lang="en-US" dirty="0" smtClean="0"/>
              <a:t>Lecture Packet #6</a:t>
            </a:r>
            <a:endParaRPr lang="en-US" dirty="0"/>
          </a:p>
        </p:txBody>
      </p:sp>
      <p:sp>
        <p:nvSpPr>
          <p:cNvPr id="3" name="Content Placeholder 2"/>
          <p:cNvSpPr>
            <a:spLocks noGrp="1"/>
          </p:cNvSpPr>
          <p:nvPr>
            <p:ph idx="1"/>
          </p:nvPr>
        </p:nvSpPr>
        <p:spPr>
          <a:xfrm>
            <a:off x="838200" y="1825625"/>
            <a:ext cx="5766984" cy="4351338"/>
          </a:xfrm>
        </p:spPr>
        <p:txBody>
          <a:bodyPr/>
          <a:lstStyle/>
          <a:p>
            <a:r>
              <a:rPr lang="en-US" dirty="0" smtClean="0"/>
              <a:t>Some challenges (1908)…</a:t>
            </a:r>
          </a:p>
          <a:p>
            <a:pPr lvl="1"/>
            <a:endParaRPr lang="en-US" dirty="0" smtClean="0">
              <a:solidFill>
                <a:schemeClr val="bg1">
                  <a:lumMod val="85000"/>
                </a:schemeClr>
              </a:solidFill>
            </a:endParaRPr>
          </a:p>
          <a:p>
            <a:pPr marL="457200" lvl="1" indent="0">
              <a:buNone/>
            </a:pPr>
            <a:endParaRPr lang="en-US" dirty="0" smtClean="0"/>
          </a:p>
          <a:p>
            <a:pPr lvl="1"/>
            <a:r>
              <a:rPr lang="en-US" dirty="0" smtClean="0">
                <a:solidFill>
                  <a:srgbClr val="FF0000"/>
                </a:solidFill>
              </a:rPr>
              <a:t>Surface convergence over the center of an intensifying cyclone</a:t>
            </a:r>
            <a:r>
              <a:rPr lang="en-US" dirty="0" smtClean="0"/>
              <a:t> </a:t>
            </a:r>
            <a:endParaRPr lang="en-US" dirty="0"/>
          </a:p>
        </p:txBody>
      </p:sp>
    </p:spTree>
    <p:extLst>
      <p:ext uri="{BB962C8B-B14F-4D97-AF65-F5344CB8AC3E}">
        <p14:creationId xmlns:p14="http://schemas.microsoft.com/office/powerpoint/2010/main" val="21179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0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6764"/>
            <a:ext cx="8991600"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0" name="Rectangle 2" hidden="1"/>
          <p:cNvSpPr>
            <a:spLocks noGrp="1" noChangeArrowheads="1"/>
          </p:cNvSpPr>
          <p:nvPr>
            <p:ph type="title"/>
          </p:nvPr>
        </p:nvSpPr>
        <p:spPr/>
        <p:txBody>
          <a:bodyPr/>
          <a:lstStyle/>
          <a:p>
            <a:endParaRPr lang="en-US" altLang="en-US"/>
          </a:p>
        </p:txBody>
      </p:sp>
      <p:sp>
        <p:nvSpPr>
          <p:cNvPr id="6" name="TextBox 5"/>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788992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07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76200"/>
            <a:ext cx="6978650"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8" name="Rectangle 2" hidden="1"/>
          <p:cNvSpPr>
            <a:spLocks noGrp="1" noChangeArrowheads="1"/>
          </p:cNvSpPr>
          <p:nvPr>
            <p:ph type="title"/>
          </p:nvPr>
        </p:nvSpPr>
        <p:spPr/>
        <p:txBody>
          <a:bodyPr/>
          <a:lstStyle/>
          <a:p>
            <a:endParaRPr lang="en-US" altLang="en-US"/>
          </a:p>
        </p:txBody>
      </p:sp>
      <p:sp>
        <p:nvSpPr>
          <p:cNvPr id="5" name="TextBox 4"/>
          <p:cNvSpPr txBox="1"/>
          <p:nvPr/>
        </p:nvSpPr>
        <p:spPr>
          <a:xfrm>
            <a:off x="9841669" y="6210856"/>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17727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07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20850"/>
            <a:ext cx="8991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6" name="Rectangle 2" hidden="1"/>
          <p:cNvSpPr>
            <a:spLocks noGrp="1" noChangeArrowheads="1"/>
          </p:cNvSpPr>
          <p:nvPr>
            <p:ph type="title"/>
          </p:nvPr>
        </p:nvSpPr>
        <p:spPr/>
        <p:txBody>
          <a:bodyPr/>
          <a:lstStyle/>
          <a:p>
            <a:endParaRPr lang="en-US" altLang="en-US"/>
          </a:p>
        </p:txBody>
      </p:sp>
      <p:sp>
        <p:nvSpPr>
          <p:cNvPr id="6" name="TextBox 5"/>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303277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Rectangle 7"/>
          <p:cNvSpPr>
            <a:spLocks noGrp="1" noChangeArrowheads="1"/>
          </p:cNvSpPr>
          <p:nvPr>
            <p:ph type="title"/>
          </p:nvPr>
        </p:nvSpPr>
        <p:spPr/>
        <p:txBody>
          <a:bodyPr/>
          <a:lstStyle/>
          <a:p>
            <a:r>
              <a:rPr lang="en-US" dirty="0"/>
              <a:t>El Niño/La Niña</a:t>
            </a:r>
            <a:endParaRPr lang="en-US" altLang="en-US" dirty="0"/>
          </a:p>
        </p:txBody>
      </p:sp>
      <p:sp>
        <p:nvSpPr>
          <p:cNvPr id="84997" name="Rectangle 5"/>
          <p:cNvSpPr>
            <a:spLocks noGrp="1" noChangeArrowheads="1"/>
          </p:cNvSpPr>
          <p:nvPr>
            <p:ph type="body" sz="half" idx="2"/>
          </p:nvPr>
        </p:nvSpPr>
        <p:spPr/>
        <p:txBody>
          <a:bodyPr/>
          <a:lstStyle/>
          <a:p>
            <a:pPr>
              <a:lnSpc>
                <a:spcPct val="90000"/>
              </a:lnSpc>
            </a:pPr>
            <a:r>
              <a:rPr lang="en-US" altLang="en-US" sz="2000" b="1">
                <a:solidFill>
                  <a:schemeClr val="accent2"/>
                </a:solidFill>
              </a:rPr>
              <a:t>Trade winds</a:t>
            </a:r>
            <a:r>
              <a:rPr lang="en-US" altLang="en-US" sz="2000"/>
              <a:t> – blow from northeast in N. Hemi and southeast in S. Hemi</a:t>
            </a:r>
          </a:p>
          <a:p>
            <a:pPr>
              <a:lnSpc>
                <a:spcPct val="90000"/>
              </a:lnSpc>
            </a:pPr>
            <a:r>
              <a:rPr lang="en-US" altLang="en-US" sz="2000" b="1">
                <a:solidFill>
                  <a:schemeClr val="accent2"/>
                </a:solidFill>
              </a:rPr>
              <a:t>Intertropical Convergence Zone</a:t>
            </a:r>
            <a:r>
              <a:rPr lang="en-US" altLang="en-US" sz="2000"/>
              <a:t> – Surface region of convergence between trades</a:t>
            </a:r>
          </a:p>
          <a:p>
            <a:pPr>
              <a:lnSpc>
                <a:spcPct val="90000"/>
              </a:lnSpc>
            </a:pPr>
            <a:r>
              <a:rPr lang="en-US" altLang="en-US" sz="2000" b="1">
                <a:solidFill>
                  <a:schemeClr val="accent2"/>
                </a:solidFill>
              </a:rPr>
              <a:t>Subtropical Highs</a:t>
            </a:r>
            <a:r>
              <a:rPr lang="en-US" altLang="en-US" sz="2000"/>
              <a:t> – semipermanent high in the subtropical high pressure belt centered near 30</a:t>
            </a:r>
            <a:r>
              <a:rPr lang="en-US" altLang="en-US" sz="2000">
                <a:cs typeface="Arial" panose="020B0604020202020204" pitchFamily="34" charset="0"/>
              </a:rPr>
              <a:t>° latitude.  Bermuda high, Pacific Ridge.</a:t>
            </a:r>
          </a:p>
          <a:p>
            <a:pPr>
              <a:lnSpc>
                <a:spcPct val="90000"/>
              </a:lnSpc>
            </a:pPr>
            <a:r>
              <a:rPr lang="en-US" altLang="en-US" sz="2000" b="1">
                <a:solidFill>
                  <a:schemeClr val="accent2"/>
                </a:solidFill>
                <a:cs typeface="Arial" panose="020B0604020202020204" pitchFamily="34" charset="0"/>
              </a:rPr>
              <a:t>Westerlies</a:t>
            </a:r>
            <a:r>
              <a:rPr lang="en-US" altLang="en-US" sz="2000">
                <a:cs typeface="Arial" panose="020B0604020202020204" pitchFamily="34" charset="0"/>
              </a:rPr>
              <a:t> – prevailing westerly flow</a:t>
            </a:r>
          </a:p>
          <a:p>
            <a:pPr>
              <a:lnSpc>
                <a:spcPct val="90000"/>
              </a:lnSpc>
            </a:pPr>
            <a:endParaRPr lang="en-US" altLang="en-US" sz="2000"/>
          </a:p>
        </p:txBody>
      </p:sp>
      <p:pic>
        <p:nvPicPr>
          <p:cNvPr id="85001" name="Picture 9" descr="11-02a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070101"/>
            <a:ext cx="4038600" cy="35845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3083157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07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60389"/>
            <a:ext cx="899160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0" name="Rectangle 2" hidden="1"/>
          <p:cNvSpPr>
            <a:spLocks noGrp="1" noChangeArrowheads="1"/>
          </p:cNvSpPr>
          <p:nvPr>
            <p:ph type="title"/>
          </p:nvPr>
        </p:nvSpPr>
        <p:spPr/>
        <p:txBody>
          <a:bodyPr/>
          <a:lstStyle/>
          <a:p>
            <a:endParaRPr lang="en-US" altLang="en-US"/>
          </a:p>
        </p:txBody>
      </p:sp>
      <p:sp>
        <p:nvSpPr>
          <p:cNvPr id="5" name="TextBox 4"/>
          <p:cNvSpPr txBox="1"/>
          <p:nvPr/>
        </p:nvSpPr>
        <p:spPr>
          <a:xfrm>
            <a:off x="5178408" y="6385482"/>
            <a:ext cx="1835182" cy="369332"/>
          </a:xfrm>
          <a:prstGeom prst="rect">
            <a:avLst/>
          </a:prstGeom>
          <a:noFill/>
        </p:spPr>
        <p:txBody>
          <a:bodyPr wrap="none" rtlCol="0">
            <a:spAutoFit/>
          </a:bodyPr>
          <a:lstStyle/>
          <a:p>
            <a:r>
              <a:rPr lang="en-US" dirty="0" smtClean="0"/>
              <a:t>Lecture Packet #7</a:t>
            </a:r>
            <a:endParaRPr lang="en-US" dirty="0"/>
          </a:p>
        </p:txBody>
      </p:sp>
      <p:sp>
        <p:nvSpPr>
          <p:cNvPr id="2" name="TextBox 1"/>
          <p:cNvSpPr txBox="1"/>
          <p:nvPr/>
        </p:nvSpPr>
        <p:spPr>
          <a:xfrm>
            <a:off x="5359067" y="164813"/>
            <a:ext cx="1473865" cy="584775"/>
          </a:xfrm>
          <a:prstGeom prst="rect">
            <a:avLst/>
          </a:prstGeom>
          <a:solidFill>
            <a:schemeClr val="bg1"/>
          </a:solidFill>
        </p:spPr>
        <p:txBody>
          <a:bodyPr wrap="none" rtlCol="0">
            <a:spAutoFit/>
          </a:bodyPr>
          <a:lstStyle/>
          <a:p>
            <a:r>
              <a:rPr lang="en-US" sz="3200" dirty="0" smtClean="0"/>
              <a:t>January</a:t>
            </a:r>
            <a:endParaRPr lang="en-US" sz="3200" dirty="0"/>
          </a:p>
        </p:txBody>
      </p:sp>
    </p:spTree>
    <p:extLst>
      <p:ext uri="{BB962C8B-B14F-4D97-AF65-F5344CB8AC3E}">
        <p14:creationId xmlns:p14="http://schemas.microsoft.com/office/powerpoint/2010/main" val="3293662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ltLang="en-US"/>
              <a:t>Upwelling</a:t>
            </a:r>
          </a:p>
        </p:txBody>
      </p:sp>
      <p:sp>
        <p:nvSpPr>
          <p:cNvPr id="39942" name="Rectangle 6"/>
          <p:cNvSpPr>
            <a:spLocks noGrp="1" noChangeArrowheads="1"/>
          </p:cNvSpPr>
          <p:nvPr>
            <p:ph type="body" sz="half" idx="2"/>
          </p:nvPr>
        </p:nvSpPr>
        <p:spPr>
          <a:xfrm>
            <a:off x="609600" y="4939059"/>
            <a:ext cx="10972800" cy="1343416"/>
          </a:xfrm>
        </p:spPr>
        <p:txBody>
          <a:bodyPr/>
          <a:lstStyle/>
          <a:p>
            <a:r>
              <a:rPr lang="en-US" altLang="en-US" dirty="0"/>
              <a:t>As winds blow parallel to the west coast of North America, surface water is transported to the right (out to sea). Cold water moves up from below (upwells) to replace the surface water. </a:t>
            </a:r>
          </a:p>
        </p:txBody>
      </p:sp>
      <p:pic>
        <p:nvPicPr>
          <p:cNvPr id="39945" name="Picture 9" descr="11-19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98157" y="1202166"/>
            <a:ext cx="9022822" cy="35417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24936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11-20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209" y="415062"/>
            <a:ext cx="8193930" cy="3974056"/>
          </a:xfrm>
          <a:prstGeom prst="rect">
            <a:avLst/>
          </a:prstGeom>
          <a:noFill/>
          <a:extLst>
            <a:ext uri="{909E8E84-426E-40DD-AFC4-6F175D3DCCD1}">
              <a14:hiddenFill xmlns:a14="http://schemas.microsoft.com/office/drawing/2010/main">
                <a:solidFill>
                  <a:srgbClr val="FFFFFF"/>
                </a:solidFill>
              </a14:hiddenFill>
            </a:ext>
          </a:extLst>
        </p:spPr>
      </p:pic>
      <p:sp>
        <p:nvSpPr>
          <p:cNvPr id="40966" name="Rectangle 6"/>
          <p:cNvSpPr>
            <a:spLocks noChangeArrowheads="1"/>
          </p:cNvSpPr>
          <p:nvPr/>
        </p:nvSpPr>
        <p:spPr bwMode="auto">
          <a:xfrm>
            <a:off x="1752600" y="4762321"/>
            <a:ext cx="845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Under ordinary conditions, higher pressure over the southeastern Pacific and lower pressure near Indonesia produce easterly trade winds along the equator. These winds promote upwelling and cooler ocean water in the eastern Pacific, while warmer water prevails in the western Pacific. When the trades are exceptionally strong, water along the equator in the eastern Pacific becomes quite cool. This cool event is called La Niña.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
        <p:nvSpPr>
          <p:cNvPr id="2" name="Oval 1"/>
          <p:cNvSpPr/>
          <p:nvPr/>
        </p:nvSpPr>
        <p:spPr>
          <a:xfrm>
            <a:off x="2650210" y="3998563"/>
            <a:ext cx="2286950" cy="390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360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11-20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1"/>
            <a:ext cx="7620000" cy="4181475"/>
          </a:xfrm>
          <a:prstGeom prst="rect">
            <a:avLst/>
          </a:prstGeom>
          <a:noFill/>
          <a:extLst>
            <a:ext uri="{909E8E84-426E-40DD-AFC4-6F175D3DCCD1}">
              <a14:hiddenFill xmlns:a14="http://schemas.microsoft.com/office/drawing/2010/main">
                <a:solidFill>
                  <a:srgbClr val="FFFFFF"/>
                </a:solidFill>
              </a14:hiddenFill>
            </a:ext>
          </a:extLst>
        </p:spPr>
      </p:pic>
      <p:sp>
        <p:nvSpPr>
          <p:cNvPr id="41990" name="Rectangle 6"/>
          <p:cNvSpPr>
            <a:spLocks noChangeArrowheads="1"/>
          </p:cNvSpPr>
          <p:nvPr/>
        </p:nvSpPr>
        <p:spPr bwMode="auto">
          <a:xfrm>
            <a:off x="1752600" y="4609118"/>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During El Niño conditions, atmospheric pressure decreases over the eastern Pacific and rises over the western Pacific. This change in pressure causes the trades to weaken or reverse direction. This situation enhances the countercurrent that carries warm water from the west over a vast region of the eastern tropical Pacific. The thermocline, which separates the warm water of the upper ocean from the cold water below, changes as the ocean conditions change from non-El Niño to El Niño.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
        <p:nvSpPr>
          <p:cNvPr id="5" name="Oval 4"/>
          <p:cNvSpPr/>
          <p:nvPr/>
        </p:nvSpPr>
        <p:spPr>
          <a:xfrm>
            <a:off x="2464234" y="3998563"/>
            <a:ext cx="2286950" cy="390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3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pressure</a:t>
            </a:r>
            <a:endParaRPr lang="en-US" dirty="0"/>
          </a:p>
        </p:txBody>
      </p:sp>
      <p:sp>
        <p:nvSpPr>
          <p:cNvPr id="3" name="Content Placeholder 2"/>
          <p:cNvSpPr>
            <a:spLocks noGrp="1"/>
          </p:cNvSpPr>
          <p:nvPr>
            <p:ph idx="1"/>
          </p:nvPr>
        </p:nvSpPr>
        <p:spPr/>
        <p:txBody>
          <a:bodyPr/>
          <a:lstStyle/>
          <a:p>
            <a:r>
              <a:rPr lang="en-US" dirty="0" smtClean="0"/>
              <a:t>Collectively…</a:t>
            </a:r>
            <a:endParaRPr lang="en-US" dirty="0">
              <a:solidFill>
                <a:srgbClr val="0070C0"/>
              </a:solidFill>
            </a:endParaRPr>
          </a:p>
          <a:p>
            <a:endParaRPr lang="en-US" dirty="0" smtClean="0"/>
          </a:p>
        </p:txBody>
      </p:sp>
      <p:pic>
        <p:nvPicPr>
          <p:cNvPr id="4"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050" y="2101778"/>
            <a:ext cx="1914525" cy="1771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55401" y="6332562"/>
            <a:ext cx="5261377" cy="246221"/>
          </a:xfrm>
          <a:prstGeom prst="rect">
            <a:avLst/>
          </a:prstGeom>
          <a:noFill/>
        </p:spPr>
        <p:txBody>
          <a:bodyPr wrap="none" rtlCol="0">
            <a:spAutoFit/>
          </a:bodyPr>
          <a:lstStyle/>
          <a:p>
            <a:r>
              <a:rPr lang="en-US" sz="1000" dirty="0"/>
              <a:t>http://www.msnucleus.org/membership/html/jh/physical/periodictable/lesson4/periodic4c.html</a:t>
            </a:r>
          </a:p>
        </p:txBody>
      </p:sp>
      <p:pic>
        <p:nvPicPr>
          <p:cNvPr id="6"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20375">
            <a:off x="5284293" y="2854678"/>
            <a:ext cx="19145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58107">
            <a:off x="8048229" y="4291724"/>
            <a:ext cx="19145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60376">
            <a:off x="2754273" y="4759184"/>
            <a:ext cx="19145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84971">
            <a:off x="5255290" y="580614"/>
            <a:ext cx="19145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01251">
            <a:off x="9649511" y="648681"/>
            <a:ext cx="19145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msnucleus.org/membership/html/jh/physical/periodictable/images/blu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20583">
            <a:off x="1766010" y="2987603"/>
            <a:ext cx="191452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30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11-22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762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66566" name="Rectangle 6"/>
          <p:cNvSpPr>
            <a:spLocks noChangeArrowheads="1"/>
          </p:cNvSpPr>
          <p:nvPr/>
        </p:nvSpPr>
        <p:spPr bwMode="auto">
          <a:xfrm>
            <a:off x="1828800" y="5008086"/>
            <a:ext cx="8458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Average sea surface temperature departures from normal as measured by satellite.</a:t>
            </a:r>
            <a:br>
              <a:rPr lang="en-US" altLang="en-US" dirty="0"/>
            </a:br>
            <a:r>
              <a:rPr lang="en-US" altLang="en-US" dirty="0"/>
              <a:t/>
            </a:r>
            <a:br>
              <a:rPr lang="en-US" altLang="en-US" dirty="0"/>
            </a:br>
            <a:r>
              <a:rPr lang="en-US" altLang="en-US" dirty="0"/>
              <a:t>(a) During </a:t>
            </a:r>
            <a:r>
              <a:rPr lang="en-US" altLang="en-US" dirty="0">
                <a:solidFill>
                  <a:srgbClr val="FF0000"/>
                </a:solidFill>
              </a:rPr>
              <a:t>El Niño </a:t>
            </a:r>
            <a:r>
              <a:rPr lang="en-US" altLang="en-US" dirty="0"/>
              <a:t>conditions, upwelling is greatly diminished and warmer than normal water (deep red color), extends from the coast of South America westward, across the Pacific. </a:t>
            </a:r>
          </a:p>
        </p:txBody>
      </p:sp>
      <p:sp>
        <p:nvSpPr>
          <p:cNvPr id="4" name="TextBox 3"/>
          <p:cNvSpPr txBox="1"/>
          <p:nvPr/>
        </p:nvSpPr>
        <p:spPr>
          <a:xfrm>
            <a:off x="4937160" y="6400802"/>
            <a:ext cx="1835182" cy="369332"/>
          </a:xfrm>
          <a:prstGeom prst="rect">
            <a:avLst/>
          </a:prstGeom>
          <a:noFill/>
        </p:spPr>
        <p:txBody>
          <a:bodyPr wrap="none" rtlCol="0">
            <a:spAutoFit/>
          </a:bodyPr>
          <a:lstStyle/>
          <a:p>
            <a:r>
              <a:rPr lang="en-US" dirty="0" smtClean="0"/>
              <a:t>Lecture Packet #7</a:t>
            </a:r>
            <a:endParaRPr lang="en-US" dirty="0"/>
          </a:p>
        </p:txBody>
      </p:sp>
    </p:spTree>
    <p:extLst>
      <p:ext uri="{BB962C8B-B14F-4D97-AF65-F5344CB8AC3E}">
        <p14:creationId xmlns:p14="http://schemas.microsoft.com/office/powerpoint/2010/main" val="1002729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11-22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1"/>
            <a:ext cx="7620000" cy="5229225"/>
          </a:xfrm>
          <a:prstGeom prst="rect">
            <a:avLst/>
          </a:prstGeom>
          <a:noFill/>
          <a:extLst>
            <a:ext uri="{909E8E84-426E-40DD-AFC4-6F175D3DCCD1}">
              <a14:hiddenFill xmlns:a14="http://schemas.microsoft.com/office/drawing/2010/main">
                <a:solidFill>
                  <a:srgbClr val="FFFFFF"/>
                </a:solidFill>
              </a14:hiddenFill>
            </a:ext>
          </a:extLst>
        </p:spPr>
      </p:pic>
      <p:sp>
        <p:nvSpPr>
          <p:cNvPr id="67623" name="Rectangle 39"/>
          <p:cNvSpPr>
            <a:spLocks noChangeArrowheads="1"/>
          </p:cNvSpPr>
          <p:nvPr/>
        </p:nvSpPr>
        <p:spPr bwMode="auto">
          <a:xfrm>
            <a:off x="2057400" y="5562600"/>
            <a:ext cx="7543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During </a:t>
            </a:r>
            <a:r>
              <a:rPr lang="en-US" altLang="en-US" dirty="0">
                <a:solidFill>
                  <a:srgbClr val="0070C0"/>
                </a:solidFill>
              </a:rPr>
              <a:t>La Niña </a:t>
            </a:r>
            <a:r>
              <a:rPr lang="en-US" altLang="en-US" dirty="0"/>
              <a:t>conditions, </a:t>
            </a:r>
            <a:r>
              <a:rPr lang="en-US" altLang="en-US" b="1" u="sng" dirty="0"/>
              <a:t>strong trade winds</a:t>
            </a:r>
            <a:r>
              <a:rPr lang="en-US" altLang="en-US" dirty="0"/>
              <a:t> promote upwelling, and cooler than normal water (dark blue color) extends over the eastern and central Pacific. </a:t>
            </a:r>
          </a:p>
        </p:txBody>
      </p:sp>
    </p:spTree>
    <p:extLst>
      <p:ext uri="{BB962C8B-B14F-4D97-AF65-F5344CB8AC3E}">
        <p14:creationId xmlns:p14="http://schemas.microsoft.com/office/powerpoint/2010/main" val="1933248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013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extra slides…</a:t>
            </a:r>
            <a:br>
              <a:rPr lang="en-US" dirty="0" smtClean="0"/>
            </a:br>
            <a:endParaRPr lang="en-US" dirty="0"/>
          </a:p>
        </p:txBody>
      </p:sp>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pic>
        <p:nvPicPr>
          <p:cNvPr id="7" name="Picture 8" descr="09-23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7389" y="1825625"/>
            <a:ext cx="7617221" cy="4351338"/>
          </a:xfrm>
        </p:spPr>
      </p:pic>
      <p:sp>
        <p:nvSpPr>
          <p:cNvPr id="8" name="TextBox 7"/>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Tree>
    <p:extLst>
      <p:ext uri="{BB962C8B-B14F-4D97-AF65-F5344CB8AC3E}">
        <p14:creationId xmlns:p14="http://schemas.microsoft.com/office/powerpoint/2010/main" val="406172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balance</a:t>
            </a:r>
            <a:br>
              <a:rPr lang="en-US" dirty="0" smtClean="0"/>
            </a:br>
            <a:endParaRPr lang="en-US" dirty="0"/>
          </a:p>
        </p:txBody>
      </p:sp>
      <p:sp>
        <p:nvSpPr>
          <p:cNvPr id="3" name="Content Placeholder 2"/>
          <p:cNvSpPr>
            <a:spLocks noGrp="1"/>
          </p:cNvSpPr>
          <p:nvPr>
            <p:ph idx="1"/>
          </p:nvPr>
        </p:nvSpPr>
        <p:spPr/>
        <p:txBody>
          <a:bodyPr/>
          <a:lstStyle/>
          <a:p>
            <a:r>
              <a:rPr lang="en-US" dirty="0" smtClean="0"/>
              <a:t>Example</a:t>
            </a:r>
            <a:endParaRPr lang="en-US" dirty="0"/>
          </a:p>
        </p:txBody>
      </p:sp>
      <p:cxnSp>
        <p:nvCxnSpPr>
          <p:cNvPr id="5" name="Straight Arrow Connector 4"/>
          <p:cNvCxnSpPr/>
          <p:nvPr/>
        </p:nvCxnSpPr>
        <p:spPr>
          <a:xfrm flipV="1">
            <a:off x="591251" y="4114289"/>
            <a:ext cx="11450932" cy="826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6972" y="4432515"/>
            <a:ext cx="1182503" cy="369332"/>
          </a:xfrm>
          <a:prstGeom prst="rect">
            <a:avLst/>
          </a:prstGeom>
          <a:noFill/>
        </p:spPr>
        <p:txBody>
          <a:bodyPr wrap="none" rtlCol="0">
            <a:spAutoFit/>
          </a:bodyPr>
          <a:lstStyle/>
          <a:p>
            <a:r>
              <a:rPr lang="en-US" dirty="0" err="1" smtClean="0"/>
              <a:t>microscale</a:t>
            </a:r>
            <a:endParaRPr lang="en-US" dirty="0"/>
          </a:p>
        </p:txBody>
      </p:sp>
      <p:sp>
        <p:nvSpPr>
          <p:cNvPr id="8" name="TextBox 7"/>
          <p:cNvSpPr txBox="1"/>
          <p:nvPr/>
        </p:nvSpPr>
        <p:spPr>
          <a:xfrm>
            <a:off x="10237922" y="4432515"/>
            <a:ext cx="1341714" cy="369332"/>
          </a:xfrm>
          <a:prstGeom prst="rect">
            <a:avLst/>
          </a:prstGeom>
          <a:solidFill>
            <a:srgbClr val="FFFF00"/>
          </a:solidFill>
        </p:spPr>
        <p:txBody>
          <a:bodyPr wrap="none" rtlCol="0">
            <a:spAutoFit/>
          </a:bodyPr>
          <a:lstStyle/>
          <a:p>
            <a:r>
              <a:rPr lang="en-US" dirty="0" smtClean="0"/>
              <a:t>annual scale</a:t>
            </a:r>
            <a:endParaRPr lang="en-US" dirty="0"/>
          </a:p>
        </p:txBody>
      </p:sp>
      <p:sp>
        <p:nvSpPr>
          <p:cNvPr id="9" name="TextBox 8"/>
          <p:cNvSpPr txBox="1"/>
          <p:nvPr/>
        </p:nvSpPr>
        <p:spPr>
          <a:xfrm>
            <a:off x="7108556" y="4432515"/>
            <a:ext cx="1501373" cy="369332"/>
          </a:xfrm>
          <a:prstGeom prst="rect">
            <a:avLst/>
          </a:prstGeom>
          <a:noFill/>
        </p:spPr>
        <p:txBody>
          <a:bodyPr wrap="none" rtlCol="0">
            <a:spAutoFit/>
          </a:bodyPr>
          <a:lstStyle/>
          <a:p>
            <a:r>
              <a:rPr lang="en-US" dirty="0" smtClean="0"/>
              <a:t>synoptic scale</a:t>
            </a:r>
            <a:endParaRPr lang="en-US" dirty="0"/>
          </a:p>
        </p:txBody>
      </p:sp>
      <p:sp>
        <p:nvSpPr>
          <p:cNvPr id="10" name="TextBox 9"/>
          <p:cNvSpPr txBox="1"/>
          <p:nvPr/>
        </p:nvSpPr>
        <p:spPr>
          <a:xfrm>
            <a:off x="3432875" y="4432515"/>
            <a:ext cx="1160574" cy="369332"/>
          </a:xfrm>
          <a:prstGeom prst="rect">
            <a:avLst/>
          </a:prstGeom>
          <a:noFill/>
        </p:spPr>
        <p:txBody>
          <a:bodyPr wrap="none" rtlCol="0">
            <a:spAutoFit/>
          </a:bodyPr>
          <a:lstStyle/>
          <a:p>
            <a:r>
              <a:rPr lang="en-US" dirty="0" smtClean="0"/>
              <a:t>mesoscale</a:t>
            </a:r>
            <a:endParaRPr lang="en-US" dirty="0"/>
          </a:p>
        </p:txBody>
      </p:sp>
      <p:sp>
        <p:nvSpPr>
          <p:cNvPr id="11" name="TextBox 10"/>
          <p:cNvSpPr txBox="1"/>
          <p:nvPr/>
        </p:nvSpPr>
        <p:spPr>
          <a:xfrm>
            <a:off x="337741" y="5120073"/>
            <a:ext cx="940963" cy="369332"/>
          </a:xfrm>
          <a:prstGeom prst="rect">
            <a:avLst/>
          </a:prstGeom>
          <a:noFill/>
        </p:spPr>
        <p:txBody>
          <a:bodyPr wrap="none" rtlCol="0">
            <a:spAutoFit/>
          </a:bodyPr>
          <a:lstStyle/>
          <a:p>
            <a:r>
              <a:rPr lang="en-US" dirty="0" smtClean="0"/>
              <a:t>seconds</a:t>
            </a:r>
            <a:endParaRPr lang="en-US" dirty="0"/>
          </a:p>
        </p:txBody>
      </p:sp>
      <p:sp>
        <p:nvSpPr>
          <p:cNvPr id="12" name="TextBox 11"/>
          <p:cNvSpPr txBox="1"/>
          <p:nvPr/>
        </p:nvSpPr>
        <p:spPr>
          <a:xfrm>
            <a:off x="3542680" y="5120073"/>
            <a:ext cx="716093" cy="369332"/>
          </a:xfrm>
          <a:prstGeom prst="rect">
            <a:avLst/>
          </a:prstGeom>
          <a:noFill/>
        </p:spPr>
        <p:txBody>
          <a:bodyPr wrap="none" rtlCol="0">
            <a:spAutoFit/>
          </a:bodyPr>
          <a:lstStyle/>
          <a:p>
            <a:r>
              <a:rPr lang="en-US" dirty="0" smtClean="0"/>
              <a:t>hours</a:t>
            </a:r>
            <a:endParaRPr lang="en-US" dirty="0"/>
          </a:p>
        </p:txBody>
      </p:sp>
      <p:sp>
        <p:nvSpPr>
          <p:cNvPr id="13" name="TextBox 12"/>
          <p:cNvSpPr txBox="1"/>
          <p:nvPr/>
        </p:nvSpPr>
        <p:spPr>
          <a:xfrm>
            <a:off x="7501195" y="5120073"/>
            <a:ext cx="604653" cy="369332"/>
          </a:xfrm>
          <a:prstGeom prst="rect">
            <a:avLst/>
          </a:prstGeom>
          <a:noFill/>
        </p:spPr>
        <p:txBody>
          <a:bodyPr wrap="none" rtlCol="0">
            <a:spAutoFit/>
          </a:bodyPr>
          <a:lstStyle/>
          <a:p>
            <a:r>
              <a:rPr lang="en-US" dirty="0" smtClean="0"/>
              <a:t>days</a:t>
            </a:r>
            <a:endParaRPr lang="en-US" dirty="0"/>
          </a:p>
        </p:txBody>
      </p:sp>
      <p:sp>
        <p:nvSpPr>
          <p:cNvPr id="15" name="TextBox 14"/>
          <p:cNvSpPr txBox="1"/>
          <p:nvPr/>
        </p:nvSpPr>
        <p:spPr>
          <a:xfrm>
            <a:off x="10391458" y="5120073"/>
            <a:ext cx="1034642" cy="369332"/>
          </a:xfrm>
          <a:prstGeom prst="rect">
            <a:avLst/>
          </a:prstGeom>
          <a:solidFill>
            <a:srgbClr val="FFFF00"/>
          </a:solidFill>
        </p:spPr>
        <p:txBody>
          <a:bodyPr wrap="none" rtlCol="0">
            <a:spAutoFit/>
          </a:bodyPr>
          <a:lstStyle/>
          <a:p>
            <a:r>
              <a:rPr lang="en-US" dirty="0" smtClean="0"/>
              <a:t>one year</a:t>
            </a:r>
            <a:endParaRPr lang="en-US" dirty="0"/>
          </a:p>
        </p:txBody>
      </p:sp>
      <p:sp>
        <p:nvSpPr>
          <p:cNvPr id="7" name="Rectangle 6"/>
          <p:cNvSpPr/>
          <p:nvPr/>
        </p:nvSpPr>
        <p:spPr>
          <a:xfrm>
            <a:off x="11353800" y="3952068"/>
            <a:ext cx="225836" cy="309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03-0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943768"/>
            <a:ext cx="8153400" cy="49704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548394" y="6400802"/>
            <a:ext cx="1835182" cy="369332"/>
          </a:xfrm>
          <a:prstGeom prst="rect">
            <a:avLst/>
          </a:prstGeom>
          <a:noFill/>
        </p:spPr>
        <p:txBody>
          <a:bodyPr wrap="none" rtlCol="0">
            <a:spAutoFit/>
          </a:bodyPr>
          <a:lstStyle/>
          <a:p>
            <a:r>
              <a:rPr lang="en-US" dirty="0" smtClean="0"/>
              <a:t>Lecture Packet #2</a:t>
            </a:r>
            <a:endParaRPr lang="en-US" dirty="0"/>
          </a:p>
        </p:txBody>
      </p:sp>
    </p:spTree>
    <p:extLst>
      <p:ext uri="{BB962C8B-B14F-4D97-AF65-F5344CB8AC3E}">
        <p14:creationId xmlns:p14="http://schemas.microsoft.com/office/powerpoint/2010/main" val="69820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tale of two cities</a:t>
            </a:r>
            <a:br>
              <a:rPr lang="en-US" dirty="0" smtClean="0"/>
            </a:br>
            <a:endParaRPr lang="en-US" dirty="0"/>
          </a:p>
        </p:txBody>
      </p:sp>
      <p:sp>
        <p:nvSpPr>
          <p:cNvPr id="3" name="Content Placeholder 2"/>
          <p:cNvSpPr>
            <a:spLocks noGrp="1"/>
          </p:cNvSpPr>
          <p:nvPr>
            <p:ph idx="1"/>
          </p:nvPr>
        </p:nvSpPr>
        <p:spPr/>
        <p:txBody>
          <a:bodyPr/>
          <a:lstStyle/>
          <a:p>
            <a:r>
              <a:rPr lang="en-US" dirty="0" smtClean="0"/>
              <a:t>First, a closer look at air pressure</a:t>
            </a:r>
            <a:r>
              <a:rPr lang="en-US" dirty="0" smtClean="0"/>
              <a:t>…</a:t>
            </a:r>
            <a:endParaRPr lang="en-US" dirty="0">
              <a:solidFill>
                <a:srgbClr val="0070C0"/>
              </a:solidFill>
            </a:endParaRPr>
          </a:p>
          <a:p>
            <a:endParaRPr lang="en-US" dirty="0" smtClean="0"/>
          </a:p>
        </p:txBody>
      </p:sp>
      <p:pic>
        <p:nvPicPr>
          <p:cNvPr id="4" name="Picture 4" descr="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2345" y="152400"/>
            <a:ext cx="34258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265204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tale of two cities</a:t>
            </a:r>
            <a:br>
              <a:rPr lang="en-US" dirty="0" smtClean="0"/>
            </a:br>
            <a:endParaRPr lang="en-US" dirty="0"/>
          </a:p>
        </p:txBody>
      </p:sp>
      <p:pic>
        <p:nvPicPr>
          <p:cNvPr id="4" name="Picture 4" descr="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848" y="1690688"/>
            <a:ext cx="2538225"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2128" y="1690688"/>
            <a:ext cx="2538225" cy="496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55617" y="1543029"/>
            <a:ext cx="3628686" cy="584775"/>
          </a:xfrm>
          <a:prstGeom prst="rect">
            <a:avLst/>
          </a:prstGeom>
          <a:solidFill>
            <a:schemeClr val="bg1"/>
          </a:solidFill>
        </p:spPr>
        <p:txBody>
          <a:bodyPr wrap="none" rtlCol="0">
            <a:spAutoFit/>
          </a:bodyPr>
          <a:lstStyle/>
          <a:p>
            <a:r>
              <a:rPr lang="en-US" sz="3200" dirty="0" smtClean="0">
                <a:solidFill>
                  <a:srgbClr val="FF0000"/>
                </a:solidFill>
              </a:rPr>
              <a:t>Warm</a:t>
            </a:r>
            <a:r>
              <a:rPr lang="en-US" sz="3200" dirty="0" smtClean="0"/>
              <a:t> air over City A</a:t>
            </a:r>
            <a:endParaRPr lang="en-US" sz="3200" dirty="0"/>
          </a:p>
        </p:txBody>
      </p:sp>
      <p:sp>
        <p:nvSpPr>
          <p:cNvPr id="8" name="TextBox 7"/>
          <p:cNvSpPr txBox="1"/>
          <p:nvPr/>
        </p:nvSpPr>
        <p:spPr>
          <a:xfrm>
            <a:off x="7584684" y="1543029"/>
            <a:ext cx="3355983" cy="584775"/>
          </a:xfrm>
          <a:prstGeom prst="rect">
            <a:avLst/>
          </a:prstGeom>
          <a:solidFill>
            <a:schemeClr val="bg1"/>
          </a:solidFill>
        </p:spPr>
        <p:txBody>
          <a:bodyPr wrap="none" rtlCol="0">
            <a:spAutoFit/>
          </a:bodyPr>
          <a:lstStyle/>
          <a:p>
            <a:r>
              <a:rPr lang="en-US" sz="3200" dirty="0" smtClean="0">
                <a:solidFill>
                  <a:srgbClr val="0070C0"/>
                </a:solidFill>
              </a:rPr>
              <a:t>Cool</a:t>
            </a:r>
            <a:r>
              <a:rPr lang="en-US" sz="3200" dirty="0" smtClean="0"/>
              <a:t> air over City B</a:t>
            </a:r>
            <a:endParaRPr lang="en-US" sz="3200" dirty="0"/>
          </a:p>
        </p:txBody>
      </p:sp>
      <p:sp>
        <p:nvSpPr>
          <p:cNvPr id="9" name="Rectangle 5"/>
          <p:cNvSpPr txBox="1">
            <a:spLocks noChangeArrowheads="1"/>
          </p:cNvSpPr>
          <p:nvPr/>
        </p:nvSpPr>
        <p:spPr>
          <a:xfrm>
            <a:off x="4341091" y="2459182"/>
            <a:ext cx="4136425" cy="40709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smtClean="0"/>
              <a:t>Two columns of air, initially equal temperature and height</a:t>
            </a:r>
          </a:p>
          <a:p>
            <a:r>
              <a:rPr lang="en-US" altLang="en-US" dirty="0" smtClean="0"/>
              <a:t>Same air pressure </a:t>
            </a:r>
          </a:p>
          <a:p>
            <a:endParaRPr lang="en-US" altLang="en-US" dirty="0" smtClean="0"/>
          </a:p>
          <a:p>
            <a:r>
              <a:rPr lang="en-US" altLang="en-US" dirty="0" smtClean="0"/>
              <a:t>p </a:t>
            </a:r>
            <a:r>
              <a:rPr lang="en-US" altLang="en-US" dirty="0" smtClean="0">
                <a:cs typeface="Arial" panose="020B0604020202020204" pitchFamily="34" charset="0"/>
              </a:rPr>
              <a:t>~ T </a:t>
            </a:r>
            <a:r>
              <a:rPr lang="en-US" altLang="en-US" smtClean="0">
                <a:cs typeface="Arial" panose="020B0604020202020204" pitchFamily="34" charset="0"/>
              </a:rPr>
              <a:t>x </a:t>
            </a:r>
            <a:r>
              <a:rPr lang="en-US" altLang="en-US" i="1">
                <a:latin typeface="Symbol" panose="05050102010706020507" pitchFamily="18" charset="2"/>
                <a:cs typeface="Arial" panose="020B0604020202020204" pitchFamily="34" charset="0"/>
              </a:rPr>
              <a:t>r</a:t>
            </a:r>
            <a:endParaRPr lang="en-US" altLang="en-US" i="1" dirty="0" smtClean="0">
              <a:cs typeface="Arial" panose="020B0604020202020204" pitchFamily="34" charset="0"/>
            </a:endParaRPr>
          </a:p>
          <a:p>
            <a:pPr>
              <a:buFontTx/>
              <a:buNone/>
            </a:pPr>
            <a:r>
              <a:rPr lang="en-US" altLang="en-US" dirty="0" smtClean="0">
                <a:cs typeface="Arial" panose="020B0604020202020204" pitchFamily="34" charset="0"/>
              </a:rPr>
              <a:t>p is pressure</a:t>
            </a:r>
          </a:p>
          <a:p>
            <a:pPr>
              <a:buFontTx/>
              <a:buNone/>
            </a:pPr>
            <a:r>
              <a:rPr lang="en-US" altLang="en-US" dirty="0" smtClean="0">
                <a:cs typeface="Arial" panose="020B0604020202020204" pitchFamily="34" charset="0"/>
              </a:rPr>
              <a:t>T is temperature</a:t>
            </a:r>
          </a:p>
          <a:p>
            <a:pPr>
              <a:buFontTx/>
              <a:buNone/>
            </a:pPr>
            <a:r>
              <a:rPr lang="en-US" altLang="en-US" i="1" dirty="0" smtClean="0">
                <a:latin typeface="Symbol" panose="05050102010706020507" pitchFamily="18" charset="2"/>
                <a:cs typeface="Arial" panose="020B0604020202020204" pitchFamily="34" charset="0"/>
              </a:rPr>
              <a:t>r</a:t>
            </a:r>
            <a:r>
              <a:rPr lang="en-US" altLang="en-US" dirty="0" smtClean="0">
                <a:cs typeface="Arial" panose="020B0604020202020204" pitchFamily="34" charset="0"/>
              </a:rPr>
              <a:t> (rho) is density</a:t>
            </a:r>
            <a:endParaRPr lang="el-GR" altLang="en-US" dirty="0" smtClean="0">
              <a:cs typeface="Arial" panose="020B0604020202020204" pitchFamily="34" charset="0"/>
            </a:endParaRPr>
          </a:p>
        </p:txBody>
      </p:sp>
      <p:sp>
        <p:nvSpPr>
          <p:cNvPr id="10" name="TextBox 9"/>
          <p:cNvSpPr txBox="1"/>
          <p:nvPr/>
        </p:nvSpPr>
        <p:spPr>
          <a:xfrm>
            <a:off x="10300206" y="6437255"/>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49689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2128" y="1468409"/>
            <a:ext cx="2600325"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848" y="1516034"/>
            <a:ext cx="2952750" cy="5095875"/>
          </a:xfrm>
          <a:prstGeom prst="rect">
            <a:avLst/>
          </a:prstGeom>
        </p:spPr>
      </p:pic>
      <p:sp>
        <p:nvSpPr>
          <p:cNvPr id="2" name="Title 1"/>
          <p:cNvSpPr>
            <a:spLocks noGrp="1"/>
          </p:cNvSpPr>
          <p:nvPr>
            <p:ph type="title"/>
          </p:nvPr>
        </p:nvSpPr>
        <p:spPr/>
        <p:txBody>
          <a:bodyPr>
            <a:normAutofit/>
          </a:bodyPr>
          <a:lstStyle/>
          <a:p>
            <a:r>
              <a:rPr lang="en-US" dirty="0" smtClean="0"/>
              <a:t>A tale of two cities</a:t>
            </a:r>
            <a:br>
              <a:rPr lang="en-US" dirty="0" smtClean="0"/>
            </a:br>
            <a:endParaRPr lang="en-US" dirty="0"/>
          </a:p>
        </p:txBody>
      </p:sp>
      <p:sp>
        <p:nvSpPr>
          <p:cNvPr id="7" name="TextBox 6"/>
          <p:cNvSpPr txBox="1"/>
          <p:nvPr/>
        </p:nvSpPr>
        <p:spPr>
          <a:xfrm>
            <a:off x="1155617" y="938596"/>
            <a:ext cx="3628686" cy="584775"/>
          </a:xfrm>
          <a:prstGeom prst="rect">
            <a:avLst/>
          </a:prstGeom>
          <a:solidFill>
            <a:schemeClr val="bg1"/>
          </a:solidFill>
        </p:spPr>
        <p:txBody>
          <a:bodyPr wrap="none" rtlCol="0">
            <a:spAutoFit/>
          </a:bodyPr>
          <a:lstStyle/>
          <a:p>
            <a:r>
              <a:rPr lang="en-US" sz="3200" dirty="0" smtClean="0">
                <a:solidFill>
                  <a:srgbClr val="FF0000"/>
                </a:solidFill>
              </a:rPr>
              <a:t>Warm</a:t>
            </a:r>
            <a:r>
              <a:rPr lang="en-US" sz="3200" dirty="0" smtClean="0"/>
              <a:t> air over City A</a:t>
            </a:r>
            <a:endParaRPr lang="en-US" sz="3200" dirty="0"/>
          </a:p>
        </p:txBody>
      </p:sp>
      <p:sp>
        <p:nvSpPr>
          <p:cNvPr id="8" name="TextBox 7"/>
          <p:cNvSpPr txBox="1"/>
          <p:nvPr/>
        </p:nvSpPr>
        <p:spPr>
          <a:xfrm>
            <a:off x="7584684" y="3650793"/>
            <a:ext cx="3355983" cy="584775"/>
          </a:xfrm>
          <a:prstGeom prst="rect">
            <a:avLst/>
          </a:prstGeom>
          <a:solidFill>
            <a:schemeClr val="bg1"/>
          </a:solidFill>
        </p:spPr>
        <p:txBody>
          <a:bodyPr wrap="none" rtlCol="0">
            <a:spAutoFit/>
          </a:bodyPr>
          <a:lstStyle/>
          <a:p>
            <a:r>
              <a:rPr lang="en-US" sz="3200" dirty="0" smtClean="0">
                <a:solidFill>
                  <a:srgbClr val="0070C0"/>
                </a:solidFill>
              </a:rPr>
              <a:t>Cool</a:t>
            </a:r>
            <a:r>
              <a:rPr lang="en-US" sz="3200" dirty="0" smtClean="0"/>
              <a:t> air over City B</a:t>
            </a:r>
            <a:endParaRPr lang="en-US" sz="3200" dirty="0"/>
          </a:p>
        </p:txBody>
      </p:sp>
      <p:sp>
        <p:nvSpPr>
          <p:cNvPr id="10" name="TextBox 9"/>
          <p:cNvSpPr txBox="1"/>
          <p:nvPr/>
        </p:nvSpPr>
        <p:spPr>
          <a:xfrm>
            <a:off x="5475272" y="6427243"/>
            <a:ext cx="1835182" cy="369332"/>
          </a:xfrm>
          <a:prstGeom prst="rect">
            <a:avLst/>
          </a:prstGeom>
          <a:noFill/>
        </p:spPr>
        <p:txBody>
          <a:bodyPr wrap="none" rtlCol="0">
            <a:spAutoFit/>
          </a:bodyPr>
          <a:lstStyle/>
          <a:p>
            <a:r>
              <a:rPr lang="en-US" dirty="0" smtClean="0"/>
              <a:t>Lecture Packet #6</a:t>
            </a:r>
            <a:endParaRPr lang="en-US" dirty="0"/>
          </a:p>
        </p:txBody>
      </p:sp>
      <p:cxnSp>
        <p:nvCxnSpPr>
          <p:cNvPr id="12" name="Straight Connector 11"/>
          <p:cNvCxnSpPr/>
          <p:nvPr/>
        </p:nvCxnSpPr>
        <p:spPr>
          <a:xfrm flipH="1">
            <a:off x="2324746" y="4695986"/>
            <a:ext cx="8105613" cy="309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9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p:txBody>
          <a:bodyPr/>
          <a:lstStyle/>
          <a:p>
            <a:r>
              <a:rPr lang="en-US" altLang="en-US" dirty="0" smtClean="0"/>
              <a:t>What makes the wind blow?</a:t>
            </a:r>
            <a:endParaRPr lang="en-US" altLang="en-US" dirty="0" smtClean="0"/>
          </a:p>
        </p:txBody>
      </p:sp>
      <p:sp>
        <p:nvSpPr>
          <p:cNvPr id="27651" name="Rectangle 6"/>
          <p:cNvSpPr>
            <a:spLocks noGrp="1" noChangeArrowheads="1"/>
          </p:cNvSpPr>
          <p:nvPr>
            <p:ph type="body" sz="half" idx="1"/>
          </p:nvPr>
        </p:nvSpPr>
        <p:spPr/>
        <p:txBody>
          <a:bodyPr/>
          <a:lstStyle/>
          <a:p>
            <a:pPr eaLnBrk="1" hangingPunct="1"/>
            <a:r>
              <a:rPr lang="en-US" altLang="en-US" sz="2400"/>
              <a:t>The higher water level creates higher fluid pressure at the bottom of tank A and a net force directed toward the lower fluid pressure at the bottom of tank B. This net force causes water to move from higher pressure toward lower pressure. </a:t>
            </a:r>
          </a:p>
        </p:txBody>
      </p:sp>
      <p:pic>
        <p:nvPicPr>
          <p:cNvPr id="27652" name="Picture 8" descr="09-16B"/>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2220913"/>
            <a:ext cx="4038600" cy="3282950"/>
          </a:xfrm>
        </p:spPr>
      </p:pic>
      <p:sp>
        <p:nvSpPr>
          <p:cNvPr id="27653" name="Text Box 10"/>
          <p:cNvSpPr txBox="1">
            <a:spLocks noChangeArrowheads="1"/>
          </p:cNvSpPr>
          <p:nvPr/>
        </p:nvSpPr>
        <p:spPr bwMode="auto">
          <a:xfrm>
            <a:off x="2819400" y="5943601"/>
            <a:ext cx="659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Since it is easier to visualize a tank of water than a tank of air…</a:t>
            </a:r>
          </a:p>
        </p:txBody>
      </p:sp>
      <p:sp>
        <p:nvSpPr>
          <p:cNvPr id="6" name="TextBox 5"/>
          <p:cNvSpPr txBox="1"/>
          <p:nvPr/>
        </p:nvSpPr>
        <p:spPr>
          <a:xfrm>
            <a:off x="4937160" y="6400802"/>
            <a:ext cx="1835182" cy="369332"/>
          </a:xfrm>
          <a:prstGeom prst="rect">
            <a:avLst/>
          </a:prstGeom>
          <a:noFill/>
        </p:spPr>
        <p:txBody>
          <a:bodyPr wrap="none" rtlCol="0">
            <a:spAutoFit/>
          </a:bodyPr>
          <a:lstStyle/>
          <a:p>
            <a:r>
              <a:rPr lang="en-US" dirty="0" smtClean="0"/>
              <a:t>Lecture Packet #6</a:t>
            </a:r>
            <a:endParaRPr lang="en-US" dirty="0"/>
          </a:p>
        </p:txBody>
      </p:sp>
    </p:spTree>
    <p:extLst>
      <p:ext uri="{BB962C8B-B14F-4D97-AF65-F5344CB8AC3E}">
        <p14:creationId xmlns:p14="http://schemas.microsoft.com/office/powerpoint/2010/main" val="218519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09-23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7389" y="2385193"/>
            <a:ext cx="7617221" cy="4351338"/>
          </a:xfrm>
        </p:spPr>
      </p:pic>
      <p:sp>
        <p:nvSpPr>
          <p:cNvPr id="2" name="Title 1"/>
          <p:cNvSpPr>
            <a:spLocks noGrp="1"/>
          </p:cNvSpPr>
          <p:nvPr>
            <p:ph type="title"/>
          </p:nvPr>
        </p:nvSpPr>
        <p:spPr/>
        <p:txBody>
          <a:bodyPr/>
          <a:lstStyle/>
          <a:p>
            <a:r>
              <a:rPr lang="en-US" altLang="en-US" dirty="0"/>
              <a:t>What makes the wind blow?</a:t>
            </a:r>
            <a:endParaRPr lang="en-US" dirty="0"/>
          </a:p>
        </p:txBody>
      </p:sp>
      <p:sp>
        <p:nvSpPr>
          <p:cNvPr id="5" name="TextBox 4"/>
          <p:cNvSpPr txBox="1"/>
          <p:nvPr/>
        </p:nvSpPr>
        <p:spPr>
          <a:xfrm>
            <a:off x="6847880" y="6400802"/>
            <a:ext cx="1835182" cy="369332"/>
          </a:xfrm>
          <a:prstGeom prst="rect">
            <a:avLst/>
          </a:prstGeom>
          <a:noFill/>
        </p:spPr>
        <p:txBody>
          <a:bodyPr wrap="none" rtlCol="0">
            <a:spAutoFit/>
          </a:bodyPr>
          <a:lstStyle/>
          <a:p>
            <a:r>
              <a:rPr lang="en-US" dirty="0" smtClean="0"/>
              <a:t>Lecture Packet #6</a:t>
            </a:r>
            <a:endParaRPr lang="en-US" dirty="0"/>
          </a:p>
        </p:txBody>
      </p:sp>
      <p:sp>
        <p:nvSpPr>
          <p:cNvPr id="8" name="TextBox 7"/>
          <p:cNvSpPr txBox="1"/>
          <p:nvPr/>
        </p:nvSpPr>
        <p:spPr>
          <a:xfrm>
            <a:off x="10677407" y="5592188"/>
            <a:ext cx="914033" cy="584775"/>
          </a:xfrm>
          <a:prstGeom prst="rect">
            <a:avLst/>
          </a:prstGeom>
          <a:noFill/>
        </p:spPr>
        <p:txBody>
          <a:bodyPr wrap="none" rtlCol="0">
            <a:spAutoFit/>
          </a:bodyPr>
          <a:lstStyle/>
          <a:p>
            <a:r>
              <a:rPr lang="en-US" sz="3200" dirty="0" smtClean="0"/>
              <a:t>N.H.</a:t>
            </a:r>
            <a:endParaRPr lang="en-US" sz="3200" dirty="0"/>
          </a:p>
        </p:txBody>
      </p:sp>
      <p:sp>
        <p:nvSpPr>
          <p:cNvPr id="3" name="TextBox 2"/>
          <p:cNvSpPr txBox="1"/>
          <p:nvPr/>
        </p:nvSpPr>
        <p:spPr>
          <a:xfrm>
            <a:off x="223016" y="1994090"/>
            <a:ext cx="5631735" cy="830997"/>
          </a:xfrm>
          <a:prstGeom prst="rect">
            <a:avLst/>
          </a:prstGeom>
          <a:noFill/>
        </p:spPr>
        <p:txBody>
          <a:bodyPr wrap="none" rtlCol="0">
            <a:spAutoFit/>
          </a:bodyPr>
          <a:lstStyle/>
          <a:p>
            <a:r>
              <a:rPr lang="en-US" sz="2400" dirty="0"/>
              <a:t>Impact of the earth’s rotation on the wind…</a:t>
            </a:r>
            <a:br>
              <a:rPr lang="en-US" sz="2400" dirty="0"/>
            </a:br>
            <a:endParaRPr lang="en-US" sz="2400" dirty="0"/>
          </a:p>
        </p:txBody>
      </p:sp>
    </p:spTree>
    <p:extLst>
      <p:ext uri="{BB962C8B-B14F-4D97-AF65-F5344CB8AC3E}">
        <p14:creationId xmlns:p14="http://schemas.microsoft.com/office/powerpoint/2010/main" val="780373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1370</Words>
  <Application>Microsoft Office PowerPoint</Application>
  <PresentationFormat>Custom</PresentationFormat>
  <Paragraphs>196</Paragraphs>
  <Slides>44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Photo Editor Photo</vt:lpstr>
      <vt:lpstr>Exploring Weather Linkages</vt:lpstr>
      <vt:lpstr>Outline</vt:lpstr>
      <vt:lpstr>Air molecules</vt:lpstr>
      <vt:lpstr>Air pressure</vt:lpstr>
      <vt:lpstr>A tale of two cities </vt:lpstr>
      <vt:lpstr>A tale of two cities </vt:lpstr>
      <vt:lpstr>A tale of two cities </vt:lpstr>
      <vt:lpstr>What makes the wind blow?</vt:lpstr>
      <vt:lpstr>What makes the wind blow?</vt:lpstr>
      <vt:lpstr>Intermission </vt:lpstr>
      <vt:lpstr>Fronts </vt:lpstr>
      <vt:lpstr>PowerPoint Presentation</vt:lpstr>
      <vt:lpstr>PowerPoint Presentation</vt:lpstr>
      <vt:lpstr>Fronts</vt:lpstr>
      <vt:lpstr>PowerPoint Presentation</vt:lpstr>
      <vt:lpstr>PowerPoint Presentation</vt:lpstr>
      <vt:lpstr>Fronts</vt:lpstr>
      <vt:lpstr>PowerPoint Presentation</vt:lpstr>
      <vt:lpstr>Fronts</vt:lpstr>
      <vt:lpstr>Fronts</vt:lpstr>
      <vt:lpstr>Pressure systems </vt:lpstr>
      <vt:lpstr>Pressure systems </vt:lpstr>
      <vt:lpstr>Pressure systems </vt:lpstr>
      <vt:lpstr>Pressure systems </vt:lpstr>
      <vt:lpstr>Pressure systems </vt:lpstr>
      <vt:lpstr>PowerPoint Presentation</vt:lpstr>
      <vt:lpstr>Pressure systems </vt:lpstr>
      <vt:lpstr>Jet streams</vt:lpstr>
      <vt:lpstr>Jet streams</vt:lpstr>
      <vt:lpstr>PowerPoint Presentation</vt:lpstr>
      <vt:lpstr>Pressure systems </vt:lpstr>
      <vt:lpstr>PowerPoint Presentation</vt:lpstr>
      <vt:lpstr>PowerPoint Presentation</vt:lpstr>
      <vt:lpstr>PowerPoint Presentation</vt:lpstr>
      <vt:lpstr>El Niño/La Niña</vt:lpstr>
      <vt:lpstr>PowerPoint Presentation</vt:lpstr>
      <vt:lpstr>Upwelling</vt:lpstr>
      <vt:lpstr>PowerPoint Presentation</vt:lpstr>
      <vt:lpstr>PowerPoint Presentation</vt:lpstr>
      <vt:lpstr>PowerPoint Presentation</vt:lpstr>
      <vt:lpstr>PowerPoint Presentation</vt:lpstr>
      <vt:lpstr>PowerPoint Presentation</vt:lpstr>
      <vt:lpstr>Useful, extra slides… </vt:lpstr>
      <vt:lpstr>It’s all about balance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Weather-related Professional Learning Experience</dc:title>
  <dc:creator>RH238 Student</dc:creator>
  <cp:lastModifiedBy>barros_iphex</cp:lastModifiedBy>
  <cp:revision>157</cp:revision>
  <dcterms:created xsi:type="dcterms:W3CDTF">2015-09-15T19:17:06Z</dcterms:created>
  <dcterms:modified xsi:type="dcterms:W3CDTF">2015-10-27T00:44:05Z</dcterms:modified>
</cp:coreProperties>
</file>