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7" r:id="rId2"/>
    <p:sldId id="290" r:id="rId3"/>
    <p:sldId id="294" r:id="rId4"/>
    <p:sldId id="269" r:id="rId5"/>
    <p:sldId id="267" r:id="rId6"/>
    <p:sldId id="287" r:id="rId7"/>
    <p:sldId id="288" r:id="rId8"/>
    <p:sldId id="297" r:id="rId9"/>
    <p:sldId id="298" r:id="rId10"/>
    <p:sldId id="264" r:id="rId11"/>
    <p:sldId id="259" r:id="rId12"/>
    <p:sldId id="274" r:id="rId13"/>
    <p:sldId id="268" r:id="rId14"/>
    <p:sldId id="275" r:id="rId15"/>
    <p:sldId id="278" r:id="rId16"/>
    <p:sldId id="271" r:id="rId17"/>
    <p:sldId id="277" r:id="rId18"/>
    <p:sldId id="299" r:id="rId19"/>
    <p:sldId id="296" r:id="rId20"/>
    <p:sldId id="300" r:id="rId21"/>
    <p:sldId id="263" r:id="rId22"/>
    <p:sldId id="265" r:id="rId23"/>
    <p:sldId id="295" r:id="rId24"/>
    <p:sldId id="302" r:id="rId25"/>
    <p:sldId id="303" r:id="rId26"/>
    <p:sldId id="308" r:id="rId27"/>
    <p:sldId id="309" r:id="rId28"/>
    <p:sldId id="310" r:id="rId29"/>
    <p:sldId id="291" r:id="rId30"/>
    <p:sldId id="292" r:id="rId31"/>
    <p:sldId id="304" r:id="rId32"/>
    <p:sldId id="307" r:id="rId33"/>
    <p:sldId id="293" r:id="rId34"/>
    <p:sldId id="289" r:id="rId35"/>
    <p:sldId id="266" r:id="rId36"/>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836"/>
          </a:xfrm>
          <a:prstGeom prst="rect">
            <a:avLst/>
          </a:prstGeom>
        </p:spPr>
        <p:txBody>
          <a:bodyPr vert="horz" lIns="93763" tIns="46881" rIns="93763" bIns="46881" rtlCol="0"/>
          <a:lstStyle>
            <a:lvl1pPr algn="r">
              <a:defRPr sz="1200"/>
            </a:lvl1pPr>
          </a:lstStyle>
          <a:p>
            <a:fld id="{7589AC01-19CA-4A48-81C4-D483C925FB83}" type="datetimeFigureOut">
              <a:rPr lang="en-US" smtClean="0"/>
              <a:pPr/>
              <a:t>8/9/2013</a:t>
            </a:fld>
            <a:endParaRPr lang="en-US"/>
          </a:p>
        </p:txBody>
      </p:sp>
      <p:sp>
        <p:nvSpPr>
          <p:cNvPr id="4" name="Footer Placeholder 3"/>
          <p:cNvSpPr>
            <a:spLocks noGrp="1"/>
          </p:cNvSpPr>
          <p:nvPr>
            <p:ph type="ftr" sz="quarter" idx="2"/>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lIns="93763" tIns="46881" rIns="93763" bIns="46881" rtlCol="0" anchor="b"/>
          <a:lstStyle>
            <a:lvl1pPr algn="r">
              <a:defRPr sz="1200"/>
            </a:lvl1pPr>
          </a:lstStyle>
          <a:p>
            <a:fld id="{7B09A094-7EC5-4ED2-A3C8-224CA31B60E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89F4F89-2417-44B1-B1BD-16128AFBC20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033C713-6849-437F-84F5-DC91BA7480D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AC22854-B417-4962-898C-BD7E6AF664C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hyperlink" Target="http://www.srh.noaa.gov/srh/ssd/mappi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C:\Documents%20and%20Settings\dmiller\My%20Documents\Downloads\dkm_presentation_gscoll_mar2012\kmrx_fflood_sl39.avi"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mag.ncep.noaa.gov/" TargetMode="External"/><Relationship Id="rId7" Type="http://schemas.openxmlformats.org/officeDocument/2006/relationships/hyperlink" Target="http://www.weather.gov/" TargetMode="External"/><Relationship Id="rId2" Type="http://schemas.openxmlformats.org/officeDocument/2006/relationships/hyperlink" Target="http://www.cpc.ncep.noaa.gov/products/predictions/610day/" TargetMode="External"/><Relationship Id="rId1" Type="http://schemas.openxmlformats.org/officeDocument/2006/relationships/slideLayout" Target="../slideLayouts/slideLayout4.xml"/><Relationship Id="rId6" Type="http://schemas.openxmlformats.org/officeDocument/2006/relationships/hyperlink" Target="http://www.hpc.ncep.noaa.gov/" TargetMode="External"/><Relationship Id="rId5" Type="http://schemas.openxmlformats.org/officeDocument/2006/relationships/hyperlink" Target="http://www.nhc.noaa.gov/" TargetMode="External"/><Relationship Id="rId4" Type="http://schemas.openxmlformats.org/officeDocument/2006/relationships/hyperlink" Target="http://www.spc.noaa.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pc.noaa.gov/" TargetMode="External"/><Relationship Id="rId7" Type="http://schemas.openxmlformats.org/officeDocument/2006/relationships/image" Target="../media/image29.jpeg"/><Relationship Id="rId2" Type="http://schemas.openxmlformats.org/officeDocument/2006/relationships/hyperlink" Target="http://mag.ncep.noaa.gov/" TargetMode="External"/><Relationship Id="rId1" Type="http://schemas.openxmlformats.org/officeDocument/2006/relationships/slideLayout" Target="../slideLayouts/slideLayout4.xml"/><Relationship Id="rId6" Type="http://schemas.openxmlformats.org/officeDocument/2006/relationships/hyperlink" Target="http://www.weather.gov/" TargetMode="External"/><Relationship Id="rId5" Type="http://schemas.openxmlformats.org/officeDocument/2006/relationships/hyperlink" Target="http://www.hpc.ncep.noaa.gov/" TargetMode="External"/><Relationship Id="rId4" Type="http://schemas.openxmlformats.org/officeDocument/2006/relationships/hyperlink" Target="http://www.nhc.noaa.gov/"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Predicting Weather Patterns </a:t>
            </a:r>
            <a:r>
              <a:rPr lang="en-US" dirty="0" smtClean="0"/>
              <a:t/>
            </a:r>
            <a:br>
              <a:rPr lang="en-US" dirty="0" smtClean="0"/>
            </a:br>
            <a:r>
              <a:rPr lang="en-US" sz="2700" dirty="0" smtClean="0"/>
              <a:t>in Western North Carolina</a:t>
            </a:r>
            <a:endParaRPr lang="en-US" sz="2700" dirty="0"/>
          </a:p>
        </p:txBody>
      </p:sp>
      <p:sp>
        <p:nvSpPr>
          <p:cNvPr id="3" name="Content Placeholder 2"/>
          <p:cNvSpPr>
            <a:spLocks noGrp="1"/>
          </p:cNvSpPr>
          <p:nvPr>
            <p:ph sz="half" idx="1"/>
          </p:nvPr>
        </p:nvSpPr>
        <p:spPr>
          <a:xfrm>
            <a:off x="457200" y="1600200"/>
            <a:ext cx="4038600" cy="5105400"/>
          </a:xfrm>
        </p:spPr>
        <p:txBody>
          <a:bodyPr>
            <a:normAutofit fontScale="92500"/>
          </a:bodyPr>
          <a:lstStyle/>
          <a:p>
            <a:r>
              <a:rPr lang="en-US" dirty="0" smtClean="0"/>
              <a:t>Weather-related safety issues</a:t>
            </a:r>
            <a:endParaRPr lang="en-US" dirty="0">
              <a:solidFill>
                <a:srgbClr val="FF0000"/>
              </a:solidFill>
            </a:endParaRPr>
          </a:p>
          <a:p>
            <a:pPr lvl="1"/>
            <a:r>
              <a:rPr lang="en-US" dirty="0" smtClean="0"/>
              <a:t>Spotting the warning signs</a:t>
            </a:r>
          </a:p>
          <a:p>
            <a:r>
              <a:rPr lang="en-US" dirty="0" smtClean="0"/>
              <a:t>Spotter field test</a:t>
            </a:r>
          </a:p>
          <a:p>
            <a:pPr lvl="1"/>
            <a:r>
              <a:rPr lang="en-US" dirty="0" smtClean="0"/>
              <a:t>On the Quad</a:t>
            </a:r>
          </a:p>
          <a:p>
            <a:r>
              <a:rPr lang="en-US" dirty="0" smtClean="0"/>
              <a:t>Helpful weather resources</a:t>
            </a:r>
          </a:p>
          <a:p>
            <a:pPr lvl="1"/>
            <a:r>
              <a:rPr lang="en-US" dirty="0" smtClean="0"/>
              <a:t>2 to 7 days from the event</a:t>
            </a:r>
          </a:p>
          <a:p>
            <a:pPr lvl="1"/>
            <a:r>
              <a:rPr lang="en-US" dirty="0" smtClean="0"/>
              <a:t>0 to 2 days from the event</a:t>
            </a:r>
          </a:p>
          <a:p>
            <a:r>
              <a:rPr lang="en-US" dirty="0" err="1" smtClean="0"/>
              <a:t>Wx</a:t>
            </a:r>
            <a:r>
              <a:rPr lang="en-US" dirty="0" smtClean="0"/>
              <a:t> resource session</a:t>
            </a:r>
          </a:p>
          <a:p>
            <a:pPr lvl="1"/>
            <a:r>
              <a:rPr lang="en-US" dirty="0" smtClean="0"/>
              <a:t>A test drive</a:t>
            </a:r>
          </a:p>
        </p:txBody>
      </p:sp>
      <p:sp>
        <p:nvSpPr>
          <p:cNvPr id="6" name="TextBox 5"/>
          <p:cNvSpPr txBox="1"/>
          <p:nvPr/>
        </p:nvSpPr>
        <p:spPr>
          <a:xfrm>
            <a:off x="4495800" y="5334000"/>
            <a:ext cx="4495800" cy="1200329"/>
          </a:xfrm>
          <a:prstGeom prst="rect">
            <a:avLst/>
          </a:prstGeom>
          <a:noFill/>
          <a:ln>
            <a:solidFill>
              <a:srgbClr val="FF0000"/>
            </a:solidFill>
          </a:ln>
        </p:spPr>
        <p:txBody>
          <a:bodyPr wrap="square" rtlCol="0">
            <a:spAutoFit/>
          </a:bodyPr>
          <a:lstStyle/>
          <a:p>
            <a:pPr algn="ctr"/>
            <a:r>
              <a:rPr lang="en-US" sz="2400" dirty="0" smtClean="0"/>
              <a:t>Douglas K. Miller</a:t>
            </a:r>
          </a:p>
          <a:p>
            <a:pPr algn="ctr"/>
            <a:r>
              <a:rPr lang="en-US" sz="2400" dirty="0" smtClean="0"/>
              <a:t>Atmospheric Sciences Department</a:t>
            </a:r>
          </a:p>
          <a:p>
            <a:pPr algn="ctr"/>
            <a:r>
              <a:rPr lang="en-US" sz="2400" dirty="0" smtClean="0"/>
              <a:t>UNC Asheville</a:t>
            </a:r>
            <a:endParaRPr lang="en-US" sz="2400" dirty="0"/>
          </a:p>
        </p:txBody>
      </p:sp>
      <p:pic>
        <p:nvPicPr>
          <p:cNvPr id="8" name="Content Placeholder 7" descr="snow_guyot.JPG"/>
          <p:cNvPicPr>
            <a:picLocks noGrp="1" noChangeAspect="1"/>
          </p:cNvPicPr>
          <p:nvPr>
            <p:ph sz="half" idx="2"/>
          </p:nvPr>
        </p:nvPicPr>
        <p:blipFill>
          <a:blip r:embed="rId2" cstate="print"/>
          <a:stretch>
            <a:fillRect/>
          </a:stretch>
        </p:blipFill>
        <p:spPr>
          <a:xfrm>
            <a:off x="4464703" y="1752600"/>
            <a:ext cx="4526660" cy="339763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solidFill>
            <a:srgbClr val="FFFF00"/>
          </a:solidFill>
        </p:spPr>
        <p:txBody>
          <a:bodyPr>
            <a:normAutofit/>
          </a:bodyPr>
          <a:lstStyle/>
          <a:p>
            <a:r>
              <a:rPr lang="en-US" sz="4000" dirty="0"/>
              <a:t>Ordinary </a:t>
            </a:r>
            <a:r>
              <a:rPr lang="en-US" sz="4000" dirty="0" smtClean="0"/>
              <a:t>Thunderstorm Mature </a:t>
            </a:r>
            <a:r>
              <a:rPr lang="en-US" sz="4000" dirty="0"/>
              <a:t>Stage</a:t>
            </a:r>
          </a:p>
        </p:txBody>
      </p:sp>
      <p:sp>
        <p:nvSpPr>
          <p:cNvPr id="4101" name="Rectangle 5"/>
          <p:cNvSpPr>
            <a:spLocks noGrp="1" noChangeArrowheads="1"/>
          </p:cNvSpPr>
          <p:nvPr>
            <p:ph type="body" sz="half" idx="1"/>
          </p:nvPr>
        </p:nvSpPr>
        <p:spPr>
          <a:xfrm>
            <a:off x="457200" y="1600200"/>
            <a:ext cx="4038600" cy="4876800"/>
          </a:xfrm>
        </p:spPr>
        <p:txBody>
          <a:bodyPr>
            <a:noAutofit/>
          </a:bodyPr>
          <a:lstStyle/>
          <a:p>
            <a:pPr>
              <a:lnSpc>
                <a:spcPct val="80000"/>
              </a:lnSpc>
            </a:pPr>
            <a:r>
              <a:rPr lang="en-US" sz="2400" dirty="0" smtClean="0"/>
              <a:t>The </a:t>
            </a:r>
            <a:r>
              <a:rPr lang="en-US" sz="2400" dirty="0"/>
              <a:t>downdraft and updraft within the mature thunderstorm constitute a </a:t>
            </a:r>
            <a:r>
              <a:rPr lang="en-US" sz="2400" dirty="0" smtClean="0"/>
              <a:t>cell</a:t>
            </a:r>
            <a:endParaRPr lang="en-US" sz="2400" dirty="0"/>
          </a:p>
          <a:p>
            <a:pPr>
              <a:lnSpc>
                <a:spcPct val="80000"/>
              </a:lnSpc>
            </a:pPr>
            <a:r>
              <a:rPr lang="en-US" sz="2400" dirty="0"/>
              <a:t>This is the </a:t>
            </a:r>
            <a:r>
              <a:rPr lang="en-US" sz="2400" u="sng" dirty="0"/>
              <a:t>most intense stage</a:t>
            </a:r>
            <a:r>
              <a:rPr lang="en-US" sz="2400" dirty="0"/>
              <a:t> of </a:t>
            </a:r>
            <a:r>
              <a:rPr lang="en-US" sz="2400" dirty="0" smtClean="0"/>
              <a:t>an ordinary thunderstorm</a:t>
            </a:r>
            <a:endParaRPr lang="en-US" sz="2400" dirty="0"/>
          </a:p>
          <a:p>
            <a:pPr>
              <a:lnSpc>
                <a:spcPct val="80000"/>
              </a:lnSpc>
            </a:pPr>
            <a:r>
              <a:rPr lang="en-US" sz="2400" u="sng" dirty="0" smtClean="0"/>
              <a:t>Lightning  &amp; thunder, hail, heavy rain possible</a:t>
            </a:r>
          </a:p>
          <a:p>
            <a:pPr>
              <a:lnSpc>
                <a:spcPct val="80000"/>
              </a:lnSpc>
            </a:pPr>
            <a:r>
              <a:rPr lang="en-US" sz="2400" dirty="0" smtClean="0"/>
              <a:t>Often </a:t>
            </a:r>
            <a:r>
              <a:rPr lang="en-US" sz="2400" dirty="0"/>
              <a:t>a </a:t>
            </a:r>
            <a:r>
              <a:rPr lang="en-US" sz="2400" u="sng" dirty="0"/>
              <a:t>cold </a:t>
            </a:r>
            <a:r>
              <a:rPr lang="en-US" sz="2400" u="sng" dirty="0" err="1"/>
              <a:t>downrush</a:t>
            </a:r>
            <a:r>
              <a:rPr lang="en-US" sz="2400" u="sng" dirty="0"/>
              <a:t> of air</a:t>
            </a:r>
            <a:r>
              <a:rPr lang="en-US" sz="2400" dirty="0"/>
              <a:t> associated with the onset of </a:t>
            </a:r>
            <a:r>
              <a:rPr lang="en-US" sz="2400" dirty="0" smtClean="0"/>
              <a:t>precipitation – gust front</a:t>
            </a:r>
            <a:endParaRPr lang="en-US" sz="2400" dirty="0"/>
          </a:p>
        </p:txBody>
      </p:sp>
      <p:pic>
        <p:nvPicPr>
          <p:cNvPr id="4107" name="Picture 11" descr="15-01bB"/>
          <p:cNvPicPr>
            <a:picLocks noGrp="1" noChangeAspect="1" noChangeArrowheads="1"/>
          </p:cNvPicPr>
          <p:nvPr>
            <p:ph sz="half" idx="2"/>
          </p:nvPr>
        </p:nvPicPr>
        <p:blipFill>
          <a:blip r:embed="rId2" cstate="print"/>
          <a:srcRect/>
          <a:stretch>
            <a:fillRect/>
          </a:stretch>
        </p:blipFill>
        <p:spPr>
          <a:xfrm>
            <a:off x="4976813" y="1600200"/>
            <a:ext cx="3379787" cy="4525963"/>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15-02B"/>
          <p:cNvPicPr>
            <a:picLocks noChangeAspect="1" noChangeArrowheads="1"/>
          </p:cNvPicPr>
          <p:nvPr/>
        </p:nvPicPr>
        <p:blipFill>
          <a:blip r:embed="rId2" cstate="print"/>
          <a:srcRect/>
          <a:stretch>
            <a:fillRect/>
          </a:stretch>
        </p:blipFill>
        <p:spPr bwMode="auto">
          <a:xfrm>
            <a:off x="685800" y="457200"/>
            <a:ext cx="7620000" cy="4648200"/>
          </a:xfrm>
          <a:prstGeom prst="rect">
            <a:avLst/>
          </a:prstGeom>
          <a:noFill/>
        </p:spPr>
      </p:pic>
      <p:sp>
        <p:nvSpPr>
          <p:cNvPr id="6150" name="Rectangle 6"/>
          <p:cNvSpPr>
            <a:spLocks noChangeArrowheads="1"/>
          </p:cNvSpPr>
          <p:nvPr/>
        </p:nvSpPr>
        <p:spPr bwMode="auto">
          <a:xfrm>
            <a:off x="381000" y="5622102"/>
            <a:ext cx="8144474" cy="400110"/>
          </a:xfrm>
          <a:prstGeom prst="rect">
            <a:avLst/>
          </a:prstGeom>
          <a:noFill/>
          <a:ln w="9525">
            <a:noFill/>
            <a:miter lim="800000"/>
            <a:headEnd/>
            <a:tailEnd/>
          </a:ln>
          <a:effectLst/>
        </p:spPr>
        <p:txBody>
          <a:bodyPr wrap="none" anchor="ctr">
            <a:spAutoFit/>
          </a:bodyPr>
          <a:lstStyle/>
          <a:p>
            <a:r>
              <a:rPr lang="en-US" sz="2000" dirty="0"/>
              <a:t>An ordinary thunderstorm in its mature stage. Note the distinctive anvil top.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solidFill>
            <a:srgbClr val="FFFF00"/>
          </a:solidFill>
        </p:spPr>
        <p:txBody>
          <a:bodyPr>
            <a:normAutofit/>
          </a:bodyPr>
          <a:lstStyle/>
          <a:p>
            <a:r>
              <a:rPr lang="en-US" sz="4000" dirty="0" err="1" smtClean="0"/>
              <a:t>Supercell</a:t>
            </a:r>
            <a:r>
              <a:rPr lang="en-US" sz="4000" dirty="0" smtClean="0"/>
              <a:t> Thunderstorm</a:t>
            </a:r>
            <a:endParaRPr lang="en-US" sz="4000" dirty="0"/>
          </a:p>
        </p:txBody>
      </p:sp>
      <p:sp>
        <p:nvSpPr>
          <p:cNvPr id="4101" name="Rectangle 5"/>
          <p:cNvSpPr>
            <a:spLocks noGrp="1" noChangeArrowheads="1"/>
          </p:cNvSpPr>
          <p:nvPr>
            <p:ph type="body" sz="half" idx="1"/>
          </p:nvPr>
        </p:nvSpPr>
        <p:spPr>
          <a:xfrm>
            <a:off x="457200" y="1600200"/>
            <a:ext cx="4038600" cy="4876800"/>
          </a:xfrm>
        </p:spPr>
        <p:txBody>
          <a:bodyPr>
            <a:noAutofit/>
          </a:bodyPr>
          <a:lstStyle/>
          <a:p>
            <a:pPr>
              <a:lnSpc>
                <a:spcPct val="80000"/>
              </a:lnSpc>
            </a:pPr>
            <a:r>
              <a:rPr lang="en-US" sz="2400" dirty="0" smtClean="0"/>
              <a:t>“Peaceful coexistence” of the downdraft </a:t>
            </a:r>
            <a:r>
              <a:rPr lang="en-US" sz="2400" dirty="0"/>
              <a:t>and </a:t>
            </a:r>
            <a:r>
              <a:rPr lang="en-US" sz="2400" dirty="0" smtClean="0"/>
              <a:t>updraft</a:t>
            </a:r>
            <a:endParaRPr lang="en-US" sz="2400" dirty="0"/>
          </a:p>
          <a:p>
            <a:pPr>
              <a:lnSpc>
                <a:spcPct val="80000"/>
              </a:lnSpc>
            </a:pPr>
            <a:r>
              <a:rPr lang="en-US" sz="2400" dirty="0" smtClean="0"/>
              <a:t>Lifespan is much LONGER than for the ordinary thunderstorm (as long as 6 hours, or longer)</a:t>
            </a:r>
          </a:p>
          <a:p>
            <a:pPr>
              <a:lnSpc>
                <a:spcPct val="80000"/>
              </a:lnSpc>
            </a:pPr>
            <a:r>
              <a:rPr lang="en-US" sz="2400" dirty="0" smtClean="0"/>
              <a:t>Added lifespan makes severe weather (strong winds, large hail, and tornadoes) more likely</a:t>
            </a:r>
          </a:p>
          <a:p>
            <a:pPr>
              <a:lnSpc>
                <a:spcPct val="80000"/>
              </a:lnSpc>
            </a:pPr>
            <a:r>
              <a:rPr lang="en-US" sz="2400" u="sng" dirty="0" smtClean="0"/>
              <a:t>Most tornadoes</a:t>
            </a:r>
            <a:r>
              <a:rPr lang="en-US" sz="2400" dirty="0" smtClean="0"/>
              <a:t> in the U.S. are </a:t>
            </a:r>
            <a:r>
              <a:rPr lang="en-US" sz="2400" u="sng" dirty="0" smtClean="0"/>
              <a:t>produced by </a:t>
            </a:r>
            <a:r>
              <a:rPr lang="en-US" sz="2400" u="sng" dirty="0" err="1" smtClean="0"/>
              <a:t>supercell</a:t>
            </a:r>
            <a:r>
              <a:rPr lang="en-US" sz="2400" u="sng" dirty="0" smtClean="0"/>
              <a:t> thunderstorms</a:t>
            </a:r>
          </a:p>
          <a:p>
            <a:pPr>
              <a:lnSpc>
                <a:spcPct val="80000"/>
              </a:lnSpc>
            </a:pPr>
            <a:r>
              <a:rPr lang="en-US" sz="2400" dirty="0" smtClean="0"/>
              <a:t>27 April 2011 – Tuscaloosa tornado (example)</a:t>
            </a:r>
            <a:endParaRPr lang="en-US" sz="2400" dirty="0"/>
          </a:p>
        </p:txBody>
      </p:sp>
      <p:pic>
        <p:nvPicPr>
          <p:cNvPr id="6" name="Picture 7" descr="15-06B"/>
          <p:cNvPicPr>
            <a:picLocks noGrp="1" noChangeAspect="1" noChangeArrowheads="1"/>
          </p:cNvPicPr>
          <p:nvPr>
            <p:ph sz="half" idx="2"/>
          </p:nvPr>
        </p:nvPicPr>
        <p:blipFill>
          <a:blip r:embed="rId2" cstate="print"/>
          <a:srcRect/>
          <a:stretch>
            <a:fillRect/>
          </a:stretch>
        </p:blipFill>
        <p:spPr bwMode="auto">
          <a:xfrm>
            <a:off x="4648200" y="1475041"/>
            <a:ext cx="4378526" cy="294455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15-05B"/>
          <p:cNvPicPr>
            <a:picLocks noChangeAspect="1" noChangeArrowheads="1"/>
          </p:cNvPicPr>
          <p:nvPr/>
        </p:nvPicPr>
        <p:blipFill>
          <a:blip r:embed="rId2" cstate="print"/>
          <a:srcRect/>
          <a:stretch>
            <a:fillRect/>
          </a:stretch>
        </p:blipFill>
        <p:spPr bwMode="auto">
          <a:xfrm>
            <a:off x="762000" y="457200"/>
            <a:ext cx="7620000" cy="5219700"/>
          </a:xfrm>
          <a:prstGeom prst="rect">
            <a:avLst/>
          </a:prstGeom>
          <a:noFill/>
        </p:spPr>
      </p:pic>
      <p:sp>
        <p:nvSpPr>
          <p:cNvPr id="9222" name="Rectangle 6"/>
          <p:cNvSpPr>
            <a:spLocks noChangeArrowheads="1"/>
          </p:cNvSpPr>
          <p:nvPr/>
        </p:nvSpPr>
        <p:spPr bwMode="auto">
          <a:xfrm>
            <a:off x="911454" y="6079302"/>
            <a:ext cx="7546746" cy="400110"/>
          </a:xfrm>
          <a:prstGeom prst="rect">
            <a:avLst/>
          </a:prstGeom>
          <a:noFill/>
          <a:ln w="9525">
            <a:noFill/>
            <a:miter lim="800000"/>
            <a:headEnd/>
            <a:tailEnd/>
          </a:ln>
          <a:effectLst/>
        </p:spPr>
        <p:txBody>
          <a:bodyPr wrap="none" anchor="ctr">
            <a:spAutoFit/>
          </a:bodyPr>
          <a:lstStyle/>
          <a:p>
            <a:r>
              <a:rPr lang="en-US" sz="2000" dirty="0"/>
              <a:t>A </a:t>
            </a:r>
            <a:r>
              <a:rPr lang="en-US" sz="2000" dirty="0" err="1" smtClean="0"/>
              <a:t>Supercell</a:t>
            </a:r>
            <a:r>
              <a:rPr lang="en-US" sz="2000" dirty="0" smtClean="0"/>
              <a:t> T-storm with a </a:t>
            </a:r>
            <a:r>
              <a:rPr lang="en-US" sz="2000" dirty="0"/>
              <a:t>tornado extending downward from its base.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sted Image"/>
          <p:cNvPicPr>
            <a:picLocks noChangeAspect="1" noChangeArrowheads="1"/>
          </p:cNvPicPr>
          <p:nvPr/>
        </p:nvPicPr>
        <p:blipFill>
          <a:blip r:embed="rId2" cstate="print"/>
          <a:srcRect/>
          <a:stretch>
            <a:fillRect/>
          </a:stretch>
        </p:blipFill>
        <p:spPr bwMode="auto">
          <a:xfrm>
            <a:off x="155575" y="1676400"/>
            <a:ext cx="8850218" cy="4572000"/>
          </a:xfrm>
          <a:prstGeom prst="rect">
            <a:avLst/>
          </a:prstGeom>
          <a:noFill/>
        </p:spPr>
      </p:pic>
      <p:sp>
        <p:nvSpPr>
          <p:cNvPr id="6" name="TextBox 5"/>
          <p:cNvSpPr txBox="1"/>
          <p:nvPr/>
        </p:nvSpPr>
        <p:spPr>
          <a:xfrm>
            <a:off x="1222479" y="6400800"/>
            <a:ext cx="6397521" cy="276999"/>
          </a:xfrm>
          <a:prstGeom prst="rect">
            <a:avLst/>
          </a:prstGeom>
          <a:noFill/>
        </p:spPr>
        <p:txBody>
          <a:bodyPr wrap="none" rtlCol="0">
            <a:spAutoFit/>
          </a:bodyPr>
          <a:lstStyle/>
          <a:p>
            <a:r>
              <a:rPr lang="en-US" sz="1200" dirty="0" smtClean="0"/>
              <a:t>http://www.talkweather.com/forums/index.php?/topic/56530-supercell-tracks-from-april-27-2011/</a:t>
            </a:r>
            <a:endParaRPr lang="en-US" sz="1200" dirty="0"/>
          </a:p>
        </p:txBody>
      </p:sp>
      <p:sp>
        <p:nvSpPr>
          <p:cNvPr id="7" name="Rectangle 4"/>
          <p:cNvSpPr txBox="1">
            <a:spLocks noChangeArrowheads="1"/>
          </p:cNvSpPr>
          <p:nvPr/>
        </p:nvSpPr>
        <p:spPr>
          <a:xfrm>
            <a:off x="457200" y="274638"/>
            <a:ext cx="8229600" cy="1143000"/>
          </a:xfrm>
          <a:prstGeom prst="rect">
            <a:avLst/>
          </a:prstGeom>
          <a:no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chemeClr val="tx1"/>
                </a:solidFill>
                <a:effectLst/>
                <a:uLnTx/>
                <a:uFillTx/>
                <a:latin typeface="+mj-lt"/>
                <a:ea typeface="+mj-ea"/>
                <a:cs typeface="+mj-cs"/>
              </a:rPr>
              <a:t>Supercell</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Tracks</a:t>
            </a:r>
            <a:r>
              <a:rPr kumimoji="0" lang="en-US" sz="4000" b="0" i="0" u="none" strike="noStrike" kern="1200" cap="none" spc="0" normalizeH="0" noProof="0" dirty="0" smtClean="0">
                <a:ln>
                  <a:noFill/>
                </a:ln>
                <a:solidFill>
                  <a:schemeClr val="tx1"/>
                </a:solidFill>
                <a:effectLst/>
                <a:uLnTx/>
                <a:uFillTx/>
                <a:latin typeface="+mj-lt"/>
                <a:ea typeface="+mj-ea"/>
                <a:cs typeface="+mj-cs"/>
              </a:rPr>
              <a:t> – 27 April 2011</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7"/>
          <p:cNvSpPr>
            <a:spLocks noChangeArrowheads="1"/>
          </p:cNvSpPr>
          <p:nvPr/>
        </p:nvSpPr>
        <p:spPr bwMode="auto">
          <a:xfrm>
            <a:off x="2209800" y="457200"/>
            <a:ext cx="4991100" cy="1143000"/>
          </a:xfrm>
          <a:prstGeom prst="rect">
            <a:avLst/>
          </a:prstGeom>
          <a:solidFill>
            <a:schemeClr val="bg1"/>
          </a:solidFill>
          <a:ln w="12700">
            <a:noFill/>
            <a:miter lim="800000"/>
            <a:headEnd/>
            <a:tailEnd/>
          </a:ln>
        </p:spPr>
        <p:txBody>
          <a:bodyPr lIns="90488" tIns="44450" rIns="90488" bIns="44450" anchor="ctr"/>
          <a:lstStyle/>
          <a:p>
            <a:pPr eaLnBrk="0" hangingPunct="0"/>
            <a:r>
              <a:rPr lang="en-US" sz="4400">
                <a:latin typeface="Wingdings" pitchFamily="2" charset="2"/>
                <a:cs typeface="Times New Roman" pitchFamily="18" charset="0"/>
              </a:rPr>
              <a:t> </a:t>
            </a:r>
            <a:r>
              <a:rPr lang="en-US" sz="4400" b="1">
                <a:solidFill>
                  <a:srgbClr val="FF0000"/>
                </a:solidFill>
                <a:latin typeface="FrizQuadrata BT"/>
                <a:cs typeface="Times New Roman" pitchFamily="18" charset="0"/>
              </a:rPr>
              <a:t>April 27, 2011</a:t>
            </a:r>
            <a:endParaRPr lang="en-US" sz="4400">
              <a:solidFill>
                <a:schemeClr val="tx2"/>
              </a:solidFill>
            </a:endParaRPr>
          </a:p>
        </p:txBody>
      </p:sp>
      <p:sp>
        <p:nvSpPr>
          <p:cNvPr id="101380" name="Text Box 4"/>
          <p:cNvSpPr txBox="1">
            <a:spLocks noChangeArrowheads="1"/>
          </p:cNvSpPr>
          <p:nvPr/>
        </p:nvSpPr>
        <p:spPr bwMode="auto">
          <a:xfrm>
            <a:off x="1736725" y="6459538"/>
            <a:ext cx="2570163" cy="244475"/>
          </a:xfrm>
          <a:prstGeom prst="rect">
            <a:avLst/>
          </a:prstGeom>
          <a:noFill/>
          <a:ln w="9525">
            <a:noFill/>
            <a:miter lim="800000"/>
            <a:headEnd/>
            <a:tailEnd/>
          </a:ln>
          <a:effectLst/>
        </p:spPr>
        <p:txBody>
          <a:bodyPr wrap="none">
            <a:spAutoFit/>
          </a:bodyPr>
          <a:lstStyle/>
          <a:p>
            <a:r>
              <a:rPr lang="en-US" sz="1000">
                <a:solidFill>
                  <a:schemeClr val="bg1"/>
                </a:solidFill>
                <a:hlinkClick r:id="rId2"/>
              </a:rPr>
              <a:t>http://www.srh.noaa.gov/srh/ssd/mapping/</a:t>
            </a:r>
            <a:r>
              <a:rPr lang="en-US" sz="1000">
                <a:solidFill>
                  <a:schemeClr val="bg1"/>
                </a:solidFill>
              </a:rPr>
              <a:t> </a:t>
            </a:r>
          </a:p>
        </p:txBody>
      </p:sp>
      <p:pic>
        <p:nvPicPr>
          <p:cNvPr id="101381" name="Picture 5"/>
          <p:cNvPicPr>
            <a:picLocks noChangeAspect="1" noChangeArrowheads="1"/>
          </p:cNvPicPr>
          <p:nvPr/>
        </p:nvPicPr>
        <p:blipFill>
          <a:blip r:embed="rId3" cstate="print"/>
          <a:srcRect/>
          <a:stretch>
            <a:fillRect/>
          </a:stretch>
        </p:blipFill>
        <p:spPr bwMode="auto">
          <a:xfrm>
            <a:off x="100013" y="7938"/>
            <a:ext cx="8943975" cy="6840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solidFill>
            <a:srgbClr val="FFFF00"/>
          </a:solidFill>
        </p:spPr>
        <p:txBody>
          <a:bodyPr>
            <a:normAutofit/>
          </a:bodyPr>
          <a:lstStyle/>
          <a:p>
            <a:r>
              <a:rPr lang="en-US" sz="4000" dirty="0" smtClean="0"/>
              <a:t>Squall Line Thunderstorm</a:t>
            </a:r>
            <a:endParaRPr lang="en-US" sz="4000" dirty="0"/>
          </a:p>
        </p:txBody>
      </p:sp>
      <p:sp>
        <p:nvSpPr>
          <p:cNvPr id="4101" name="Rectangle 5"/>
          <p:cNvSpPr>
            <a:spLocks noGrp="1" noChangeArrowheads="1"/>
          </p:cNvSpPr>
          <p:nvPr>
            <p:ph type="body" sz="half" idx="1"/>
          </p:nvPr>
        </p:nvSpPr>
        <p:spPr>
          <a:xfrm>
            <a:off x="457200" y="1600200"/>
            <a:ext cx="4038600" cy="4876800"/>
          </a:xfrm>
        </p:spPr>
        <p:txBody>
          <a:bodyPr>
            <a:noAutofit/>
          </a:bodyPr>
          <a:lstStyle/>
          <a:p>
            <a:pPr>
              <a:lnSpc>
                <a:spcPct val="80000"/>
              </a:lnSpc>
            </a:pPr>
            <a:r>
              <a:rPr lang="en-US" sz="2400" dirty="0" smtClean="0"/>
              <a:t>A line of thunderstorms that often form along or ahead of a cold front associated with a synoptic-scale cyclone (2000 km or 1243 mile horizontal scale)</a:t>
            </a:r>
          </a:p>
          <a:p>
            <a:pPr>
              <a:lnSpc>
                <a:spcPct val="80000"/>
              </a:lnSpc>
            </a:pPr>
            <a:r>
              <a:rPr lang="en-US" sz="2400" dirty="0" smtClean="0"/>
              <a:t>Most persistent and damaging squall lines occur in the spring</a:t>
            </a:r>
          </a:p>
          <a:p>
            <a:pPr>
              <a:lnSpc>
                <a:spcPct val="80000"/>
              </a:lnSpc>
            </a:pPr>
            <a:r>
              <a:rPr lang="en-US" sz="2400" dirty="0" smtClean="0"/>
              <a:t>Can also have a </a:t>
            </a:r>
            <a:r>
              <a:rPr lang="en-US" sz="2400" smtClean="0"/>
              <a:t>long lifespan (~6 hours)</a:t>
            </a:r>
            <a:endParaRPr lang="en-US" sz="2400" dirty="0" smtClean="0"/>
          </a:p>
          <a:p>
            <a:pPr>
              <a:lnSpc>
                <a:spcPct val="80000"/>
              </a:lnSpc>
            </a:pPr>
            <a:r>
              <a:rPr lang="en-US" sz="2400" dirty="0" smtClean="0"/>
              <a:t>Recent studies suggest that most nighttime tornadoes are produced by squall lines</a:t>
            </a:r>
            <a:endParaRPr lang="en-US" sz="2400" dirty="0"/>
          </a:p>
        </p:txBody>
      </p:sp>
      <p:sp>
        <p:nvSpPr>
          <p:cNvPr id="5" name="Content Placeholder 4"/>
          <p:cNvSpPr>
            <a:spLocks noGrp="1"/>
          </p:cNvSpPr>
          <p:nvPr>
            <p:ph sz="half" idx="2"/>
          </p:nvPr>
        </p:nvSpPr>
        <p:spPr/>
        <p:txBody>
          <a:bodyPr/>
          <a:lstStyle/>
          <a:p>
            <a:pPr>
              <a:buNone/>
            </a:pPr>
            <a:endParaRPr lang="en-US" dirty="0"/>
          </a:p>
        </p:txBody>
      </p:sp>
      <p:pic>
        <p:nvPicPr>
          <p:cNvPr id="26626" name="Picture 2" descr="http://www.geography.hunter.cuny.edu/%7Etbw/wc.notes/10.thunderstorms.tornadoes/squall.lines.tornadoes.jpg"/>
          <p:cNvPicPr>
            <a:picLocks noChangeAspect="1" noChangeArrowheads="1"/>
          </p:cNvPicPr>
          <p:nvPr/>
        </p:nvPicPr>
        <p:blipFill>
          <a:blip r:embed="rId2" cstate="print"/>
          <a:srcRect/>
          <a:stretch>
            <a:fillRect/>
          </a:stretch>
        </p:blipFill>
        <p:spPr bwMode="auto">
          <a:xfrm>
            <a:off x="4572000" y="1578991"/>
            <a:ext cx="4191000" cy="4974209"/>
          </a:xfrm>
          <a:prstGeom prst="rect">
            <a:avLst/>
          </a:prstGeom>
          <a:noFill/>
        </p:spPr>
      </p:pic>
      <p:sp>
        <p:nvSpPr>
          <p:cNvPr id="6" name="TextBox 5"/>
          <p:cNvSpPr txBox="1"/>
          <p:nvPr/>
        </p:nvSpPr>
        <p:spPr>
          <a:xfrm>
            <a:off x="936990" y="6553200"/>
            <a:ext cx="6987810" cy="276999"/>
          </a:xfrm>
          <a:prstGeom prst="rect">
            <a:avLst/>
          </a:prstGeom>
          <a:noFill/>
        </p:spPr>
        <p:txBody>
          <a:bodyPr wrap="none" rtlCol="0">
            <a:spAutoFit/>
          </a:bodyPr>
          <a:lstStyle/>
          <a:p>
            <a:r>
              <a:rPr lang="en-US" sz="1200" dirty="0" smtClean="0"/>
              <a:t>http://www.geography.hunter.cuny.edu/~tbw/wc.notes/10.thunderstorms.tornadoes/squalls_tornadoes.htm</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noFill/>
        </p:spPr>
        <p:txBody>
          <a:bodyPr>
            <a:normAutofit/>
          </a:bodyPr>
          <a:lstStyle/>
          <a:p>
            <a:r>
              <a:rPr lang="en-US" sz="4000" dirty="0" smtClean="0"/>
              <a:t>Squall Line Thunderstorm</a:t>
            </a:r>
            <a:endParaRPr lang="en-US" sz="4000" dirty="0"/>
          </a:p>
        </p:txBody>
      </p:sp>
      <p:sp>
        <p:nvSpPr>
          <p:cNvPr id="4101" name="Rectangle 5"/>
          <p:cNvSpPr>
            <a:spLocks noGrp="1" noChangeArrowheads="1"/>
          </p:cNvSpPr>
          <p:nvPr>
            <p:ph type="body" sz="half" idx="1"/>
          </p:nvPr>
        </p:nvSpPr>
        <p:spPr>
          <a:xfrm>
            <a:off x="457200" y="1600200"/>
            <a:ext cx="4038600" cy="4876800"/>
          </a:xfrm>
        </p:spPr>
        <p:txBody>
          <a:bodyPr>
            <a:noAutofit/>
          </a:bodyPr>
          <a:lstStyle/>
          <a:p>
            <a:pPr>
              <a:lnSpc>
                <a:spcPct val="80000"/>
              </a:lnSpc>
            </a:pPr>
            <a:r>
              <a:rPr lang="en-US" sz="2400" dirty="0" smtClean="0"/>
              <a:t>Tornadoes can form at the far northern and southern ends of a “bowing” squall line</a:t>
            </a:r>
            <a:endParaRPr lang="en-US" sz="2400" dirty="0"/>
          </a:p>
        </p:txBody>
      </p:sp>
      <p:sp>
        <p:nvSpPr>
          <p:cNvPr id="5" name="Content Placeholder 4"/>
          <p:cNvSpPr>
            <a:spLocks noGrp="1"/>
          </p:cNvSpPr>
          <p:nvPr>
            <p:ph sz="half" idx="2"/>
          </p:nvPr>
        </p:nvSpPr>
        <p:spPr/>
        <p:txBody>
          <a:bodyPr/>
          <a:lstStyle/>
          <a:p>
            <a:pPr>
              <a:buNone/>
            </a:pPr>
            <a:endParaRPr lang="en-US" dirty="0"/>
          </a:p>
        </p:txBody>
      </p:sp>
      <p:pic>
        <p:nvPicPr>
          <p:cNvPr id="35844" name="Picture 4" descr="http://www.srh.noaa.gov/images/bmx/significant_events/2006/03_09/Images/ref.jpg"/>
          <p:cNvPicPr>
            <a:picLocks noChangeAspect="1" noChangeArrowheads="1"/>
          </p:cNvPicPr>
          <p:nvPr/>
        </p:nvPicPr>
        <p:blipFill>
          <a:blip r:embed="rId2" cstate="print"/>
          <a:srcRect/>
          <a:stretch>
            <a:fillRect/>
          </a:stretch>
        </p:blipFill>
        <p:spPr bwMode="auto">
          <a:xfrm>
            <a:off x="4495800" y="1888573"/>
            <a:ext cx="4572000" cy="4359827"/>
          </a:xfrm>
          <a:prstGeom prst="rect">
            <a:avLst/>
          </a:prstGeom>
          <a:noFill/>
        </p:spPr>
      </p:pic>
      <p:sp>
        <p:nvSpPr>
          <p:cNvPr id="8" name="TextBox 7"/>
          <p:cNvSpPr txBox="1"/>
          <p:nvPr/>
        </p:nvSpPr>
        <p:spPr>
          <a:xfrm>
            <a:off x="5662949" y="1459468"/>
            <a:ext cx="2414251" cy="369332"/>
          </a:xfrm>
          <a:prstGeom prst="rect">
            <a:avLst/>
          </a:prstGeom>
          <a:noFill/>
        </p:spPr>
        <p:txBody>
          <a:bodyPr wrap="none" rtlCol="0">
            <a:spAutoFit/>
          </a:bodyPr>
          <a:lstStyle/>
          <a:p>
            <a:r>
              <a:rPr lang="en-US" dirty="0" smtClean="0"/>
              <a:t>Alabama, 9 March 2006</a:t>
            </a:r>
            <a:endParaRPr lang="en-US" dirty="0"/>
          </a:p>
        </p:txBody>
      </p:sp>
      <p:sp>
        <p:nvSpPr>
          <p:cNvPr id="9" name="TextBox 8"/>
          <p:cNvSpPr txBox="1"/>
          <p:nvPr/>
        </p:nvSpPr>
        <p:spPr>
          <a:xfrm>
            <a:off x="5170043" y="6400800"/>
            <a:ext cx="3440557" cy="276999"/>
          </a:xfrm>
          <a:prstGeom prst="rect">
            <a:avLst/>
          </a:prstGeom>
          <a:noFill/>
        </p:spPr>
        <p:txBody>
          <a:bodyPr wrap="none" rtlCol="0">
            <a:spAutoFit/>
          </a:bodyPr>
          <a:lstStyle/>
          <a:p>
            <a:r>
              <a:rPr lang="en-US" sz="1200" dirty="0" smtClean="0"/>
              <a:t>http://www.srh.noaa.gov/bmx/?n=event_03092006</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sights</a:t>
            </a:r>
            <a:endParaRPr lang="en-US" dirty="0">
              <a:solidFill>
                <a:srgbClr val="FF0000"/>
              </a:solidFill>
            </a:endParaRPr>
          </a:p>
          <a:p>
            <a:pPr lvl="1"/>
            <a:r>
              <a:rPr lang="en-US" dirty="0" smtClean="0">
                <a:solidFill>
                  <a:srgbClr val="FF0000"/>
                </a:solidFill>
              </a:rPr>
              <a:t>Warm</a:t>
            </a:r>
            <a:r>
              <a:rPr lang="en-US" dirty="0" smtClean="0"/>
              <a:t> season</a:t>
            </a:r>
          </a:p>
          <a:p>
            <a:pPr lvl="2"/>
            <a:r>
              <a:rPr lang="en-US" dirty="0" smtClean="0"/>
              <a:t>Clouds thickening (can’t see sun) </a:t>
            </a:r>
            <a:r>
              <a:rPr lang="en-US" dirty="0" smtClean="0">
                <a:sym typeface="Wingdings" pitchFamily="2" charset="2"/>
              </a:rPr>
              <a:t> storm approaching</a:t>
            </a:r>
          </a:p>
          <a:p>
            <a:pPr lvl="2"/>
            <a:r>
              <a:rPr lang="en-US" dirty="0" smtClean="0">
                <a:sym typeface="Wingdings" pitchFamily="2" charset="2"/>
              </a:rPr>
              <a:t>Wind speeds pick up (approaching gust front)</a:t>
            </a:r>
          </a:p>
          <a:p>
            <a:pPr lvl="2"/>
            <a:r>
              <a:rPr lang="en-US" dirty="0" smtClean="0">
                <a:sym typeface="Wingdings" pitchFamily="2" charset="2"/>
              </a:rPr>
              <a:t>Wind direction can indicate T-storm center location, but mountains &amp; valleys complicate its interpretation</a:t>
            </a:r>
          </a:p>
        </p:txBody>
      </p:sp>
      <p:sp>
        <p:nvSpPr>
          <p:cNvPr id="5" name="Content Placeholder 4"/>
          <p:cNvSpPr>
            <a:spLocks noGrp="1"/>
          </p:cNvSpPr>
          <p:nvPr>
            <p:ph sz="half" idx="2"/>
          </p:nvPr>
        </p:nvSpPr>
        <p:spPr/>
        <p:txBody>
          <a:bodyPr/>
          <a:lstStyle/>
          <a:p>
            <a:endParaRPr lang="en-US"/>
          </a:p>
        </p:txBody>
      </p:sp>
      <p:pic>
        <p:nvPicPr>
          <p:cNvPr id="25602" name="Picture 2" descr="http://sphotos-a.xx.fbcdn.net/hphotos-snc6/228914_10150333200294714_4403391_n.jpg"/>
          <p:cNvPicPr>
            <a:picLocks noChangeAspect="1" noChangeArrowheads="1"/>
          </p:cNvPicPr>
          <p:nvPr/>
        </p:nvPicPr>
        <p:blipFill>
          <a:blip r:embed="rId2" cstate="print"/>
          <a:srcRect/>
          <a:stretch>
            <a:fillRect/>
          </a:stretch>
        </p:blipFill>
        <p:spPr bwMode="auto">
          <a:xfrm>
            <a:off x="4495800" y="1447800"/>
            <a:ext cx="4457700" cy="3343275"/>
          </a:xfrm>
          <a:prstGeom prst="rect">
            <a:avLst/>
          </a:prstGeom>
          <a:noFill/>
        </p:spPr>
      </p:pic>
      <p:sp>
        <p:nvSpPr>
          <p:cNvPr id="7" name="TextBox 6"/>
          <p:cNvSpPr txBox="1"/>
          <p:nvPr/>
        </p:nvSpPr>
        <p:spPr>
          <a:xfrm>
            <a:off x="5562600" y="4419600"/>
            <a:ext cx="2415790" cy="369332"/>
          </a:xfrm>
          <a:prstGeom prst="rect">
            <a:avLst/>
          </a:prstGeom>
          <a:noFill/>
        </p:spPr>
        <p:txBody>
          <a:bodyPr wrap="none" rtlCol="0">
            <a:spAutoFit/>
          </a:bodyPr>
          <a:lstStyle/>
          <a:p>
            <a:r>
              <a:rPr lang="en-US" dirty="0" smtClean="0">
                <a:solidFill>
                  <a:schemeClr val="bg1"/>
                </a:solidFill>
              </a:rPr>
              <a:t>Courtesy: Daniel Martin</a:t>
            </a:r>
            <a:endParaRPr lang="en-US" dirty="0">
              <a:solidFill>
                <a:schemeClr val="bg1"/>
              </a:solidFill>
            </a:endParaRPr>
          </a:p>
        </p:txBody>
      </p:sp>
    </p:spTree>
    <p:extLst>
      <p:ext uri="{BB962C8B-B14F-4D97-AF65-F5344CB8AC3E}">
        <p14:creationId xmlns:p14="http://schemas.microsoft.com/office/powerpoint/2010/main" xmlns="" val="3279905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sounds</a:t>
            </a:r>
            <a:endParaRPr lang="en-US" dirty="0">
              <a:solidFill>
                <a:srgbClr val="FF0000"/>
              </a:solidFill>
            </a:endParaRPr>
          </a:p>
          <a:p>
            <a:pPr lvl="1"/>
            <a:r>
              <a:rPr lang="en-US" dirty="0">
                <a:solidFill>
                  <a:srgbClr val="0070C0"/>
                </a:solidFill>
              </a:rPr>
              <a:t>Cool</a:t>
            </a:r>
            <a:r>
              <a:rPr lang="en-US" dirty="0"/>
              <a:t> </a:t>
            </a:r>
            <a:r>
              <a:rPr lang="en-US" dirty="0" smtClean="0"/>
              <a:t>season &amp; </a:t>
            </a:r>
            <a:r>
              <a:rPr lang="en-US" dirty="0">
                <a:solidFill>
                  <a:srgbClr val="FF0000"/>
                </a:solidFill>
              </a:rPr>
              <a:t>Warm</a:t>
            </a:r>
            <a:r>
              <a:rPr lang="en-US" dirty="0"/>
              <a:t> </a:t>
            </a:r>
            <a:r>
              <a:rPr lang="en-US" dirty="0" smtClean="0"/>
              <a:t>season</a:t>
            </a:r>
          </a:p>
          <a:p>
            <a:pPr lvl="2"/>
            <a:r>
              <a:rPr lang="en-US" dirty="0" smtClean="0"/>
              <a:t>Gusts (indicated by tree movement) can warn of potential wind-throw</a:t>
            </a:r>
          </a:p>
          <a:p>
            <a:pPr lvl="2"/>
            <a:r>
              <a:rPr lang="en-US" dirty="0" smtClean="0"/>
              <a:t>“Roar” warns of sustained windy period and strong gusts</a:t>
            </a:r>
            <a:endParaRPr lang="en-US" dirty="0"/>
          </a:p>
        </p:txBody>
      </p:sp>
      <p:pic>
        <p:nvPicPr>
          <p:cNvPr id="8" name="Content Placeholder 7" descr="snow_guyot.JPG"/>
          <p:cNvPicPr>
            <a:picLocks noGrp="1" noChangeAspect="1"/>
          </p:cNvPicPr>
          <p:nvPr>
            <p:ph sz="half" idx="2"/>
          </p:nvPr>
        </p:nvPicPr>
        <p:blipFill>
          <a:blip r:embed="rId2" cstate="print"/>
          <a:stretch>
            <a:fillRect/>
          </a:stretch>
        </p:blipFill>
        <p:spPr>
          <a:xfrm>
            <a:off x="4464703" y="1752600"/>
            <a:ext cx="4526660" cy="3397633"/>
          </a:xfrm>
        </p:spPr>
      </p:pic>
    </p:spTree>
    <p:extLst>
      <p:ext uri="{BB962C8B-B14F-4D97-AF65-F5344CB8AC3E}">
        <p14:creationId xmlns:p14="http://schemas.microsoft.com/office/powerpoint/2010/main" xmlns="" val="3135955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lnSpcReduction="10000"/>
          </a:bodyPr>
          <a:lstStyle/>
          <a:p>
            <a:r>
              <a:rPr lang="en-US" dirty="0" smtClean="0"/>
              <a:t>Hypothermia</a:t>
            </a:r>
          </a:p>
          <a:p>
            <a:pPr lvl="1"/>
            <a:r>
              <a:rPr lang="en-US" dirty="0" smtClean="0"/>
              <a:t>strong winds, cold air, damp clothing</a:t>
            </a:r>
            <a:endParaRPr lang="en-US" dirty="0"/>
          </a:p>
          <a:p>
            <a:r>
              <a:rPr lang="en-US" dirty="0" smtClean="0"/>
              <a:t>Electrocution</a:t>
            </a:r>
          </a:p>
          <a:p>
            <a:pPr lvl="1"/>
            <a:r>
              <a:rPr lang="en-US" dirty="0" smtClean="0"/>
              <a:t>thunderstorms</a:t>
            </a:r>
          </a:p>
          <a:p>
            <a:r>
              <a:rPr lang="en-US" dirty="0" smtClean="0"/>
              <a:t>Drowning</a:t>
            </a:r>
          </a:p>
          <a:p>
            <a:pPr lvl="1"/>
            <a:r>
              <a:rPr lang="en-US" dirty="0" smtClean="0"/>
              <a:t>persistent or sudden intense rainfall</a:t>
            </a:r>
          </a:p>
          <a:p>
            <a:r>
              <a:rPr lang="en-US" dirty="0" smtClean="0"/>
              <a:t>Blunt force trauma</a:t>
            </a:r>
          </a:p>
          <a:p>
            <a:pPr lvl="1"/>
            <a:r>
              <a:rPr lang="en-US" dirty="0" smtClean="0"/>
              <a:t>wind-throw, slipping and falling, rock slides/ debris flows</a:t>
            </a:r>
          </a:p>
        </p:txBody>
      </p:sp>
      <p:sp>
        <p:nvSpPr>
          <p:cNvPr id="5" name="Content Placeholder 4"/>
          <p:cNvSpPr>
            <a:spLocks noGrp="1"/>
          </p:cNvSpPr>
          <p:nvPr>
            <p:ph sz="half" idx="2"/>
          </p:nvPr>
        </p:nvSpPr>
        <p:spPr/>
        <p:txBody>
          <a:bodyPr/>
          <a:lstStyle/>
          <a:p>
            <a:endParaRPr lang="en-US" dirty="0"/>
          </a:p>
        </p:txBody>
      </p:sp>
      <p:pic>
        <p:nvPicPr>
          <p:cNvPr id="41986" name="Picture 2" descr="http://sphotos-b.xx.fbcdn.net/hphotos-snc7/294980_10150991042689714_879789721_n.jpg"/>
          <p:cNvPicPr>
            <a:picLocks noChangeAspect="1" noChangeArrowheads="1"/>
          </p:cNvPicPr>
          <p:nvPr/>
        </p:nvPicPr>
        <p:blipFill>
          <a:blip r:embed="rId2" cstate="print"/>
          <a:srcRect/>
          <a:stretch>
            <a:fillRect/>
          </a:stretch>
        </p:blipFill>
        <p:spPr bwMode="auto">
          <a:xfrm>
            <a:off x="4536440" y="1447800"/>
            <a:ext cx="4470400" cy="3352800"/>
          </a:xfrm>
          <a:prstGeom prst="rect">
            <a:avLst/>
          </a:prstGeom>
          <a:noFill/>
        </p:spPr>
      </p:pic>
      <p:sp>
        <p:nvSpPr>
          <p:cNvPr id="7" name="TextBox 6"/>
          <p:cNvSpPr txBox="1"/>
          <p:nvPr/>
        </p:nvSpPr>
        <p:spPr>
          <a:xfrm>
            <a:off x="5638800" y="4888468"/>
            <a:ext cx="2415790" cy="369332"/>
          </a:xfrm>
          <a:prstGeom prst="rect">
            <a:avLst/>
          </a:prstGeom>
          <a:noFill/>
        </p:spPr>
        <p:txBody>
          <a:bodyPr wrap="none" rtlCol="0">
            <a:spAutoFit/>
          </a:bodyPr>
          <a:lstStyle/>
          <a:p>
            <a:r>
              <a:rPr lang="en-US" dirty="0" smtClean="0"/>
              <a:t>Courtesy: Daniel Martin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sounds</a:t>
            </a:r>
            <a:endParaRPr lang="en-US" dirty="0">
              <a:solidFill>
                <a:srgbClr val="FF0000"/>
              </a:solidFill>
            </a:endParaRPr>
          </a:p>
          <a:p>
            <a:pPr lvl="1"/>
            <a:r>
              <a:rPr lang="en-US" dirty="0" smtClean="0">
                <a:solidFill>
                  <a:srgbClr val="FF0000"/>
                </a:solidFill>
              </a:rPr>
              <a:t>Warm</a:t>
            </a:r>
            <a:r>
              <a:rPr lang="en-US" dirty="0" smtClean="0"/>
              <a:t> season</a:t>
            </a:r>
          </a:p>
          <a:p>
            <a:pPr lvl="2"/>
            <a:r>
              <a:rPr lang="en-US" dirty="0" smtClean="0"/>
              <a:t>Thunder – indicates proximity of lightning-generating T-storm cell</a:t>
            </a:r>
            <a:endParaRPr lang="en-US" dirty="0"/>
          </a:p>
        </p:txBody>
      </p:sp>
      <p:sp>
        <p:nvSpPr>
          <p:cNvPr id="5" name="Content Placeholder 4"/>
          <p:cNvSpPr>
            <a:spLocks noGrp="1"/>
          </p:cNvSpPr>
          <p:nvPr>
            <p:ph sz="half" idx="2"/>
          </p:nvPr>
        </p:nvSpPr>
        <p:spPr/>
        <p:txBody>
          <a:bodyPr/>
          <a:lstStyle/>
          <a:p>
            <a:endParaRPr lang="en-US"/>
          </a:p>
        </p:txBody>
      </p:sp>
      <p:pic>
        <p:nvPicPr>
          <p:cNvPr id="23554" name="Picture 2" descr="http://sphotos-a.xx.fbcdn.net/hphotos-snc6/262489_10150333202979714_7832306_n.jpg"/>
          <p:cNvPicPr>
            <a:picLocks noChangeAspect="1" noChangeArrowheads="1"/>
          </p:cNvPicPr>
          <p:nvPr/>
        </p:nvPicPr>
        <p:blipFill>
          <a:blip r:embed="rId2" cstate="print"/>
          <a:srcRect/>
          <a:stretch>
            <a:fillRect/>
          </a:stretch>
        </p:blipFill>
        <p:spPr bwMode="auto">
          <a:xfrm>
            <a:off x="4591051" y="533400"/>
            <a:ext cx="4400549" cy="5867400"/>
          </a:xfrm>
          <a:prstGeom prst="rect">
            <a:avLst/>
          </a:prstGeom>
          <a:noFill/>
        </p:spPr>
      </p:pic>
      <p:sp>
        <p:nvSpPr>
          <p:cNvPr id="7" name="TextBox 6"/>
          <p:cNvSpPr txBox="1"/>
          <p:nvPr/>
        </p:nvSpPr>
        <p:spPr>
          <a:xfrm>
            <a:off x="5562600" y="6412468"/>
            <a:ext cx="2415790" cy="369332"/>
          </a:xfrm>
          <a:prstGeom prst="rect">
            <a:avLst/>
          </a:prstGeom>
          <a:noFill/>
        </p:spPr>
        <p:txBody>
          <a:bodyPr wrap="none" rtlCol="0">
            <a:spAutoFit/>
          </a:bodyPr>
          <a:lstStyle/>
          <a:p>
            <a:r>
              <a:rPr lang="en-US" dirty="0" smtClean="0"/>
              <a:t>Courtesy: Daniel Martin</a:t>
            </a:r>
            <a:endParaRPr lang="en-US" dirty="0"/>
          </a:p>
        </p:txBody>
      </p:sp>
    </p:spTree>
    <p:extLst>
      <p:ext uri="{BB962C8B-B14F-4D97-AF65-F5344CB8AC3E}">
        <p14:creationId xmlns:p14="http://schemas.microsoft.com/office/powerpoint/2010/main" xmlns="" val="3064782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r>
              <a:rPr lang="en-US" sz="4000" dirty="0" smtClean="0"/>
              <a:t>T-storm Warning Signs</a:t>
            </a:r>
            <a:endParaRPr lang="en-US" sz="4000" dirty="0"/>
          </a:p>
        </p:txBody>
      </p:sp>
      <p:sp>
        <p:nvSpPr>
          <p:cNvPr id="4101" name="Rectangle 5"/>
          <p:cNvSpPr>
            <a:spLocks noGrp="1" noChangeArrowheads="1"/>
          </p:cNvSpPr>
          <p:nvPr>
            <p:ph type="body" sz="half" idx="1"/>
          </p:nvPr>
        </p:nvSpPr>
        <p:spPr>
          <a:xfrm>
            <a:off x="457200" y="1600200"/>
            <a:ext cx="4038600" cy="4800600"/>
          </a:xfrm>
        </p:spPr>
        <p:txBody>
          <a:bodyPr>
            <a:noAutofit/>
          </a:bodyPr>
          <a:lstStyle/>
          <a:p>
            <a:pPr>
              <a:lnSpc>
                <a:spcPct val="80000"/>
              </a:lnSpc>
            </a:pPr>
            <a:r>
              <a:rPr lang="en-US" sz="2800" dirty="0" smtClean="0"/>
              <a:t>Watch &amp; Listen for</a:t>
            </a:r>
          </a:p>
          <a:p>
            <a:pPr lvl="1">
              <a:lnSpc>
                <a:spcPct val="80000"/>
              </a:lnSpc>
            </a:pPr>
            <a:r>
              <a:rPr lang="en-US" sz="2400" dirty="0" smtClean="0"/>
              <a:t>Time between </a:t>
            </a:r>
          </a:p>
          <a:p>
            <a:pPr lvl="2">
              <a:lnSpc>
                <a:spcPct val="80000"/>
              </a:lnSpc>
            </a:pPr>
            <a:r>
              <a:rPr lang="en-US" sz="2000" dirty="0" smtClean="0"/>
              <a:t>seeing </a:t>
            </a:r>
            <a:r>
              <a:rPr lang="en-US" sz="2000" u="sng" dirty="0" smtClean="0"/>
              <a:t>lightning flash</a:t>
            </a:r>
          </a:p>
          <a:p>
            <a:pPr lvl="2">
              <a:lnSpc>
                <a:spcPct val="80000"/>
              </a:lnSpc>
            </a:pPr>
            <a:r>
              <a:rPr lang="en-US" sz="2000" dirty="0" smtClean="0"/>
              <a:t>hearing </a:t>
            </a:r>
            <a:r>
              <a:rPr lang="en-US" sz="2000" u="sng" dirty="0" smtClean="0"/>
              <a:t>thunder</a:t>
            </a:r>
          </a:p>
          <a:p>
            <a:pPr lvl="1">
              <a:lnSpc>
                <a:spcPct val="80000"/>
              </a:lnSpc>
              <a:buNone/>
            </a:pPr>
            <a:r>
              <a:rPr lang="en-US" sz="2400" dirty="0" smtClean="0"/>
              <a:t>[time (sec) / five = distance of T-storm in miles]</a:t>
            </a:r>
          </a:p>
        </p:txBody>
      </p:sp>
      <p:sp>
        <p:nvSpPr>
          <p:cNvPr id="5" name="Content Placeholder 4"/>
          <p:cNvSpPr>
            <a:spLocks noGrp="1"/>
          </p:cNvSpPr>
          <p:nvPr>
            <p:ph sz="half" idx="2"/>
          </p:nvPr>
        </p:nvSpPr>
        <p:spPr/>
        <p:txBody>
          <a:bodyPr/>
          <a:lstStyle/>
          <a:p>
            <a:endParaRPr lang="en-US" dirty="0"/>
          </a:p>
        </p:txBody>
      </p:sp>
      <p:pic>
        <p:nvPicPr>
          <p:cNvPr id="1028" name="Picture 4" descr="http://www.hse.gov.uk/workplacetransport/images/warning-general-2.gif"/>
          <p:cNvPicPr>
            <a:picLocks noChangeAspect="1" noChangeArrowheads="1"/>
          </p:cNvPicPr>
          <p:nvPr/>
        </p:nvPicPr>
        <p:blipFill>
          <a:blip r:embed="rId2" cstate="print"/>
          <a:srcRect/>
          <a:stretch>
            <a:fillRect/>
          </a:stretch>
        </p:blipFill>
        <p:spPr bwMode="auto">
          <a:xfrm>
            <a:off x="4800600" y="1676400"/>
            <a:ext cx="3619500" cy="32385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r>
              <a:rPr lang="en-US" sz="4000" dirty="0" smtClean="0"/>
              <a:t>Lightning Safety, in the Mountains</a:t>
            </a:r>
            <a:endParaRPr lang="en-US" sz="4000" dirty="0"/>
          </a:p>
        </p:txBody>
      </p:sp>
      <p:sp>
        <p:nvSpPr>
          <p:cNvPr id="6" name="Rectangle 3"/>
          <p:cNvSpPr>
            <a:spLocks noGrp="1" noChangeArrowheads="1"/>
          </p:cNvSpPr>
          <p:nvPr>
            <p:ph type="body" sz="half" idx="1"/>
          </p:nvPr>
        </p:nvSpPr>
        <p:spPr>
          <a:xfrm>
            <a:off x="457200" y="2209800"/>
            <a:ext cx="4038600" cy="4419600"/>
          </a:xfrm>
        </p:spPr>
        <p:txBody>
          <a:bodyPr>
            <a:normAutofit/>
          </a:bodyPr>
          <a:lstStyle/>
          <a:p>
            <a:pPr>
              <a:lnSpc>
                <a:spcPct val="90000"/>
              </a:lnSpc>
              <a:buNone/>
            </a:pPr>
            <a:r>
              <a:rPr lang="en-US" sz="2400" dirty="0" smtClean="0"/>
              <a:t>Lightning </a:t>
            </a:r>
            <a:r>
              <a:rPr lang="en-US" sz="2400" dirty="0"/>
              <a:t>safety, when caught outdoors</a:t>
            </a:r>
          </a:p>
          <a:p>
            <a:pPr lvl="2">
              <a:lnSpc>
                <a:spcPct val="90000"/>
              </a:lnSpc>
            </a:pPr>
            <a:r>
              <a:rPr lang="en-US" sz="2000" dirty="0"/>
              <a:t>Avoid peaks and ridges</a:t>
            </a:r>
          </a:p>
          <a:p>
            <a:pPr lvl="2">
              <a:lnSpc>
                <a:spcPct val="90000"/>
              </a:lnSpc>
            </a:pPr>
            <a:r>
              <a:rPr lang="en-US" sz="2000" u="sng" dirty="0"/>
              <a:t>Do</a:t>
            </a:r>
            <a:r>
              <a:rPr lang="en-US" sz="2000" dirty="0"/>
              <a:t> squat on an insulating material</a:t>
            </a:r>
          </a:p>
          <a:p>
            <a:pPr lvl="2">
              <a:lnSpc>
                <a:spcPct val="90000"/>
              </a:lnSpc>
            </a:pPr>
            <a:r>
              <a:rPr lang="en-US" sz="2000" u="sng" dirty="0"/>
              <a:t>Do not</a:t>
            </a:r>
            <a:r>
              <a:rPr lang="en-US" sz="2000" dirty="0"/>
              <a:t> lean back against rock walls</a:t>
            </a:r>
          </a:p>
          <a:p>
            <a:pPr lvl="2">
              <a:lnSpc>
                <a:spcPct val="90000"/>
              </a:lnSpc>
            </a:pPr>
            <a:r>
              <a:rPr lang="en-US" sz="2000" u="sng" dirty="0"/>
              <a:t>Do not</a:t>
            </a:r>
            <a:r>
              <a:rPr lang="en-US" sz="2000" dirty="0"/>
              <a:t> take shelter under tall isolated trees</a:t>
            </a:r>
          </a:p>
          <a:p>
            <a:pPr lvl="2">
              <a:lnSpc>
                <a:spcPct val="90000"/>
              </a:lnSpc>
            </a:pPr>
            <a:r>
              <a:rPr lang="en-US" sz="2000" u="sng" dirty="0"/>
              <a:t>Do not</a:t>
            </a:r>
            <a:r>
              <a:rPr lang="en-US" sz="2000" dirty="0"/>
              <a:t> take shelter in caves, shallow depressions, under large boulders, or under overhangs</a:t>
            </a:r>
          </a:p>
          <a:p>
            <a:pPr lvl="2">
              <a:lnSpc>
                <a:spcPct val="90000"/>
              </a:lnSpc>
            </a:pPr>
            <a:endParaRPr lang="en-US" sz="2000" dirty="0"/>
          </a:p>
        </p:txBody>
      </p:sp>
      <p:graphicFrame>
        <p:nvGraphicFramePr>
          <p:cNvPr id="21506" name="Object 2"/>
          <p:cNvGraphicFramePr>
            <a:graphicFrameLocks noGrp="1" noChangeAspect="1"/>
          </p:cNvGraphicFramePr>
          <p:nvPr>
            <p:ph sz="half" idx="2"/>
          </p:nvPr>
        </p:nvGraphicFramePr>
        <p:xfrm>
          <a:off x="4572000" y="1382598"/>
          <a:ext cx="4367922" cy="5170602"/>
        </p:xfrm>
        <a:graphic>
          <a:graphicData uri="http://schemas.openxmlformats.org/presentationml/2006/ole">
            <p:oleObj spid="_x0000_s21558" name="Photo Editor Photo" r:id="rId3" imgW="6219048" imgH="7361905" progId="">
              <p:embed/>
            </p:oleObj>
          </a:graphicData>
        </a:graphic>
      </p:graphicFrame>
      <p:graphicFrame>
        <p:nvGraphicFramePr>
          <p:cNvPr id="21507" name="Object 3"/>
          <p:cNvGraphicFramePr>
            <a:graphicFrameLocks noChangeAspect="1"/>
          </p:cNvGraphicFramePr>
          <p:nvPr/>
        </p:nvGraphicFramePr>
        <p:xfrm>
          <a:off x="69850" y="76200"/>
          <a:ext cx="2368550" cy="1954213"/>
        </p:xfrm>
        <a:graphic>
          <a:graphicData uri="http://schemas.openxmlformats.org/presentationml/2006/ole">
            <p:oleObj spid="_x0000_s21559" name="Photo Editor Photo" r:id="rId4" imgW="3057143" imgH="2523810" progId="">
              <p:embed/>
            </p:oleObj>
          </a:graphicData>
        </a:graphic>
      </p:graphicFrame>
      <p:sp>
        <p:nvSpPr>
          <p:cNvPr id="9" name="TextBox 8"/>
          <p:cNvSpPr txBox="1"/>
          <p:nvPr/>
        </p:nvSpPr>
        <p:spPr>
          <a:xfrm>
            <a:off x="3870287" y="6553200"/>
            <a:ext cx="5197513" cy="276999"/>
          </a:xfrm>
          <a:prstGeom prst="rect">
            <a:avLst/>
          </a:prstGeom>
          <a:noFill/>
        </p:spPr>
        <p:txBody>
          <a:bodyPr wrap="none" rtlCol="0">
            <a:spAutoFit/>
          </a:bodyPr>
          <a:lstStyle/>
          <a:p>
            <a:r>
              <a:rPr lang="en-US" sz="1200" dirty="0" smtClean="0"/>
              <a:t>“Mountain Meteorology, Fundamentals and Applications” by C. David Whiteman</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smells</a:t>
            </a:r>
            <a:endParaRPr lang="en-US" dirty="0">
              <a:solidFill>
                <a:srgbClr val="FF0000"/>
              </a:solidFill>
            </a:endParaRPr>
          </a:p>
          <a:p>
            <a:pPr lvl="1"/>
            <a:r>
              <a:rPr lang="en-US" dirty="0" smtClean="0">
                <a:solidFill>
                  <a:srgbClr val="0070C0"/>
                </a:solidFill>
              </a:rPr>
              <a:t>Cool</a:t>
            </a:r>
            <a:r>
              <a:rPr lang="en-US" dirty="0" smtClean="0"/>
              <a:t> season and </a:t>
            </a:r>
            <a:r>
              <a:rPr lang="en-US" dirty="0" smtClean="0">
                <a:solidFill>
                  <a:srgbClr val="FF0000"/>
                </a:solidFill>
              </a:rPr>
              <a:t>Warm</a:t>
            </a:r>
            <a:r>
              <a:rPr lang="en-US" dirty="0" smtClean="0"/>
              <a:t> season</a:t>
            </a:r>
          </a:p>
          <a:p>
            <a:pPr lvl="2"/>
            <a:r>
              <a:rPr lang="en-US" dirty="0" smtClean="0"/>
              <a:t>Air pockets in the soil collect gases from decaying matter</a:t>
            </a:r>
          </a:p>
          <a:p>
            <a:pPr lvl="2"/>
            <a:r>
              <a:rPr lang="en-US" dirty="0" smtClean="0"/>
              <a:t>Rain fills the air pockets, expelling the gases which are then carried by the winds of the storm</a:t>
            </a:r>
          </a:p>
        </p:txBody>
      </p:sp>
      <p:sp>
        <p:nvSpPr>
          <p:cNvPr id="5" name="Content Placeholder 4"/>
          <p:cNvSpPr>
            <a:spLocks noGrp="1"/>
          </p:cNvSpPr>
          <p:nvPr>
            <p:ph sz="half" idx="2"/>
          </p:nvPr>
        </p:nvSpPr>
        <p:spPr/>
        <p:txBody>
          <a:bodyPr/>
          <a:lstStyle/>
          <a:p>
            <a:endParaRPr lang="en-US"/>
          </a:p>
        </p:txBody>
      </p:sp>
      <p:pic>
        <p:nvPicPr>
          <p:cNvPr id="71682" name="Picture 2" descr="http://sphotos-b.xx.fbcdn.net/hphotos-snc6/223839_10150333219014714_6403602_n.jpg"/>
          <p:cNvPicPr>
            <a:picLocks noChangeAspect="1" noChangeArrowheads="1"/>
          </p:cNvPicPr>
          <p:nvPr/>
        </p:nvPicPr>
        <p:blipFill>
          <a:blip r:embed="rId2" cstate="print"/>
          <a:srcRect/>
          <a:stretch>
            <a:fillRect/>
          </a:stretch>
        </p:blipFill>
        <p:spPr bwMode="auto">
          <a:xfrm>
            <a:off x="5334000" y="1219200"/>
            <a:ext cx="3611165" cy="4814888"/>
          </a:xfrm>
          <a:prstGeom prst="rect">
            <a:avLst/>
          </a:prstGeom>
          <a:noFill/>
        </p:spPr>
      </p:pic>
      <p:sp>
        <p:nvSpPr>
          <p:cNvPr id="7" name="TextBox 6"/>
          <p:cNvSpPr txBox="1"/>
          <p:nvPr/>
        </p:nvSpPr>
        <p:spPr>
          <a:xfrm>
            <a:off x="5890010" y="5726668"/>
            <a:ext cx="2415790" cy="369332"/>
          </a:xfrm>
          <a:prstGeom prst="rect">
            <a:avLst/>
          </a:prstGeom>
          <a:noFill/>
        </p:spPr>
        <p:txBody>
          <a:bodyPr wrap="none" rtlCol="0">
            <a:spAutoFit/>
          </a:bodyPr>
          <a:lstStyle/>
          <a:p>
            <a:r>
              <a:rPr lang="en-US" dirty="0" smtClean="0">
                <a:solidFill>
                  <a:schemeClr val="bg1"/>
                </a:solidFill>
              </a:rPr>
              <a:t>Courtesy: Daniel Martin</a:t>
            </a:r>
            <a:endParaRPr lang="en-US" dirty="0">
              <a:solidFill>
                <a:schemeClr val="bg1"/>
              </a:solidFill>
            </a:endParaRPr>
          </a:p>
        </p:txBody>
      </p:sp>
    </p:spTree>
    <p:extLst>
      <p:ext uri="{BB962C8B-B14F-4D97-AF65-F5344CB8AC3E}">
        <p14:creationId xmlns:p14="http://schemas.microsoft.com/office/powerpoint/2010/main" xmlns="" val="717254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sensations</a:t>
            </a:r>
            <a:endParaRPr lang="en-US" dirty="0">
              <a:solidFill>
                <a:srgbClr val="FF0000"/>
              </a:solidFill>
            </a:endParaRPr>
          </a:p>
          <a:p>
            <a:pPr lvl="1"/>
            <a:r>
              <a:rPr lang="en-US" dirty="0" smtClean="0">
                <a:solidFill>
                  <a:srgbClr val="0070C0"/>
                </a:solidFill>
              </a:rPr>
              <a:t>Cool</a:t>
            </a:r>
            <a:r>
              <a:rPr lang="en-US" dirty="0" smtClean="0"/>
              <a:t> season and </a:t>
            </a:r>
            <a:r>
              <a:rPr lang="en-US" dirty="0" smtClean="0">
                <a:solidFill>
                  <a:srgbClr val="FF0000"/>
                </a:solidFill>
              </a:rPr>
              <a:t>Warm</a:t>
            </a:r>
            <a:r>
              <a:rPr lang="en-US" dirty="0" smtClean="0"/>
              <a:t> season</a:t>
            </a:r>
          </a:p>
          <a:p>
            <a:pPr lvl="2"/>
            <a:r>
              <a:rPr lang="en-US" dirty="0" smtClean="0"/>
              <a:t>Creaky knee?</a:t>
            </a:r>
          </a:p>
          <a:p>
            <a:pPr lvl="2"/>
            <a:r>
              <a:rPr lang="en-US" dirty="0" smtClean="0"/>
              <a:t>Achy </a:t>
            </a:r>
            <a:r>
              <a:rPr lang="en-US" dirty="0" err="1" smtClean="0"/>
              <a:t>breaky</a:t>
            </a:r>
            <a:r>
              <a:rPr lang="en-US" dirty="0" smtClean="0"/>
              <a:t> elbow?</a:t>
            </a:r>
          </a:p>
          <a:p>
            <a:pPr marL="914400" lvl="2" indent="0">
              <a:buNone/>
            </a:pPr>
            <a:r>
              <a:rPr lang="en-US" dirty="0" smtClean="0"/>
              <a:t>might be indicating a significant change in atmospheric pressure that can forewarn the approach of a storm</a:t>
            </a:r>
          </a:p>
        </p:txBody>
      </p:sp>
      <p:pic>
        <p:nvPicPr>
          <p:cNvPr id="8" name="Content Placeholder 7" descr="snow_guyot.JPG"/>
          <p:cNvPicPr>
            <a:picLocks noGrp="1" noChangeAspect="1"/>
          </p:cNvPicPr>
          <p:nvPr>
            <p:ph sz="half" idx="2"/>
          </p:nvPr>
        </p:nvPicPr>
        <p:blipFill>
          <a:blip r:embed="rId2" cstate="print"/>
          <a:stretch>
            <a:fillRect/>
          </a:stretch>
        </p:blipFill>
        <p:spPr>
          <a:xfrm>
            <a:off x="4464703" y="1752600"/>
            <a:ext cx="4526660" cy="3397633"/>
          </a:xfrm>
        </p:spPr>
      </p:pic>
    </p:spTree>
    <p:extLst>
      <p:ext uri="{BB962C8B-B14F-4D97-AF65-F5344CB8AC3E}">
        <p14:creationId xmlns:p14="http://schemas.microsoft.com/office/powerpoint/2010/main" xmlns="" val="3852442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to avoid or anticipate weather hazards; </a:t>
            </a:r>
            <a:r>
              <a:rPr lang="en-US" u="sng" dirty="0" smtClean="0">
                <a:solidFill>
                  <a:srgbClr val="FF0000"/>
                </a:solidFill>
              </a:rPr>
              <a:t>undetected hazard</a:t>
            </a:r>
            <a:endParaRPr lang="en-US" u="sng" dirty="0">
              <a:solidFill>
                <a:srgbClr val="FF0000"/>
              </a:solidFill>
            </a:endParaRPr>
          </a:p>
        </p:txBody>
      </p:sp>
      <p:pic>
        <p:nvPicPr>
          <p:cNvPr id="6" name="Picture 4" descr="http://www.hse.gov.uk/workplacetransport/images/warning-general-2.gif"/>
          <p:cNvPicPr>
            <a:picLocks noGrp="1" noChangeAspect="1" noChangeArrowheads="1"/>
          </p:cNvPicPr>
          <p:nvPr>
            <p:ph sz="half" idx="2"/>
          </p:nvPr>
        </p:nvPicPr>
        <p:blipFill>
          <a:blip r:embed="rId2" cstate="print"/>
          <a:srcRect/>
          <a:stretch>
            <a:fillRect/>
          </a:stretch>
        </p:blipFill>
        <p:spPr bwMode="auto">
          <a:xfrm>
            <a:off x="4857750" y="2243931"/>
            <a:ext cx="3619500" cy="3238500"/>
          </a:xfrm>
          <a:prstGeom prst="rect">
            <a:avLst/>
          </a:prstGeom>
          <a:noFill/>
        </p:spPr>
      </p:pic>
    </p:spTree>
    <p:extLst>
      <p:ext uri="{BB962C8B-B14F-4D97-AF65-F5344CB8AC3E}">
        <p14:creationId xmlns:p14="http://schemas.microsoft.com/office/powerpoint/2010/main" xmlns="" val="1830073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mrx_fflood_sl39.avi">
            <a:hlinkClick r:id="" action="ppaction://media"/>
          </p:cNvPr>
          <p:cNvPicPr>
            <a:picLocks noGrp="1" noRot="1" noChangeAspect="1"/>
          </p:cNvPicPr>
          <p:nvPr>
            <p:ph idx="1"/>
            <a:videoFile r:link="rId1"/>
          </p:nvPr>
        </p:nvPicPr>
        <p:blipFill>
          <a:blip r:embed="rId3" cstate="print"/>
          <a:stretch>
            <a:fillRect/>
          </a:stretch>
        </p:blipFill>
        <p:spPr>
          <a:xfrm>
            <a:off x="419100" y="1330325"/>
            <a:ext cx="8305800" cy="5067300"/>
          </a:xfrm>
          <a:prstGeom prst="rect">
            <a:avLst/>
          </a:prstGeom>
        </p:spPr>
      </p:pic>
      <p:sp>
        <p:nvSpPr>
          <p:cNvPr id="4" name="Title 3"/>
          <p:cNvSpPr>
            <a:spLocks noGrp="1"/>
          </p:cNvSpPr>
          <p:nvPr>
            <p:ph type="title"/>
          </p:nvPr>
        </p:nvSpPr>
        <p:spPr/>
        <p:txBody>
          <a:bodyPr>
            <a:normAutofit/>
          </a:bodyPr>
          <a:lstStyle/>
          <a:p>
            <a:r>
              <a:rPr lang="en-US" sz="4800" dirty="0" smtClean="0"/>
              <a:t>Gunter Fork Debris Flow</a:t>
            </a:r>
            <a:endParaRPr lang="en-US" sz="4800" dirty="0"/>
          </a:p>
        </p:txBody>
      </p:sp>
      <p:sp>
        <p:nvSpPr>
          <p:cNvPr id="6" name="TextBox 5"/>
          <p:cNvSpPr txBox="1"/>
          <p:nvPr/>
        </p:nvSpPr>
        <p:spPr>
          <a:xfrm>
            <a:off x="457200" y="6396335"/>
            <a:ext cx="8229600" cy="461665"/>
          </a:xfrm>
          <a:prstGeom prst="rect">
            <a:avLst/>
          </a:prstGeom>
          <a:noFill/>
        </p:spPr>
        <p:txBody>
          <a:bodyPr wrap="square" rtlCol="0">
            <a:spAutoFit/>
          </a:bodyPr>
          <a:lstStyle/>
          <a:p>
            <a:pPr marL="0" lvl="1"/>
            <a:r>
              <a:rPr lang="en-US" sz="2400" dirty="0" smtClean="0">
                <a:solidFill>
                  <a:srgbClr val="FF0000"/>
                </a:solidFill>
                <a:latin typeface="Times New Roman" pitchFamily="18" charset="0"/>
              </a:rPr>
              <a:t>Loop period; 7:17 pm EDT 14 July – 12:03 am EDT 15 July 2011</a:t>
            </a:r>
            <a:endParaRPr lang="en-US" sz="2400" dirty="0"/>
          </a:p>
        </p:txBody>
      </p:sp>
      <p:sp>
        <p:nvSpPr>
          <p:cNvPr id="7" name="TextBox 6"/>
          <p:cNvSpPr txBox="1"/>
          <p:nvPr/>
        </p:nvSpPr>
        <p:spPr>
          <a:xfrm>
            <a:off x="7696200" y="2662535"/>
            <a:ext cx="934871" cy="461665"/>
          </a:xfrm>
          <a:prstGeom prst="rect">
            <a:avLst/>
          </a:prstGeom>
          <a:noFill/>
        </p:spPr>
        <p:txBody>
          <a:bodyPr wrap="none" rtlCol="0">
            <a:spAutoFit/>
          </a:bodyPr>
          <a:lstStyle/>
          <a:p>
            <a:r>
              <a:rPr lang="en-US" sz="2400" dirty="0" smtClean="0"/>
              <a:t>KMRX</a:t>
            </a: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to avoid or anticipate weather hazards; </a:t>
            </a:r>
            <a:r>
              <a:rPr lang="en-US" u="sng" dirty="0" smtClean="0">
                <a:solidFill>
                  <a:srgbClr val="FF0000"/>
                </a:solidFill>
              </a:rPr>
              <a:t>undetected hazard</a:t>
            </a:r>
            <a:endParaRPr lang="en-US" u="sng" dirty="0">
              <a:solidFill>
                <a:srgbClr val="FF0000"/>
              </a:solidFill>
            </a:endParaRPr>
          </a:p>
          <a:p>
            <a:pPr lvl="1"/>
            <a:r>
              <a:rPr lang="en-US" dirty="0" smtClean="0"/>
              <a:t>Gunter Fork example</a:t>
            </a:r>
          </a:p>
        </p:txBody>
      </p:sp>
      <p:pic>
        <p:nvPicPr>
          <p:cNvPr id="60418" name="Picture 2"/>
          <p:cNvPicPr>
            <a:picLocks noGrp="1" noChangeAspect="1" noChangeArrowheads="1"/>
          </p:cNvPicPr>
          <p:nvPr>
            <p:ph sz="half" idx="2"/>
          </p:nvPr>
        </p:nvPicPr>
        <p:blipFill>
          <a:blip r:embed="rId2" cstate="print"/>
          <a:srcRect/>
          <a:stretch>
            <a:fillRect/>
          </a:stretch>
        </p:blipFill>
        <p:spPr bwMode="auto">
          <a:xfrm>
            <a:off x="4191000" y="3035515"/>
            <a:ext cx="4834073" cy="3746285"/>
          </a:xfrm>
          <a:prstGeom prst="rect">
            <a:avLst/>
          </a:prstGeom>
          <a:noFill/>
          <a:ln w="9525">
            <a:noFill/>
            <a:miter lim="800000"/>
            <a:headEnd/>
            <a:tailEnd/>
          </a:ln>
          <a:effectLst/>
        </p:spPr>
      </p:pic>
      <p:sp>
        <p:nvSpPr>
          <p:cNvPr id="7" name="TextBox 6"/>
          <p:cNvSpPr txBox="1"/>
          <p:nvPr/>
        </p:nvSpPr>
        <p:spPr>
          <a:xfrm>
            <a:off x="5638800" y="2678668"/>
            <a:ext cx="2310633" cy="369332"/>
          </a:xfrm>
          <a:prstGeom prst="rect">
            <a:avLst/>
          </a:prstGeom>
          <a:noFill/>
        </p:spPr>
        <p:txBody>
          <a:bodyPr wrap="none" rtlCol="0">
            <a:spAutoFit/>
          </a:bodyPr>
          <a:lstStyle/>
          <a:p>
            <a:r>
              <a:rPr lang="en-US" dirty="0" smtClean="0"/>
              <a:t>Courtesy: Rick Wooten</a:t>
            </a:r>
            <a:endParaRPr lang="en-US" dirty="0"/>
          </a:p>
        </p:txBody>
      </p:sp>
    </p:spTree>
    <p:extLst>
      <p:ext uri="{BB962C8B-B14F-4D97-AF65-F5344CB8AC3E}">
        <p14:creationId xmlns:p14="http://schemas.microsoft.com/office/powerpoint/2010/main" xmlns="" val="1830073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to avoid or anticipate weather hazards; </a:t>
            </a:r>
            <a:r>
              <a:rPr lang="en-US" u="sng" dirty="0" smtClean="0">
                <a:solidFill>
                  <a:srgbClr val="FF0000"/>
                </a:solidFill>
              </a:rPr>
              <a:t>undetected hazard</a:t>
            </a:r>
            <a:endParaRPr lang="en-US" u="sng" dirty="0">
              <a:solidFill>
                <a:srgbClr val="FF0000"/>
              </a:solidFill>
            </a:endParaRPr>
          </a:p>
          <a:p>
            <a:pPr lvl="1"/>
            <a:r>
              <a:rPr lang="en-US" dirty="0" smtClean="0"/>
              <a:t>Gunter Fork example</a:t>
            </a:r>
          </a:p>
        </p:txBody>
      </p:sp>
      <p:pic>
        <p:nvPicPr>
          <p:cNvPr id="61442" name="Picture 2"/>
          <p:cNvPicPr>
            <a:picLocks noGrp="1" noChangeAspect="1" noChangeArrowheads="1"/>
          </p:cNvPicPr>
          <p:nvPr>
            <p:ph sz="half" idx="2"/>
          </p:nvPr>
        </p:nvPicPr>
        <p:blipFill>
          <a:blip r:embed="rId2" cstate="print"/>
          <a:srcRect/>
          <a:stretch>
            <a:fillRect/>
          </a:stretch>
        </p:blipFill>
        <p:spPr bwMode="auto">
          <a:xfrm>
            <a:off x="4267200" y="2960218"/>
            <a:ext cx="4769510" cy="3745382"/>
          </a:xfrm>
          <a:prstGeom prst="rect">
            <a:avLst/>
          </a:prstGeom>
          <a:noFill/>
          <a:ln w="9525">
            <a:noFill/>
            <a:miter lim="800000"/>
            <a:headEnd/>
            <a:tailEnd/>
          </a:ln>
          <a:effectLst/>
        </p:spPr>
      </p:pic>
      <p:sp>
        <p:nvSpPr>
          <p:cNvPr id="7" name="TextBox 6"/>
          <p:cNvSpPr txBox="1"/>
          <p:nvPr/>
        </p:nvSpPr>
        <p:spPr>
          <a:xfrm>
            <a:off x="5638800" y="2590800"/>
            <a:ext cx="2310633" cy="369332"/>
          </a:xfrm>
          <a:prstGeom prst="rect">
            <a:avLst/>
          </a:prstGeom>
          <a:noFill/>
        </p:spPr>
        <p:txBody>
          <a:bodyPr wrap="none" rtlCol="0">
            <a:spAutoFit/>
          </a:bodyPr>
          <a:lstStyle/>
          <a:p>
            <a:r>
              <a:rPr lang="en-US" dirty="0" smtClean="0"/>
              <a:t>Courtesy: Rick Wooten</a:t>
            </a:r>
            <a:endParaRPr lang="en-US" dirty="0"/>
          </a:p>
        </p:txBody>
      </p:sp>
      <p:cxnSp>
        <p:nvCxnSpPr>
          <p:cNvPr id="9" name="Straight Arrow Connector 8"/>
          <p:cNvCxnSpPr/>
          <p:nvPr/>
        </p:nvCxnSpPr>
        <p:spPr>
          <a:xfrm>
            <a:off x="3276600" y="5334000"/>
            <a:ext cx="38862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39605" y="5105400"/>
            <a:ext cx="2136995" cy="369332"/>
          </a:xfrm>
          <a:prstGeom prst="rect">
            <a:avLst/>
          </a:prstGeom>
          <a:noFill/>
        </p:spPr>
        <p:txBody>
          <a:bodyPr wrap="none" rtlCol="0">
            <a:spAutoFit/>
          </a:bodyPr>
          <a:lstStyle/>
          <a:p>
            <a:r>
              <a:rPr lang="en-US" dirty="0" smtClean="0"/>
              <a:t>Big </a:t>
            </a:r>
            <a:r>
              <a:rPr lang="en-US" dirty="0" err="1" smtClean="0"/>
              <a:t>Cataloochee</a:t>
            </a:r>
            <a:r>
              <a:rPr lang="en-US" dirty="0" smtClean="0"/>
              <a:t> </a:t>
            </a:r>
            <a:r>
              <a:rPr lang="en-US" dirty="0" err="1" smtClean="0"/>
              <a:t>Mtn</a:t>
            </a:r>
            <a:endParaRPr lang="en-US" dirty="0"/>
          </a:p>
        </p:txBody>
      </p:sp>
    </p:spTree>
    <p:extLst>
      <p:ext uri="{BB962C8B-B14F-4D97-AF65-F5344CB8AC3E}">
        <p14:creationId xmlns:p14="http://schemas.microsoft.com/office/powerpoint/2010/main" xmlns="" val="1830073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Spotter field test</a:t>
            </a:r>
            <a:endParaRPr lang="en-US" sz="27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smtClean="0"/>
              <a:t>Cloud thickness trend</a:t>
            </a:r>
          </a:p>
          <a:p>
            <a:r>
              <a:rPr lang="en-US" dirty="0" smtClean="0"/>
              <a:t>Cloud movement</a:t>
            </a:r>
          </a:p>
          <a:p>
            <a:r>
              <a:rPr lang="en-US" dirty="0" smtClean="0"/>
              <a:t>Wind speed/ direction</a:t>
            </a:r>
          </a:p>
          <a:p>
            <a:r>
              <a:rPr lang="en-US" dirty="0" smtClean="0"/>
              <a:t>Weather-related sounds?</a:t>
            </a:r>
          </a:p>
          <a:p>
            <a:r>
              <a:rPr lang="en-US" dirty="0" smtClean="0"/>
              <a:t>Weather-related smells?</a:t>
            </a:r>
          </a:p>
          <a:p>
            <a:r>
              <a:rPr lang="en-US" dirty="0" smtClean="0"/>
              <a:t>Weather-related aches and pains?</a:t>
            </a:r>
          </a:p>
        </p:txBody>
      </p:sp>
      <p:pic>
        <p:nvPicPr>
          <p:cNvPr id="68609" name="Picture 1"/>
          <p:cNvPicPr>
            <a:picLocks noChangeAspect="1" noChangeArrowheads="1"/>
          </p:cNvPicPr>
          <p:nvPr/>
        </p:nvPicPr>
        <p:blipFill>
          <a:blip r:embed="rId2" cstate="print"/>
          <a:srcRect/>
          <a:stretch>
            <a:fillRect/>
          </a:stretch>
        </p:blipFill>
        <p:spPr bwMode="auto">
          <a:xfrm>
            <a:off x="4724400" y="1600200"/>
            <a:ext cx="4267200" cy="3197938"/>
          </a:xfrm>
          <a:prstGeom prst="rect">
            <a:avLst/>
          </a:prstGeom>
          <a:noFill/>
          <a:ln w="9525">
            <a:noFill/>
            <a:miter lim="800000"/>
            <a:headEnd/>
            <a:tailEnd/>
          </a:ln>
          <a:effectLst/>
        </p:spPr>
      </p:pic>
      <p:sp>
        <p:nvSpPr>
          <p:cNvPr id="6" name="Content Placeholder 5"/>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(0 – 12 h weather forecast) to avoid or anticipate weather hazards</a:t>
            </a:r>
            <a:endParaRPr lang="en-US" dirty="0"/>
          </a:p>
          <a:p>
            <a:pPr lvl="1"/>
            <a:r>
              <a:rPr lang="en-US" dirty="0" smtClean="0"/>
              <a:t>Sights</a:t>
            </a:r>
          </a:p>
          <a:p>
            <a:pPr lvl="1"/>
            <a:r>
              <a:rPr lang="en-US" dirty="0" smtClean="0"/>
              <a:t>Sounds</a:t>
            </a:r>
          </a:p>
          <a:p>
            <a:pPr lvl="1"/>
            <a:r>
              <a:rPr lang="en-US" dirty="0" smtClean="0"/>
              <a:t>Smells</a:t>
            </a:r>
          </a:p>
          <a:p>
            <a:pPr lvl="1"/>
            <a:r>
              <a:rPr lang="en-US" dirty="0" smtClean="0"/>
              <a:t>Sensations</a:t>
            </a:r>
          </a:p>
        </p:txBody>
      </p:sp>
      <p:sp>
        <p:nvSpPr>
          <p:cNvPr id="5" name="Content Placeholder 4"/>
          <p:cNvSpPr>
            <a:spLocks noGrp="1"/>
          </p:cNvSpPr>
          <p:nvPr>
            <p:ph sz="half" idx="2"/>
          </p:nvPr>
        </p:nvSpPr>
        <p:spPr/>
        <p:txBody>
          <a:bodyPr/>
          <a:lstStyle/>
          <a:p>
            <a:endParaRPr lang="en-US"/>
          </a:p>
        </p:txBody>
      </p:sp>
      <p:pic>
        <p:nvPicPr>
          <p:cNvPr id="40962" name="Picture 2" descr="http://sphotos-a.xx.fbcdn.net/hphotos-ash3/543012_10150991048184714_1095666737_n.jpg"/>
          <p:cNvPicPr>
            <a:picLocks noChangeAspect="1" noChangeArrowheads="1"/>
          </p:cNvPicPr>
          <p:nvPr/>
        </p:nvPicPr>
        <p:blipFill>
          <a:blip r:embed="rId2" cstate="print"/>
          <a:srcRect/>
          <a:stretch>
            <a:fillRect/>
          </a:stretch>
        </p:blipFill>
        <p:spPr bwMode="auto">
          <a:xfrm>
            <a:off x="4876800" y="1295400"/>
            <a:ext cx="3657600" cy="4876800"/>
          </a:xfrm>
          <a:prstGeom prst="rect">
            <a:avLst/>
          </a:prstGeom>
          <a:noFill/>
        </p:spPr>
      </p:pic>
      <p:sp>
        <p:nvSpPr>
          <p:cNvPr id="7" name="TextBox 6"/>
          <p:cNvSpPr txBox="1"/>
          <p:nvPr/>
        </p:nvSpPr>
        <p:spPr>
          <a:xfrm>
            <a:off x="5562600" y="6336268"/>
            <a:ext cx="2415790" cy="369332"/>
          </a:xfrm>
          <a:prstGeom prst="rect">
            <a:avLst/>
          </a:prstGeom>
          <a:noFill/>
        </p:spPr>
        <p:txBody>
          <a:bodyPr wrap="none" rtlCol="0">
            <a:spAutoFit/>
          </a:bodyPr>
          <a:lstStyle/>
          <a:p>
            <a:r>
              <a:rPr lang="en-US" dirty="0" smtClean="0"/>
              <a:t>Courtesy: Daniel Martin</a:t>
            </a:r>
            <a:endParaRPr lang="en-US" dirty="0"/>
          </a:p>
        </p:txBody>
      </p:sp>
    </p:spTree>
    <p:extLst>
      <p:ext uri="{BB962C8B-B14F-4D97-AF65-F5344CB8AC3E}">
        <p14:creationId xmlns:p14="http://schemas.microsoft.com/office/powerpoint/2010/main" xmlns="" val="1060907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Helpful weather resources</a:t>
            </a:r>
            <a:endParaRPr lang="en-US" sz="4800" dirty="0"/>
          </a:p>
        </p:txBody>
      </p:sp>
      <p:sp>
        <p:nvSpPr>
          <p:cNvPr id="3" name="Content Placeholder 2"/>
          <p:cNvSpPr>
            <a:spLocks noGrp="1"/>
          </p:cNvSpPr>
          <p:nvPr>
            <p:ph sz="half" idx="1"/>
          </p:nvPr>
        </p:nvSpPr>
        <p:spPr>
          <a:xfrm>
            <a:off x="228600" y="1600200"/>
            <a:ext cx="4267200" cy="5105400"/>
          </a:xfrm>
        </p:spPr>
        <p:txBody>
          <a:bodyPr>
            <a:normAutofit/>
          </a:bodyPr>
          <a:lstStyle/>
          <a:p>
            <a:pPr marL="342900" lvl="1" indent="-342900">
              <a:buFont typeface="Arial" pitchFamily="34" charset="0"/>
              <a:buChar char="•"/>
            </a:pPr>
            <a:r>
              <a:rPr lang="en-US" sz="2800" dirty="0" smtClean="0"/>
              <a:t>Lead time from the event</a:t>
            </a:r>
          </a:p>
          <a:p>
            <a:pPr marL="742950" lvl="2" indent="-342900"/>
            <a:r>
              <a:rPr lang="en-US" sz="2400" dirty="0" smtClean="0"/>
              <a:t>2 to 7 days</a:t>
            </a:r>
          </a:p>
          <a:p>
            <a:pPr marL="742950" lvl="2" indent="-342900"/>
            <a:r>
              <a:rPr lang="en-US" sz="2400" dirty="0" smtClean="0"/>
              <a:t>0 to 2 days</a:t>
            </a:r>
          </a:p>
          <a:p>
            <a:pPr>
              <a:buNone/>
            </a:pPr>
            <a:endParaRPr lang="en-US" dirty="0" smtClean="0"/>
          </a:p>
        </p:txBody>
      </p:sp>
      <p:sp>
        <p:nvSpPr>
          <p:cNvPr id="5" name="Content Placeholder 4"/>
          <p:cNvSpPr>
            <a:spLocks noGrp="1"/>
          </p:cNvSpPr>
          <p:nvPr>
            <p:ph sz="half" idx="2"/>
          </p:nvPr>
        </p:nvSpPr>
        <p:spPr/>
        <p:txBody>
          <a:bodyPr/>
          <a:lstStyle/>
          <a:p>
            <a:endParaRPr lang="en-US"/>
          </a:p>
        </p:txBody>
      </p:sp>
      <p:pic>
        <p:nvPicPr>
          <p:cNvPr id="67586" name="Picture 2" descr="http://sphotos-b.xx.fbcdn.net/hphotos-ash4/250339_10150333216279714_774483_n.jpg"/>
          <p:cNvPicPr>
            <a:picLocks noChangeAspect="1" noChangeArrowheads="1"/>
          </p:cNvPicPr>
          <p:nvPr/>
        </p:nvPicPr>
        <p:blipFill>
          <a:blip r:embed="rId2" cstate="print"/>
          <a:srcRect/>
          <a:stretch>
            <a:fillRect/>
          </a:stretch>
        </p:blipFill>
        <p:spPr bwMode="auto">
          <a:xfrm>
            <a:off x="4648200" y="1143000"/>
            <a:ext cx="4191000" cy="5588001"/>
          </a:xfrm>
          <a:prstGeom prst="rect">
            <a:avLst/>
          </a:prstGeom>
          <a:noFill/>
        </p:spPr>
      </p:pic>
      <p:sp>
        <p:nvSpPr>
          <p:cNvPr id="7" name="TextBox 6"/>
          <p:cNvSpPr txBox="1"/>
          <p:nvPr/>
        </p:nvSpPr>
        <p:spPr>
          <a:xfrm>
            <a:off x="5562600" y="6412468"/>
            <a:ext cx="2415790" cy="369332"/>
          </a:xfrm>
          <a:prstGeom prst="rect">
            <a:avLst/>
          </a:prstGeom>
          <a:noFill/>
        </p:spPr>
        <p:txBody>
          <a:bodyPr wrap="none" rtlCol="0">
            <a:spAutoFit/>
          </a:bodyPr>
          <a:lstStyle/>
          <a:p>
            <a:r>
              <a:rPr lang="en-US" dirty="0" smtClean="0">
                <a:solidFill>
                  <a:schemeClr val="bg1"/>
                </a:solidFill>
              </a:rPr>
              <a:t>Courtesy: Daniel Martin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Helpful weather resources</a:t>
            </a:r>
            <a:endParaRPr lang="en-US" sz="4800" dirty="0"/>
          </a:p>
        </p:txBody>
      </p:sp>
      <p:sp>
        <p:nvSpPr>
          <p:cNvPr id="3" name="Content Placeholder 2"/>
          <p:cNvSpPr>
            <a:spLocks noGrp="1"/>
          </p:cNvSpPr>
          <p:nvPr>
            <p:ph sz="half" idx="1"/>
          </p:nvPr>
        </p:nvSpPr>
        <p:spPr>
          <a:xfrm>
            <a:off x="228600" y="1600200"/>
            <a:ext cx="8458200" cy="5105400"/>
          </a:xfrm>
        </p:spPr>
        <p:txBody>
          <a:bodyPr>
            <a:normAutofit lnSpcReduction="10000"/>
          </a:bodyPr>
          <a:lstStyle/>
          <a:p>
            <a:pPr marL="342900" lvl="1" indent="-342900">
              <a:buFont typeface="Arial" pitchFamily="34" charset="0"/>
              <a:buChar char="•"/>
            </a:pPr>
            <a:r>
              <a:rPr lang="en-US" sz="2800" dirty="0" smtClean="0">
                <a:solidFill>
                  <a:srgbClr val="FF0000"/>
                </a:solidFill>
              </a:rPr>
              <a:t>2 </a:t>
            </a:r>
            <a:r>
              <a:rPr lang="en-US" sz="2800" dirty="0">
                <a:solidFill>
                  <a:srgbClr val="FF0000"/>
                </a:solidFill>
              </a:rPr>
              <a:t>to 7</a:t>
            </a:r>
            <a:r>
              <a:rPr lang="en-US" sz="2800" dirty="0"/>
              <a:t> day event lead </a:t>
            </a:r>
            <a:r>
              <a:rPr lang="en-US" sz="2800" dirty="0" smtClean="0"/>
              <a:t>time</a:t>
            </a:r>
            <a:endParaRPr lang="en-US" dirty="0">
              <a:solidFill>
                <a:srgbClr val="FF0000"/>
              </a:solidFill>
            </a:endParaRPr>
          </a:p>
          <a:p>
            <a:pPr lvl="1"/>
            <a:r>
              <a:rPr lang="en-US" dirty="0" smtClean="0"/>
              <a:t>Climate Prediction Center 6-10 day outlook site</a:t>
            </a:r>
          </a:p>
          <a:p>
            <a:pPr lvl="2"/>
            <a:r>
              <a:rPr lang="en-US" dirty="0" smtClean="0">
                <a:hlinkClick r:id="rId2"/>
              </a:rPr>
              <a:t>http://www.cpc.ncep.noaa.gov/products/predictions/610day/</a:t>
            </a:r>
            <a:endParaRPr lang="en-US" dirty="0" smtClean="0"/>
          </a:p>
          <a:p>
            <a:pPr lvl="1"/>
            <a:r>
              <a:rPr lang="en-US" dirty="0" smtClean="0"/>
              <a:t>NCEP  computer weather model site</a:t>
            </a:r>
          </a:p>
          <a:p>
            <a:pPr lvl="2"/>
            <a:r>
              <a:rPr lang="en-US" dirty="0" smtClean="0">
                <a:hlinkClick r:id="rId3"/>
              </a:rPr>
              <a:t>http</a:t>
            </a:r>
            <a:r>
              <a:rPr lang="en-US" dirty="0" smtClean="0">
                <a:hlinkClick r:id="rId3"/>
              </a:rPr>
              <a:t>://mag.ncep.noaa.gov/</a:t>
            </a:r>
            <a:endParaRPr lang="en-US" dirty="0" smtClean="0"/>
          </a:p>
          <a:p>
            <a:pPr lvl="1"/>
            <a:r>
              <a:rPr lang="en-US" dirty="0" smtClean="0"/>
              <a:t>Storm Prediction Center site</a:t>
            </a:r>
          </a:p>
          <a:p>
            <a:pPr lvl="2"/>
            <a:r>
              <a:rPr lang="en-US" dirty="0" smtClean="0">
                <a:hlinkClick r:id="rId4"/>
              </a:rPr>
              <a:t>http://www.spc.noaa.gov/</a:t>
            </a:r>
            <a:endParaRPr lang="en-US" dirty="0" smtClean="0"/>
          </a:p>
          <a:p>
            <a:pPr lvl="1"/>
            <a:r>
              <a:rPr lang="en-US" dirty="0" smtClean="0"/>
              <a:t>National Hurricane Center site</a:t>
            </a:r>
          </a:p>
          <a:p>
            <a:pPr lvl="2"/>
            <a:r>
              <a:rPr lang="en-US" dirty="0" smtClean="0">
                <a:hlinkClick r:id="rId5"/>
              </a:rPr>
              <a:t>http://www.nhc.noaa.gov/</a:t>
            </a:r>
            <a:endParaRPr lang="en-US" dirty="0" smtClean="0"/>
          </a:p>
          <a:p>
            <a:pPr lvl="1"/>
            <a:r>
              <a:rPr lang="en-US" dirty="0" err="1" smtClean="0"/>
              <a:t>Hydrometeorological</a:t>
            </a:r>
            <a:r>
              <a:rPr lang="en-US" dirty="0" smtClean="0"/>
              <a:t> Prediction Center analysis site</a:t>
            </a:r>
          </a:p>
          <a:p>
            <a:pPr lvl="2"/>
            <a:r>
              <a:rPr lang="en-US" dirty="0" smtClean="0">
                <a:hlinkClick r:id="rId6"/>
              </a:rPr>
              <a:t>http://www.hpc.ncep.noaa.gov/</a:t>
            </a:r>
            <a:endParaRPr lang="en-US" dirty="0" smtClean="0"/>
          </a:p>
          <a:p>
            <a:pPr lvl="1"/>
            <a:r>
              <a:rPr lang="en-US" dirty="0" smtClean="0"/>
              <a:t>National Weather Service forecast site</a:t>
            </a:r>
          </a:p>
          <a:p>
            <a:pPr lvl="2"/>
            <a:r>
              <a:rPr lang="en-US" dirty="0" smtClean="0">
                <a:hlinkClick r:id="rId7"/>
              </a:rPr>
              <a:t>http://www.weather.gov/</a:t>
            </a:r>
            <a:endParaRPr lang="en-US" dirty="0" smtClean="0"/>
          </a:p>
          <a:p>
            <a:pPr lvl="2">
              <a:buNone/>
            </a:pPr>
            <a:endParaRPr lang="en-US" dirty="0"/>
          </a:p>
        </p:txBody>
      </p:sp>
      <p:pic>
        <p:nvPicPr>
          <p:cNvPr id="7" name="Picture 2"/>
          <p:cNvPicPr>
            <a:picLocks noChangeAspect="1" noChangeArrowheads="1"/>
          </p:cNvPicPr>
          <p:nvPr/>
        </p:nvPicPr>
        <p:blipFill>
          <a:blip r:embed="rId8" cstate="print"/>
          <a:srcRect/>
          <a:stretch>
            <a:fillRect/>
          </a:stretch>
        </p:blipFill>
        <p:spPr bwMode="auto">
          <a:xfrm>
            <a:off x="7000875" y="0"/>
            <a:ext cx="2143125" cy="2143125"/>
          </a:xfrm>
          <a:prstGeom prst="rect">
            <a:avLst/>
          </a:prstGeom>
          <a:noFill/>
          <a:ln w="9525">
            <a:noFill/>
            <a:miter lim="800000"/>
            <a:headEnd/>
            <a:tailEnd/>
          </a:ln>
          <a:effectLst/>
        </p:spPr>
      </p:pic>
    </p:spTree>
    <p:extLst>
      <p:ext uri="{BB962C8B-B14F-4D97-AF65-F5344CB8AC3E}">
        <p14:creationId xmlns:p14="http://schemas.microsoft.com/office/powerpoint/2010/main" xmlns="" val="2476390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Helpful weather resources</a:t>
            </a:r>
            <a:endParaRPr lang="en-US" sz="4800" dirty="0"/>
          </a:p>
        </p:txBody>
      </p:sp>
      <p:sp>
        <p:nvSpPr>
          <p:cNvPr id="3" name="Content Placeholder 2"/>
          <p:cNvSpPr>
            <a:spLocks noGrp="1"/>
          </p:cNvSpPr>
          <p:nvPr>
            <p:ph sz="half" idx="1"/>
          </p:nvPr>
        </p:nvSpPr>
        <p:spPr>
          <a:xfrm>
            <a:off x="228600" y="1600200"/>
            <a:ext cx="8458200" cy="5105400"/>
          </a:xfrm>
        </p:spPr>
        <p:txBody>
          <a:bodyPr>
            <a:normAutofit/>
          </a:bodyPr>
          <a:lstStyle/>
          <a:p>
            <a:pPr marL="342900" lvl="1" indent="-342900">
              <a:buFont typeface="Arial" pitchFamily="34" charset="0"/>
              <a:buChar char="•"/>
            </a:pPr>
            <a:r>
              <a:rPr lang="en-US" sz="2800" dirty="0" smtClean="0">
                <a:solidFill>
                  <a:srgbClr val="FF0000"/>
                </a:solidFill>
              </a:rPr>
              <a:t>0 </a:t>
            </a:r>
            <a:r>
              <a:rPr lang="en-US" sz="2800" dirty="0">
                <a:solidFill>
                  <a:srgbClr val="FF0000"/>
                </a:solidFill>
              </a:rPr>
              <a:t>to </a:t>
            </a:r>
            <a:r>
              <a:rPr lang="en-US" sz="2800" dirty="0" smtClean="0">
                <a:solidFill>
                  <a:srgbClr val="FF0000"/>
                </a:solidFill>
              </a:rPr>
              <a:t>2 </a:t>
            </a:r>
            <a:r>
              <a:rPr lang="en-US" sz="2800" dirty="0"/>
              <a:t>day event lead </a:t>
            </a:r>
            <a:r>
              <a:rPr lang="en-US" sz="2800" dirty="0" smtClean="0"/>
              <a:t>time</a:t>
            </a:r>
            <a:endParaRPr lang="en-US" dirty="0">
              <a:solidFill>
                <a:srgbClr val="FF0000"/>
              </a:solidFill>
            </a:endParaRPr>
          </a:p>
          <a:p>
            <a:pPr lvl="1"/>
            <a:r>
              <a:rPr lang="en-US" dirty="0" smtClean="0"/>
              <a:t>NCEP  computer weather model site</a:t>
            </a:r>
          </a:p>
          <a:p>
            <a:pPr lvl="2"/>
            <a:r>
              <a:rPr lang="en-US" dirty="0" smtClean="0">
                <a:hlinkClick r:id="rId2"/>
              </a:rPr>
              <a:t>http://mag.ncep.noaa.gov</a:t>
            </a:r>
            <a:r>
              <a:rPr lang="en-US" dirty="0" smtClean="0">
                <a:hlinkClick r:id="rId2"/>
              </a:rPr>
              <a:t>/</a:t>
            </a:r>
            <a:endParaRPr lang="en-US" dirty="0" smtClean="0"/>
          </a:p>
          <a:p>
            <a:pPr lvl="1"/>
            <a:r>
              <a:rPr lang="en-US" dirty="0" smtClean="0"/>
              <a:t>Storm Prediction Center site</a:t>
            </a:r>
          </a:p>
          <a:p>
            <a:pPr lvl="2"/>
            <a:r>
              <a:rPr lang="en-US" dirty="0" smtClean="0">
                <a:hlinkClick r:id="rId3"/>
              </a:rPr>
              <a:t>http://www.spc.noaa.gov/</a:t>
            </a:r>
            <a:endParaRPr lang="en-US" dirty="0" smtClean="0"/>
          </a:p>
          <a:p>
            <a:pPr lvl="1"/>
            <a:r>
              <a:rPr lang="en-US" dirty="0" smtClean="0"/>
              <a:t>National Hurricane Center site</a:t>
            </a:r>
          </a:p>
          <a:p>
            <a:pPr lvl="2"/>
            <a:r>
              <a:rPr lang="en-US" dirty="0" smtClean="0">
                <a:hlinkClick r:id="rId4"/>
              </a:rPr>
              <a:t>http://www.nhc.noaa.gov/</a:t>
            </a:r>
            <a:endParaRPr lang="en-US" dirty="0" smtClean="0"/>
          </a:p>
          <a:p>
            <a:pPr lvl="1"/>
            <a:r>
              <a:rPr lang="en-US" dirty="0" err="1" smtClean="0"/>
              <a:t>Hydrometeorological</a:t>
            </a:r>
            <a:r>
              <a:rPr lang="en-US" dirty="0" smtClean="0"/>
              <a:t> Prediction Center analysis site</a:t>
            </a:r>
          </a:p>
          <a:p>
            <a:pPr lvl="2"/>
            <a:r>
              <a:rPr lang="en-US" dirty="0" smtClean="0">
                <a:hlinkClick r:id="rId5"/>
              </a:rPr>
              <a:t>http://www.hpc.ncep.noaa.gov/</a:t>
            </a:r>
            <a:endParaRPr lang="en-US" dirty="0" smtClean="0"/>
          </a:p>
          <a:p>
            <a:pPr lvl="1"/>
            <a:r>
              <a:rPr lang="en-US" dirty="0" smtClean="0"/>
              <a:t>National Weather Service forecast site</a:t>
            </a:r>
          </a:p>
          <a:p>
            <a:pPr lvl="2"/>
            <a:r>
              <a:rPr lang="en-US" dirty="0" smtClean="0">
                <a:hlinkClick r:id="rId6"/>
              </a:rPr>
              <a:t>http://www.weather.gov/</a:t>
            </a:r>
            <a:endParaRPr lang="en-US" dirty="0" smtClean="0"/>
          </a:p>
        </p:txBody>
      </p:sp>
      <p:pic>
        <p:nvPicPr>
          <p:cNvPr id="6" name="Picture 2"/>
          <p:cNvPicPr>
            <a:picLocks noChangeAspect="1" noChangeArrowheads="1"/>
          </p:cNvPicPr>
          <p:nvPr/>
        </p:nvPicPr>
        <p:blipFill>
          <a:blip r:embed="rId7" cstate="print"/>
          <a:srcRect/>
          <a:stretch>
            <a:fillRect/>
          </a:stretch>
        </p:blipFill>
        <p:spPr bwMode="auto">
          <a:xfrm>
            <a:off x="7000875" y="0"/>
            <a:ext cx="2143125" cy="2143125"/>
          </a:xfrm>
          <a:prstGeom prst="rect">
            <a:avLst/>
          </a:prstGeom>
          <a:noFill/>
          <a:ln w="9525">
            <a:noFill/>
            <a:miter lim="800000"/>
            <a:headEnd/>
            <a:tailEnd/>
          </a:ln>
          <a:effectLst/>
        </p:spPr>
      </p:pic>
    </p:spTree>
    <p:extLst>
      <p:ext uri="{BB962C8B-B14F-4D97-AF65-F5344CB8AC3E}">
        <p14:creationId xmlns:p14="http://schemas.microsoft.com/office/powerpoint/2010/main" xmlns="" val="2476390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t>Wx</a:t>
            </a:r>
            <a:r>
              <a:rPr lang="en-US" sz="4800" dirty="0" smtClean="0"/>
              <a:t> resource session</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pPr marL="342900" lvl="1" indent="-342900">
              <a:buFont typeface="Arial" pitchFamily="34" charset="0"/>
              <a:buChar char="•"/>
            </a:pPr>
            <a:r>
              <a:rPr lang="en-US" sz="2800" dirty="0" smtClean="0"/>
              <a:t>A test drive</a:t>
            </a:r>
          </a:p>
          <a:p>
            <a:pPr marL="742950" lvl="2" indent="-342900"/>
            <a:r>
              <a:rPr lang="en-US" sz="2400" dirty="0" smtClean="0"/>
              <a:t>activity sheet hand-out</a:t>
            </a:r>
          </a:p>
        </p:txBody>
      </p:sp>
      <p:pic>
        <p:nvPicPr>
          <p:cNvPr id="8" name="Content Placeholder 7" descr="snow_guyot.JPG"/>
          <p:cNvPicPr>
            <a:picLocks noGrp="1" noChangeAspect="1"/>
          </p:cNvPicPr>
          <p:nvPr>
            <p:ph sz="half" idx="2"/>
          </p:nvPr>
        </p:nvPicPr>
        <p:blipFill>
          <a:blip r:embed="rId2" cstate="print"/>
          <a:stretch>
            <a:fillRect/>
          </a:stretch>
        </p:blipFill>
        <p:spPr>
          <a:xfrm>
            <a:off x="4464703" y="1752600"/>
            <a:ext cx="4526660" cy="339763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solidFill>
            <a:srgbClr val="FFFF00"/>
          </a:solidFill>
        </p:spPr>
        <p:txBody>
          <a:bodyPr>
            <a:normAutofit/>
          </a:bodyPr>
          <a:lstStyle/>
          <a:p>
            <a:r>
              <a:rPr lang="en-US" sz="4000" dirty="0" smtClean="0"/>
              <a:t>The End</a:t>
            </a:r>
            <a:endParaRPr lang="en-US" sz="4000" dirty="0"/>
          </a:p>
        </p:txBody>
      </p:sp>
      <p:sp>
        <p:nvSpPr>
          <p:cNvPr id="6" name="Content Placeholder 5"/>
          <p:cNvSpPr>
            <a:spLocks noGrp="1"/>
          </p:cNvSpPr>
          <p:nvPr>
            <p:ph sz="half" idx="2"/>
          </p:nvPr>
        </p:nvSpPr>
        <p:spPr/>
        <p:txBody>
          <a:bodyPr/>
          <a:lstStyle/>
          <a:p>
            <a:endParaRPr lang="en-US" dirty="0"/>
          </a:p>
        </p:txBody>
      </p:sp>
      <p:sp>
        <p:nvSpPr>
          <p:cNvPr id="7" name="Text Placeholder 6"/>
          <p:cNvSpPr>
            <a:spLocks noGrp="1"/>
          </p:cNvSpPr>
          <p:nvPr>
            <p:ph type="body" sz="half" idx="1"/>
          </p:nvPr>
        </p:nvSpPr>
        <p:spPr/>
        <p:txBody>
          <a:bodyPr/>
          <a:lstStyle/>
          <a:p>
            <a:endParaRPr lang="en-US"/>
          </a:p>
        </p:txBody>
      </p:sp>
      <p:pic>
        <p:nvPicPr>
          <p:cNvPr id="46082" name="Picture 2" descr="http://sphotos-b.xx.fbcdn.net/hphotos-snc6/248508_167085403362795_562094_n.jpg"/>
          <p:cNvPicPr>
            <a:picLocks noChangeAspect="1" noChangeArrowheads="1"/>
          </p:cNvPicPr>
          <p:nvPr/>
        </p:nvPicPr>
        <p:blipFill>
          <a:blip r:embed="rId2" cstate="print"/>
          <a:srcRect/>
          <a:stretch>
            <a:fillRect/>
          </a:stretch>
        </p:blipFill>
        <p:spPr bwMode="auto">
          <a:xfrm>
            <a:off x="1219200" y="1562099"/>
            <a:ext cx="6858000" cy="5143501"/>
          </a:xfrm>
          <a:prstGeom prst="rect">
            <a:avLst/>
          </a:prstGeom>
          <a:noFill/>
        </p:spPr>
      </p:pic>
      <p:sp>
        <p:nvSpPr>
          <p:cNvPr id="10" name="TextBox 9"/>
          <p:cNvSpPr txBox="1"/>
          <p:nvPr/>
        </p:nvSpPr>
        <p:spPr>
          <a:xfrm>
            <a:off x="1256073" y="6324600"/>
            <a:ext cx="4611327" cy="369332"/>
          </a:xfrm>
          <a:prstGeom prst="rect">
            <a:avLst/>
          </a:prstGeom>
          <a:solidFill>
            <a:schemeClr val="bg1">
              <a:alpha val="46000"/>
            </a:schemeClr>
          </a:solidFill>
        </p:spPr>
        <p:txBody>
          <a:bodyPr wrap="none" rtlCol="0">
            <a:spAutoFit/>
          </a:bodyPr>
          <a:lstStyle/>
          <a:p>
            <a:r>
              <a:rPr lang="en-US" dirty="0" smtClean="0"/>
              <a:t>Near Purchase Knob, credit: Michael </a:t>
            </a:r>
            <a:r>
              <a:rPr lang="en-US" dirty="0" err="1" smtClean="0"/>
              <a:t>Goldsbury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dirty="0" smtClean="0"/>
              <a:t>Advertising - Mountain Meteorology</a:t>
            </a:r>
          </a:p>
        </p:txBody>
      </p:sp>
      <p:sp>
        <p:nvSpPr>
          <p:cNvPr id="11267" name="Rectangle 3"/>
          <p:cNvSpPr>
            <a:spLocks noGrp="1" noChangeArrowheads="1"/>
          </p:cNvSpPr>
          <p:nvPr>
            <p:ph type="body" sz="half" idx="1"/>
          </p:nvPr>
        </p:nvSpPr>
        <p:spPr>
          <a:xfrm>
            <a:off x="152400" y="1981200"/>
            <a:ext cx="7924800" cy="4114800"/>
          </a:xfrm>
        </p:spPr>
        <p:txBody>
          <a:bodyPr/>
          <a:lstStyle/>
          <a:p>
            <a:pPr eaLnBrk="1" hangingPunct="1"/>
            <a:r>
              <a:rPr lang="en-US" sz="2800" dirty="0" smtClean="0"/>
              <a:t>Mountain meteorology – Spring 2014 semester</a:t>
            </a:r>
          </a:p>
          <a:p>
            <a:pPr lvl="1" eaLnBrk="1" hangingPunct="1"/>
            <a:r>
              <a:rPr lang="en-US" sz="2400" dirty="0" smtClean="0"/>
              <a:t>Definitions</a:t>
            </a:r>
          </a:p>
          <a:p>
            <a:pPr lvl="2" eaLnBrk="1" hangingPunct="1"/>
            <a:r>
              <a:rPr lang="en-US" sz="2000" u="sng" dirty="0" smtClean="0"/>
              <a:t>Mountain meteorology</a:t>
            </a:r>
            <a:r>
              <a:rPr lang="en-US" sz="2000" dirty="0" smtClean="0"/>
              <a:t> – branch of meteorology that focuses on the weather and climate of mountainous regions</a:t>
            </a:r>
          </a:p>
          <a:p>
            <a:pPr lvl="3" eaLnBrk="1" hangingPunct="1"/>
            <a:r>
              <a:rPr lang="en-US" sz="1800" u="sng" dirty="0" smtClean="0"/>
              <a:t>Weather</a:t>
            </a:r>
            <a:r>
              <a:rPr lang="en-US" sz="1800" dirty="0" smtClean="0"/>
              <a:t> – the state of the atmosphere during a short period of time</a:t>
            </a:r>
          </a:p>
          <a:p>
            <a:pPr lvl="3" eaLnBrk="1" hangingPunct="1"/>
            <a:r>
              <a:rPr lang="en-US" sz="1800" u="sng" dirty="0" smtClean="0"/>
              <a:t>Climate</a:t>
            </a:r>
            <a:r>
              <a:rPr lang="en-US" sz="1800" dirty="0" smtClean="0"/>
              <a:t> – the average or prevailing weather of a given region over a long period of time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5" name="Picture 9" descr="15-34B"/>
          <p:cNvPicPr>
            <a:picLocks noGrp="1" noChangeAspect="1" noChangeArrowheads="1"/>
          </p:cNvPicPr>
          <p:nvPr>
            <p:ph sz="half" idx="4294967295"/>
          </p:nvPr>
        </p:nvPicPr>
        <p:blipFill>
          <a:blip r:embed="rId2" cstate="print"/>
          <a:srcRect/>
          <a:stretch>
            <a:fillRect/>
          </a:stretch>
        </p:blipFill>
        <p:spPr>
          <a:xfrm>
            <a:off x="0" y="0"/>
            <a:ext cx="5029200" cy="6858000"/>
          </a:xfrm>
          <a:noFill/>
          <a:ln/>
        </p:spPr>
      </p:pic>
      <p:sp>
        <p:nvSpPr>
          <p:cNvPr id="34828" name="Text Box 12"/>
          <p:cNvSpPr txBox="1">
            <a:spLocks noChangeArrowheads="1"/>
          </p:cNvSpPr>
          <p:nvPr/>
        </p:nvSpPr>
        <p:spPr bwMode="auto">
          <a:xfrm>
            <a:off x="5181600" y="932795"/>
            <a:ext cx="3714750" cy="1631216"/>
          </a:xfrm>
          <a:prstGeom prst="rect">
            <a:avLst/>
          </a:prstGeom>
          <a:noFill/>
          <a:ln w="9525">
            <a:noFill/>
            <a:miter lim="800000"/>
            <a:headEnd/>
            <a:tailEnd/>
          </a:ln>
          <a:effectLst/>
        </p:spPr>
        <p:txBody>
          <a:bodyPr wrap="square">
            <a:spAutoFit/>
          </a:bodyPr>
          <a:lstStyle/>
          <a:p>
            <a:r>
              <a:rPr lang="en-US" sz="2000" dirty="0" smtClean="0"/>
              <a:t>Mid-latitude </a:t>
            </a:r>
            <a:r>
              <a:rPr lang="en-US" sz="2000" dirty="0" smtClean="0">
                <a:solidFill>
                  <a:srgbClr val="0070C0"/>
                </a:solidFill>
              </a:rPr>
              <a:t>cool season</a:t>
            </a:r>
            <a:r>
              <a:rPr lang="en-US" sz="2000" dirty="0" smtClean="0"/>
              <a:t> storm</a:t>
            </a:r>
            <a:endParaRPr lang="en-US" sz="2000" dirty="0"/>
          </a:p>
          <a:p>
            <a:endParaRPr lang="en-US" sz="2000" dirty="0"/>
          </a:p>
          <a:p>
            <a:r>
              <a:rPr lang="en-US" sz="2000" dirty="0"/>
              <a:t>Note:  LLJ at 850 </a:t>
            </a:r>
            <a:r>
              <a:rPr lang="en-US" sz="2000" dirty="0" err="1"/>
              <a:t>mb</a:t>
            </a:r>
            <a:r>
              <a:rPr lang="en-US" sz="2000" dirty="0"/>
              <a:t>, cold air at</a:t>
            </a:r>
          </a:p>
          <a:p>
            <a:r>
              <a:rPr lang="en-US" sz="2000" dirty="0"/>
              <a:t>700 </a:t>
            </a:r>
            <a:r>
              <a:rPr lang="en-US" sz="2000" dirty="0" err="1"/>
              <a:t>mb</a:t>
            </a:r>
            <a:r>
              <a:rPr lang="en-US" sz="2000" dirty="0"/>
              <a:t>, trough at 500 </a:t>
            </a:r>
            <a:r>
              <a:rPr lang="en-US" sz="2000" dirty="0" err="1"/>
              <a:t>mb</a:t>
            </a:r>
            <a:r>
              <a:rPr lang="en-US" sz="2000" dirty="0"/>
              <a:t>, PFJ at </a:t>
            </a:r>
          </a:p>
          <a:p>
            <a:r>
              <a:rPr lang="en-US" sz="2000" dirty="0"/>
              <a:t>300 </a:t>
            </a:r>
            <a:r>
              <a:rPr lang="en-US" sz="2000" dirty="0" err="1"/>
              <a:t>mb</a:t>
            </a:r>
            <a:r>
              <a:rPr lang="en-US" sz="2000" dirty="0"/>
              <a:t>. </a:t>
            </a:r>
          </a:p>
        </p:txBody>
      </p:sp>
      <p:cxnSp>
        <p:nvCxnSpPr>
          <p:cNvPr id="3" name="Straight Connector 2"/>
          <p:cNvCxnSpPr/>
          <p:nvPr/>
        </p:nvCxnSpPr>
        <p:spPr>
          <a:xfrm flipH="1" flipV="1">
            <a:off x="1905000" y="228600"/>
            <a:ext cx="762000" cy="54864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48200" y="5798403"/>
            <a:ext cx="1907958" cy="830997"/>
          </a:xfrm>
          <a:prstGeom prst="rect">
            <a:avLst/>
          </a:prstGeom>
          <a:noFill/>
          <a:ln>
            <a:solidFill>
              <a:srgbClr val="FF0000"/>
            </a:solidFill>
          </a:ln>
        </p:spPr>
        <p:txBody>
          <a:bodyPr wrap="none" rtlCol="0">
            <a:spAutoFit/>
          </a:bodyPr>
          <a:lstStyle/>
          <a:p>
            <a:r>
              <a:rPr lang="en-US" sz="2400" dirty="0" smtClean="0"/>
              <a:t>At the ground</a:t>
            </a:r>
          </a:p>
          <a:p>
            <a:r>
              <a:rPr lang="en-US" sz="2400" dirty="0" smtClean="0"/>
              <a:t>(sea level)</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381000" y="5483931"/>
            <a:ext cx="8534400" cy="1200329"/>
          </a:xfrm>
          <a:prstGeom prst="rect">
            <a:avLst/>
          </a:prstGeom>
          <a:noFill/>
          <a:ln w="9525">
            <a:noFill/>
            <a:miter lim="800000"/>
            <a:headEnd/>
            <a:tailEnd/>
          </a:ln>
          <a:effectLst/>
        </p:spPr>
        <p:txBody>
          <a:bodyPr anchor="ctr">
            <a:spAutoFit/>
          </a:bodyPr>
          <a:lstStyle/>
          <a:p>
            <a:r>
              <a:rPr lang="en-US" dirty="0" smtClean="0"/>
              <a:t>Open wave stage of the cyclone. Arrows represent general wind direction, concentric circles are isopleths of mean sea level pressure, and the green shaded region represents the precipitation region. The cold and warm fronts are indicated by the blue and red “arms”, respectively, extending from the cyclone center (designated by the red “L”).</a:t>
            </a:r>
            <a:endParaRPr lang="en-US" dirty="0"/>
          </a:p>
        </p:txBody>
      </p:sp>
      <p:sp>
        <p:nvSpPr>
          <p:cNvPr id="5" name="Rectangle 4"/>
          <p:cNvSpPr txBox="1">
            <a:spLocks noChangeArrowheads="1"/>
          </p:cNvSpPr>
          <p:nvPr/>
        </p:nvSpPr>
        <p:spPr>
          <a:xfrm>
            <a:off x="457200" y="274638"/>
            <a:ext cx="8229600" cy="1143000"/>
          </a:xfrm>
          <a:prstGeom prst="rect">
            <a:avLst/>
          </a:prstGeom>
          <a:no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Synoptic-scale cyclone</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30727" name="Picture 7" descr="13-01cB"/>
          <p:cNvPicPr>
            <a:picLocks noChangeAspect="1" noChangeArrowheads="1"/>
          </p:cNvPicPr>
          <p:nvPr/>
        </p:nvPicPr>
        <p:blipFill>
          <a:blip r:embed="rId2" cstate="print"/>
          <a:srcRect/>
          <a:stretch>
            <a:fillRect/>
          </a:stretch>
        </p:blipFill>
        <p:spPr bwMode="auto">
          <a:xfrm>
            <a:off x="2286000" y="1219200"/>
            <a:ext cx="4724400" cy="4022725"/>
          </a:xfrm>
          <a:prstGeom prst="rect">
            <a:avLst/>
          </a:prstGeom>
          <a:noFill/>
        </p:spPr>
      </p:pic>
      <p:cxnSp>
        <p:nvCxnSpPr>
          <p:cNvPr id="7" name="Straight Arrow Connector 6"/>
          <p:cNvCxnSpPr/>
          <p:nvPr/>
        </p:nvCxnSpPr>
        <p:spPr>
          <a:xfrm>
            <a:off x="2286000" y="5334000"/>
            <a:ext cx="47244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5181600"/>
            <a:ext cx="1314784" cy="400110"/>
          </a:xfrm>
          <a:prstGeom prst="rect">
            <a:avLst/>
          </a:prstGeom>
          <a:solidFill>
            <a:schemeClr val="bg1"/>
          </a:solidFill>
        </p:spPr>
        <p:txBody>
          <a:bodyPr wrap="none" rtlCol="0">
            <a:spAutoFit/>
          </a:bodyPr>
          <a:lstStyle/>
          <a:p>
            <a:r>
              <a:rPr lang="en-US" sz="2000" dirty="0" smtClean="0"/>
              <a:t>1243 miles</a:t>
            </a:r>
            <a:endParaRPr lang="en-US" sz="2000" dirty="0"/>
          </a:p>
        </p:txBody>
      </p:sp>
      <p:cxnSp>
        <p:nvCxnSpPr>
          <p:cNvPr id="10" name="Straight Arrow Connector 9"/>
          <p:cNvCxnSpPr/>
          <p:nvPr/>
        </p:nvCxnSpPr>
        <p:spPr>
          <a:xfrm flipV="1">
            <a:off x="990600" y="3200400"/>
            <a:ext cx="0" cy="7620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7104" y="2743200"/>
            <a:ext cx="734496" cy="369332"/>
          </a:xfrm>
          <a:prstGeom prst="rect">
            <a:avLst/>
          </a:prstGeom>
          <a:noFill/>
        </p:spPr>
        <p:txBody>
          <a:bodyPr wrap="none" rtlCol="0">
            <a:spAutoFit/>
          </a:bodyPr>
          <a:lstStyle/>
          <a:p>
            <a:r>
              <a:rPr lang="en-US" dirty="0" smtClean="0"/>
              <a:t>North</a:t>
            </a:r>
            <a:endParaRPr lang="en-US" dirty="0"/>
          </a:p>
        </p:txBody>
      </p:sp>
      <p:sp>
        <p:nvSpPr>
          <p:cNvPr id="2" name="TextBox 1"/>
          <p:cNvSpPr txBox="1"/>
          <p:nvPr/>
        </p:nvSpPr>
        <p:spPr>
          <a:xfrm>
            <a:off x="7086600" y="4191000"/>
            <a:ext cx="1907958" cy="830997"/>
          </a:xfrm>
          <a:prstGeom prst="rect">
            <a:avLst/>
          </a:prstGeom>
          <a:noFill/>
          <a:ln>
            <a:solidFill>
              <a:srgbClr val="FF0000"/>
            </a:solidFill>
          </a:ln>
        </p:spPr>
        <p:txBody>
          <a:bodyPr wrap="none" rtlCol="0">
            <a:spAutoFit/>
          </a:bodyPr>
          <a:lstStyle/>
          <a:p>
            <a:r>
              <a:rPr lang="en-US" sz="2400" dirty="0" smtClean="0"/>
              <a:t>At the ground</a:t>
            </a:r>
          </a:p>
          <a:p>
            <a:r>
              <a:rPr lang="en-US" sz="2400" dirty="0" smtClean="0"/>
              <a:t>(sea level)</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body" sz="half" idx="2"/>
          </p:nvPr>
        </p:nvSpPr>
        <p:spPr>
          <a:xfrm>
            <a:off x="533400" y="5562600"/>
            <a:ext cx="8229600" cy="944563"/>
          </a:xfrm>
        </p:spPr>
        <p:txBody>
          <a:bodyPr/>
          <a:lstStyle/>
          <a:p>
            <a:pPr>
              <a:lnSpc>
                <a:spcPct val="90000"/>
              </a:lnSpc>
              <a:buNone/>
            </a:pPr>
            <a:r>
              <a:rPr lang="en-US" sz="2000" dirty="0" smtClean="0"/>
              <a:t>Approaching warm front</a:t>
            </a:r>
            <a:endParaRPr lang="en-US" sz="2000" dirty="0"/>
          </a:p>
        </p:txBody>
      </p:sp>
      <p:pic>
        <p:nvPicPr>
          <p:cNvPr id="18441" name="Picture 9" descr="12-18aB"/>
          <p:cNvPicPr>
            <a:picLocks noGrp="1" noChangeAspect="1" noChangeArrowheads="1"/>
          </p:cNvPicPr>
          <p:nvPr>
            <p:ph sz="half" idx="1"/>
          </p:nvPr>
        </p:nvPicPr>
        <p:blipFill>
          <a:blip r:embed="rId2" cstate="print"/>
          <a:srcRect/>
          <a:stretch>
            <a:fillRect/>
          </a:stretch>
        </p:blipFill>
        <p:spPr>
          <a:xfrm>
            <a:off x="0" y="381000"/>
            <a:ext cx="9144000" cy="4495800"/>
          </a:xfrm>
          <a:noFill/>
          <a:ln/>
        </p:spPr>
      </p:pic>
      <p:sp>
        <p:nvSpPr>
          <p:cNvPr id="4" name="TextBox 3"/>
          <p:cNvSpPr txBox="1"/>
          <p:nvPr/>
        </p:nvSpPr>
        <p:spPr>
          <a:xfrm>
            <a:off x="7391400" y="152400"/>
            <a:ext cx="1407758" cy="461665"/>
          </a:xfrm>
          <a:prstGeom prst="rect">
            <a:avLst/>
          </a:prstGeom>
          <a:noFill/>
        </p:spPr>
        <p:txBody>
          <a:bodyPr wrap="none" rtlCol="0">
            <a:spAutoFit/>
          </a:bodyPr>
          <a:lstStyle/>
          <a:p>
            <a:r>
              <a:rPr lang="en-US" sz="2400" dirty="0" err="1" smtClean="0"/>
              <a:t>Ci</a:t>
            </a:r>
            <a:r>
              <a:rPr lang="en-US" sz="2400" dirty="0" smtClean="0"/>
              <a:t> = cirrus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12-14B"/>
          <p:cNvPicPr>
            <a:picLocks noChangeAspect="1" noChangeArrowheads="1"/>
          </p:cNvPicPr>
          <p:nvPr/>
        </p:nvPicPr>
        <p:blipFill>
          <a:blip r:embed="rId2" cstate="print"/>
          <a:srcRect/>
          <a:stretch>
            <a:fillRect/>
          </a:stretch>
        </p:blipFill>
        <p:spPr bwMode="auto">
          <a:xfrm>
            <a:off x="381000" y="457200"/>
            <a:ext cx="8305800" cy="4953000"/>
          </a:xfrm>
          <a:prstGeom prst="rect">
            <a:avLst/>
          </a:prstGeom>
          <a:noFill/>
        </p:spPr>
      </p:pic>
      <p:sp>
        <p:nvSpPr>
          <p:cNvPr id="4" name="Rectangle 6"/>
          <p:cNvSpPr txBox="1">
            <a:spLocks noChangeArrowheads="1"/>
          </p:cNvSpPr>
          <p:nvPr/>
        </p:nvSpPr>
        <p:spPr>
          <a:xfrm>
            <a:off x="533400" y="5562600"/>
            <a:ext cx="8229600" cy="944563"/>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Approaching cold front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3352800" y="76200"/>
            <a:ext cx="2688557" cy="461665"/>
          </a:xfrm>
          <a:prstGeom prst="rect">
            <a:avLst/>
          </a:prstGeom>
          <a:noFill/>
        </p:spPr>
        <p:txBody>
          <a:bodyPr wrap="none" rtlCol="0">
            <a:spAutoFit/>
          </a:bodyPr>
          <a:lstStyle/>
          <a:p>
            <a:r>
              <a:rPr lang="en-US" sz="2400" dirty="0" err="1" smtClean="0"/>
              <a:t>Cb</a:t>
            </a:r>
            <a:r>
              <a:rPr lang="en-US" sz="2400" dirty="0" smtClean="0"/>
              <a:t> = Cumulonimbus</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sights</a:t>
            </a:r>
            <a:endParaRPr lang="en-US" dirty="0">
              <a:solidFill>
                <a:srgbClr val="FF0000"/>
              </a:solidFill>
            </a:endParaRPr>
          </a:p>
          <a:p>
            <a:pPr lvl="1"/>
            <a:r>
              <a:rPr lang="en-US" dirty="0">
                <a:solidFill>
                  <a:srgbClr val="0070C0"/>
                </a:solidFill>
              </a:rPr>
              <a:t>Cool</a:t>
            </a:r>
            <a:r>
              <a:rPr lang="en-US" dirty="0"/>
              <a:t> </a:t>
            </a:r>
            <a:r>
              <a:rPr lang="en-US" dirty="0" smtClean="0"/>
              <a:t>season</a:t>
            </a:r>
          </a:p>
          <a:p>
            <a:pPr lvl="2"/>
            <a:r>
              <a:rPr lang="en-US" dirty="0" smtClean="0"/>
              <a:t>Clouds thickening (can’t see sun) </a:t>
            </a:r>
            <a:r>
              <a:rPr lang="en-US" dirty="0" smtClean="0">
                <a:sym typeface="Wingdings" pitchFamily="2" charset="2"/>
              </a:rPr>
              <a:t> storm approaching</a:t>
            </a:r>
          </a:p>
          <a:p>
            <a:pPr lvl="2"/>
            <a:r>
              <a:rPr lang="en-US" dirty="0" smtClean="0">
                <a:sym typeface="Wingdings" pitchFamily="2" charset="2"/>
              </a:rPr>
              <a:t>Winds and/or clouds moving toward </a:t>
            </a:r>
            <a:r>
              <a:rPr lang="en-US" b="1" i="1" dirty="0" smtClean="0">
                <a:sym typeface="Wingdings" pitchFamily="2" charset="2"/>
              </a:rPr>
              <a:t>north</a:t>
            </a:r>
            <a:r>
              <a:rPr lang="en-US" dirty="0" smtClean="0">
                <a:sym typeface="Wingdings" pitchFamily="2" charset="2"/>
              </a:rPr>
              <a:t>  storm approaching</a:t>
            </a:r>
          </a:p>
          <a:p>
            <a:pPr lvl="2"/>
            <a:r>
              <a:rPr lang="en-US" dirty="0" smtClean="0">
                <a:sym typeface="Wingdings" pitchFamily="2" charset="2"/>
              </a:rPr>
              <a:t>Winds and/or clouds </a:t>
            </a:r>
            <a:r>
              <a:rPr lang="en-US" u="sng" dirty="0" smtClean="0">
                <a:sym typeface="Wingdings" pitchFamily="2" charset="2"/>
              </a:rPr>
              <a:t>shift</a:t>
            </a:r>
            <a:r>
              <a:rPr lang="en-US" dirty="0" smtClean="0">
                <a:sym typeface="Wingdings" pitchFamily="2" charset="2"/>
              </a:rPr>
              <a:t> to moving toward </a:t>
            </a:r>
            <a:r>
              <a:rPr lang="en-US" b="1" i="1" dirty="0" smtClean="0">
                <a:sym typeface="Wingdings" pitchFamily="2" charset="2"/>
              </a:rPr>
              <a:t>east or south</a:t>
            </a:r>
            <a:r>
              <a:rPr lang="en-US" dirty="0" smtClean="0">
                <a:sym typeface="Wingdings" pitchFamily="2" charset="2"/>
              </a:rPr>
              <a:t>  clearing and cool weather approaching</a:t>
            </a:r>
            <a:endParaRPr lang="en-US" dirty="0"/>
          </a:p>
        </p:txBody>
      </p:sp>
      <p:sp>
        <p:nvSpPr>
          <p:cNvPr id="5" name="Content Placeholder 4"/>
          <p:cNvSpPr>
            <a:spLocks noGrp="1"/>
          </p:cNvSpPr>
          <p:nvPr>
            <p:ph sz="half" idx="2"/>
          </p:nvPr>
        </p:nvSpPr>
        <p:spPr/>
        <p:txBody>
          <a:bodyPr/>
          <a:lstStyle/>
          <a:p>
            <a:endParaRPr lang="en-US"/>
          </a:p>
        </p:txBody>
      </p:sp>
      <p:pic>
        <p:nvPicPr>
          <p:cNvPr id="35842" name="Picture 2" descr="http://sphotos-b.xx.fbcdn.net/hphotos-ash3/578189_10150991050739714_952686256_n.jpg"/>
          <p:cNvPicPr>
            <a:picLocks noChangeAspect="1" noChangeArrowheads="1"/>
          </p:cNvPicPr>
          <p:nvPr/>
        </p:nvPicPr>
        <p:blipFill>
          <a:blip r:embed="rId2" cstate="print"/>
          <a:srcRect/>
          <a:stretch>
            <a:fillRect/>
          </a:stretch>
        </p:blipFill>
        <p:spPr bwMode="auto">
          <a:xfrm>
            <a:off x="4800600" y="1295400"/>
            <a:ext cx="4057650" cy="5410200"/>
          </a:xfrm>
          <a:prstGeom prst="rect">
            <a:avLst/>
          </a:prstGeom>
          <a:noFill/>
        </p:spPr>
      </p:pic>
      <p:sp>
        <p:nvSpPr>
          <p:cNvPr id="7" name="TextBox 6"/>
          <p:cNvSpPr txBox="1"/>
          <p:nvPr/>
        </p:nvSpPr>
        <p:spPr>
          <a:xfrm>
            <a:off x="5562600" y="6336268"/>
            <a:ext cx="2415790" cy="369332"/>
          </a:xfrm>
          <a:prstGeom prst="rect">
            <a:avLst/>
          </a:prstGeom>
          <a:noFill/>
        </p:spPr>
        <p:txBody>
          <a:bodyPr wrap="none" rtlCol="0">
            <a:spAutoFit/>
          </a:bodyPr>
          <a:lstStyle/>
          <a:p>
            <a:r>
              <a:rPr lang="en-US" dirty="0" smtClean="0">
                <a:solidFill>
                  <a:schemeClr val="bg1"/>
                </a:solidFill>
              </a:rPr>
              <a:t>Courtesy: Daniel Martin</a:t>
            </a:r>
            <a:endParaRPr lang="en-US" dirty="0">
              <a:solidFill>
                <a:schemeClr val="bg1"/>
              </a:solidFill>
            </a:endParaRPr>
          </a:p>
        </p:txBody>
      </p:sp>
    </p:spTree>
    <p:extLst>
      <p:ext uri="{BB962C8B-B14F-4D97-AF65-F5344CB8AC3E}">
        <p14:creationId xmlns:p14="http://schemas.microsoft.com/office/powerpoint/2010/main" xmlns="" val="3675798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Weather-related safety issues</a:t>
            </a:r>
            <a:endParaRPr lang="en-US" sz="4800" dirty="0"/>
          </a:p>
        </p:txBody>
      </p:sp>
      <p:sp>
        <p:nvSpPr>
          <p:cNvPr id="3" name="Content Placeholder 2"/>
          <p:cNvSpPr>
            <a:spLocks noGrp="1"/>
          </p:cNvSpPr>
          <p:nvPr>
            <p:ph sz="half" idx="1"/>
          </p:nvPr>
        </p:nvSpPr>
        <p:spPr>
          <a:xfrm>
            <a:off x="457200" y="1600200"/>
            <a:ext cx="4038600" cy="5105400"/>
          </a:xfrm>
        </p:spPr>
        <p:txBody>
          <a:bodyPr>
            <a:normAutofit/>
          </a:bodyPr>
          <a:lstStyle/>
          <a:p>
            <a:r>
              <a:rPr lang="en-US" dirty="0" err="1" smtClean="0"/>
              <a:t>Nowcasting</a:t>
            </a:r>
            <a:r>
              <a:rPr lang="en-US" dirty="0" smtClean="0"/>
              <a:t> to avoid or anticipate weather hazards; </a:t>
            </a:r>
            <a:r>
              <a:rPr lang="en-US" dirty="0" smtClean="0">
                <a:solidFill>
                  <a:srgbClr val="FF0000"/>
                </a:solidFill>
              </a:rPr>
              <a:t>sights</a:t>
            </a:r>
            <a:endParaRPr lang="en-US" dirty="0">
              <a:solidFill>
                <a:srgbClr val="FF0000"/>
              </a:solidFill>
            </a:endParaRPr>
          </a:p>
          <a:p>
            <a:pPr lvl="1"/>
            <a:r>
              <a:rPr lang="en-US" dirty="0">
                <a:solidFill>
                  <a:srgbClr val="0070C0"/>
                </a:solidFill>
              </a:rPr>
              <a:t>Cool</a:t>
            </a:r>
            <a:r>
              <a:rPr lang="en-US" dirty="0"/>
              <a:t> </a:t>
            </a:r>
            <a:r>
              <a:rPr lang="en-US" dirty="0" smtClean="0"/>
              <a:t>season</a:t>
            </a:r>
          </a:p>
          <a:p>
            <a:pPr lvl="2"/>
            <a:r>
              <a:rPr lang="en-US" dirty="0" smtClean="0"/>
              <a:t>Calm winds with…</a:t>
            </a:r>
          </a:p>
          <a:p>
            <a:pPr lvl="3"/>
            <a:r>
              <a:rPr lang="en-US" u="sng" dirty="0" smtClean="0"/>
              <a:t>clouds and precipitation</a:t>
            </a:r>
            <a:r>
              <a:rPr lang="en-US" dirty="0" smtClean="0"/>
              <a:t>; in middle of storm (low pressure center)</a:t>
            </a:r>
          </a:p>
          <a:p>
            <a:pPr lvl="3"/>
            <a:r>
              <a:rPr lang="en-US" u="sng" dirty="0" smtClean="0"/>
              <a:t>clear sky</a:t>
            </a:r>
            <a:r>
              <a:rPr lang="en-US" dirty="0" smtClean="0"/>
              <a:t>; in the middle of high pressure, winds </a:t>
            </a:r>
            <a:r>
              <a:rPr lang="en-US" dirty="0" smtClean="0"/>
              <a:t>may </a:t>
            </a:r>
            <a:r>
              <a:rPr lang="en-US" dirty="0" smtClean="0"/>
              <a:t>shift to blowing from the south (warming on the horizon)</a:t>
            </a:r>
            <a:endParaRPr lang="en-US" dirty="0"/>
          </a:p>
          <a:p>
            <a:pPr marL="457200" lvl="1" indent="0">
              <a:buNone/>
            </a:pPr>
            <a:endParaRPr lang="en-US" dirty="0"/>
          </a:p>
        </p:txBody>
      </p:sp>
      <p:pic>
        <p:nvPicPr>
          <p:cNvPr id="34818" name="Picture 2" descr="http://sphotos-a.xx.fbcdn.net/hphotos-ash3/557901_10150813090669714_927358728_n.jpg"/>
          <p:cNvPicPr>
            <a:picLocks noChangeAspect="1" noChangeArrowheads="1"/>
          </p:cNvPicPr>
          <p:nvPr/>
        </p:nvPicPr>
        <p:blipFill>
          <a:blip r:embed="rId2" cstate="print"/>
          <a:srcRect/>
          <a:stretch>
            <a:fillRect/>
          </a:stretch>
        </p:blipFill>
        <p:spPr bwMode="auto">
          <a:xfrm>
            <a:off x="4648200" y="1295400"/>
            <a:ext cx="4343400" cy="3257550"/>
          </a:xfrm>
          <a:prstGeom prst="rect">
            <a:avLst/>
          </a:prstGeom>
          <a:noFill/>
        </p:spPr>
      </p:pic>
      <p:sp>
        <p:nvSpPr>
          <p:cNvPr id="6" name="Content Placeholder 5"/>
          <p:cNvSpPr>
            <a:spLocks noGrp="1"/>
          </p:cNvSpPr>
          <p:nvPr>
            <p:ph sz="half" idx="2"/>
          </p:nvPr>
        </p:nvSpPr>
        <p:spPr/>
        <p:txBody>
          <a:bodyPr/>
          <a:lstStyle/>
          <a:p>
            <a:endParaRPr lang="en-US"/>
          </a:p>
        </p:txBody>
      </p:sp>
      <p:sp>
        <p:nvSpPr>
          <p:cNvPr id="7" name="TextBox 6"/>
          <p:cNvSpPr txBox="1"/>
          <p:nvPr/>
        </p:nvSpPr>
        <p:spPr>
          <a:xfrm>
            <a:off x="5562600" y="4583668"/>
            <a:ext cx="2415790" cy="369332"/>
          </a:xfrm>
          <a:prstGeom prst="rect">
            <a:avLst/>
          </a:prstGeom>
          <a:noFill/>
        </p:spPr>
        <p:txBody>
          <a:bodyPr wrap="none" rtlCol="0">
            <a:spAutoFit/>
          </a:bodyPr>
          <a:lstStyle/>
          <a:p>
            <a:r>
              <a:rPr lang="en-US" dirty="0" smtClean="0"/>
              <a:t>Courtesy: Daniel Martin</a:t>
            </a:r>
            <a:endParaRPr lang="en-US" dirty="0"/>
          </a:p>
        </p:txBody>
      </p:sp>
    </p:spTree>
    <p:extLst>
      <p:ext uri="{BB962C8B-B14F-4D97-AF65-F5344CB8AC3E}">
        <p14:creationId xmlns:p14="http://schemas.microsoft.com/office/powerpoint/2010/main" xmlns="" val="124302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4895</TotalTime>
  <Words>1222</Words>
  <Application>Microsoft Office PowerPoint</Application>
  <PresentationFormat>On-screen Show (4:3)</PresentationFormat>
  <Paragraphs>194</Paragraphs>
  <Slides>35</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Photo Editor Photo</vt:lpstr>
      <vt:lpstr>Predicting Weather Patterns  in Western North Carolina</vt:lpstr>
      <vt:lpstr>Weather-related safety issues</vt:lpstr>
      <vt:lpstr>Weather-related safety issues</vt:lpstr>
      <vt:lpstr>Slide 4</vt:lpstr>
      <vt:lpstr>Slide 5</vt:lpstr>
      <vt:lpstr>Slide 6</vt:lpstr>
      <vt:lpstr>Slide 7</vt:lpstr>
      <vt:lpstr>Weather-related safety issues</vt:lpstr>
      <vt:lpstr>Weather-related safety issues</vt:lpstr>
      <vt:lpstr>Ordinary Thunderstorm Mature Stage</vt:lpstr>
      <vt:lpstr>Slide 11</vt:lpstr>
      <vt:lpstr>Supercell Thunderstorm</vt:lpstr>
      <vt:lpstr>Slide 13</vt:lpstr>
      <vt:lpstr>Slide 14</vt:lpstr>
      <vt:lpstr>Slide 15</vt:lpstr>
      <vt:lpstr>Squall Line Thunderstorm</vt:lpstr>
      <vt:lpstr>Squall Line Thunderstorm</vt:lpstr>
      <vt:lpstr>Weather-related safety issues</vt:lpstr>
      <vt:lpstr>Weather-related safety issues</vt:lpstr>
      <vt:lpstr>Weather-related safety issues</vt:lpstr>
      <vt:lpstr>T-storm Warning Signs</vt:lpstr>
      <vt:lpstr>Lightning Safety, in the Mountains</vt:lpstr>
      <vt:lpstr>Weather-related safety issues</vt:lpstr>
      <vt:lpstr>Weather-related safety issues</vt:lpstr>
      <vt:lpstr>Weather-related safety issues</vt:lpstr>
      <vt:lpstr>Gunter Fork Debris Flow</vt:lpstr>
      <vt:lpstr>Weather-related safety issues</vt:lpstr>
      <vt:lpstr>Weather-related safety issues</vt:lpstr>
      <vt:lpstr>Spotter field test</vt:lpstr>
      <vt:lpstr>Helpful weather resources</vt:lpstr>
      <vt:lpstr>Helpful weather resources</vt:lpstr>
      <vt:lpstr>Helpful weather resources</vt:lpstr>
      <vt:lpstr>Wx resource session</vt:lpstr>
      <vt:lpstr>The End</vt:lpstr>
      <vt:lpstr>Advertising - Mountain Meteorology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Douglas K. Miller</cp:lastModifiedBy>
  <cp:revision>186</cp:revision>
  <dcterms:created xsi:type="dcterms:W3CDTF">2006-08-16T00:00:00Z</dcterms:created>
  <dcterms:modified xsi:type="dcterms:W3CDTF">2013-08-09T12:07:55Z</dcterms:modified>
</cp:coreProperties>
</file>