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1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2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3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4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5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6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7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18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19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0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21.xml" ContentType="application/vnd.openxmlformats-officedocument.theme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8" r:id="rId4"/>
    <p:sldMasterId id="2147483702" r:id="rId5"/>
    <p:sldMasterId id="2147483716" r:id="rId6"/>
    <p:sldMasterId id="2147483730" r:id="rId7"/>
    <p:sldMasterId id="2147483744" r:id="rId8"/>
    <p:sldMasterId id="2147483758" r:id="rId9"/>
    <p:sldMasterId id="2147483771" r:id="rId10"/>
    <p:sldMasterId id="2147483784" r:id="rId11"/>
    <p:sldMasterId id="2147483798" r:id="rId12"/>
    <p:sldMasterId id="2147483812" r:id="rId13"/>
    <p:sldMasterId id="2147483826" r:id="rId14"/>
    <p:sldMasterId id="2147483840" r:id="rId15"/>
    <p:sldMasterId id="2147483854" r:id="rId16"/>
    <p:sldMasterId id="2147483868" r:id="rId17"/>
    <p:sldMasterId id="2147483882" r:id="rId18"/>
    <p:sldMasterId id="2147483896" r:id="rId19"/>
    <p:sldMasterId id="2147483910" r:id="rId20"/>
    <p:sldMasterId id="2147483924" r:id="rId21"/>
    <p:sldMasterId id="2147483938" r:id="rId22"/>
  </p:sldMasterIdLst>
  <p:notesMasterIdLst>
    <p:notesMasterId r:id="rId52"/>
  </p:notesMasterIdLst>
  <p:sldIdLst>
    <p:sldId id="258" r:id="rId23"/>
    <p:sldId id="265" r:id="rId24"/>
    <p:sldId id="275" r:id="rId25"/>
    <p:sldId id="276" r:id="rId26"/>
    <p:sldId id="277" r:id="rId27"/>
    <p:sldId id="266" r:id="rId28"/>
    <p:sldId id="267" r:id="rId29"/>
    <p:sldId id="268" r:id="rId30"/>
    <p:sldId id="259" r:id="rId31"/>
    <p:sldId id="260" r:id="rId32"/>
    <p:sldId id="261" r:id="rId33"/>
    <p:sldId id="269" r:id="rId34"/>
    <p:sldId id="271" r:id="rId35"/>
    <p:sldId id="270" r:id="rId36"/>
    <p:sldId id="272" r:id="rId37"/>
    <p:sldId id="273" r:id="rId38"/>
    <p:sldId id="278" r:id="rId39"/>
    <p:sldId id="264" r:id="rId40"/>
    <p:sldId id="279" r:id="rId41"/>
    <p:sldId id="286" r:id="rId42"/>
    <p:sldId id="280" r:id="rId43"/>
    <p:sldId id="281" r:id="rId44"/>
    <p:sldId id="282" r:id="rId45"/>
    <p:sldId id="263" r:id="rId46"/>
    <p:sldId id="283" r:id="rId47"/>
    <p:sldId id="284" r:id="rId48"/>
    <p:sldId id="285" r:id="rId49"/>
    <p:sldId id="274" r:id="rId50"/>
    <p:sldId id="256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72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90E7A-51F9-4A62-A5F1-A1709096B1C9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519AD-A53F-4975-A059-8BA35251D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73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78F653F-A5EE-455F-8DC8-9EECB7AD0D1A}" type="slidenum">
              <a:rPr lang="en-US" altLang="en-US" sz="1200">
                <a:solidFill>
                  <a:srgbClr val="000000"/>
                </a:solidFill>
              </a:rPr>
              <a:pPr/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68553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854402-0E2C-48A3-BA02-D0A448AD9F17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/>
              <a:t>Initial Boundary Condition is full column then after that they just use upper boundary.  The accumulation/intensity is only see.  when added low level moisture.  </a:t>
            </a:r>
          </a:p>
        </p:txBody>
      </p:sp>
      <p:sp>
        <p:nvSpPr>
          <p:cNvPr id="389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0422F144-CA2D-4C05-AA49-6C7525891CF3}" type="slidenum">
              <a:rPr lang="en-US" altLang="en-US" sz="1200">
                <a:ea typeface="MS PGothic" panose="020B0600070205080204" pitchFamily="34" charset="-128"/>
              </a:rPr>
              <a:pPr algn="r"/>
              <a:t>14</a:t>
            </a:fld>
            <a:endParaRPr lang="en-US" altLang="en-US" sz="120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7955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3913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6725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1171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2035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USGS gauge at Newport, TN on Pigeon River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C7624-0AFD-4250-A5FC-E988E595607B}" type="slidenum">
              <a:rPr lang="en-US" altLang="en-US" smtClean="0">
                <a:solidFill>
                  <a:srgbClr val="000000"/>
                </a:solidFill>
              </a:rPr>
              <a:pPr/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96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4B50BBB-7C37-4872-A6EF-C5642A1649E3}" type="slidenum">
              <a:rPr lang="en-US" altLang="en-US" sz="1200">
                <a:solidFill>
                  <a:srgbClr val="000000"/>
                </a:solidFill>
              </a:rPr>
              <a:pPr/>
              <a:t>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21789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6DD3BF-69CA-4334-8909-37AF7973EE73}" type="slidenum">
              <a:rPr lang="en-US" altLang="en-US" sz="1200">
                <a:solidFill>
                  <a:srgbClr val="000000"/>
                </a:solidFill>
              </a:rPr>
              <a:pPr/>
              <a:t>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51143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024A59-EDCC-4886-A770-00299E2EEB5E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TRMM stands for Tropical Rainfall Measurement Mission</a:t>
            </a:r>
          </a:p>
          <a:p>
            <a:r>
              <a:rPr lang="en-US" altLang="en-US"/>
              <a:t>TRMM revisits area on average once a day</a:t>
            </a:r>
          </a:p>
        </p:txBody>
      </p:sp>
      <p:sp>
        <p:nvSpPr>
          <p:cNvPr id="153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D66D5AD5-DAF6-4CAD-8F06-598C51C95AD8}" type="slidenum">
              <a:rPr lang="en-US" altLang="en-US" sz="1200">
                <a:ea typeface="MS PGothic" panose="020B0600070205080204" pitchFamily="34" charset="-128"/>
              </a:rPr>
              <a:pPr algn="r"/>
              <a:t>7</a:t>
            </a:fld>
            <a:endParaRPr lang="en-US" altLang="en-US" sz="120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4606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D109E-FCF3-4944-B98F-C4BF5529CEAE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9253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F4A326-D731-435B-AE79-D8B995B14E79}" type="slidenum">
              <a:rPr lang="en-US" altLang="en-US">
                <a:solidFill>
                  <a:srgbClr val="000000"/>
                </a:solidFill>
              </a:rPr>
              <a:pPr/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07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9524406-2814-4151-B06D-F42B0A145177}" type="slidenum">
              <a:rPr lang="en-US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 sz="120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918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F4A326-D731-435B-AE79-D8B995B14E79}" type="slidenum">
              <a:rPr lang="en-US" altLang="en-US">
                <a:solidFill>
                  <a:srgbClr val="000000"/>
                </a:solidFill>
              </a:rPr>
              <a:pPr/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07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9524406-2814-4151-B06D-F42B0A145177}" type="slidenum">
              <a:rPr lang="en-US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 sz="120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9612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F4A326-D731-435B-AE79-D8B995B14E79}" type="slidenum">
              <a:rPr lang="en-US" altLang="en-US">
                <a:solidFill>
                  <a:srgbClr val="000000"/>
                </a:solidFill>
              </a:rPr>
              <a:pPr/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2037 m = 79130.7 </a:t>
            </a:r>
            <a:r>
              <a:rPr lang="en-US" altLang="en-US" dirty="0" err="1" smtClean="0"/>
              <a:t>Pascals</a:t>
            </a:r>
            <a:r>
              <a:rPr lang="en-US" altLang="en-US" dirty="0" smtClean="0"/>
              <a:t> (U.S. Standard Atmosphere)</a:t>
            </a:r>
          </a:p>
          <a:p>
            <a:r>
              <a:rPr lang="en-US" altLang="en-US" dirty="0" smtClean="0"/>
              <a:t>Mount Craig is 2</a:t>
            </a:r>
            <a:r>
              <a:rPr lang="en-US" altLang="en-US" baseline="30000" dirty="0" smtClean="0"/>
              <a:t>nd</a:t>
            </a:r>
            <a:r>
              <a:rPr lang="en-US" altLang="en-US" dirty="0" smtClean="0"/>
              <a:t> highest peak east of the Mississippi River</a:t>
            </a:r>
            <a:endParaRPr lang="en-US" altLang="en-US" dirty="0"/>
          </a:p>
        </p:txBody>
      </p:sp>
      <p:sp>
        <p:nvSpPr>
          <p:cNvPr id="307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9524406-2814-4151-B06D-F42B0A145177}" type="slidenum">
              <a:rPr lang="en-US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 sz="120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5648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63C34E-4ACF-47BA-B8E0-20903B46D8A3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b="1" dirty="0"/>
          </a:p>
          <a:p>
            <a:r>
              <a:rPr lang="en-US" altLang="en-US" b="1" dirty="0" smtClean="0"/>
              <a:t>Gauges </a:t>
            </a:r>
            <a:r>
              <a:rPr lang="en-US" altLang="en-US" b="1" dirty="0"/>
              <a:t>PRB, seasonal cycle.  Blue to red equals southeast to northwest in PRG (through winter)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207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83ADE-B53A-4105-AF81-5B80917A0685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985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83ADE-B53A-4105-AF81-5B80917A0685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7976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2665C-EE9B-4D25-A5E7-4787DDC813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6372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89F4F89-2417-44B1-B1BD-16128AFBC2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8041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79015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CD664-0B5F-4287-AF23-47462847CD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8258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F6555-B3DE-43B9-A67E-5DC388C55B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67675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5422D-5455-45AB-9212-EE7F457102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0113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D456D-92CD-4E27-92A6-D3B0750104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236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25F37-9339-4C15-98B4-4C7A7092D0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6618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81AA1-F670-48BC-AFE8-CC51B9F915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45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0FF2D-EB32-470B-BA29-721AF0DC89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388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83ADE-B53A-4105-AF81-5B80917A0685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451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9B141-FE29-4C93-AA76-6655FBBC84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811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1E961-CD3A-4C85-A60D-454FBFFDD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625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02568-0FB9-48F0-A30E-BC1FD3D772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1673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2665C-EE9B-4D25-A5E7-4787DDC813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15359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89F4F89-2417-44B1-B1BD-16128AFBC2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14291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CD664-0B5F-4287-AF23-47462847CD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71518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F6555-B3DE-43B9-A67E-5DC388C55B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1807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5422D-5455-45AB-9212-EE7F457102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4098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D456D-92CD-4E27-92A6-D3B0750104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6345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25F37-9339-4C15-98B4-4C7A7092D0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359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CD664-0B5F-4287-AF23-47462847CD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80099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81AA1-F670-48BC-AFE8-CC51B9F915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3102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0FF2D-EB32-470B-BA29-721AF0DC89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09020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9B141-FE29-4C93-AA76-6655FBBC84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54833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1E961-CD3A-4C85-A60D-454FBFFDD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6474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02568-0FB9-48F0-A30E-BC1FD3D772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66869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2665C-EE9B-4D25-A5E7-4787DDC813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8325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89F4F89-2417-44B1-B1BD-16128AFBC2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20205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97381E-C760-4A03-BFCA-E7E0ADA224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30645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0644B6-80C2-4ED9-BF43-82479D9336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0008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67C7DE-43F6-48BF-9250-AE7B59F8BA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813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F6555-B3DE-43B9-A67E-5DC388C55B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90708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E904F7-5A59-4A9D-81A2-9B8F4291947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77639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4806C0-F14B-420E-BB28-AC2D5184D6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19760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96345A-74C9-42B3-86D3-54EF4F7953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27899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1DEA04-451F-4B70-BABB-03C695B37A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73792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7562DC-909E-4138-A8ED-EC6FCBF72E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606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D3A546-DBDE-4FD7-A728-FEB1826090D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6259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F604F5-A405-41CA-9866-9038EB65EF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5734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CCA420-6195-4E16-9790-9C85889E3C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36398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76AA3C-3772-4BD3-BD5E-19413A585E9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59954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AC4339-60D7-42D8-AE7E-46EB911526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9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5422D-5455-45AB-9212-EE7F457102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35653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97381E-C760-4A03-BFCA-E7E0ADA224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9145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0644B6-80C2-4ED9-BF43-82479D9336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8927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67C7DE-43F6-48BF-9250-AE7B59F8BA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32408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E904F7-5A59-4A9D-81A2-9B8F4291947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988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4806C0-F14B-420E-BB28-AC2D5184D6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85198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96345A-74C9-42B3-86D3-54EF4F7953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88667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1DEA04-451F-4B70-BABB-03C695B37A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05769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7562DC-909E-4138-A8ED-EC6FCBF72E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3539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D3A546-DBDE-4FD7-A728-FEB1826090D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45369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F604F5-A405-41CA-9866-9038EB65EF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909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D456D-92CD-4E27-92A6-D3B0750104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62794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CCA420-6195-4E16-9790-9C85889E3C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1750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76AA3C-3772-4BD3-BD5E-19413A585E9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4098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AC4339-60D7-42D8-AE7E-46EB911526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08539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97381E-C760-4A03-BFCA-E7E0ADA224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44875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0644B6-80C2-4ED9-BF43-82479D9336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2107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67C7DE-43F6-48BF-9250-AE7B59F8BA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61608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E904F7-5A59-4A9D-81A2-9B8F4291947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8226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4806C0-F14B-420E-BB28-AC2D5184D6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4588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96345A-74C9-42B3-86D3-54EF4F7953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8781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1DEA04-451F-4B70-BABB-03C695B37A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206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25F37-9339-4C15-98B4-4C7A7092D0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73440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7562DC-909E-4138-A8ED-EC6FCBF72E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7435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D3A546-DBDE-4FD7-A728-FEB1826090D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31789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F604F5-A405-41CA-9866-9038EB65EF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98818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CCA420-6195-4E16-9790-9C85889E3C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7493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76AA3C-3772-4BD3-BD5E-19413A585E9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03923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AC4339-60D7-42D8-AE7E-46EB911526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31881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CD664-0B5F-4287-AF23-47462847CD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8514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F6555-B3DE-43B9-A67E-5DC388C55B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62855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5422D-5455-45AB-9212-EE7F457102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79048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D456D-92CD-4E27-92A6-D3B0750104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036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81AA1-F670-48BC-AFE8-CC51B9F915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8800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25F37-9339-4C15-98B4-4C7A7092D0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63772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81AA1-F670-48BC-AFE8-CC51B9F915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87839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0FF2D-EB32-470B-BA29-721AF0DC89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14236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9B141-FE29-4C93-AA76-6655FBBC84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77830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1E961-CD3A-4C85-A60D-454FBFFDD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84877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02568-0FB9-48F0-A30E-BC1FD3D772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5347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2665C-EE9B-4D25-A5E7-4787DDC813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3497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89F4F89-2417-44B1-B1BD-16128AFBC2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0716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3386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CD664-0B5F-4287-AF23-47462847CD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15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0FF2D-EB32-470B-BA29-721AF0DC89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14556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F6555-B3DE-43B9-A67E-5DC388C55B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82469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5422D-5455-45AB-9212-EE7F457102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87602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D456D-92CD-4E27-92A6-D3B0750104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3158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25F37-9339-4C15-98B4-4C7A7092D0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7880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81AA1-F670-48BC-AFE8-CC51B9F915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93954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0FF2D-EB32-470B-BA29-721AF0DC89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8236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9B141-FE29-4C93-AA76-6655FBBC84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9625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1E961-CD3A-4C85-A60D-454FBFFDD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9291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02568-0FB9-48F0-A30E-BC1FD3D772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41911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2665C-EE9B-4D25-A5E7-4787DDC813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9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9B141-FE29-4C93-AA76-6655FBBC84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5661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89F4F89-2417-44B1-B1BD-16128AFBC2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2856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03559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CD664-0B5F-4287-AF23-47462847CD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03059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F6555-B3DE-43B9-A67E-5DC388C55B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7707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5422D-5455-45AB-9212-EE7F457102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90776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D456D-92CD-4E27-92A6-D3B0750104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2164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25F37-9339-4C15-98B4-4C7A7092D0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87413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81AA1-F670-48BC-AFE8-CC51B9F915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05670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0FF2D-EB32-470B-BA29-721AF0DC89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34494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9B141-FE29-4C93-AA76-6655FBBC84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76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83ADE-B53A-4105-AF81-5B80917A0685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830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1E961-CD3A-4C85-A60D-454FBFFDD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08542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1E961-CD3A-4C85-A60D-454FBFFDD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368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02568-0FB9-48F0-A30E-BC1FD3D772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10293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2665C-EE9B-4D25-A5E7-4787DDC813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27170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89F4F89-2417-44B1-B1BD-16128AFBC2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96044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67711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CD664-0B5F-4287-AF23-47462847CD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76856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F6555-B3DE-43B9-A67E-5DC388C55B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97802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5422D-5455-45AB-9212-EE7F457102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94548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D456D-92CD-4E27-92A6-D3B0750104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99618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25F37-9339-4C15-98B4-4C7A7092D0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424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02568-0FB9-48F0-A30E-BC1FD3D772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84118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81AA1-F670-48BC-AFE8-CC51B9F915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98331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0FF2D-EB32-470B-BA29-721AF0DC89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5124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9B141-FE29-4C93-AA76-6655FBBC84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07394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1E961-CD3A-4C85-A60D-454FBFFDD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81110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02568-0FB9-48F0-A30E-BC1FD3D772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04837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2665C-EE9B-4D25-A5E7-4787DDC813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49167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89F4F89-2417-44B1-B1BD-16128AFBC2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7578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6461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CD664-0B5F-4287-AF23-47462847CD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0165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F6555-B3DE-43B9-A67E-5DC388C55B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25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2665C-EE9B-4D25-A5E7-4787DDC813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29606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5422D-5455-45AB-9212-EE7F457102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0031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D456D-92CD-4E27-92A6-D3B0750104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62259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25F37-9339-4C15-98B4-4C7A7092D0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68913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81AA1-F670-48BC-AFE8-CC51B9F915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84711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0FF2D-EB32-470B-BA29-721AF0DC89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9898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9B141-FE29-4C93-AA76-6655FBBC84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1010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1E961-CD3A-4C85-A60D-454FBFFDD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96035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02568-0FB9-48F0-A30E-BC1FD3D772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83601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2665C-EE9B-4D25-A5E7-4787DDC813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4996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89F4F89-2417-44B1-B1BD-16128AFBC2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3288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89F4F89-2417-44B1-B1BD-16128AFBC2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2063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17068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CD664-0B5F-4287-AF23-47462847CD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826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F6555-B3DE-43B9-A67E-5DC388C55B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327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5422D-5455-45AB-9212-EE7F457102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69269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D456D-92CD-4E27-92A6-D3B0750104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13905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25F37-9339-4C15-98B4-4C7A7092D0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86692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81AA1-F670-48BC-AFE8-CC51B9F915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87959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0FF2D-EB32-470B-BA29-721AF0DC89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69793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9B141-FE29-4C93-AA76-6655FBBC84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57503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1E961-CD3A-4C85-A60D-454FBFFDD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2206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11098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02568-0FB9-48F0-A30E-BC1FD3D772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225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2665C-EE9B-4D25-A5E7-4787DDC813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30019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89F4F89-2417-44B1-B1BD-16128AFBC2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8908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215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CD664-0B5F-4287-AF23-47462847CD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8896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F6555-B3DE-43B9-A67E-5DC388C55B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82448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5422D-5455-45AB-9212-EE7F457102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95459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D456D-92CD-4E27-92A6-D3B0750104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549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25F37-9339-4C15-98B4-4C7A7092D0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91292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81AA1-F670-48BC-AFE8-CC51B9F915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1130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CD664-0B5F-4287-AF23-47462847CD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151168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0FF2D-EB32-470B-BA29-721AF0DC89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5467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9B141-FE29-4C93-AA76-6655FBBC84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05709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1E961-CD3A-4C85-A60D-454FBFFDD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8393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02568-0FB9-48F0-A30E-BC1FD3D772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2245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2665C-EE9B-4D25-A5E7-4787DDC813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60891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89F4F89-2417-44B1-B1BD-16128AFBC2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20256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17473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CD664-0B5F-4287-AF23-47462847CD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03780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F6555-B3DE-43B9-A67E-5DC388C55B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76478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5422D-5455-45AB-9212-EE7F457102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00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F6555-B3DE-43B9-A67E-5DC388C55B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682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D456D-92CD-4E27-92A6-D3B0750104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68968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25F37-9339-4C15-98B4-4C7A7092D0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36392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81AA1-F670-48BC-AFE8-CC51B9F915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94834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0FF2D-EB32-470B-BA29-721AF0DC89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92198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9B141-FE29-4C93-AA76-6655FBBC84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8605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1E961-CD3A-4C85-A60D-454FBFFDD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04193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02568-0FB9-48F0-A30E-BC1FD3D772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7108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2665C-EE9B-4D25-A5E7-4787DDC813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3037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89F4F89-2417-44B1-B1BD-16128AFBC2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20088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9718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5422D-5455-45AB-9212-EE7F457102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34166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CD664-0B5F-4287-AF23-47462847CD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27344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F6555-B3DE-43B9-A67E-5DC388C55B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35133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5422D-5455-45AB-9212-EE7F457102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03469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D456D-92CD-4E27-92A6-D3B0750104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23990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25F37-9339-4C15-98B4-4C7A7092D0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3132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81AA1-F670-48BC-AFE8-CC51B9F915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97145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0FF2D-EB32-470B-BA29-721AF0DC89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1523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9B141-FE29-4C93-AA76-6655FBBC84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66387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1E961-CD3A-4C85-A60D-454FBFFDD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3904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02568-0FB9-48F0-A30E-BC1FD3D772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6927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D456D-92CD-4E27-92A6-D3B0750104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25046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2665C-EE9B-4D25-A5E7-4787DDC813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55199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89F4F89-2417-44B1-B1BD-16128AFBC2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76812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7385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25F37-9339-4C15-98B4-4C7A7092D0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205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83ADE-B53A-4105-AF81-5B80917A0685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095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81AA1-F670-48BC-AFE8-CC51B9F915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8598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0FF2D-EB32-470B-BA29-721AF0DC89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772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9B141-FE29-4C93-AA76-6655FBBC84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660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1E961-CD3A-4C85-A60D-454FBFFDD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0558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02568-0FB9-48F0-A30E-BC1FD3D772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3431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2665C-EE9B-4D25-A5E7-4787DDC813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6078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89F4F89-2417-44B1-B1BD-16128AFBC2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9237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5550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CD664-0B5F-4287-AF23-47462847CD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023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F6555-B3DE-43B9-A67E-5DC388C55B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942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83ADE-B53A-4105-AF81-5B80917A0685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917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5422D-5455-45AB-9212-EE7F457102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8980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D456D-92CD-4E27-92A6-D3B0750104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2484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25F37-9339-4C15-98B4-4C7A7092D0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75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81AA1-F670-48BC-AFE8-CC51B9F915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49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0FF2D-EB32-470B-BA29-721AF0DC89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0000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9B141-FE29-4C93-AA76-6655FBBC84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95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1E961-CD3A-4C85-A60D-454FBFFDD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1742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02568-0FB9-48F0-A30E-BC1FD3D772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936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2665C-EE9B-4D25-A5E7-4787DDC813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8761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89F4F89-2417-44B1-B1BD-16128AFBC2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566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83ADE-B53A-4105-AF81-5B80917A0685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610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8961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CD664-0B5F-4287-AF23-47462847CD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3598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F6555-B3DE-43B9-A67E-5DC388C55B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918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5422D-5455-45AB-9212-EE7F457102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2667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D456D-92CD-4E27-92A6-D3B0750104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4299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25F37-9339-4C15-98B4-4C7A7092D0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8519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81AA1-F670-48BC-AFE8-CC51B9F915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856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0FF2D-EB32-470B-BA29-721AF0DC89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154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9B141-FE29-4C93-AA76-6655FBBC84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7664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1E961-CD3A-4C85-A60D-454FBFFDD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31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83ADE-B53A-4105-AF81-5B80917A0685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129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02568-0FB9-48F0-A30E-BC1FD3D772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9220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2665C-EE9B-4D25-A5E7-4787DDC813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9510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89F4F89-2417-44B1-B1BD-16128AFBC2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7928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664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CD664-0B5F-4287-AF23-47462847CD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8430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F6555-B3DE-43B9-A67E-5DC388C55B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4205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5422D-5455-45AB-9212-EE7F457102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5391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D456D-92CD-4E27-92A6-D3B0750104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1974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25F37-9339-4C15-98B4-4C7A7092D0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669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81AA1-F670-48BC-AFE8-CC51B9F915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990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83ADE-B53A-4105-AF81-5B80917A0685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151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0FF2D-EB32-470B-BA29-721AF0DC89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0194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9B141-FE29-4C93-AA76-6655FBBC84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4600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1E961-CD3A-4C85-A60D-454FBFFDD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1815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02568-0FB9-48F0-A30E-BC1FD3D772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9485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2665C-EE9B-4D25-A5E7-4787DDC813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4389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89F4F89-2417-44B1-B1BD-16128AFBC2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4945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2361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CD664-0B5F-4287-AF23-47462847CD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4672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F6555-B3DE-43B9-A67E-5DC388C55B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49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5422D-5455-45AB-9212-EE7F457102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129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83ADE-B53A-4105-AF81-5B80917A0685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906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D456D-92CD-4E27-92A6-D3B0750104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388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25F37-9339-4C15-98B4-4C7A7092D0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5996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81AA1-F670-48BC-AFE8-CC51B9F915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3306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0FF2D-EB32-470B-BA29-721AF0DC89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861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9B141-FE29-4C93-AA76-6655FBBC84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072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1E961-CD3A-4C85-A60D-454FBFFDD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5153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02568-0FB9-48F0-A30E-BC1FD3D772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271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2665C-EE9B-4D25-A5E7-4787DDC813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541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89F4F89-2417-44B1-B1BD-16128AFBC2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0570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83ADE-B53A-4105-AF81-5B80917A0685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51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CD664-0B5F-4287-AF23-47462847CD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378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F6555-B3DE-43B9-A67E-5DC388C55BD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465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5422D-5455-45AB-9212-EE7F457102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2556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D456D-92CD-4E27-92A6-D3B0750104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1415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25F37-9339-4C15-98B4-4C7A7092D0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6243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81AA1-F670-48BC-AFE8-CC51B9F915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0211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0FF2D-EB32-470B-BA29-721AF0DC89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961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9B141-FE29-4C93-AA76-6655FBBC84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4879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1E961-CD3A-4C85-A60D-454FBFFDD5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1503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02568-0FB9-48F0-A30E-BC1FD3D772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291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8.xml"/><Relationship Id="rId13" Type="http://schemas.openxmlformats.org/officeDocument/2006/relationships/slideLayout" Target="../slideLayouts/slideLayout243.xml"/><Relationship Id="rId3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237.xml"/><Relationship Id="rId12" Type="http://schemas.openxmlformats.org/officeDocument/2006/relationships/slideLayout" Target="../slideLayouts/slideLayout242.xml"/><Relationship Id="rId2" Type="http://schemas.openxmlformats.org/officeDocument/2006/relationships/slideLayout" Target="../slideLayouts/slideLayout232.xml"/><Relationship Id="rId1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6.xml"/><Relationship Id="rId11" Type="http://schemas.openxmlformats.org/officeDocument/2006/relationships/slideLayout" Target="../slideLayouts/slideLayout241.xml"/><Relationship Id="rId5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9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.xml"/><Relationship Id="rId13" Type="http://schemas.openxmlformats.org/officeDocument/2006/relationships/slideLayout" Target="../slideLayouts/slideLayout256.xml"/><Relationship Id="rId3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50.xml"/><Relationship Id="rId12" Type="http://schemas.openxmlformats.org/officeDocument/2006/relationships/slideLayout" Target="../slideLayouts/slideLayout255.xml"/><Relationship Id="rId2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Relationship Id="rId1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13" Type="http://schemas.openxmlformats.org/officeDocument/2006/relationships/slideLayout" Target="../slideLayouts/slideLayout269.xml"/><Relationship Id="rId3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3.xml"/><Relationship Id="rId12" Type="http://schemas.openxmlformats.org/officeDocument/2006/relationships/slideLayout" Target="../slideLayouts/slideLayout268.xml"/><Relationship Id="rId2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7.xml"/><Relationship Id="rId13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76.xml"/><Relationship Id="rId12" Type="http://schemas.openxmlformats.org/officeDocument/2006/relationships/slideLayout" Target="../slideLayouts/slideLayout281.xml"/><Relationship Id="rId2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5.xml"/><Relationship Id="rId11" Type="http://schemas.openxmlformats.org/officeDocument/2006/relationships/slideLayout" Target="../slideLayouts/slideLayout280.xml"/><Relationship Id="rId5" Type="http://schemas.openxmlformats.org/officeDocument/2006/relationships/slideLayout" Target="../slideLayouts/slideLayout274.xml"/><Relationship Id="rId10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73.xml"/><Relationship Id="rId9" Type="http://schemas.openxmlformats.org/officeDocument/2006/relationships/slideLayout" Target="../slideLayouts/slideLayout278.xml"/><Relationship Id="rId14" Type="http://schemas.openxmlformats.org/officeDocument/2006/relationships/theme" Target="../theme/theme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83ADE-B53A-4105-AF81-5B80917A0685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D7CE8-12CE-418F-8DDC-6DC48982D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1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4F2D70-2BBE-4317-AB69-AFEB6CDD4CF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79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CB8751-A639-4038-9895-55DE5794D51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82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CB8751-A639-4038-9895-55DE5794D51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20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CB8751-A639-4038-9895-55DE5794D51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31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4F2D70-2BBE-4317-AB69-AFEB6CDD4CF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54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4F2D70-2BBE-4317-AB69-AFEB6CDD4CF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439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4F2D70-2BBE-4317-AB69-AFEB6CDD4CF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13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4F2D70-2BBE-4317-AB69-AFEB6CDD4CF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45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4F2D70-2BBE-4317-AB69-AFEB6CDD4CF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1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4F2D70-2BBE-4317-AB69-AFEB6CDD4CF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32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4F2D70-2BBE-4317-AB69-AFEB6CDD4CF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174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4F2D70-2BBE-4317-AB69-AFEB6CDD4CF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45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4F2D70-2BBE-4317-AB69-AFEB6CDD4CF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600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4F2D70-2BBE-4317-AB69-AFEB6CDD4CF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8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4F2D70-2BBE-4317-AB69-AFEB6CDD4CF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5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4F2D70-2BBE-4317-AB69-AFEB6CDD4CF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283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4F2D70-2BBE-4317-AB69-AFEB6CDD4CF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98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4F2D70-2BBE-4317-AB69-AFEB6CDD4CF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62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4F2D70-2BBE-4317-AB69-AFEB6CDD4CF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4F2D70-2BBE-4317-AB69-AFEB6CDD4CF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66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4F2D70-2BBE-4317-AB69-AFEB6CDD4CF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897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7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1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8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8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6.xml"/><Relationship Id="rId5" Type="http://schemas.openxmlformats.org/officeDocument/2006/relationships/image" Target="../media/image5.wm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9.xml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76400" y="152400"/>
            <a:ext cx="8839200" cy="2438400"/>
          </a:xfrm>
          <a:solidFill>
            <a:schemeClr val="bg1">
              <a:alpha val="49001"/>
            </a:schemeClr>
          </a:solidFill>
        </p:spPr>
        <p:txBody>
          <a:bodyPr anchor="ctr"/>
          <a:lstStyle/>
          <a:p>
            <a:r>
              <a:rPr lang="en-US" altLang="en-US" sz="3600" dirty="0" smtClean="0"/>
              <a:t>High elevation rain gauge network in the Great Smoky Mountains National Park</a:t>
            </a:r>
            <a:endParaRPr lang="en-US" altLang="en-US" sz="3600" dirty="0"/>
          </a:p>
        </p:txBody>
      </p:sp>
      <p:sp>
        <p:nvSpPr>
          <p:cNvPr id="3" name="Subtitle 2"/>
          <p:cNvSpPr>
            <a:spLocks/>
          </p:cNvSpPr>
          <p:nvPr/>
        </p:nvSpPr>
        <p:spPr bwMode="auto">
          <a:xfrm>
            <a:off x="5105400" y="2590800"/>
            <a:ext cx="5334000" cy="1219200"/>
          </a:xfrm>
          <a:prstGeom prst="rect">
            <a:avLst/>
          </a:prstGeom>
          <a:solidFill>
            <a:srgbClr val="595959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80000"/>
              </a:lnSpc>
              <a:spcAft>
                <a:spcPct val="0"/>
              </a:spcAft>
            </a:pPr>
            <a:r>
              <a:rPr lang="en-US" altLang="en-US" sz="2500" dirty="0">
                <a:solidFill>
                  <a:srgbClr val="FFFFFF"/>
                </a:solidFill>
              </a:rPr>
              <a:t>Douglas </a:t>
            </a:r>
            <a:r>
              <a:rPr lang="en-US" altLang="en-US" sz="2500" dirty="0" smtClean="0">
                <a:solidFill>
                  <a:srgbClr val="FFFFFF"/>
                </a:solidFill>
              </a:rPr>
              <a:t>Miller</a:t>
            </a:r>
          </a:p>
          <a:p>
            <a:pPr fontAlgn="base">
              <a:lnSpc>
                <a:spcPct val="80000"/>
              </a:lnSpc>
              <a:spcAft>
                <a:spcPct val="0"/>
              </a:spcAft>
            </a:pPr>
            <a:r>
              <a:rPr lang="en-US" altLang="en-US" sz="2500" dirty="0" smtClean="0">
                <a:solidFill>
                  <a:srgbClr val="FFFFFF"/>
                </a:solidFill>
              </a:rPr>
              <a:t>Atmospheric </a:t>
            </a:r>
            <a:r>
              <a:rPr lang="en-US" altLang="en-US" sz="2500" dirty="0">
                <a:solidFill>
                  <a:srgbClr val="FFFFFF"/>
                </a:solidFill>
              </a:rPr>
              <a:t>Sciences Department</a:t>
            </a:r>
          </a:p>
          <a:p>
            <a:pPr fontAlgn="base">
              <a:lnSpc>
                <a:spcPct val="80000"/>
              </a:lnSpc>
              <a:spcAft>
                <a:spcPct val="0"/>
              </a:spcAft>
            </a:pPr>
            <a:r>
              <a:rPr lang="en-US" altLang="en-US" sz="2500" dirty="0">
                <a:solidFill>
                  <a:srgbClr val="FFFFFF"/>
                </a:solidFill>
              </a:rPr>
              <a:t>UNC Asheville</a:t>
            </a:r>
          </a:p>
        </p:txBody>
      </p:sp>
      <p:sp>
        <p:nvSpPr>
          <p:cNvPr id="8" name="Subtitle 2"/>
          <p:cNvSpPr>
            <a:spLocks/>
          </p:cNvSpPr>
          <p:nvPr/>
        </p:nvSpPr>
        <p:spPr bwMode="auto">
          <a:xfrm>
            <a:off x="5105400" y="4038600"/>
            <a:ext cx="5313218" cy="1219200"/>
          </a:xfrm>
          <a:prstGeom prst="rect">
            <a:avLst/>
          </a:prstGeom>
          <a:solidFill>
            <a:srgbClr val="595959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80000"/>
              </a:lnSpc>
              <a:spcAft>
                <a:spcPct val="0"/>
              </a:spcAft>
            </a:pPr>
            <a:r>
              <a:rPr lang="en-US" altLang="en-US" sz="2500" dirty="0" smtClean="0">
                <a:solidFill>
                  <a:srgbClr val="FFFFFF"/>
                </a:solidFill>
              </a:rPr>
              <a:t>Ana Barros</a:t>
            </a:r>
            <a:endParaRPr lang="en-US" altLang="en-US" sz="2500" dirty="0">
              <a:solidFill>
                <a:srgbClr val="FFFFFF"/>
              </a:solidFill>
            </a:endParaRPr>
          </a:p>
          <a:p>
            <a:pPr fontAlgn="base">
              <a:lnSpc>
                <a:spcPct val="80000"/>
              </a:lnSpc>
              <a:spcAft>
                <a:spcPct val="0"/>
              </a:spcAft>
            </a:pPr>
            <a:r>
              <a:rPr lang="en-US" altLang="en-US" sz="2500" dirty="0" smtClean="0">
                <a:solidFill>
                  <a:srgbClr val="FFFFFF"/>
                </a:solidFill>
              </a:rPr>
              <a:t>Civil Engineering Department</a:t>
            </a:r>
            <a:endParaRPr lang="en-US" altLang="en-US" sz="2500" dirty="0">
              <a:solidFill>
                <a:srgbClr val="FFFFFF"/>
              </a:solidFill>
            </a:endParaRPr>
          </a:p>
          <a:p>
            <a:pPr fontAlgn="base">
              <a:lnSpc>
                <a:spcPct val="80000"/>
              </a:lnSpc>
              <a:spcAft>
                <a:spcPct val="0"/>
              </a:spcAft>
            </a:pPr>
            <a:r>
              <a:rPr lang="en-US" altLang="en-US" sz="2500" dirty="0" smtClean="0">
                <a:solidFill>
                  <a:srgbClr val="FFFFFF"/>
                </a:solidFill>
              </a:rPr>
              <a:t>Duke University</a:t>
            </a:r>
            <a:endParaRPr lang="en-US" altLang="en-US" sz="2500" dirty="0">
              <a:solidFill>
                <a:srgbClr val="FFFFFF"/>
              </a:solidFill>
            </a:endParaRPr>
          </a:p>
        </p:txBody>
      </p:sp>
      <p:pic>
        <p:nvPicPr>
          <p:cNvPr id="5128" name="Picture 2" descr="logo_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590800"/>
            <a:ext cx="2057400" cy="1085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488" y="4000447"/>
            <a:ext cx="1012024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5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3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416921"/>
            <a:ext cx="6400800" cy="5365741"/>
          </a:xfrm>
          <a:prstGeom prst="rect">
            <a:avLst/>
          </a:prstGeom>
        </p:spPr>
      </p:pic>
      <p:pic>
        <p:nvPicPr>
          <p:cNvPr id="8" name="Picture 2" descr="logo_bl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0201" y="2133601"/>
            <a:ext cx="2097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0000"/>
                </a:solidFill>
              </a:rPr>
              <a:t>32 gauges</a:t>
            </a:r>
          </a:p>
        </p:txBody>
      </p:sp>
      <p:sp>
        <p:nvSpPr>
          <p:cNvPr id="5" name="Right Arrow 4"/>
          <p:cNvSpPr/>
          <p:nvPr/>
        </p:nvSpPr>
        <p:spPr>
          <a:xfrm rot="10800000">
            <a:off x="5943600" y="4991100"/>
            <a:ext cx="978408" cy="3810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10800000">
            <a:off x="5966043" y="6401661"/>
            <a:ext cx="978408" cy="3810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9075325" y="6553201"/>
            <a:ext cx="141256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err="1">
                <a:solidFill>
                  <a:srgbClr val="000000"/>
                </a:solidFill>
              </a:rPr>
              <a:t>Duan</a:t>
            </a:r>
            <a:r>
              <a:rPr lang="en-US" altLang="en-US" sz="1200" dirty="0">
                <a:solidFill>
                  <a:srgbClr val="000000"/>
                </a:solidFill>
              </a:rPr>
              <a:t> et al. (2015)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</a:rPr>
              <a:t>Methodology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7224" y="0"/>
            <a:ext cx="1012024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0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9286"/>
            <a:ext cx="9144000" cy="5662515"/>
          </a:xfrm>
          <a:prstGeom prst="rect">
            <a:avLst/>
          </a:prstGeom>
        </p:spPr>
      </p:pic>
      <p:pic>
        <p:nvPicPr>
          <p:cNvPr id="7" name="Picture 2" descr="logo_bl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200" y="304801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</a:rPr>
              <a:t>Southern Appalachians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2608424" y="2286000"/>
            <a:ext cx="2344576" cy="612648"/>
          </a:xfrm>
          <a:prstGeom prst="wedgeRectCallout">
            <a:avLst>
              <a:gd name="adj1" fmla="val 79379"/>
              <a:gd name="adj2" fmla="val 71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Clingmans Dome [3]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2024 m (6643 </a:t>
            </a:r>
            <a:r>
              <a:rPr lang="en-US" dirty="0" err="1">
                <a:solidFill>
                  <a:srgbClr val="000000"/>
                </a:solidFill>
              </a:rPr>
              <a:t>ft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4572000" y="3478841"/>
            <a:ext cx="2057400" cy="612648"/>
          </a:xfrm>
          <a:prstGeom prst="wedgeRectCallout">
            <a:avLst>
              <a:gd name="adj1" fmla="val 29431"/>
              <a:gd name="adj2" fmla="val -1720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Mt. </a:t>
            </a:r>
            <a:r>
              <a:rPr lang="en-US" dirty="0" err="1">
                <a:solidFill>
                  <a:srgbClr val="000000"/>
                </a:solidFill>
              </a:rPr>
              <a:t>Guyot</a:t>
            </a:r>
            <a:r>
              <a:rPr lang="en-US" dirty="0">
                <a:solidFill>
                  <a:srgbClr val="000000"/>
                </a:solidFill>
              </a:rPr>
              <a:t> [4]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2018 m (6621 </a:t>
            </a:r>
            <a:r>
              <a:rPr lang="en-US" dirty="0" err="1">
                <a:solidFill>
                  <a:srgbClr val="000000"/>
                </a:solidFill>
              </a:rPr>
              <a:t>ft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8577943" y="2592324"/>
            <a:ext cx="2057400" cy="612648"/>
          </a:xfrm>
          <a:prstGeom prst="wedgeRectCallout">
            <a:avLst>
              <a:gd name="adj1" fmla="val -62421"/>
              <a:gd name="adj2" fmla="val -569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Mt. Mitchell [1]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2037 m (6684 </a:t>
            </a:r>
            <a:r>
              <a:rPr lang="en-US" dirty="0" err="1">
                <a:solidFill>
                  <a:srgbClr val="000000"/>
                </a:solidFill>
              </a:rPr>
              <a:t>ft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3" name="Oval 12"/>
          <p:cNvSpPr/>
          <p:nvPr/>
        </p:nvSpPr>
        <p:spPr>
          <a:xfrm rot="20044676">
            <a:off x="6028612" y="1993200"/>
            <a:ext cx="1295400" cy="190851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75998" y="5334001"/>
            <a:ext cx="28396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Pigeon River Basin (PRB)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1823 km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 (704 </a:t>
            </a:r>
            <a:r>
              <a:rPr lang="en-US" dirty="0" err="1">
                <a:solidFill>
                  <a:srgbClr val="000000"/>
                </a:solidFill>
              </a:rPr>
              <a:t>sq</a:t>
            </a:r>
            <a:r>
              <a:rPr lang="en-US" dirty="0">
                <a:solidFill>
                  <a:srgbClr val="000000"/>
                </a:solidFill>
              </a:rPr>
              <a:t> mi)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7224" y="0"/>
            <a:ext cx="1012024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7" t="-1096" r="6500" b="7021"/>
          <a:stretch>
            <a:fillRect/>
          </a:stretch>
        </p:blipFill>
        <p:spPr bwMode="auto">
          <a:xfrm>
            <a:off x="2689226" y="2860675"/>
            <a:ext cx="7445374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482633"/>
            <a:ext cx="8229600" cy="1600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 dirty="0"/>
              <a:t>light rainfall (rain rates less than 3 mm h</a:t>
            </a:r>
            <a:r>
              <a:rPr lang="en-US" altLang="en-US" sz="2800" baseline="30000" dirty="0"/>
              <a:t>-1</a:t>
            </a:r>
            <a:r>
              <a:rPr lang="en-US" altLang="en-US" sz="2800" dirty="0"/>
              <a:t> at 5-min time scales) at ridgelines represents 30%–50% of total annual precipitation based on 2007–13 records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altLang="en-US" sz="2400" dirty="0"/>
          </a:p>
        </p:txBody>
      </p:sp>
      <p:sp>
        <p:nvSpPr>
          <p:cNvPr id="22537" name="Rectangle 9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 sz="4100"/>
              <a:t>What have we learned?</a:t>
            </a:r>
          </a:p>
        </p:txBody>
      </p:sp>
      <p:sp>
        <p:nvSpPr>
          <p:cNvPr id="22541" name="TextBox 1"/>
          <p:cNvSpPr txBox="1">
            <a:spLocks noChangeArrowheads="1"/>
          </p:cNvSpPr>
          <p:nvPr/>
        </p:nvSpPr>
        <p:spPr bwMode="auto">
          <a:xfrm>
            <a:off x="9940926" y="4267201"/>
            <a:ext cx="650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>
                <a:ea typeface="MS PGothic" panose="020B0600070205080204" pitchFamily="34" charset="-128"/>
              </a:rPr>
              <a:t>50%</a:t>
            </a:r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22542" name="TextBox 8"/>
          <p:cNvSpPr txBox="1">
            <a:spLocks noChangeArrowheads="1"/>
          </p:cNvSpPr>
          <p:nvPr/>
        </p:nvSpPr>
        <p:spPr bwMode="auto">
          <a:xfrm>
            <a:off x="9950450" y="4938713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>
                <a:ea typeface="MS PGothic" panose="020B0600070205080204" pitchFamily="34" charset="-128"/>
              </a:rPr>
              <a:t>25%</a:t>
            </a:r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22543" name="TextBox 18"/>
          <p:cNvSpPr txBox="1">
            <a:spLocks noChangeArrowheads="1"/>
          </p:cNvSpPr>
          <p:nvPr/>
        </p:nvSpPr>
        <p:spPr bwMode="auto">
          <a:xfrm rot="-5400000">
            <a:off x="544396" y="4309269"/>
            <a:ext cx="259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 dirty="0">
                <a:ea typeface="MS PGothic" panose="020B0600070205080204" pitchFamily="34" charset="-128"/>
              </a:rPr>
              <a:t>Percent Average Total</a:t>
            </a:r>
          </a:p>
        </p:txBody>
      </p:sp>
      <p:sp>
        <p:nvSpPr>
          <p:cNvPr id="22557" name="TextBox 18"/>
          <p:cNvSpPr txBox="1">
            <a:spLocks noChangeArrowheads="1"/>
          </p:cNvSpPr>
          <p:nvPr/>
        </p:nvSpPr>
        <p:spPr bwMode="auto">
          <a:xfrm>
            <a:off x="7620000" y="6172201"/>
            <a:ext cx="86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>
                <a:ea typeface="MS PGothic" panose="020B0600070205080204" pitchFamily="34" charset="-128"/>
              </a:rPr>
              <a:t>Month</a:t>
            </a:r>
          </a:p>
        </p:txBody>
      </p:sp>
      <p:sp>
        <p:nvSpPr>
          <p:cNvPr id="22559" name="TextBox 1"/>
          <p:cNvSpPr txBox="1">
            <a:spLocks noChangeArrowheads="1"/>
          </p:cNvSpPr>
          <p:nvPr/>
        </p:nvSpPr>
        <p:spPr bwMode="auto">
          <a:xfrm>
            <a:off x="8397876" y="6477000"/>
            <a:ext cx="2193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ea typeface="MS PGothic" panose="020B0600070205080204" pitchFamily="34" charset="-128"/>
              </a:rPr>
              <a:t>Wilson and Barros (2014)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2873829" y="4588332"/>
            <a:ext cx="7067097" cy="918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2862939" y="5279581"/>
            <a:ext cx="7067097" cy="918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logo_bl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751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7224" y="0"/>
            <a:ext cx="1012024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5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800600"/>
          </a:xfrm>
        </p:spPr>
        <p:txBody>
          <a:bodyPr/>
          <a:lstStyle/>
          <a:p>
            <a:r>
              <a:rPr lang="en-US" altLang="en-US" dirty="0"/>
              <a:t>underestimation of light rainfall in mountainous regions due to the Precipitation Radar (TRMM) low </a:t>
            </a:r>
            <a:r>
              <a:rPr lang="en-US" altLang="en-US" dirty="0" smtClean="0"/>
              <a:t>sensitivity</a:t>
            </a:r>
            <a:endParaRPr lang="en-US" altLang="en-US" dirty="0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 sz="4100"/>
              <a:t>What have we learned?</a:t>
            </a:r>
          </a:p>
        </p:txBody>
      </p:sp>
      <p:pic>
        <p:nvPicPr>
          <p:cNvPr id="6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751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7224" y="0"/>
            <a:ext cx="1012024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9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2" descr="duke_sh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239" y="0"/>
            <a:ext cx="10128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6"/>
          <p:cNvSpPr txBox="1">
            <a:spLocks noChangeArrowheads="1"/>
          </p:cNvSpPr>
          <p:nvPr/>
        </p:nvSpPr>
        <p:spPr bwMode="auto">
          <a:xfrm>
            <a:off x="2133963" y="152400"/>
            <a:ext cx="74430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dirty="0">
                <a:ea typeface="MS PGothic" panose="020B0600070205080204" pitchFamily="34" charset="-128"/>
              </a:rPr>
              <a:t>Case Studies: Detailed Analysis </a:t>
            </a:r>
          </a:p>
          <a:p>
            <a:pPr algn="ctr"/>
            <a:r>
              <a:rPr lang="en-US" altLang="en-US" sz="2800" dirty="0">
                <a:ea typeface="MS PGothic" panose="020B0600070205080204" pitchFamily="34" charset="-128"/>
              </a:rPr>
              <a:t>Explicit Raindrop Population </a:t>
            </a:r>
            <a:r>
              <a:rPr lang="en-US" altLang="en-US" sz="2800" dirty="0" smtClean="0">
                <a:ea typeface="MS PGothic" panose="020B0600070205080204" pitchFamily="34" charset="-128"/>
              </a:rPr>
              <a:t>Dynamics </a:t>
            </a:r>
            <a:r>
              <a:rPr lang="en-US" altLang="en-US" sz="2800" dirty="0">
                <a:ea typeface="MS PGothic" panose="020B0600070205080204" pitchFamily="34" charset="-128"/>
              </a:rPr>
              <a:t>Model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114800" y="5715000"/>
            <a:ext cx="6096000" cy="1588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893" name="TextBox 16"/>
          <p:cNvSpPr txBox="1">
            <a:spLocks noChangeArrowheads="1"/>
          </p:cNvSpPr>
          <p:nvPr/>
        </p:nvSpPr>
        <p:spPr bwMode="auto">
          <a:xfrm>
            <a:off x="4038600" y="5715000"/>
            <a:ext cx="95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ea typeface="MS PGothic" panose="020B0600070205080204" pitchFamily="34" charset="-128"/>
              </a:rPr>
              <a:t>Upwind</a:t>
            </a:r>
          </a:p>
        </p:txBody>
      </p:sp>
      <p:sp>
        <p:nvSpPr>
          <p:cNvPr id="37894" name="TextBox 17"/>
          <p:cNvSpPr txBox="1">
            <a:spLocks noChangeArrowheads="1"/>
          </p:cNvSpPr>
          <p:nvPr/>
        </p:nvSpPr>
        <p:spPr bwMode="auto">
          <a:xfrm>
            <a:off x="9488488" y="5715000"/>
            <a:ext cx="569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ea typeface="MS PGothic" panose="020B0600070205080204" pitchFamily="34" charset="-128"/>
              </a:rPr>
              <a:t>Lee</a:t>
            </a:r>
          </a:p>
        </p:txBody>
      </p:sp>
      <p:sp>
        <p:nvSpPr>
          <p:cNvPr id="19" name="Block Arc 18"/>
          <p:cNvSpPr>
            <a:spLocks noChangeArrowheads="1"/>
          </p:cNvSpPr>
          <p:nvPr/>
        </p:nvSpPr>
        <p:spPr bwMode="auto">
          <a:xfrm>
            <a:off x="4495800" y="3581400"/>
            <a:ext cx="2971800" cy="4191000"/>
          </a:xfrm>
          <a:custGeom>
            <a:avLst/>
            <a:gdLst>
              <a:gd name="T0" fmla="*/ 739770 w 2971800"/>
              <a:gd name="T1" fmla="*/ 2095500 h 4191000"/>
              <a:gd name="T2" fmla="*/ 2232030 w 2971800"/>
              <a:gd name="T3" fmla="*/ 2095500 h 4191000"/>
              <a:gd name="T4" fmla="*/ 1485900 w 2971800"/>
              <a:gd name="T5" fmla="*/ 2095500 h 4191000"/>
              <a:gd name="T6" fmla="*/ 0 60000 65536"/>
              <a:gd name="T7" fmla="*/ 0 60000 65536"/>
              <a:gd name="T8" fmla="*/ 0 60000 65536"/>
              <a:gd name="T9" fmla="*/ 0 w 2971800"/>
              <a:gd name="T10" fmla="*/ 0 h 4191000"/>
              <a:gd name="T11" fmla="*/ 2971800 w 2971800"/>
              <a:gd name="T12" fmla="*/ 2095500 h 41910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71800" h="4191000">
                <a:moveTo>
                  <a:pt x="0" y="2095500"/>
                </a:moveTo>
                <a:lnTo>
                  <a:pt x="0" y="2095500"/>
                </a:lnTo>
                <a:cubicBezTo>
                  <a:pt x="0" y="938187"/>
                  <a:pt x="665260" y="0"/>
                  <a:pt x="1485900" y="0"/>
                </a:cubicBezTo>
                <a:cubicBezTo>
                  <a:pt x="2306539" y="0"/>
                  <a:pt x="2971800" y="938187"/>
                  <a:pt x="2971800" y="2095500"/>
                </a:cubicBezTo>
                <a:lnTo>
                  <a:pt x="1492260" y="2095500"/>
                </a:lnTo>
                <a:cubicBezTo>
                  <a:pt x="1492260" y="1755314"/>
                  <a:pt x="1489412" y="1479540"/>
                  <a:pt x="1485900" y="1479540"/>
                </a:cubicBezTo>
                <a:cubicBezTo>
                  <a:pt x="1482387" y="1479540"/>
                  <a:pt x="1479540" y="1755314"/>
                  <a:pt x="1479540" y="2095500"/>
                </a:cubicBezTo>
                <a:lnTo>
                  <a:pt x="0" y="2095500"/>
                </a:lnTo>
                <a:close/>
              </a:path>
            </a:pathLst>
          </a:custGeom>
          <a:solidFill>
            <a:srgbClr val="808033"/>
          </a:solidFill>
          <a:ln w="9525">
            <a:solidFill>
              <a:srgbClr val="808033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20" name="Cloud 19"/>
          <p:cNvSpPr/>
          <p:nvPr/>
        </p:nvSpPr>
        <p:spPr>
          <a:xfrm>
            <a:off x="5638800" y="3505200"/>
            <a:ext cx="2895600" cy="914400"/>
          </a:xfrm>
          <a:prstGeom prst="cloud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Pre-existing Fog or Low Level Cloud</a:t>
            </a:r>
          </a:p>
        </p:txBody>
      </p:sp>
      <p:sp>
        <p:nvSpPr>
          <p:cNvPr id="21" name="Cloud 20"/>
          <p:cNvSpPr/>
          <p:nvPr/>
        </p:nvSpPr>
        <p:spPr>
          <a:xfrm>
            <a:off x="5334000" y="1447800"/>
            <a:ext cx="4038600" cy="990600"/>
          </a:xfrm>
          <a:prstGeom prst="cloud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Precipitating cloud</a:t>
            </a:r>
          </a:p>
        </p:txBody>
      </p:sp>
      <p:sp>
        <p:nvSpPr>
          <p:cNvPr id="37898" name="TextBox 21"/>
          <p:cNvSpPr txBox="1">
            <a:spLocks noChangeArrowheads="1"/>
          </p:cNvSpPr>
          <p:nvPr/>
        </p:nvSpPr>
        <p:spPr bwMode="auto">
          <a:xfrm>
            <a:off x="1752601" y="1143001"/>
            <a:ext cx="41243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>
                <a:ea typeface="MS PGothic" panose="020B0600070205080204" pitchFamily="34" charset="-128"/>
              </a:rPr>
              <a:t>Boundary condition</a:t>
            </a:r>
          </a:p>
          <a:p>
            <a:r>
              <a:rPr lang="en-US" altLang="en-US">
                <a:ea typeface="MS PGothic" panose="020B0600070205080204" pitchFamily="34" charset="-128"/>
              </a:rPr>
              <a:t>     Z values           BC DSD</a:t>
            </a:r>
          </a:p>
          <a:p>
            <a:endParaRPr lang="en-US" altLang="en-US">
              <a:ea typeface="MS PGothic" panose="020B0600070205080204" pitchFamily="34" charset="-128"/>
            </a:endParaRPr>
          </a:p>
          <a:p>
            <a:r>
              <a:rPr lang="en-US" altLang="en-US">
                <a:ea typeface="MS PGothic" panose="020B0600070205080204" pitchFamily="34" charset="-128"/>
              </a:rPr>
              <a:t>2. Model simulates DSD evolution</a:t>
            </a:r>
          </a:p>
          <a:p>
            <a:r>
              <a:rPr lang="en-US" altLang="en-US">
                <a:ea typeface="MS PGothic" panose="020B0600070205080204" pitchFamily="34" charset="-128"/>
              </a:rPr>
              <a:t>    throughout the column – 10 m steps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3124200" y="1524000"/>
            <a:ext cx="457200" cy="152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rot="5400000">
            <a:off x="5677694" y="2780506"/>
            <a:ext cx="1143000" cy="1588"/>
          </a:xfrm>
          <a:prstGeom prst="line">
            <a:avLst/>
          </a:prstGeom>
          <a:ln w="3175"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5982494" y="2856706"/>
            <a:ext cx="1143000" cy="1588"/>
          </a:xfrm>
          <a:prstGeom prst="line">
            <a:avLst/>
          </a:prstGeom>
          <a:ln w="3175"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6134894" y="2856706"/>
            <a:ext cx="1143000" cy="1588"/>
          </a:xfrm>
          <a:prstGeom prst="line">
            <a:avLst/>
          </a:prstGeom>
          <a:ln w="3175"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6363494" y="2704306"/>
            <a:ext cx="1143000" cy="1588"/>
          </a:xfrm>
          <a:prstGeom prst="line">
            <a:avLst/>
          </a:prstGeom>
          <a:ln w="3175"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6515894" y="2628106"/>
            <a:ext cx="1143000" cy="1588"/>
          </a:xfrm>
          <a:prstGeom prst="line">
            <a:avLst/>
          </a:prstGeom>
          <a:ln w="3175"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6668294" y="2932906"/>
            <a:ext cx="1143000" cy="1588"/>
          </a:xfrm>
          <a:prstGeom prst="line">
            <a:avLst/>
          </a:prstGeom>
          <a:ln w="3175"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6973094" y="2932906"/>
            <a:ext cx="1143000" cy="1588"/>
          </a:xfrm>
          <a:prstGeom prst="line">
            <a:avLst/>
          </a:prstGeom>
          <a:ln w="3175"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72" name="TextBox 39"/>
          <p:cNvSpPr txBox="1">
            <a:spLocks noChangeArrowheads="1"/>
          </p:cNvSpPr>
          <p:nvPr/>
        </p:nvSpPr>
        <p:spPr bwMode="auto">
          <a:xfrm>
            <a:off x="1752600" y="2743201"/>
            <a:ext cx="39624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dirty="0"/>
              <a:t>3. Seeder-Feeder Mechanism added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dirty="0"/>
              <a:t>    LWC         Fog DSD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/>
              <a:t>FINDINGS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b="1" dirty="0"/>
          </a:p>
          <a:p>
            <a:pPr marL="342900" indent="-342900" eaLnBrk="1" hangingPunct="1">
              <a:spcBef>
                <a:spcPct val="0"/>
              </a:spcBef>
              <a:buFontTx/>
              <a:buAutoNum type="arabicPeriod"/>
              <a:defRPr/>
            </a:pPr>
            <a:r>
              <a:rPr lang="en-US" altLang="en-US" sz="1800" dirty="0"/>
              <a:t>Pre existing moisture source at low levels causes orographic enhancement up to one order of magnitude through increasing coalescence efficiency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dirty="0"/>
          </a:p>
        </p:txBody>
      </p:sp>
      <p:sp>
        <p:nvSpPr>
          <p:cNvPr id="41" name="Right Arrow 40"/>
          <p:cNvSpPr/>
          <p:nvPr/>
        </p:nvSpPr>
        <p:spPr>
          <a:xfrm>
            <a:off x="2667000" y="3124200"/>
            <a:ext cx="457200" cy="1524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Block Arc 23"/>
          <p:cNvSpPr>
            <a:spLocks noChangeArrowheads="1"/>
          </p:cNvSpPr>
          <p:nvPr/>
        </p:nvSpPr>
        <p:spPr bwMode="auto">
          <a:xfrm>
            <a:off x="7010400" y="3733800"/>
            <a:ext cx="2667000" cy="3886200"/>
          </a:xfrm>
          <a:custGeom>
            <a:avLst/>
            <a:gdLst>
              <a:gd name="T0" fmla="*/ 663896 w 2667000"/>
              <a:gd name="T1" fmla="*/ 1943100 h 3886200"/>
              <a:gd name="T2" fmla="*/ 2003104 w 2667000"/>
              <a:gd name="T3" fmla="*/ 1943100 h 3886200"/>
              <a:gd name="T4" fmla="*/ 1333500 w 2667000"/>
              <a:gd name="T5" fmla="*/ 1943100 h 3886200"/>
              <a:gd name="T6" fmla="*/ 0 60000 65536"/>
              <a:gd name="T7" fmla="*/ 0 60000 65536"/>
              <a:gd name="T8" fmla="*/ 0 60000 65536"/>
              <a:gd name="T9" fmla="*/ 0 w 2667000"/>
              <a:gd name="T10" fmla="*/ 0 h 3886200"/>
              <a:gd name="T11" fmla="*/ 2667000 w 2667000"/>
              <a:gd name="T12" fmla="*/ 1943100 h 3886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67000" h="3886200">
                <a:moveTo>
                  <a:pt x="0" y="1943100"/>
                </a:moveTo>
                <a:lnTo>
                  <a:pt x="0" y="1943100"/>
                </a:lnTo>
                <a:cubicBezTo>
                  <a:pt x="0" y="869955"/>
                  <a:pt x="597028" y="0"/>
                  <a:pt x="1333500" y="0"/>
                </a:cubicBezTo>
                <a:cubicBezTo>
                  <a:pt x="2069971" y="0"/>
                  <a:pt x="2667000" y="869955"/>
                  <a:pt x="2667000" y="1943100"/>
                </a:cubicBezTo>
                <a:lnTo>
                  <a:pt x="1339207" y="1943100"/>
                </a:lnTo>
                <a:cubicBezTo>
                  <a:pt x="1339207" y="1603275"/>
                  <a:pt x="1336651" y="1327793"/>
                  <a:pt x="1333500" y="1327793"/>
                </a:cubicBezTo>
                <a:cubicBezTo>
                  <a:pt x="1330348" y="1327793"/>
                  <a:pt x="1327793" y="1603275"/>
                  <a:pt x="1327793" y="1943100"/>
                </a:cubicBezTo>
                <a:lnTo>
                  <a:pt x="0" y="1943100"/>
                </a:lnTo>
                <a:close/>
              </a:path>
            </a:pathLst>
          </a:custGeom>
          <a:solidFill>
            <a:srgbClr val="808033"/>
          </a:solidFill>
          <a:ln w="9525">
            <a:solidFill>
              <a:srgbClr val="808033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37911" name="TextBox 1"/>
          <p:cNvSpPr txBox="1">
            <a:spLocks noChangeArrowheads="1"/>
          </p:cNvSpPr>
          <p:nvPr/>
        </p:nvSpPr>
        <p:spPr bwMode="auto">
          <a:xfrm>
            <a:off x="6256338" y="6097588"/>
            <a:ext cx="2125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ea typeface="MS PGothic" panose="020B0600070205080204" pitchFamily="34" charset="-128"/>
              </a:rPr>
              <a:t>Wilson and Barros, 2014</a:t>
            </a:r>
          </a:p>
        </p:txBody>
      </p:sp>
      <p:sp>
        <p:nvSpPr>
          <p:cNvPr id="37912" name="Text Box 24"/>
          <p:cNvSpPr txBox="1">
            <a:spLocks noChangeArrowheads="1"/>
          </p:cNvSpPr>
          <p:nvPr/>
        </p:nvSpPr>
        <p:spPr bwMode="auto">
          <a:xfrm>
            <a:off x="5486400" y="6507164"/>
            <a:ext cx="14938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Wilson et al. (2014)</a:t>
            </a:r>
          </a:p>
        </p:txBody>
      </p:sp>
      <p:pic>
        <p:nvPicPr>
          <p:cNvPr id="26" name="Picture 2" descr="logo_bl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86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89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4800600"/>
          </a:xfrm>
        </p:spPr>
        <p:txBody>
          <a:bodyPr/>
          <a:lstStyle/>
          <a:p>
            <a:r>
              <a:rPr lang="en-US" altLang="en-US"/>
              <a:t>Rain gauge data has been used successfully to adaptively correct biases in the gridded Next Generation Multi-sensor QPE (Q2) data set used as input to a high-resolution physically-based hydrological model (3D-LSHM,Tao and Barros 2013) on </a:t>
            </a:r>
            <a:r>
              <a:rPr lang="en-US" altLang="en-US" u="sng"/>
              <a:t>successful</a:t>
            </a:r>
            <a:r>
              <a:rPr lang="en-US" altLang="en-US"/>
              <a:t> </a:t>
            </a:r>
            <a:r>
              <a:rPr lang="en-US" altLang="en-US" u="sng"/>
              <a:t>quantitative flash-flood estimates</a:t>
            </a:r>
            <a:r>
              <a:rPr lang="en-US" altLang="en-US"/>
              <a:t> for three case studies occurring in the Pigeon River Basin</a:t>
            </a:r>
            <a:endParaRPr lang="en-US" altLang="en-US" u="sng"/>
          </a:p>
          <a:p>
            <a:pPr lvl="1"/>
            <a:endParaRPr lang="en-US" altLang="en-US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 sz="4100"/>
              <a:t>What have we learned?</a:t>
            </a:r>
          </a:p>
        </p:txBody>
      </p:sp>
      <p:pic>
        <p:nvPicPr>
          <p:cNvPr id="6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751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7224" y="0"/>
            <a:ext cx="1012024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8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52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43000"/>
            <a:ext cx="5041900" cy="557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IPHEx</a:t>
            </a: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en-US" sz="4100"/>
              <a:t>What have we learned?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9097964" y="6507164"/>
            <a:ext cx="14938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Wilson et al. (2014)</a:t>
            </a:r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1660526" y="2779714"/>
            <a:ext cx="2911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/>
              <a:t>1 May – 15 June 2014</a:t>
            </a:r>
          </a:p>
        </p:txBody>
      </p:sp>
      <p:pic>
        <p:nvPicPr>
          <p:cNvPr id="10" name="Picture 2" descr="logo_bl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751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7224" y="0"/>
            <a:ext cx="1012024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8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1835700" y="593367"/>
            <a:ext cx="8520600" cy="763600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1835700" y="1536633"/>
            <a:ext cx="8520600" cy="4555200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None/>
            </a:pPr>
            <a:endParaRPr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89412"/>
            <a:ext cx="6296891" cy="6768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53400" y="6336268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Neiman et al. (2008)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24600" y="4343401"/>
            <a:ext cx="417998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“narrow plumes of SSM/I IWV with values &gt; 2 cm that were &gt; 2000 km long and &lt; 1000 km wide were defined as atmospheric rivers”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49492" y="381001"/>
            <a:ext cx="245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IWV = Integrated Water Vapor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67818" y="2928070"/>
            <a:ext cx="6856364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0" dirty="0" smtClean="0"/>
              <a:t>Atmospheric Rivers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666134639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Analysis Questions</a:t>
            </a:r>
            <a:endParaRPr lang="en-US" alt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Do Atmospheric Rivers impact the southern Appalachians?</a:t>
            </a:r>
          </a:p>
          <a:p>
            <a:pPr lvl="1"/>
            <a:r>
              <a:rPr lang="en-US" altLang="en-US" dirty="0" smtClean="0"/>
              <a:t>Are they responsible for flooding events?</a:t>
            </a:r>
          </a:p>
          <a:p>
            <a:pPr lvl="1"/>
            <a:r>
              <a:rPr lang="en-US" altLang="en-US" dirty="0" smtClean="0"/>
              <a:t>Are they detectable by today’s GOES sounder observations? Will they be detectable by tomorrow’s GOES-R sounder observations?</a:t>
            </a:r>
          </a:p>
          <a:p>
            <a:pPr lvl="1"/>
            <a:r>
              <a:rPr lang="en-US" altLang="en-US" dirty="0" smtClean="0"/>
              <a:t>What atmospheric fields beyond satellite observations are useful in their detection?</a:t>
            </a:r>
          </a:p>
          <a:p>
            <a:pPr marL="0" indent="0">
              <a:buNone/>
            </a:pPr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7224" y="0"/>
            <a:ext cx="1012024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5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1835700" y="593367"/>
            <a:ext cx="8520600" cy="763600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1835700" y="1536633"/>
            <a:ext cx="8520600" cy="4555200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None/>
            </a:pPr>
            <a:endParaRPr/>
          </a:p>
        </p:txBody>
      </p:sp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5977" y="292100"/>
            <a:ext cx="7820025" cy="656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logo_bl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200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581400" y="0"/>
            <a:ext cx="5715000" cy="762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extLst/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lvl="0" algn="ctr" rtl="0" fontAlgn="base">
              <a:spcBef>
                <a:spcPts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lvl="1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lvl="2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lvl="3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lvl="4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lvl="5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lvl="6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lvl="7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lvl="8" algn="ctr" rtl="0" fontAlgn="base">
              <a:spcBef>
                <a:spcPts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</a:rPr>
              <a:t>Rain Gauge </a:t>
            </a:r>
            <a:r>
              <a:rPr lang="en-US" altLang="en-US" dirty="0" err="1">
                <a:solidFill>
                  <a:srgbClr val="000000"/>
                </a:solidFill>
              </a:rPr>
              <a:t>Obs</a:t>
            </a:r>
            <a:endParaRPr lang="en-US" altLang="en-US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>
            <a:endCxn id="136" idx="1"/>
          </p:cNvCxnSpPr>
          <p:nvPr/>
        </p:nvCxnSpPr>
        <p:spPr>
          <a:xfrm>
            <a:off x="1828800" y="762001"/>
            <a:ext cx="6900" cy="3052233"/>
          </a:xfrm>
          <a:prstGeom prst="straightConnector1">
            <a:avLst/>
          </a:prstGeom>
          <a:ln w="635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828800" y="3810000"/>
            <a:ext cx="6900" cy="2362200"/>
          </a:xfrm>
          <a:prstGeom prst="straightConnector1">
            <a:avLst/>
          </a:prstGeom>
          <a:ln w="635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7365" y="4629868"/>
            <a:ext cx="2133918" cy="64633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000000"/>
                </a:solidFill>
              </a:rPr>
              <a:t>Moderate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7966" y="1940217"/>
            <a:ext cx="1492716" cy="64633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000000"/>
                </a:solidFill>
              </a:rPr>
              <a:t>Heavy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81400" y="1062980"/>
            <a:ext cx="3969356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1 July 2009 – 30 June 2014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7224" y="0"/>
            <a:ext cx="1012024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7349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Outline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1"/>
            <a:ext cx="10972800" cy="5040296"/>
          </a:xfrm>
        </p:spPr>
        <p:txBody>
          <a:bodyPr/>
          <a:lstStyle/>
          <a:p>
            <a:r>
              <a:rPr lang="en-US" altLang="en-US" dirty="0"/>
              <a:t>High elevation rain gauge network in the Pigeon River Basin and Great Smoky </a:t>
            </a:r>
            <a:r>
              <a:rPr lang="en-US" altLang="en-US" dirty="0" smtClean="0"/>
              <a:t>Mountains </a:t>
            </a:r>
            <a:r>
              <a:rPr lang="en-US" altLang="en-US" dirty="0"/>
              <a:t>National Park</a:t>
            </a:r>
          </a:p>
          <a:p>
            <a:pPr lvl="1"/>
            <a:r>
              <a:rPr lang="en-US" altLang="en-US" dirty="0"/>
              <a:t>Original purpose</a:t>
            </a:r>
          </a:p>
          <a:p>
            <a:pPr lvl="1"/>
            <a:r>
              <a:rPr lang="en-US" altLang="en-US" dirty="0"/>
              <a:t>What have we learned?</a:t>
            </a:r>
          </a:p>
          <a:p>
            <a:pPr lvl="2"/>
            <a:r>
              <a:rPr lang="en-US" altLang="en-US" dirty="0"/>
              <a:t>Based </a:t>
            </a:r>
            <a:r>
              <a:rPr lang="en-US" altLang="en-US" dirty="0" smtClean="0"/>
              <a:t>partly on the rain gauge network</a:t>
            </a:r>
          </a:p>
          <a:p>
            <a:pPr lvl="3"/>
            <a:r>
              <a:rPr lang="en-US" altLang="en-US" dirty="0" smtClean="0"/>
              <a:t>Climatology of precipitation in the GSMNP</a:t>
            </a:r>
          </a:p>
          <a:p>
            <a:pPr lvl="3"/>
            <a:r>
              <a:rPr lang="en-US" altLang="en-US" dirty="0" smtClean="0"/>
              <a:t>‘older’ satellite estimates of precipitation</a:t>
            </a:r>
            <a:endParaRPr lang="en-US" altLang="en-US" dirty="0"/>
          </a:p>
          <a:p>
            <a:pPr lvl="3"/>
            <a:r>
              <a:rPr lang="en-US" altLang="en-US" dirty="0" err="1" smtClean="0"/>
              <a:t>IPHEx</a:t>
            </a:r>
            <a:r>
              <a:rPr lang="en-US" altLang="en-US" dirty="0" smtClean="0"/>
              <a:t> – newest satellite estimates of precipitation</a:t>
            </a:r>
          </a:p>
          <a:p>
            <a:pPr lvl="3"/>
            <a:r>
              <a:rPr lang="en-US" altLang="en-US" dirty="0" smtClean="0"/>
              <a:t>Influence of atmospheric rivers in the GSMNP</a:t>
            </a:r>
            <a:endParaRPr lang="en-US" altLang="en-US" dirty="0"/>
          </a:p>
          <a:p>
            <a:pPr lvl="1"/>
            <a:r>
              <a:rPr lang="en-US" altLang="en-US" dirty="0" smtClean="0"/>
              <a:t>What next?</a:t>
            </a:r>
          </a:p>
          <a:p>
            <a:pPr lvl="2"/>
            <a:r>
              <a:rPr lang="en-US" altLang="en-US" dirty="0" smtClean="0"/>
              <a:t>3-yr continuation project, Scripps-NOAA/NESDIS-UNCA partnership</a:t>
            </a:r>
            <a:endParaRPr lang="en-US" altLang="en-US" dirty="0"/>
          </a:p>
          <a:p>
            <a:pPr lvl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147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993225" y="3505200"/>
            <a:ext cx="6226976" cy="3276600"/>
          </a:xfrm>
          <a:prstGeom prst="rect">
            <a:avLst/>
          </a:prstGeom>
          <a:solidFill>
            <a:srgbClr val="DEF6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93225" y="457200"/>
            <a:ext cx="6226976" cy="2895600"/>
          </a:xfrm>
          <a:prstGeom prst="rect">
            <a:avLst/>
          </a:prstGeom>
          <a:solidFill>
            <a:srgbClr val="FCFF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225" y="53048"/>
            <a:ext cx="6226976" cy="67287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00800" y="4419600"/>
            <a:ext cx="1143000" cy="457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800" y="4953000"/>
            <a:ext cx="1143000" cy="304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0800" y="5943600"/>
            <a:ext cx="1143000" cy="457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0800" y="6477000"/>
            <a:ext cx="1143000" cy="304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209800" y="4419600"/>
            <a:ext cx="685800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2209800" y="4648200"/>
            <a:ext cx="685800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2209800" y="5029200"/>
            <a:ext cx="685800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209800" y="5943600"/>
            <a:ext cx="685800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2209800" y="6172200"/>
            <a:ext cx="685800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2209800" y="6553200"/>
            <a:ext cx="685800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648701" y="228600"/>
            <a:ext cx="571500" cy="6553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53001" y="1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(EDT)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25455" y="578611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25455" y="1542739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25455" y="2316223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700358" y="2983468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</a:rPr>
              <a:t>*mesoscale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896292" y="4648200"/>
            <a:ext cx="1492716" cy="64633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000000"/>
                </a:solidFill>
              </a:rPr>
              <a:t>Heavy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75691" y="1542739"/>
            <a:ext cx="2133918" cy="64633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000000"/>
                </a:solidFill>
              </a:rPr>
              <a:t>Moderate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19" name="Right Brace 18"/>
          <p:cNvSpPr/>
          <p:nvPr/>
        </p:nvSpPr>
        <p:spPr>
          <a:xfrm>
            <a:off x="9293058" y="228600"/>
            <a:ext cx="146505" cy="3124200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e 24"/>
          <p:cNvSpPr/>
          <p:nvPr/>
        </p:nvSpPr>
        <p:spPr>
          <a:xfrm>
            <a:off x="9288446" y="3502896"/>
            <a:ext cx="151117" cy="3278904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6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4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67564" y="6322368"/>
            <a:ext cx="2856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(moderate flooding)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59395" y="304801"/>
            <a:ext cx="8774582" cy="76944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</a:rPr>
              <a:t>500 </a:t>
            </a:r>
            <a:r>
              <a:rPr lang="en-US" sz="4400" dirty="0" err="1">
                <a:solidFill>
                  <a:srgbClr val="000000"/>
                </a:solidFill>
              </a:rPr>
              <a:t>hPa</a:t>
            </a:r>
            <a:r>
              <a:rPr lang="en-US" sz="4400" dirty="0">
                <a:solidFill>
                  <a:srgbClr val="000000"/>
                </a:solidFill>
              </a:rPr>
              <a:t> level Geo </a:t>
            </a:r>
            <a:r>
              <a:rPr lang="en-US" sz="4400" dirty="0" err="1">
                <a:solidFill>
                  <a:srgbClr val="000000"/>
                </a:solidFill>
              </a:rPr>
              <a:t>Ht</a:t>
            </a:r>
            <a:r>
              <a:rPr lang="en-US" sz="4400" dirty="0">
                <a:solidFill>
                  <a:srgbClr val="000000"/>
                </a:solidFill>
              </a:rPr>
              <a:t> / Temp / WS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50696" y="6408563"/>
            <a:ext cx="150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NOAA - SPC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45425" y="5876050"/>
            <a:ext cx="5205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21- 24 December 2013 – </a:t>
            </a:r>
            <a:r>
              <a:rPr lang="en-US" sz="2800" dirty="0" smtClean="0">
                <a:solidFill>
                  <a:srgbClr val="000000"/>
                </a:solidFill>
              </a:rPr>
              <a:t>UQ03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227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708" y="0"/>
            <a:ext cx="5514584" cy="6858000"/>
          </a:xfrm>
          <a:prstGeom prst="rect">
            <a:avLst/>
          </a:prstGeom>
        </p:spPr>
      </p:pic>
      <p:pic>
        <p:nvPicPr>
          <p:cNvPr id="4" name="Picture 2" descr="logo_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200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7224" y="0"/>
            <a:ext cx="1012024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3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304801"/>
            <a:ext cx="68923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</a:rPr>
              <a:t>Integrated Vapor Transport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0200" y="6412468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GFS gridded analyses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12086" y="6399591"/>
            <a:ext cx="204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NOAA - NOMADS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67564" y="6322368"/>
            <a:ext cx="2856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(moderate flooding)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54107" y="5876371"/>
            <a:ext cx="8683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0000 UTC 21- 0600 UTC 24 December 2013 – </a:t>
            </a:r>
            <a:r>
              <a:rPr lang="en-US" sz="2800" dirty="0" smtClean="0">
                <a:solidFill>
                  <a:srgbClr val="000000"/>
                </a:solidFill>
              </a:rPr>
              <a:t>UQ03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6860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5" y="571500"/>
            <a:ext cx="9048750" cy="571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013" y="913568"/>
            <a:ext cx="711362" cy="36584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4107" y="5876371"/>
            <a:ext cx="868378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0000 UTC 21- 2300 UTC 25 December 2013 – </a:t>
            </a:r>
            <a:r>
              <a:rPr lang="en-US" sz="2800" dirty="0" smtClean="0">
                <a:solidFill>
                  <a:srgbClr val="000000"/>
                </a:solidFill>
              </a:rPr>
              <a:t>UQ03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1" y="6286500"/>
            <a:ext cx="78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(355)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94414" y="6305490"/>
            <a:ext cx="78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(359)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60618" y="135244"/>
            <a:ext cx="887076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0000"/>
                </a:solidFill>
              </a:rPr>
              <a:t>Blended IWV archives (Colorado St. Univ.)</a:t>
            </a:r>
          </a:p>
        </p:txBody>
      </p:sp>
    </p:spTree>
    <p:extLst>
      <p:ext uri="{BB962C8B-B14F-4D97-AF65-F5344CB8AC3E}">
        <p14:creationId xmlns:p14="http://schemas.microsoft.com/office/powerpoint/2010/main" val="419092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274638"/>
            <a:ext cx="7239000" cy="1143000"/>
          </a:xfrm>
        </p:spPr>
        <p:txBody>
          <a:bodyPr/>
          <a:lstStyle/>
          <a:p>
            <a:r>
              <a:rPr lang="en-US" altLang="en-US" dirty="0" smtClean="0"/>
              <a:t>Answers to Analysis Questions</a:t>
            </a:r>
            <a:endParaRPr lang="en-US" alt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Do Atmospheric Rivers impact the southern Appalachians? </a:t>
            </a:r>
            <a:r>
              <a:rPr lang="en-US" altLang="en-US" sz="2400" dirty="0">
                <a:solidFill>
                  <a:srgbClr val="FF0000"/>
                </a:solidFill>
              </a:rPr>
              <a:t>7/15 – </a:t>
            </a:r>
            <a:r>
              <a:rPr lang="en-US" altLang="en-US" sz="2400" dirty="0" smtClean="0">
                <a:solidFill>
                  <a:srgbClr val="FF0000"/>
                </a:solidFill>
              </a:rPr>
              <a:t>Moderate, </a:t>
            </a:r>
            <a:r>
              <a:rPr lang="en-US" altLang="en-US" sz="2400" dirty="0">
                <a:solidFill>
                  <a:srgbClr val="FF0000"/>
                </a:solidFill>
              </a:rPr>
              <a:t>13/17 – </a:t>
            </a:r>
            <a:r>
              <a:rPr lang="en-US" altLang="en-US" sz="2400" dirty="0" smtClean="0">
                <a:solidFill>
                  <a:srgbClr val="FF0000"/>
                </a:solidFill>
              </a:rPr>
              <a:t>Heavy</a:t>
            </a:r>
            <a:endParaRPr lang="en-US" altLang="en-US" sz="2400" dirty="0">
              <a:solidFill>
                <a:srgbClr val="FF0000"/>
              </a:solidFill>
            </a:endParaRPr>
          </a:p>
          <a:p>
            <a:pPr lvl="1"/>
            <a:r>
              <a:rPr lang="en-US" altLang="en-US" dirty="0" smtClean="0"/>
              <a:t>Are ARs responsible for flooding events?</a:t>
            </a:r>
          </a:p>
          <a:p>
            <a:pPr lvl="2"/>
            <a:r>
              <a:rPr lang="en-US" altLang="en-US" dirty="0" smtClean="0">
                <a:solidFill>
                  <a:srgbClr val="FF0000"/>
                </a:solidFill>
              </a:rPr>
              <a:t>Storm Data; 1/7 – Moderate, 11/13 – Heavy</a:t>
            </a:r>
          </a:p>
          <a:p>
            <a:pPr lvl="2"/>
            <a:r>
              <a:rPr lang="en-US" altLang="en-US" dirty="0" smtClean="0">
                <a:solidFill>
                  <a:srgbClr val="FF0000"/>
                </a:solidFill>
              </a:rPr>
              <a:t>USGS </a:t>
            </a:r>
            <a:r>
              <a:rPr lang="en-US" altLang="en-US" dirty="0">
                <a:solidFill>
                  <a:srgbClr val="FF0000"/>
                </a:solidFill>
              </a:rPr>
              <a:t>River Gauge; </a:t>
            </a:r>
            <a:r>
              <a:rPr lang="en-US" altLang="en-US" dirty="0" smtClean="0">
                <a:solidFill>
                  <a:srgbClr val="FF0000"/>
                </a:solidFill>
              </a:rPr>
              <a:t>0/7 </a:t>
            </a:r>
            <a:r>
              <a:rPr lang="en-US" altLang="en-US" dirty="0">
                <a:solidFill>
                  <a:srgbClr val="FF0000"/>
                </a:solidFill>
              </a:rPr>
              <a:t>– </a:t>
            </a:r>
            <a:r>
              <a:rPr lang="en-US" altLang="en-US" dirty="0" smtClean="0">
                <a:solidFill>
                  <a:srgbClr val="FF0000"/>
                </a:solidFill>
              </a:rPr>
              <a:t>Moderate, 10/13 </a:t>
            </a:r>
            <a:r>
              <a:rPr lang="en-US" altLang="en-US" dirty="0">
                <a:solidFill>
                  <a:srgbClr val="FF0000"/>
                </a:solidFill>
              </a:rPr>
              <a:t>– </a:t>
            </a:r>
            <a:r>
              <a:rPr lang="en-US" altLang="en-US" dirty="0" smtClean="0">
                <a:solidFill>
                  <a:srgbClr val="FF0000"/>
                </a:solidFill>
              </a:rPr>
              <a:t>Heavy</a:t>
            </a:r>
          </a:p>
          <a:p>
            <a:pPr lvl="1"/>
            <a:r>
              <a:rPr lang="en-US" altLang="en-US" dirty="0" smtClean="0"/>
              <a:t>Are they detectable by today’s GOES sounder observations? </a:t>
            </a:r>
          </a:p>
          <a:p>
            <a:pPr lvl="2"/>
            <a:r>
              <a:rPr lang="en-US" altLang="en-US" dirty="0" smtClean="0">
                <a:solidFill>
                  <a:srgbClr val="FF0000"/>
                </a:solidFill>
              </a:rPr>
              <a:t>IR cloud contamination problem</a:t>
            </a:r>
          </a:p>
          <a:p>
            <a:pPr marL="0" indent="0">
              <a:buNone/>
            </a:pPr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7224" y="0"/>
            <a:ext cx="1012024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2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274638"/>
            <a:ext cx="7239000" cy="1143000"/>
          </a:xfrm>
        </p:spPr>
        <p:txBody>
          <a:bodyPr/>
          <a:lstStyle/>
          <a:p>
            <a:r>
              <a:rPr lang="en-US" altLang="en-US" dirty="0" smtClean="0"/>
              <a:t>Answers to Analysis Questions</a:t>
            </a:r>
            <a:endParaRPr lang="en-US" alt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Do Atmospheric Rivers impact the southern Appalachians?</a:t>
            </a:r>
            <a:endParaRPr lang="en-US" altLang="en-US" sz="2400" dirty="0">
              <a:solidFill>
                <a:srgbClr val="FF0000"/>
              </a:solidFill>
            </a:endParaRPr>
          </a:p>
          <a:p>
            <a:pPr lvl="1"/>
            <a:r>
              <a:rPr lang="en-US" altLang="en-US" dirty="0" smtClean="0"/>
              <a:t>What atmospheric fields beyond satellite observations are useful in their detection?</a:t>
            </a:r>
          </a:p>
          <a:p>
            <a:pPr lvl="2"/>
            <a:r>
              <a:rPr lang="en-US" altLang="en-US" dirty="0" smtClean="0">
                <a:solidFill>
                  <a:srgbClr val="FF0000"/>
                </a:solidFill>
              </a:rPr>
              <a:t>favorable HYSPLIT </a:t>
            </a:r>
            <a:r>
              <a:rPr lang="en-US" altLang="en-US" dirty="0">
                <a:solidFill>
                  <a:srgbClr val="FF0000"/>
                </a:solidFill>
              </a:rPr>
              <a:t>flow/high </a:t>
            </a:r>
            <a:r>
              <a:rPr lang="en-US" altLang="en-US" dirty="0" smtClean="0">
                <a:solidFill>
                  <a:srgbClr val="FF0000"/>
                </a:solidFill>
              </a:rPr>
              <a:t>climatological IWV </a:t>
            </a:r>
            <a:r>
              <a:rPr lang="en-US" altLang="en-US" dirty="0">
                <a:solidFill>
                  <a:srgbClr val="FF0000"/>
                </a:solidFill>
              </a:rPr>
              <a:t>values</a:t>
            </a:r>
          </a:p>
          <a:p>
            <a:pPr lvl="2"/>
            <a:r>
              <a:rPr lang="en-US" altLang="en-US" dirty="0" smtClean="0">
                <a:solidFill>
                  <a:srgbClr val="FF0000"/>
                </a:solidFill>
              </a:rPr>
              <a:t>strong Integrated Vapor </a:t>
            </a:r>
            <a:r>
              <a:rPr lang="en-US" altLang="en-US" dirty="0">
                <a:solidFill>
                  <a:srgbClr val="FF0000"/>
                </a:solidFill>
              </a:rPr>
              <a:t>Transport (</a:t>
            </a:r>
            <a:r>
              <a:rPr lang="en-US" altLang="en-US" dirty="0" smtClean="0">
                <a:solidFill>
                  <a:srgbClr val="FF0000"/>
                </a:solidFill>
              </a:rPr>
              <a:t>IVT</a:t>
            </a:r>
            <a:r>
              <a:rPr lang="en-US" altLang="en-US" dirty="0">
                <a:solidFill>
                  <a:srgbClr val="FF0000"/>
                </a:solidFill>
              </a:rPr>
              <a:t>)</a:t>
            </a:r>
          </a:p>
          <a:p>
            <a:pPr lvl="2"/>
            <a:r>
              <a:rPr lang="en-US" altLang="en-US" dirty="0">
                <a:solidFill>
                  <a:srgbClr val="FF0000"/>
                </a:solidFill>
              </a:rPr>
              <a:t>d</a:t>
            </a:r>
            <a:r>
              <a:rPr lang="en-US" altLang="en-US" dirty="0" smtClean="0">
                <a:solidFill>
                  <a:srgbClr val="FF0000"/>
                </a:solidFill>
              </a:rPr>
              <a:t>irection </a:t>
            </a:r>
            <a:r>
              <a:rPr lang="en-US" altLang="en-US" dirty="0">
                <a:solidFill>
                  <a:srgbClr val="FF0000"/>
                </a:solidFill>
              </a:rPr>
              <a:t>of </a:t>
            </a:r>
            <a:r>
              <a:rPr lang="en-US" altLang="en-US" dirty="0" smtClean="0">
                <a:solidFill>
                  <a:srgbClr val="FF0000"/>
                </a:solidFill>
              </a:rPr>
              <a:t>IVT;  SE </a:t>
            </a:r>
            <a:r>
              <a:rPr lang="en-US" altLang="en-US" dirty="0">
                <a:solidFill>
                  <a:srgbClr val="FF0000"/>
                </a:solidFill>
              </a:rPr>
              <a:t>to SSW </a:t>
            </a:r>
            <a:r>
              <a:rPr lang="en-US" altLang="en-US" dirty="0" smtClean="0">
                <a:solidFill>
                  <a:srgbClr val="FF0000"/>
                </a:solidFill>
              </a:rPr>
              <a:t>is best</a:t>
            </a:r>
            <a:endParaRPr lang="en-US" altLang="en-US" dirty="0">
              <a:solidFill>
                <a:srgbClr val="FF0000"/>
              </a:solidFill>
            </a:endParaRPr>
          </a:p>
          <a:p>
            <a:pPr lvl="2"/>
            <a:r>
              <a:rPr lang="en-US" altLang="en-US" dirty="0" smtClean="0">
                <a:solidFill>
                  <a:srgbClr val="FF0000"/>
                </a:solidFill>
              </a:rPr>
              <a:t>long duration IVT</a:t>
            </a:r>
            <a:endParaRPr lang="en-US" altLang="en-US" dirty="0">
              <a:solidFill>
                <a:srgbClr val="FF0000"/>
              </a:solidFill>
            </a:endParaRPr>
          </a:p>
          <a:p>
            <a:pPr lvl="2"/>
            <a:r>
              <a:rPr lang="en-US" altLang="en-US" dirty="0" smtClean="0">
                <a:solidFill>
                  <a:srgbClr val="FF0000"/>
                </a:solidFill>
              </a:rPr>
              <a:t>strong upper </a:t>
            </a:r>
            <a:r>
              <a:rPr lang="en-US" altLang="en-US" dirty="0">
                <a:solidFill>
                  <a:srgbClr val="FF0000"/>
                </a:solidFill>
              </a:rPr>
              <a:t>level </a:t>
            </a:r>
            <a:r>
              <a:rPr lang="en-US" altLang="en-US" dirty="0" smtClean="0">
                <a:solidFill>
                  <a:srgbClr val="FF0000"/>
                </a:solidFill>
              </a:rPr>
              <a:t>forcing &amp; large-scale </a:t>
            </a:r>
            <a:r>
              <a:rPr lang="en-US" altLang="en-US" dirty="0">
                <a:solidFill>
                  <a:srgbClr val="FF0000"/>
                </a:solidFill>
              </a:rPr>
              <a:t>ascent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7224" y="0"/>
            <a:ext cx="1012024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7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What next?</a:t>
            </a:r>
            <a:endParaRPr lang="en-US" alt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Will ARs be detectable by tomorrow’s GOES-R sounder observations?</a:t>
            </a:r>
          </a:p>
          <a:p>
            <a:pPr lvl="1"/>
            <a:r>
              <a:rPr lang="en-US" altLang="en-US" dirty="0" smtClean="0"/>
              <a:t>Current launch schedule; </a:t>
            </a:r>
            <a:r>
              <a:rPr lang="en-US" altLang="en-US" dirty="0" smtClean="0"/>
              <a:t>4 November </a:t>
            </a:r>
            <a:r>
              <a:rPr lang="en-US" altLang="en-US" dirty="0" smtClean="0"/>
              <a:t>2016</a:t>
            </a:r>
          </a:p>
          <a:p>
            <a:r>
              <a:rPr lang="en-US" altLang="en-US" dirty="0" smtClean="0"/>
              <a:t>AR climatology as observed by the Duke </a:t>
            </a:r>
            <a:r>
              <a:rPr lang="en-US" altLang="en-US" dirty="0"/>
              <a:t>GSM Rain Gauge </a:t>
            </a:r>
            <a:r>
              <a:rPr lang="en-US" altLang="en-US" dirty="0" smtClean="0"/>
              <a:t>Network </a:t>
            </a:r>
          </a:p>
          <a:p>
            <a:pPr lvl="1"/>
            <a:r>
              <a:rPr lang="en-US" altLang="en-US" dirty="0" smtClean="0"/>
              <a:t>3-yr continuation study; Scripps-NOAA/NESDIS-UNC Asheville</a:t>
            </a:r>
          </a:p>
          <a:p>
            <a:pPr marL="0" indent="0">
              <a:buNone/>
            </a:pPr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24400"/>
            <a:ext cx="2743200" cy="2057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03812" y="6459380"/>
            <a:ext cx="35589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</a:rPr>
              <a:t>http://www.goes-r.gov/users/comet/goes_r/abi/print.php.htm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7224" y="0"/>
            <a:ext cx="1012024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0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 descr="http://sphotos-b.xx.fbcdn.net/hphotos-snc6/248508_167085403362795_56209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2401"/>
            <a:ext cx="8839200" cy="662940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713274" y="6336268"/>
            <a:ext cx="5144727" cy="369332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Near Purchase Knob, credit: Michael </a:t>
            </a:r>
            <a:r>
              <a:rPr lang="en-US" dirty="0" err="1">
                <a:solidFill>
                  <a:srgbClr val="000000"/>
                </a:solidFill>
              </a:rPr>
              <a:t>Goldsbury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76400" y="152400"/>
            <a:ext cx="8839200" cy="2438400"/>
          </a:xfrm>
          <a:prstGeom prst="rect">
            <a:avLst/>
          </a:prstGeom>
          <a:solidFill>
            <a:schemeClr val="bg1">
              <a:alpha val="49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0000"/>
                </a:solidFill>
              </a:rPr>
              <a:t>Acknowledgements</a:t>
            </a:r>
          </a:p>
          <a:p>
            <a:r>
              <a:rPr lang="en-US" altLang="en-US" sz="2400" dirty="0">
                <a:solidFill>
                  <a:srgbClr val="000000"/>
                </a:solidFill>
              </a:rPr>
              <a:t>Special thanks to Paul Super, Jim </a:t>
            </a:r>
            <a:r>
              <a:rPr lang="en-US" altLang="en-US" sz="2400" dirty="0" err="1">
                <a:solidFill>
                  <a:srgbClr val="000000"/>
                </a:solidFill>
              </a:rPr>
              <a:t>Renfo</a:t>
            </a:r>
            <a:r>
              <a:rPr lang="en-US" altLang="en-US" sz="2400" dirty="0">
                <a:solidFill>
                  <a:srgbClr val="000000"/>
                </a:solidFill>
              </a:rPr>
              <a:t>, and everyone in the Great Smoky Mountains NP for your invaluable help and cooperation!</a:t>
            </a:r>
          </a:p>
        </p:txBody>
      </p:sp>
    </p:spTree>
    <p:extLst>
      <p:ext uri="{BB962C8B-B14F-4D97-AF65-F5344CB8AC3E}">
        <p14:creationId xmlns:p14="http://schemas.microsoft.com/office/powerpoint/2010/main" val="122374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36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lid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2" b="65395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52400"/>
            <a:ext cx="7366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752601" y="228601"/>
            <a:ext cx="3060453" cy="461665"/>
          </a:xfrm>
          <a:prstGeom prst="rect">
            <a:avLst/>
          </a:prstGeom>
          <a:solidFill>
            <a:srgbClr val="FFFFFF"/>
          </a:solidFill>
          <a:ln w="57150" cmpd="thickThin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</a:rPr>
              <a:t>September 18, 2004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676400" y="6172200"/>
            <a:ext cx="2057400" cy="369332"/>
          </a:xfrm>
          <a:prstGeom prst="rect">
            <a:avLst/>
          </a:prstGeom>
          <a:solidFill>
            <a:srgbClr val="FFFFFF"/>
          </a:solidFill>
          <a:ln w="57150" cmpd="thickThin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The Pigeon River</a:t>
            </a:r>
            <a:endParaRPr lang="en-US" altLang="en-US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8915400" y="6461126"/>
            <a:ext cx="16525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srgbClr val="FFFFFF"/>
                </a:solidFill>
              </a:rPr>
              <a:t>Courtesy: John Fargher, P.E.</a:t>
            </a:r>
          </a:p>
        </p:txBody>
      </p:sp>
    </p:spTree>
    <p:extLst>
      <p:ext uri="{BB962C8B-B14F-4D97-AF65-F5344CB8AC3E}">
        <p14:creationId xmlns:p14="http://schemas.microsoft.com/office/powerpoint/2010/main" val="2295015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676401" y="152401"/>
            <a:ext cx="3021981" cy="461665"/>
          </a:xfrm>
          <a:prstGeom prst="rect">
            <a:avLst/>
          </a:prstGeom>
          <a:solidFill>
            <a:srgbClr val="FFFFFF"/>
          </a:solidFill>
          <a:ln w="57150" cmpd="thickThin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</a:rPr>
              <a:t>Aerial Photographs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438" y="2390776"/>
            <a:ext cx="4246562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9220200" y="5410201"/>
            <a:ext cx="1066800" cy="520655"/>
          </a:xfrm>
          <a:prstGeom prst="rect">
            <a:avLst/>
          </a:prstGeom>
          <a:solidFill>
            <a:srgbClr val="FFFFFF"/>
          </a:solidFill>
          <a:ln w="5715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1992</a:t>
            </a: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4572000" y="4343401"/>
            <a:ext cx="1066800" cy="520655"/>
          </a:xfrm>
          <a:prstGeom prst="rect">
            <a:avLst/>
          </a:prstGeom>
          <a:solidFill>
            <a:srgbClr val="FFFFFF"/>
          </a:solidFill>
          <a:ln w="57150" cmpd="thickThin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Arial" panose="020B0604020202020204" pitchFamily="34" charset="0"/>
              </a:rPr>
              <a:t>2004</a:t>
            </a:r>
            <a:endParaRPr lang="en-US" altLang="en-US" sz="3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1511" name="Picture 7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52400"/>
            <a:ext cx="7366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8915400" y="6461126"/>
            <a:ext cx="16525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srgbClr val="FFFFFF"/>
                </a:solidFill>
              </a:rPr>
              <a:t>Courtesy: John Fargher, P.E.</a:t>
            </a:r>
          </a:p>
        </p:txBody>
      </p:sp>
    </p:spTree>
    <p:extLst>
      <p:ext uri="{BB962C8B-B14F-4D97-AF65-F5344CB8AC3E}">
        <p14:creationId xmlns:p14="http://schemas.microsoft.com/office/powerpoint/2010/main" val="213472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i40_wash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11200"/>
            <a:ext cx="91440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8915400" y="6461126"/>
            <a:ext cx="16525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000">
                <a:solidFill>
                  <a:srgbClr val="000000"/>
                </a:solidFill>
              </a:rPr>
              <a:t>Courtesy: John Fargher, P.E.</a:t>
            </a:r>
          </a:p>
        </p:txBody>
      </p:sp>
      <p:pic>
        <p:nvPicPr>
          <p:cNvPr id="4" name="Picture 7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420" y="170156"/>
            <a:ext cx="7366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2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Original purpose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funded by NASA</a:t>
            </a:r>
          </a:p>
          <a:p>
            <a:pPr lvl="1"/>
            <a:r>
              <a:rPr lang="en-US" altLang="en-US"/>
              <a:t>Provide ground validation (GV) at high elevation locations in the mid-latitudes for NASA’s Global Precipitation Mission (GPM)</a:t>
            </a:r>
          </a:p>
        </p:txBody>
      </p:sp>
      <p:pic>
        <p:nvPicPr>
          <p:cNvPr id="7175" name="Picture 2" descr="C:\Users\violaduan\Dropbox\paper\result\583770main_GPM_Banner_1_946-7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3565526"/>
            <a:ext cx="4276725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75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447800"/>
            <a:ext cx="495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1447800" y="120651"/>
            <a:ext cx="90868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>
                <a:ea typeface="MS PGothic" panose="020B0600070205080204" pitchFamily="34" charset="-128"/>
              </a:rPr>
              <a:t>GPM LAUNCH: 27 FEBRUARY 2014, 1:37 PM EST, TANEGASHIMA SPACE CENTER, JAPAN</a:t>
            </a:r>
          </a:p>
        </p:txBody>
      </p:sp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6705600" y="1317626"/>
            <a:ext cx="342900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1600">
                <a:ea typeface="MS PGothic" panose="020B0600070205080204" pitchFamily="34" charset="-128"/>
              </a:rPr>
              <a:t>Improves upon the capabilities of the Tropical Rainfall Measurement Mission (TRMM), a joint NASA-JAXA mission launched in 1997 and still in operation. </a:t>
            </a:r>
          </a:p>
          <a:p>
            <a:pPr>
              <a:buFontTx/>
              <a:buChar char="•"/>
            </a:pPr>
            <a:r>
              <a:rPr lang="en-US" altLang="en-US" sz="2000" b="1">
                <a:ea typeface="MS PGothic" panose="020B0600070205080204" pitchFamily="34" charset="-128"/>
              </a:rPr>
              <a:t>Expands coverage area </a:t>
            </a:r>
            <a:r>
              <a:rPr lang="en-US" altLang="en-US" sz="1600">
                <a:ea typeface="MS PGothic" panose="020B0600070205080204" pitchFamily="34" charset="-128"/>
              </a:rPr>
              <a:t>from 40°N to 40°S (TRMM) to from the Arctic Circle to the Antarctic Circle. </a:t>
            </a:r>
          </a:p>
          <a:p>
            <a:pPr>
              <a:buFontTx/>
              <a:buChar char="•"/>
            </a:pPr>
            <a:r>
              <a:rPr lang="en-US" altLang="en-US" sz="2000" b="1">
                <a:ea typeface="MS PGothic" panose="020B0600070205080204" pitchFamily="34" charset="-128"/>
              </a:rPr>
              <a:t>Detect light rain and snowfall</a:t>
            </a:r>
            <a:r>
              <a:rPr lang="en-US" altLang="en-US" sz="1600">
                <a:ea typeface="MS PGothic" panose="020B0600070205080204" pitchFamily="34" charset="-128"/>
              </a:rPr>
              <a:t>, a major source of available fresh water in some regions.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en-US" sz="1600">
                <a:ea typeface="MS PGothic" panose="020B0600070205080204" pitchFamily="34" charset="-128"/>
              </a:rPr>
              <a:t>Collect information that unifies and improves data from an international constellation of existing and future satellites by mapping global precipitation </a:t>
            </a:r>
            <a:r>
              <a:rPr lang="en-US" altLang="en-US" sz="2000" b="1">
                <a:ea typeface="MS PGothic" panose="020B0600070205080204" pitchFamily="34" charset="-128"/>
              </a:rPr>
              <a:t>every three hours</a:t>
            </a:r>
            <a:r>
              <a:rPr lang="en-US" altLang="en-US" sz="1600">
                <a:ea typeface="MS PGothic" panose="020B0600070205080204" pitchFamily="34" charset="-128"/>
              </a:rPr>
              <a:t>.</a:t>
            </a:r>
          </a:p>
          <a:p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1543050" y="6365876"/>
            <a:ext cx="3860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00">
                <a:ea typeface="MS PGothic" panose="020B0600070205080204" pitchFamily="34" charset="-128"/>
              </a:rPr>
              <a:t>http://www.nasa.gov/mission_pages/GPM/main/#.Ux9ynM65Hws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5486400" y="6507164"/>
            <a:ext cx="14938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Wilson et al. (2014)</a:t>
            </a:r>
          </a:p>
        </p:txBody>
      </p:sp>
    </p:spTree>
    <p:extLst>
      <p:ext uri="{BB962C8B-B14F-4D97-AF65-F5344CB8AC3E}">
        <p14:creationId xmlns:p14="http://schemas.microsoft.com/office/powerpoint/2010/main" val="287948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810000" y="150814"/>
            <a:ext cx="43615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Calibri" panose="020F0502020204030204" pitchFamily="34" charset="0"/>
                <a:ea typeface="MS PGothic" panose="020B0600070205080204" pitchFamily="34" charset="-128"/>
              </a:rPr>
              <a:t>GPM Ground Validation </a:t>
            </a:r>
            <a:r>
              <a:rPr lang="en-US" altLang="en-US" sz="2400" b="1" dirty="0" smtClean="0">
                <a:latin typeface="Calibri" panose="020F0502020204030204" pitchFamily="34" charset="0"/>
                <a:ea typeface="MS PGothic" panose="020B0600070205080204" pitchFamily="34" charset="-128"/>
              </a:rPr>
              <a:t>Program</a:t>
            </a:r>
            <a:endParaRPr lang="en-US" altLang="en-US" sz="2400" b="1" dirty="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2900" y="1273176"/>
            <a:ext cx="8978900" cy="3140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ea typeface="ＭＳ Ｐゴシック" charset="-128"/>
              </a:rPr>
              <a:t>Provide ground and airborne precipitation datasets supporting </a:t>
            </a:r>
            <a:r>
              <a:rPr lang="en-US" b="1" dirty="0">
                <a:ea typeface="ＭＳ Ｐゴシック" charset="-128"/>
              </a:rPr>
              <a:t>physical validation</a:t>
            </a:r>
            <a:r>
              <a:rPr lang="en-US" dirty="0">
                <a:ea typeface="ＭＳ Ｐゴシック" charset="-128"/>
              </a:rPr>
              <a:t> of satellite-based precipitation retrieval algorithms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dirty="0">
              <a:ea typeface="ＭＳ Ｐゴシック" charset="-128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ea typeface="ＭＳ Ｐゴシック" charset="-128"/>
              </a:rPr>
              <a:t>Determine the </a:t>
            </a:r>
            <a:r>
              <a:rPr lang="en-US" b="1" dirty="0">
                <a:ea typeface="ＭＳ Ｐゴシック" charset="-128"/>
              </a:rPr>
              <a:t>measurement uncertainty </a:t>
            </a:r>
            <a:r>
              <a:rPr lang="en-US" dirty="0">
                <a:ea typeface="ＭＳ Ｐゴシック" charset="-128"/>
              </a:rPr>
              <a:t>for GPM measurements to allow users of GPM data to interpret observations</a:t>
            </a:r>
          </a:p>
          <a:p>
            <a:pPr>
              <a:defRPr/>
            </a:pPr>
            <a:endParaRPr lang="en-US" dirty="0">
              <a:ea typeface="ＭＳ Ｐゴシック" charset="-128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ea typeface="ＭＳ Ｐゴシック" charset="-128"/>
              </a:rPr>
              <a:t>Improve the </a:t>
            </a:r>
            <a:r>
              <a:rPr lang="en-US" b="1" dirty="0">
                <a:ea typeface="ＭＳ Ｐゴシック" charset="-128"/>
              </a:rPr>
              <a:t>retrieval algorithms </a:t>
            </a:r>
            <a:r>
              <a:rPr lang="en-US" dirty="0">
                <a:ea typeface="ＭＳ Ｐゴシック" charset="-128"/>
              </a:rPr>
              <a:t>used by GPM and future space-based precipitation measurement missions</a:t>
            </a:r>
          </a:p>
          <a:p>
            <a:pPr>
              <a:defRPr/>
            </a:pPr>
            <a:endParaRPr lang="en-US" dirty="0">
              <a:ea typeface="ＭＳ Ｐゴシック" charset="-128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ea typeface="ＭＳ Ｐゴシック" charset="-128"/>
              </a:rPr>
              <a:t>Improve understanding of precipitation processes and the </a:t>
            </a:r>
            <a:r>
              <a:rPr lang="en-US" dirty="0">
                <a:solidFill>
                  <a:srgbClr val="FF0000"/>
                </a:solidFill>
                <a:ea typeface="ＭＳ Ｐゴシック" charset="-128"/>
              </a:rPr>
              <a:t>ground-based GV measurements themselves</a:t>
            </a:r>
            <a:r>
              <a:rPr lang="en-US" dirty="0">
                <a:ea typeface="ＭＳ Ｐゴシック" charset="-128"/>
              </a:rPr>
              <a:t>, which have historically been beset with difficulties </a:t>
            </a:r>
          </a:p>
        </p:txBody>
      </p:sp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1905000" y="654051"/>
            <a:ext cx="15255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Calibri" panose="020F0502020204030204" pitchFamily="34" charset="0"/>
                <a:ea typeface="MS PGothic" panose="020B0600070205080204" pitchFamily="34" charset="-128"/>
              </a:rPr>
              <a:t>Objectives</a:t>
            </a:r>
          </a:p>
        </p:txBody>
      </p:sp>
      <p:sp>
        <p:nvSpPr>
          <p:cNvPr id="16389" name="TextBox 1"/>
          <p:cNvSpPr txBox="1">
            <a:spLocks noChangeArrowheads="1"/>
          </p:cNvSpPr>
          <p:nvPr/>
        </p:nvSpPr>
        <p:spPr bwMode="auto">
          <a:xfrm>
            <a:off x="1981200" y="5029201"/>
            <a:ext cx="8458200" cy="9239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 i="1">
                <a:ea typeface="MS PGothic" panose="020B0600070205080204" pitchFamily="34" charset="-128"/>
              </a:rPr>
              <a:t>seek to advance our physical understanding of precipitation processes and assure consistency between this understanding and the representation of those physical processes in NASA GPM retrieval algorithms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5486400" y="6507164"/>
            <a:ext cx="14938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dirty="0"/>
              <a:t>Wilson et al. (2014)</a:t>
            </a:r>
          </a:p>
        </p:txBody>
      </p:sp>
    </p:spTree>
    <p:extLst>
      <p:ext uri="{BB962C8B-B14F-4D97-AF65-F5344CB8AC3E}">
        <p14:creationId xmlns:p14="http://schemas.microsoft.com/office/powerpoint/2010/main" val="192430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442" y="2256804"/>
            <a:ext cx="8183117" cy="4448796"/>
          </a:xfrm>
          <a:prstGeom prst="rect">
            <a:avLst/>
          </a:prstGeom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9075325" y="6553201"/>
            <a:ext cx="141256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err="1">
                <a:solidFill>
                  <a:srgbClr val="000000"/>
                </a:solidFill>
              </a:rPr>
              <a:t>Duan</a:t>
            </a:r>
            <a:r>
              <a:rPr lang="en-US" altLang="en-US" sz="1200" dirty="0">
                <a:solidFill>
                  <a:srgbClr val="000000"/>
                </a:solidFill>
              </a:rPr>
              <a:t> et al. (2015)</a:t>
            </a:r>
          </a:p>
        </p:txBody>
      </p:sp>
      <p:pic>
        <p:nvPicPr>
          <p:cNvPr id="7" name="Picture 2" descr="logo_bl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200" y="1208782"/>
            <a:ext cx="75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</a:rPr>
              <a:t>Duke University Great Smoky Mountain Rain Gauge Network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</a:rPr>
              <a:t>Methodology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7224" y="0"/>
            <a:ext cx="1012024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0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1152</Words>
  <Application>Microsoft Office PowerPoint</Application>
  <PresentationFormat>Widescreen</PresentationFormat>
  <Paragraphs>177</Paragraphs>
  <Slides>29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22</vt:i4>
      </vt:variant>
      <vt:variant>
        <vt:lpstr>Slide Titles</vt:lpstr>
      </vt:variant>
      <vt:variant>
        <vt:i4>29</vt:i4>
      </vt:variant>
    </vt:vector>
  </HeadingPairs>
  <TitlesOfParts>
    <vt:vector size="58" baseType="lpstr">
      <vt:lpstr>ＭＳ Ｐゴシック</vt:lpstr>
      <vt:lpstr>ＭＳ Ｐゴシック</vt:lpstr>
      <vt:lpstr>Arial</vt:lpstr>
      <vt:lpstr>Calibri</vt:lpstr>
      <vt:lpstr>Calibri Light</vt:lpstr>
      <vt:lpstr>Times New Roman</vt:lpstr>
      <vt:lpstr>Wingdings</vt:lpstr>
      <vt:lpstr>Office Theme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16_Default Design</vt:lpstr>
      <vt:lpstr>17_Default Design</vt:lpstr>
      <vt:lpstr>18_Default Design</vt:lpstr>
      <vt:lpstr>19_Default Design</vt:lpstr>
      <vt:lpstr>20_Default Design</vt:lpstr>
      <vt:lpstr>High elevation rain gauge network in the Great Smoky Mountains National Park</vt:lpstr>
      <vt:lpstr>Outline</vt:lpstr>
      <vt:lpstr>PowerPoint Presentation</vt:lpstr>
      <vt:lpstr>PowerPoint Presentation</vt:lpstr>
      <vt:lpstr>PowerPoint Presentation</vt:lpstr>
      <vt:lpstr>Original purpose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we learned?</vt:lpstr>
      <vt:lpstr>What have we learned?</vt:lpstr>
      <vt:lpstr>PowerPoint Presentation</vt:lpstr>
      <vt:lpstr>What have we learned?</vt:lpstr>
      <vt:lpstr>What have we learned?</vt:lpstr>
      <vt:lpstr>PowerPoint Presentation</vt:lpstr>
      <vt:lpstr>Analysis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Answers to Analysis Questions</vt:lpstr>
      <vt:lpstr>Answers to Analysis Questions</vt:lpstr>
      <vt:lpstr>What next?</vt:lpstr>
      <vt:lpstr>PowerPoint Presentation</vt:lpstr>
      <vt:lpstr>PowerPoint Presentation</vt:lpstr>
    </vt:vector>
  </TitlesOfParts>
  <Company>UNC Asheville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Investigation of Atmospheric Rivers Impacting the Pigeon River Basin of the Southern Appalachian Mountains</dc:title>
  <dc:creator>Doug Miller</dc:creator>
  <cp:lastModifiedBy>Doug Miller</cp:lastModifiedBy>
  <cp:revision>30</cp:revision>
  <dcterms:created xsi:type="dcterms:W3CDTF">2016-09-07T16:45:35Z</dcterms:created>
  <dcterms:modified xsi:type="dcterms:W3CDTF">2016-09-08T14:21:50Z</dcterms:modified>
</cp:coreProperties>
</file>