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61"/>
  </p:notesMasterIdLst>
  <p:sldIdLst>
    <p:sldId id="256" r:id="rId2"/>
    <p:sldId id="375" r:id="rId3"/>
    <p:sldId id="307" r:id="rId4"/>
    <p:sldId id="377" r:id="rId5"/>
    <p:sldId id="378" r:id="rId6"/>
    <p:sldId id="311" r:id="rId7"/>
    <p:sldId id="376" r:id="rId8"/>
    <p:sldId id="309" r:id="rId9"/>
    <p:sldId id="310" r:id="rId10"/>
    <p:sldId id="321" r:id="rId11"/>
    <p:sldId id="298" r:id="rId12"/>
    <p:sldId id="379" r:id="rId13"/>
    <p:sldId id="353" r:id="rId14"/>
    <p:sldId id="275" r:id="rId15"/>
    <p:sldId id="297" r:id="rId16"/>
    <p:sldId id="299" r:id="rId17"/>
    <p:sldId id="381" r:id="rId18"/>
    <p:sldId id="382" r:id="rId19"/>
    <p:sldId id="380" r:id="rId20"/>
    <p:sldId id="384" r:id="rId21"/>
    <p:sldId id="314" r:id="rId22"/>
    <p:sldId id="383" r:id="rId23"/>
    <p:sldId id="405" r:id="rId24"/>
    <p:sldId id="406" r:id="rId25"/>
    <p:sldId id="359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301" r:id="rId47"/>
    <p:sldId id="408" r:id="rId48"/>
    <p:sldId id="407" r:id="rId49"/>
    <p:sldId id="409" r:id="rId50"/>
    <p:sldId id="318" r:id="rId51"/>
    <p:sldId id="372" r:id="rId52"/>
    <p:sldId id="296" r:id="rId53"/>
    <p:sldId id="360" r:id="rId54"/>
    <p:sldId id="305" r:id="rId55"/>
    <p:sldId id="336" r:id="rId56"/>
    <p:sldId id="313" r:id="rId57"/>
    <p:sldId id="280" r:id="rId58"/>
    <p:sldId id="315" r:id="rId59"/>
    <p:sldId id="322" r:id="rId60"/>
  </p:sldIdLst>
  <p:sldSz cx="9144000" cy="6858000" type="screen4x3"/>
  <p:notesSz cx="6858000" cy="9144000"/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EF650"/>
    <a:srgbClr val="FCFF85"/>
    <a:srgbClr val="E3E363"/>
    <a:srgbClr val="F2FD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5C7624-0AFD-4250-A5FC-E988E59560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0436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406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Efficiency = liquid precipitation output/vapor</a:t>
            </a:r>
            <a:r>
              <a:rPr lang="en-US" baseline="0" dirty="0" smtClean="0"/>
              <a:t> input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7624-0AFD-4250-A5FC-E988E595607B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074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cgauge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+ 'PMM-001', 'PMM-002', 'PMM-003', 'PMM-004', 'PMM-005', 'PMM-008',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+ 'PMM-010', 'PMM-100', 'PMM-101', 'PMM-102', 'PMM-103', 'PMM-104',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+ 'PMM-105', 'PMM-106', 'PMM-107', 'PMM-108', 'PMM-109', 'PMM-110',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+ 'PMM-111', 'PMM-112', 'PMM-300', 'PMM-301', 'PMM-302', 'PMM-303',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+ 'PMM-304', 'PMM-305', 'PMM-306', 'PMM-307', 'PMM-308', 'PMM-309',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+ 'PMM-310', 'PMM-311', 'PMM303S'/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7624-0AFD-4250-A5FC-E988E595607B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527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245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502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37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19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14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685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61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2037 m = 79130.7 </a:t>
            </a:r>
            <a:r>
              <a:rPr lang="en-US" altLang="en-US" dirty="0" err="1" smtClean="0"/>
              <a:t>Pascals</a:t>
            </a:r>
            <a:r>
              <a:rPr lang="en-US" altLang="en-US" dirty="0" smtClean="0"/>
              <a:t> (U.S. Standard Atmosphere)</a:t>
            </a:r>
          </a:p>
          <a:p>
            <a:r>
              <a:rPr lang="en-US" altLang="en-US" dirty="0" smtClean="0"/>
              <a:t>Mount Craig is 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highest peak east of the Mississippi River</a:t>
            </a:r>
            <a:endParaRPr lang="en-US" altLang="en-US" dirty="0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9524406-2814-4151-B06D-F42B0A145177}" type="slidenum">
              <a:rPr lang="en-US" altLang="en-US" sz="1200">
                <a:ea typeface="MS PGothic" panose="020B0600070205080204" pitchFamily="34" charset="-128"/>
              </a:rPr>
              <a:pPr algn="r"/>
              <a:t>13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097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9524406-2814-4151-B06D-F42B0A145177}" type="slidenum">
              <a:rPr lang="en-US" altLang="en-US" sz="1200">
                <a:ea typeface="MS PGothic" panose="020B0600070205080204" pitchFamily="34" charset="-128"/>
              </a:rPr>
              <a:pPr algn="r"/>
              <a:t>14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056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F4A326-D731-435B-AE79-D8B995B14E79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69524406-2814-4151-B06D-F42B0A145177}" type="slidenum">
              <a:rPr lang="en-US" altLang="en-US" sz="1200">
                <a:ea typeface="MS PGothic" panose="020B0600070205080204" pitchFamily="34" charset="-128"/>
              </a:rPr>
              <a:pPr algn="r"/>
              <a:t>15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056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71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CD664-0B5F-4287-AF23-47462847CD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17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02568-0FB9-48F0-A30E-BC1FD3D77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78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2665C-EE9B-4D25-A5E7-4787DDC81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650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9F4F89-2417-44B1-B1BD-16128AFBC2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80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745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F6555-B3DE-43B9-A67E-5DC388C55B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95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422D-5455-45AB-9212-EE7F45710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27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D456D-92CD-4E27-92A6-D3B075010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51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25F37-9339-4C15-98B4-4C7A7092D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27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81AA1-F670-48BC-AFE8-CC51B9F91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81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FF2D-EB32-470B-BA29-721AF0DC89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81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9B141-FE29-4C93-AA76-6655FBBC8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4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1E961-CD3A-4C85-A60D-454FBFFDD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95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4F2D70-2BBE-4317-AB69-AFEB6CDD4CF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if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"/><Relationship Id="rId5" Type="http://schemas.openxmlformats.org/officeDocument/2006/relationships/image" Target="../media/image35.tif"/><Relationship Id="rId4" Type="http://schemas.openxmlformats.org/officeDocument/2006/relationships/image" Target="../media/image3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2438400"/>
          </a:xfrm>
          <a:solidFill>
            <a:schemeClr val="bg1">
              <a:alpha val="49001"/>
            </a:schemeClr>
          </a:solidFill>
        </p:spPr>
        <p:txBody>
          <a:bodyPr anchor="ctr"/>
          <a:lstStyle/>
          <a:p>
            <a:r>
              <a:rPr lang="en-US" sz="3600" dirty="0"/>
              <a:t>Atmospheric Rivers and the Great Smoky Mountains National Park; Fact and Fiction</a:t>
            </a:r>
            <a:endParaRPr lang="en-US" altLang="en-US" sz="3600" dirty="0"/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3581400" y="2590800"/>
            <a:ext cx="5334000" cy="1219200"/>
          </a:xfrm>
          <a:prstGeom prst="rect">
            <a:avLst/>
          </a:prstGeom>
          <a:solidFill>
            <a:srgbClr val="59595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500" dirty="0">
                <a:solidFill>
                  <a:schemeClr val="bg1"/>
                </a:solidFill>
              </a:rPr>
              <a:t>Douglas </a:t>
            </a:r>
            <a:r>
              <a:rPr lang="en-US" altLang="en-US" sz="2500" dirty="0" smtClean="0">
                <a:solidFill>
                  <a:schemeClr val="bg1"/>
                </a:solidFill>
              </a:rPr>
              <a:t>Miller and Lukas Stewart</a:t>
            </a:r>
            <a:endParaRPr lang="en-US" altLang="en-US" sz="25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500" dirty="0">
                <a:solidFill>
                  <a:schemeClr val="bg1"/>
                </a:solidFill>
              </a:rPr>
              <a:t>Atmospheric Sciences Department</a:t>
            </a:r>
          </a:p>
          <a:p>
            <a:pPr>
              <a:lnSpc>
                <a:spcPct val="80000"/>
              </a:lnSpc>
            </a:pPr>
            <a:r>
              <a:rPr lang="en-US" altLang="en-US" sz="2500" dirty="0">
                <a:solidFill>
                  <a:schemeClr val="bg1"/>
                </a:solidFill>
              </a:rPr>
              <a:t>UNC Asheville</a:t>
            </a:r>
          </a:p>
        </p:txBody>
      </p:sp>
      <p:sp>
        <p:nvSpPr>
          <p:cNvPr id="8" name="Subtitle 2"/>
          <p:cNvSpPr>
            <a:spLocks/>
          </p:cNvSpPr>
          <p:nvPr/>
        </p:nvSpPr>
        <p:spPr bwMode="auto">
          <a:xfrm>
            <a:off x="3581400" y="4038600"/>
            <a:ext cx="5313218" cy="1219200"/>
          </a:xfrm>
          <a:prstGeom prst="rect">
            <a:avLst/>
          </a:prstGeom>
          <a:solidFill>
            <a:srgbClr val="59595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500" dirty="0">
                <a:solidFill>
                  <a:schemeClr val="bg1"/>
                </a:solidFill>
              </a:rPr>
              <a:t>David </a:t>
            </a:r>
            <a:r>
              <a:rPr lang="en-US" altLang="en-US" sz="2500" dirty="0" err="1">
                <a:solidFill>
                  <a:schemeClr val="bg1"/>
                </a:solidFill>
              </a:rPr>
              <a:t>Hotz</a:t>
            </a:r>
            <a:r>
              <a:rPr lang="en-US" altLang="en-US" sz="2500" dirty="0">
                <a:solidFill>
                  <a:schemeClr val="bg1"/>
                </a:solidFill>
              </a:rPr>
              <a:t> and Jessica Winton</a:t>
            </a:r>
          </a:p>
          <a:p>
            <a:pPr>
              <a:lnSpc>
                <a:spcPct val="80000"/>
              </a:lnSpc>
            </a:pPr>
            <a:r>
              <a:rPr lang="en-US" altLang="en-US" sz="2500" dirty="0" smtClean="0">
                <a:solidFill>
                  <a:schemeClr val="bg1"/>
                </a:solidFill>
              </a:rPr>
              <a:t>National Weather Service</a:t>
            </a:r>
          </a:p>
          <a:p>
            <a:pPr>
              <a:lnSpc>
                <a:spcPct val="80000"/>
              </a:lnSpc>
            </a:pPr>
            <a:r>
              <a:rPr lang="en-US" altLang="en-US" sz="2500" dirty="0" smtClean="0">
                <a:solidFill>
                  <a:schemeClr val="bg1"/>
                </a:solidFill>
              </a:rPr>
              <a:t>Morristown, TN</a:t>
            </a:r>
            <a:endParaRPr lang="en-US" altLang="en-US" sz="25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38600"/>
            <a:ext cx="1219200" cy="1219200"/>
          </a:xfrm>
          <a:prstGeom prst="rect">
            <a:avLst/>
          </a:prstGeom>
        </p:spPr>
      </p:pic>
      <p:sp>
        <p:nvSpPr>
          <p:cNvPr id="7" name="Subtitle 2"/>
          <p:cNvSpPr>
            <a:spLocks/>
          </p:cNvSpPr>
          <p:nvPr/>
        </p:nvSpPr>
        <p:spPr bwMode="auto">
          <a:xfrm>
            <a:off x="152400" y="5410200"/>
            <a:ext cx="8894618" cy="1219200"/>
          </a:xfrm>
          <a:prstGeom prst="rect">
            <a:avLst/>
          </a:prstGeom>
          <a:solidFill>
            <a:srgbClr val="595959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chemeClr val="bg1"/>
                </a:solidFill>
              </a:rPr>
              <a:t>Ana Barros, Duke University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John Forsythe, CIRA-Colorado State University</a:t>
            </a:r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Arastoo</a:t>
            </a:r>
            <a:r>
              <a:rPr lang="en-US" sz="2400" dirty="0">
                <a:solidFill>
                  <a:schemeClr val="bg1"/>
                </a:solidFill>
              </a:rPr>
              <a:t> Pour </a:t>
            </a:r>
            <a:r>
              <a:rPr lang="en-US" sz="2400" dirty="0" err="1">
                <a:solidFill>
                  <a:schemeClr val="bg1"/>
                </a:solidFill>
              </a:rPr>
              <a:t>Biazar</a:t>
            </a:r>
            <a:r>
              <a:rPr lang="en-US" sz="2400" dirty="0">
                <a:solidFill>
                  <a:schemeClr val="bg1"/>
                </a:solidFill>
              </a:rPr>
              <a:t>, University of Alabama – </a:t>
            </a:r>
            <a:r>
              <a:rPr lang="en-US" sz="2400" dirty="0" smtClean="0">
                <a:solidFill>
                  <a:schemeClr val="bg1"/>
                </a:solidFill>
              </a:rPr>
              <a:t>Huntsville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bg1"/>
                </a:solidFill>
              </a:rPr>
              <a:t>Gary Wick, NOAA – ESRL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5128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2057400" cy="1085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3" grpId="0" animBg="1"/>
      <p:bldP spid="8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00" y="1633293"/>
            <a:ext cx="7079700" cy="4310307"/>
          </a:xfrm>
          <a:prstGeom prst="rect">
            <a:avLst/>
          </a:prstGeom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altLang="en-US" dirty="0"/>
              <a:t>Background</a:t>
            </a:r>
            <a:endParaRPr dirty="0"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0" y="1536633"/>
            <a:ext cx="4267200" cy="4635568"/>
          </a:xfrm>
          <a:prstGeom prst="rect">
            <a:avLst/>
          </a:prstGeom>
          <a:solidFill>
            <a:schemeClr val="bg1"/>
          </a:solidFill>
        </p:spPr>
        <p:txBody>
          <a:bodyPr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-US" sz="2400" u="sng" dirty="0" smtClean="0"/>
              <a:t>S.E. U.S. (SEUS) findings…</a:t>
            </a:r>
          </a:p>
          <a:p>
            <a:pPr lvl="0">
              <a:buNone/>
            </a:pPr>
            <a:r>
              <a:rPr lang="en-US" sz="2400" dirty="0" smtClean="0"/>
              <a:t>IVT ~500 kg 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s</a:t>
            </a:r>
            <a:r>
              <a:rPr lang="en-US" sz="2400" baseline="30000" dirty="0"/>
              <a:t>-1</a:t>
            </a:r>
            <a:r>
              <a:rPr lang="en-US" sz="2400" dirty="0" smtClean="0"/>
              <a:t> reasonable threshold for defining ARs</a:t>
            </a:r>
          </a:p>
          <a:p>
            <a:pPr lvl="0">
              <a:buNone/>
            </a:pPr>
            <a:r>
              <a:rPr lang="en-US" sz="2400" dirty="0" smtClean="0"/>
              <a:t>clear connection between ARs and heavy precipitation events in non-summer months</a:t>
            </a:r>
          </a:p>
          <a:p>
            <a:pPr lvl="0">
              <a:buNone/>
            </a:pPr>
            <a:r>
              <a:rPr lang="en-US" sz="2400" dirty="0" smtClean="0"/>
              <a:t>AR conditions in SEUS have a less direct </a:t>
            </a:r>
            <a:r>
              <a:rPr lang="en-US" sz="2400" dirty="0"/>
              <a:t>influence on heavy precipitation relative </a:t>
            </a:r>
            <a:r>
              <a:rPr lang="en-US" sz="2400" dirty="0" smtClean="0"/>
              <a:t>to the U.S. west coast</a:t>
            </a:r>
            <a:endParaRPr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629400" y="6336268"/>
            <a:ext cx="24288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Mahoney et al. (2016)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6" name="Picture 2" descr="logo_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61252" y="1812567"/>
            <a:ext cx="24886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Jan. 2002 – Dec.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885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Purpose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Do Atmospheric Rivers impact the southern Appalachians?</a:t>
            </a:r>
          </a:p>
          <a:p>
            <a:pPr lvl="1"/>
            <a:r>
              <a:rPr lang="en-US" altLang="en-US" dirty="0" smtClean="0"/>
              <a:t>Hypothesis</a:t>
            </a:r>
          </a:p>
          <a:p>
            <a:pPr lvl="2"/>
            <a:r>
              <a:rPr lang="en-US" altLang="en-US" dirty="0"/>
              <a:t>atmospheric rivers (ARs) are primarily responsible for the highest accumulation periods observed by a </a:t>
            </a:r>
            <a:r>
              <a:rPr lang="en-US" altLang="en-US" dirty="0">
                <a:solidFill>
                  <a:srgbClr val="FF0000"/>
                </a:solidFill>
              </a:rPr>
              <a:t>high elevation gauge network in the Great Smoky Mountains National Park</a:t>
            </a:r>
            <a:r>
              <a:rPr lang="en-US" altLang="en-US" dirty="0"/>
              <a:t> and these periods correspond to events having a societal hazard (flooding</a:t>
            </a:r>
            <a:r>
              <a:rPr lang="en-US" altLang="en-US" dirty="0" smtClean="0"/>
              <a:t>)</a:t>
            </a:r>
          </a:p>
          <a:p>
            <a:pPr marL="0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7999" cy="5143499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Rainfall Obs.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8452" y="6248400"/>
            <a:ext cx="4605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dirty="0" smtClean="0">
                <a:solidFill>
                  <a:schemeClr val="bg1"/>
                </a:solidFill>
              </a:rPr>
              <a:t>1 July 2009 – 30 June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00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285"/>
            <a:ext cx="9144000" cy="5662515"/>
          </a:xfrm>
          <a:prstGeom prst="rect">
            <a:avLst/>
          </a:prstGeom>
        </p:spPr>
      </p:pic>
      <p:pic>
        <p:nvPicPr>
          <p:cNvPr id="7" name="Picture 2" descr="logo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Southern Appalachians</a:t>
            </a:r>
            <a:endParaRPr lang="en-US" sz="3200" dirty="0"/>
          </a:p>
        </p:txBody>
      </p:sp>
      <p:sp>
        <p:nvSpPr>
          <p:cNvPr id="10" name="Rectangular Callout 9"/>
          <p:cNvSpPr/>
          <p:nvPr/>
        </p:nvSpPr>
        <p:spPr>
          <a:xfrm>
            <a:off x="1084424" y="2286000"/>
            <a:ext cx="2344576" cy="612648"/>
          </a:xfrm>
          <a:prstGeom prst="wedgeRectCallout">
            <a:avLst>
              <a:gd name="adj1" fmla="val 79379"/>
              <a:gd name="adj2" fmla="val 71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Clingmans Dome [3]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2024 m (6643 </a:t>
            </a:r>
            <a:r>
              <a:rPr lang="en-US" dirty="0" err="1" smtClean="0">
                <a:solidFill>
                  <a:schemeClr val="tx1"/>
                </a:solidFill>
              </a:rPr>
              <a:t>ft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3048000" y="3478841"/>
            <a:ext cx="2057400" cy="612648"/>
          </a:xfrm>
          <a:prstGeom prst="wedgeRectCallout">
            <a:avLst>
              <a:gd name="adj1" fmla="val 29431"/>
              <a:gd name="adj2" fmla="val -1720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Mt. </a:t>
            </a:r>
            <a:r>
              <a:rPr lang="en-US" dirty="0" err="1" smtClean="0">
                <a:solidFill>
                  <a:schemeClr val="tx1"/>
                </a:solidFill>
              </a:rPr>
              <a:t>Guyot</a:t>
            </a:r>
            <a:r>
              <a:rPr lang="en-US" dirty="0" smtClean="0">
                <a:solidFill>
                  <a:schemeClr val="tx1"/>
                </a:solidFill>
              </a:rPr>
              <a:t> [4]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2018 m (6621 </a:t>
            </a:r>
            <a:r>
              <a:rPr lang="en-US" dirty="0" err="1" smtClean="0">
                <a:solidFill>
                  <a:schemeClr val="tx1"/>
                </a:solidFill>
              </a:rPr>
              <a:t>ft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053943" y="2592324"/>
            <a:ext cx="2057400" cy="612648"/>
          </a:xfrm>
          <a:prstGeom prst="wedgeRectCallout">
            <a:avLst>
              <a:gd name="adj1" fmla="val -62421"/>
              <a:gd name="adj2" fmla="val -56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Mt. Mitchell [1]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2037 m (6684 </a:t>
            </a:r>
            <a:r>
              <a:rPr lang="en-US" dirty="0" err="1" smtClean="0">
                <a:solidFill>
                  <a:schemeClr val="tx1"/>
                </a:solidFill>
              </a:rPr>
              <a:t>ft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3" name="Oval 12"/>
          <p:cNvSpPr/>
          <p:nvPr/>
        </p:nvSpPr>
        <p:spPr>
          <a:xfrm rot="20044676">
            <a:off x="4504612" y="1993199"/>
            <a:ext cx="1295400" cy="190851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51998" y="5334000"/>
            <a:ext cx="28396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Pigeon River Basin (PRB)</a:t>
            </a:r>
          </a:p>
          <a:p>
            <a:pPr algn="ctr"/>
            <a:r>
              <a:rPr lang="en-US" dirty="0" smtClean="0"/>
              <a:t>1823 km</a:t>
            </a:r>
            <a:r>
              <a:rPr lang="en-US" baseline="30000" dirty="0" smtClean="0"/>
              <a:t>2</a:t>
            </a:r>
            <a:r>
              <a:rPr lang="en-US" dirty="0" smtClean="0"/>
              <a:t> (704 </a:t>
            </a:r>
            <a:r>
              <a:rPr lang="en-US" dirty="0" err="1" smtClean="0"/>
              <a:t>sq</a:t>
            </a:r>
            <a:r>
              <a:rPr lang="en-US" dirty="0" smtClean="0"/>
              <a:t> 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208782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Duke University Great Smoky Mountain Rain Gauge Network</a:t>
            </a:r>
            <a:endParaRPr lang="en-US" sz="32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803"/>
            <a:ext cx="9144000" cy="3562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133600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32 gauges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773" y="78423"/>
            <a:ext cx="5488627" cy="67011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4" name="Right Arrow 13"/>
          <p:cNvSpPr/>
          <p:nvPr/>
        </p:nvSpPr>
        <p:spPr>
          <a:xfrm>
            <a:off x="1143000" y="44958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6570 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143000" y="63246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3398 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altLang="en-US" dirty="0"/>
              <a:t>Societal hazards </a:t>
            </a:r>
          </a:p>
          <a:p>
            <a:pPr lvl="1"/>
            <a:r>
              <a:rPr lang="en-US" altLang="en-US" dirty="0"/>
              <a:t>minor, moderate, and major flood stage criteria were 2.4 m (8 feet) or 8.1 </a:t>
            </a:r>
            <a:r>
              <a:rPr lang="en-US" altLang="en-US" dirty="0" err="1"/>
              <a:t>kcfs</a:t>
            </a:r>
            <a:r>
              <a:rPr lang="en-US" altLang="en-US" dirty="0"/>
              <a:t>, 3.0 m (10 feet) or 13.1 </a:t>
            </a:r>
            <a:r>
              <a:rPr lang="en-US" altLang="en-US" dirty="0" err="1"/>
              <a:t>kcfs</a:t>
            </a:r>
            <a:r>
              <a:rPr lang="en-US" altLang="en-US" dirty="0"/>
              <a:t>, and 3.7 m (12 feet) or 18.6 </a:t>
            </a:r>
            <a:r>
              <a:rPr lang="en-US" altLang="en-US" dirty="0" err="1" smtClean="0"/>
              <a:t>kcfs</a:t>
            </a:r>
            <a:r>
              <a:rPr lang="en-US" altLang="en-US" dirty="0" smtClean="0"/>
              <a:t> [NWS, USGS river gauge]</a:t>
            </a:r>
          </a:p>
          <a:p>
            <a:pPr lvl="1"/>
            <a:r>
              <a:rPr lang="en-US" altLang="en-US" dirty="0" smtClean="0"/>
              <a:t>flooding</a:t>
            </a:r>
            <a:r>
              <a:rPr lang="en-US" altLang="en-US" dirty="0"/>
              <a:t>, flash flooding, and heavy rainfall </a:t>
            </a:r>
            <a:r>
              <a:rPr lang="en-US" altLang="en-US" dirty="0" smtClean="0"/>
              <a:t>reports [NWS – storm event reports; </a:t>
            </a:r>
            <a:r>
              <a:rPr lang="en-US" altLang="en-US" i="1" dirty="0" smtClean="0"/>
              <a:t>Storm Data</a:t>
            </a:r>
            <a:r>
              <a:rPr lang="en-US" altLang="en-US" dirty="0" smtClean="0"/>
              <a:t>]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Flooding Obs.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37" y="1238250"/>
            <a:ext cx="7064726" cy="5639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5116" y="6400800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maps.waterdata.usgs.gov/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6657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61" y="1092878"/>
            <a:ext cx="4459275" cy="5433818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Flooding Obs.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5122" y="6553200"/>
            <a:ext cx="2473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https://www.ncdc.noaa.gov/stormevents/</a:t>
            </a:r>
          </a:p>
        </p:txBody>
      </p:sp>
    </p:spTree>
    <p:extLst>
      <p:ext uri="{BB962C8B-B14F-4D97-AF65-F5344CB8AC3E}">
        <p14:creationId xmlns:p14="http://schemas.microsoft.com/office/powerpoint/2010/main" val="11764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altLang="en-US" dirty="0"/>
              <a:t>Atmospheric Rivers (ARs) </a:t>
            </a:r>
          </a:p>
          <a:p>
            <a:pPr lvl="1"/>
            <a:r>
              <a:rPr lang="en-US" altLang="en-US" dirty="0"/>
              <a:t>Gridded atmospheric model </a:t>
            </a:r>
            <a:r>
              <a:rPr lang="en-US" altLang="en-US" dirty="0" smtClean="0"/>
              <a:t>analyses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altLang="en-US" dirty="0" smtClean="0"/>
              <a:t>Atmospheric Rivers</a:t>
            </a:r>
            <a:endParaRPr lang="en-US" altLang="en-US" dirty="0"/>
          </a:p>
          <a:p>
            <a:pPr lvl="1"/>
            <a:r>
              <a:rPr lang="en-US" altLang="en-US" dirty="0" smtClean="0"/>
              <a:t>Background </a:t>
            </a:r>
          </a:p>
          <a:p>
            <a:pPr lvl="2"/>
            <a:r>
              <a:rPr lang="en-US" altLang="en-US" dirty="0"/>
              <a:t>U.S. west </a:t>
            </a:r>
            <a:r>
              <a:rPr lang="en-US" altLang="en-US" dirty="0" smtClean="0"/>
              <a:t>coast</a:t>
            </a:r>
          </a:p>
          <a:p>
            <a:pPr lvl="2"/>
            <a:r>
              <a:rPr lang="en-US" altLang="en-US" dirty="0" smtClean="0"/>
              <a:t>southeastern U.S.</a:t>
            </a:r>
          </a:p>
          <a:p>
            <a:pPr lvl="1"/>
            <a:r>
              <a:rPr lang="en-US" altLang="en-US" dirty="0" smtClean="0"/>
              <a:t>Methodology</a:t>
            </a:r>
          </a:p>
          <a:p>
            <a:pPr lvl="1"/>
            <a:r>
              <a:rPr lang="en-US" altLang="en-US" dirty="0" smtClean="0"/>
              <a:t>Results</a:t>
            </a:r>
            <a:endParaRPr lang="en-US" altLang="en-US" dirty="0"/>
          </a:p>
          <a:p>
            <a:pPr lvl="1"/>
            <a:r>
              <a:rPr lang="en-US" altLang="en-US" dirty="0" smtClean="0"/>
              <a:t>Future work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73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1752600"/>
            <a:ext cx="8963025" cy="4867275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ARs Data Source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8955" y="142505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model analyses (every 6-h)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64179" y="6535579"/>
            <a:ext cx="5615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https</a:t>
            </a:r>
            <a:r>
              <a:rPr lang="en-US" sz="1000" dirty="0"/>
              <a:t>://www.ncdc.noaa.gov/data-access/model-data/model-datasets/global-forcast-system-gfs</a:t>
            </a:r>
          </a:p>
        </p:txBody>
      </p:sp>
    </p:spTree>
    <p:extLst>
      <p:ext uri="{BB962C8B-B14F-4D97-AF65-F5344CB8AC3E}">
        <p14:creationId xmlns:p14="http://schemas.microsoft.com/office/powerpoint/2010/main" val="11510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r>
              <a:rPr lang="en-US" altLang="en-US" dirty="0"/>
              <a:t>R</a:t>
            </a:r>
            <a:r>
              <a:rPr lang="en-US" altLang="en-US" dirty="0" smtClean="0"/>
              <a:t>ainfall accumulation binned in 6-h periods</a:t>
            </a:r>
          </a:p>
          <a:p>
            <a:pPr lvl="1"/>
            <a:endParaRPr lang="en-US" altLang="en-US" dirty="0" smtClean="0"/>
          </a:p>
          <a:p>
            <a:pPr lvl="0">
              <a:spcBef>
                <a:spcPts val="0"/>
              </a:spcBef>
              <a:buNone/>
            </a:pPr>
            <a:r>
              <a:rPr lang="en" dirty="0"/>
              <a:t>	</a:t>
            </a:r>
            <a:endParaRPr lang="en" baseline="-25000" dirty="0" smtClean="0"/>
          </a:p>
          <a:p>
            <a:pPr lvl="2"/>
            <a:endParaRPr lang="en-US" altLang="en-US" dirty="0" smtClean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5029200"/>
            <a:ext cx="8153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572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6482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6106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7056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90800" y="2362200"/>
            <a:ext cx="0" cy="39624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631466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0000 UTC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72682" y="631055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0600 UTC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30081" y="630850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1200 UTC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87479" y="632072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1800 UTC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992482" y="630850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0000 UTC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373" y="2526268"/>
            <a:ext cx="6335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 #1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373" y="4572000"/>
            <a:ext cx="7617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 #32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4000" y="26786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04485" y="26786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1696" y="2678668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8347" y="3219272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48346" y="3744836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25" name="Oval 24"/>
          <p:cNvSpPr/>
          <p:nvPr/>
        </p:nvSpPr>
        <p:spPr>
          <a:xfrm>
            <a:off x="9906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764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8712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362200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5570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238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004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0716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1666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762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8288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9812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8956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2860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15000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146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9098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6050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26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4526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006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572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4290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480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81958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2814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8910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195885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477000" y="2667000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1290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424485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7357685" y="26786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781800" y="4659868"/>
            <a:ext cx="109915" cy="14073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4325"/>
            <a:ext cx="8229600" cy="5029200"/>
          </a:xfrm>
        </p:spPr>
        <p:txBody>
          <a:bodyPr/>
          <a:lstStyle/>
          <a:p>
            <a:r>
              <a:rPr lang="en-US" altLang="en-US" dirty="0" smtClean="0"/>
              <a:t>Rainfall </a:t>
            </a:r>
            <a:r>
              <a:rPr lang="en-US" altLang="en-US" dirty="0"/>
              <a:t>events (observed by Duke GSMRGN)</a:t>
            </a:r>
          </a:p>
          <a:p>
            <a:pPr lvl="1"/>
            <a:r>
              <a:rPr lang="en-US" altLang="en-US" dirty="0" smtClean="0"/>
              <a:t>add total accumulation for all reporting gauges during 6-h period</a:t>
            </a:r>
          </a:p>
          <a:p>
            <a:pPr lvl="1"/>
            <a:r>
              <a:rPr lang="en-US" altLang="en-US" dirty="0" smtClean="0"/>
              <a:t>calculate per gauge accumulation during 6-h period [total acc./ (max. # reporting gauges)]</a:t>
            </a:r>
          </a:p>
          <a:p>
            <a:pPr lvl="1"/>
            <a:r>
              <a:rPr lang="en-US" altLang="en-US" dirty="0" smtClean="0"/>
              <a:t>event </a:t>
            </a:r>
            <a:r>
              <a:rPr lang="en-US" altLang="en-US" dirty="0"/>
              <a:t>start/finish</a:t>
            </a:r>
          </a:p>
          <a:p>
            <a:pPr lvl="2"/>
            <a:r>
              <a:rPr lang="en-US" dirty="0" smtClean="0"/>
              <a:t>6-h period during which </a:t>
            </a:r>
            <a:r>
              <a:rPr lang="en-US" dirty="0" smtClean="0">
                <a:solidFill>
                  <a:srgbClr val="FF0000"/>
                </a:solidFill>
              </a:rPr>
              <a:t>zero</a:t>
            </a:r>
            <a:r>
              <a:rPr lang="en-US" dirty="0" smtClean="0"/>
              <a:t> gauges report a tip</a:t>
            </a:r>
            <a:endParaRPr lang="en-US" altLang="en-US" u="sng" dirty="0">
              <a:solidFill>
                <a:srgbClr val="FF0000"/>
              </a:solidFill>
            </a:endParaRPr>
          </a:p>
          <a:p>
            <a:pPr lvl="1"/>
            <a:r>
              <a:rPr lang="en-US" altLang="en-US" dirty="0" smtClean="0"/>
              <a:t>event total per gauge accumulation</a:t>
            </a:r>
          </a:p>
          <a:p>
            <a:pPr lvl="2"/>
            <a:r>
              <a:rPr lang="en-US" dirty="0" smtClean="0"/>
              <a:t>A</a:t>
            </a:r>
            <a:r>
              <a:rPr lang="en" dirty="0" smtClean="0"/>
              <a:t>dd consecutive 6-h periods of non-zero per gauge accumulation</a:t>
            </a:r>
          </a:p>
          <a:p>
            <a:pPr marL="914400" lvl="2" indent="0">
              <a:buNone/>
            </a:pPr>
            <a:endParaRPr lang="en-US" altLang="en-US" dirty="0" smtClean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4325"/>
            <a:ext cx="8229600" cy="5029200"/>
          </a:xfrm>
        </p:spPr>
        <p:txBody>
          <a:bodyPr/>
          <a:lstStyle/>
          <a:p>
            <a:r>
              <a:rPr lang="en-US" altLang="en-US" dirty="0" smtClean="0"/>
              <a:t>Rainfall </a:t>
            </a:r>
            <a:r>
              <a:rPr lang="en-US" altLang="en-US" dirty="0"/>
              <a:t>events (observed by Duke GSMRGN)</a:t>
            </a:r>
          </a:p>
          <a:p>
            <a:pPr lvl="1"/>
            <a:r>
              <a:rPr lang="en-US" altLang="en-US" dirty="0" smtClean="0"/>
              <a:t>Rank events by event total per gauge accumulation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Extreme</a:t>
            </a:r>
            <a:r>
              <a:rPr lang="en-US" altLang="en-US" dirty="0" smtClean="0"/>
              <a:t> (top 2.5%) rainfall events [N=28]</a:t>
            </a:r>
          </a:p>
          <a:p>
            <a:pPr lvl="1"/>
            <a:r>
              <a:rPr lang="en-US" altLang="en-US" dirty="0" smtClean="0"/>
              <a:t>Normal (middle 33%) rainfall events [N=366]</a:t>
            </a:r>
            <a:endParaRPr lang="en" dirty="0" smtClean="0"/>
          </a:p>
          <a:p>
            <a:pPr marL="914400" lvl="2" indent="0">
              <a:buNone/>
            </a:pPr>
            <a:endParaRPr lang="en-US" altLang="en-US" dirty="0" smtClean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Methodology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4325"/>
            <a:ext cx="8229600" cy="5029200"/>
          </a:xfrm>
        </p:spPr>
        <p:txBody>
          <a:bodyPr/>
          <a:lstStyle/>
          <a:p>
            <a:r>
              <a:rPr lang="en-US" altLang="en-US" dirty="0" smtClean="0"/>
              <a:t>Investigate systematic differences between </a:t>
            </a:r>
            <a:r>
              <a:rPr lang="en-US" altLang="en-US" dirty="0" smtClean="0">
                <a:solidFill>
                  <a:srgbClr val="FF0000"/>
                </a:solidFill>
              </a:rPr>
              <a:t>Extreme</a:t>
            </a:r>
            <a:r>
              <a:rPr lang="en-US" altLang="en-US" dirty="0" smtClean="0"/>
              <a:t> and Normal rainfall events (“Connections”)</a:t>
            </a:r>
            <a:endParaRPr lang="en-US" altLang="en-US" dirty="0"/>
          </a:p>
          <a:p>
            <a:pPr lvl="1"/>
            <a:r>
              <a:rPr lang="en-US" altLang="en-US" dirty="0" smtClean="0"/>
              <a:t>Atmospheric Rivers (ARs)</a:t>
            </a:r>
          </a:p>
          <a:p>
            <a:pPr lvl="1"/>
            <a:r>
              <a:rPr lang="en-US" altLang="en-US" dirty="0" smtClean="0"/>
              <a:t>Observed flooding at Newport, TN river gauge</a:t>
            </a:r>
          </a:p>
          <a:p>
            <a:pPr lvl="1"/>
            <a:r>
              <a:rPr lang="en-US" altLang="en-US" dirty="0" smtClean="0"/>
              <a:t>Storm event reports in TN, NC along common state border</a:t>
            </a:r>
            <a:endParaRPr lang="en" dirty="0" smtClean="0"/>
          </a:p>
          <a:p>
            <a:pPr marL="914400" lvl="2" indent="0">
              <a:buNone/>
            </a:pPr>
            <a:endParaRPr lang="en-US" altLang="en-US" dirty="0" smtClean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High elevation GSM Rain Gauge Network 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4500" y="2766338"/>
            <a:ext cx="4454999" cy="334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9529" y="119373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events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3" y="1592884"/>
            <a:ext cx="6586352" cy="42694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Right Arrow 9"/>
          <p:cNvSpPr/>
          <p:nvPr/>
        </p:nvSpPr>
        <p:spPr>
          <a:xfrm>
            <a:off x="202692" y="40386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02692" y="49530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9529" y="119373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events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3" y="1563067"/>
            <a:ext cx="6586352" cy="3210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Right Arrow 8"/>
          <p:cNvSpPr/>
          <p:nvPr/>
        </p:nvSpPr>
        <p:spPr>
          <a:xfrm>
            <a:off x="196066" y="35814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73" y="152400"/>
            <a:ext cx="5488627" cy="655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TextBox 8"/>
          <p:cNvSpPr txBox="1"/>
          <p:nvPr/>
        </p:nvSpPr>
        <p:spPr>
          <a:xfrm>
            <a:off x="41131" y="1752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Extreme events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022" y="3236996"/>
            <a:ext cx="1661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 – “Yes”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1131" y="3932931"/>
            <a:ext cx="2058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flooding at</a:t>
            </a:r>
          </a:p>
          <a:p>
            <a:r>
              <a:rPr lang="en-US" sz="2400" dirty="0" smtClean="0"/>
              <a:t>Newport – “+”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31" y="4998198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storm event</a:t>
            </a:r>
          </a:p>
          <a:p>
            <a:r>
              <a:rPr lang="en-US" sz="2400" dirty="0" smtClean="0"/>
              <a:t>report – “*”</a:t>
            </a:r>
          </a:p>
        </p:txBody>
      </p:sp>
      <p:sp>
        <p:nvSpPr>
          <p:cNvPr id="12" name="Right Arrow 11"/>
          <p:cNvSpPr/>
          <p:nvPr/>
        </p:nvSpPr>
        <p:spPr>
          <a:xfrm rot="5400000">
            <a:off x="5624279" y="1028700"/>
            <a:ext cx="562443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8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4" y="1539876"/>
            <a:ext cx="6586352" cy="4059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3626868" y="123297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Extreme events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16553" y="43053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16553" y="48006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16553" y="38100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Background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U.S</a:t>
            </a:r>
            <a:r>
              <a:rPr lang="en-US" altLang="en-US" dirty="0"/>
              <a:t>. west coast</a:t>
            </a:r>
          </a:p>
          <a:p>
            <a:endParaRPr lang="en-US" altLang="en-US" dirty="0" smtClean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6868" y="1232972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Extreme events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2" y="1602304"/>
            <a:ext cx="6586352" cy="2999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Right Arrow 8"/>
          <p:cNvSpPr/>
          <p:nvPr/>
        </p:nvSpPr>
        <p:spPr>
          <a:xfrm>
            <a:off x="116553" y="37338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16553" y="29718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8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 - ARs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1457325"/>
            <a:ext cx="8963025" cy="4867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4179" y="6483537"/>
            <a:ext cx="5615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https</a:t>
            </a:r>
            <a:r>
              <a:rPr lang="en-US" sz="1000" dirty="0"/>
              <a:t>://www.ncdc.noaa.gov/data-access/model-data/model-datasets/global-forcast-system-gfs</a:t>
            </a:r>
          </a:p>
        </p:txBody>
      </p:sp>
    </p:spTree>
    <p:extLst>
      <p:ext uri="{BB962C8B-B14F-4D97-AF65-F5344CB8AC3E}">
        <p14:creationId xmlns:p14="http://schemas.microsoft.com/office/powerpoint/2010/main" val="27845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4" y="1539876"/>
            <a:ext cx="6586352" cy="34280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8" name="Right Arrow 7"/>
          <p:cNvSpPr/>
          <p:nvPr/>
        </p:nvSpPr>
        <p:spPr>
          <a:xfrm>
            <a:off x="143057" y="24384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43057" y="41148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6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4" y="1539876"/>
            <a:ext cx="6586352" cy="2368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9" name="Right Arrow 8"/>
          <p:cNvSpPr/>
          <p:nvPr/>
        </p:nvSpPr>
        <p:spPr>
          <a:xfrm>
            <a:off x="164592" y="22860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 - Flooding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37" y="1238250"/>
            <a:ext cx="7064726" cy="5639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5116" y="6400800"/>
            <a:ext cx="20537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maps.waterdata.usgs.gov/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684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4" y="1539876"/>
            <a:ext cx="6586352" cy="4059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7" name="Right Arrow 6"/>
          <p:cNvSpPr/>
          <p:nvPr/>
        </p:nvSpPr>
        <p:spPr>
          <a:xfrm>
            <a:off x="166249" y="42672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24" y="1539876"/>
            <a:ext cx="6586352" cy="29999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7" name="Right Arrow 6"/>
          <p:cNvSpPr/>
          <p:nvPr/>
        </p:nvSpPr>
        <p:spPr>
          <a:xfrm>
            <a:off x="152400" y="28956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52400" y="3352800"/>
            <a:ext cx="978408" cy="3810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4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71" y="4539939"/>
            <a:ext cx="2512229" cy="2005447"/>
          </a:xfrm>
          <a:prstGeom prst="rect">
            <a:avLst/>
          </a:prstGeom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en-US" dirty="0" smtClean="0"/>
              <a:t>Results - Connections</a:t>
            </a:r>
            <a:r>
              <a:rPr lang="en-US" altLang="en-US" dirty="0"/>
              <a:t/>
            </a:r>
            <a:br>
              <a:rPr lang="en-US" altLang="en-US" dirty="0"/>
            </a:b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352800"/>
            <a:ext cx="4761334" cy="2816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031" y="1418071"/>
            <a:ext cx="1789879" cy="300355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8" idx="3"/>
            <a:endCxn id="3" idx="0"/>
          </p:cNvCxnSpPr>
          <p:nvPr/>
        </p:nvCxnSpPr>
        <p:spPr>
          <a:xfrm>
            <a:off x="6840910" y="2919846"/>
            <a:ext cx="894576" cy="1620093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0"/>
            <a:endCxn id="8" idx="1"/>
          </p:cNvCxnSpPr>
          <p:nvPr/>
        </p:nvCxnSpPr>
        <p:spPr>
          <a:xfrm flipV="1">
            <a:off x="2456867" y="2919846"/>
            <a:ext cx="2594164" cy="432954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3"/>
            <a:endCxn id="3" idx="1"/>
          </p:cNvCxnSpPr>
          <p:nvPr/>
        </p:nvCxnSpPr>
        <p:spPr>
          <a:xfrm>
            <a:off x="4837534" y="4761082"/>
            <a:ext cx="1641837" cy="781581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logo_bl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897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Event frequency</a:t>
            </a:r>
          </a:p>
          <a:p>
            <a:pPr lvl="1"/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02005" y="5666441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= 366 events, </a:t>
            </a:r>
            <a:r>
              <a:rPr lang="en-US" dirty="0" smtClean="0">
                <a:solidFill>
                  <a:srgbClr val="FF0000"/>
                </a:solidFill>
              </a:rPr>
              <a:t>Extreme</a:t>
            </a:r>
            <a:r>
              <a:rPr lang="en-US" dirty="0" smtClean="0"/>
              <a:t> = 28 events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06" y="2257444"/>
            <a:ext cx="3543794" cy="3208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06" y="2257444"/>
            <a:ext cx="3543794" cy="3208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57444"/>
            <a:ext cx="3543794" cy="32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Event frequency</a:t>
            </a:r>
          </a:p>
          <a:p>
            <a:pPr lvl="1"/>
            <a:endParaRPr lang="en-US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02005" y="5666441"/>
            <a:ext cx="4335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Reports = 115 events, Flood = 22 events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1668780"/>
            <a:ext cx="3543300" cy="3208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68780"/>
            <a:ext cx="3543300" cy="3208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780"/>
            <a:ext cx="3543300" cy="32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9411"/>
            <a:ext cx="6296891" cy="676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633626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Neiman et al. (2008)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0600" y="4343400"/>
            <a:ext cx="417998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“narrow </a:t>
            </a:r>
            <a:r>
              <a:rPr lang="en-US" dirty="0"/>
              <a:t>plumes of SSM/I </a:t>
            </a:r>
            <a:r>
              <a:rPr lang="en-US" dirty="0" smtClean="0"/>
              <a:t>IWV with values &gt; 2 </a:t>
            </a:r>
            <a:r>
              <a:rPr lang="en-US" dirty="0"/>
              <a:t>cm that </a:t>
            </a:r>
            <a:r>
              <a:rPr lang="en-US" dirty="0" smtClean="0"/>
              <a:t>were &gt; 2000 km long and &lt; 1000 km </a:t>
            </a:r>
            <a:r>
              <a:rPr lang="en-US" dirty="0"/>
              <a:t>wide were defined as atmospheric </a:t>
            </a:r>
            <a:r>
              <a:rPr lang="en-US" dirty="0" smtClean="0"/>
              <a:t>rivers”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5491" y="381000"/>
            <a:ext cx="2455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IWV = Integrated Water Vapor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76065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Event frequency</a:t>
            </a:r>
          </a:p>
          <a:p>
            <a:pPr lvl="1"/>
            <a:endParaRPr lang="en-US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65954" y="6302099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ARs = 130 events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" y="2238375"/>
            <a:ext cx="829627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7109"/>
            <a:ext cx="9144000" cy="4901938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Composite Mean</a:t>
            </a:r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4694" y="1230868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 + 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1393" y="1349273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</a:t>
            </a:r>
            <a:r>
              <a:rPr lang="en-US" dirty="0" err="1" smtClean="0"/>
              <a:t>hPa</a:t>
            </a:r>
            <a:r>
              <a:rPr lang="en-US" dirty="0" smtClean="0"/>
              <a:t> Z [m]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38619" y="134299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Z [m]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64694" y="6379474"/>
            <a:ext cx="1800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Extreme, no AR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5393"/>
            <a:ext cx="9144000" cy="4901938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Composite Mean</a:t>
            </a:r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4694" y="1230868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 + 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4694" y="6379474"/>
            <a:ext cx="1800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Extreme, no 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1393" y="1349273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r>
              <a:rPr lang="en-US" dirty="0" smtClean="0"/>
              <a:t> Z [m]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79069" y="134437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Precipitable</a:t>
            </a:r>
            <a:r>
              <a:rPr lang="en-US" dirty="0" smtClean="0"/>
              <a:t> water [kg m</a:t>
            </a:r>
            <a:r>
              <a:rPr lang="en-US" baseline="30000" dirty="0" smtClean="0"/>
              <a:t>-2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645"/>
            <a:ext cx="9144000" cy="4996206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Composite </a:t>
            </a:r>
            <a:r>
              <a:rPr lang="en-US" altLang="en-US" dirty="0" smtClean="0"/>
              <a:t>Anomaly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4694" y="1230868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 + 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4694" y="6379474"/>
            <a:ext cx="1800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Extreme, no 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393" y="1349273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</a:t>
            </a:r>
            <a:r>
              <a:rPr lang="en-US" dirty="0" err="1" smtClean="0"/>
              <a:t>hPa</a:t>
            </a:r>
            <a:r>
              <a:rPr lang="en-US" dirty="0" smtClean="0"/>
              <a:t> Z [m]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38619" y="134299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Z [m]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324"/>
            <a:ext cx="9144000" cy="4996206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Composite </a:t>
            </a:r>
            <a:r>
              <a:rPr lang="en-US" altLang="en-US" dirty="0" smtClean="0"/>
              <a:t>Anomaly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4694" y="1230868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 + 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4694" y="6379474"/>
            <a:ext cx="1800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Extreme, no 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1393" y="1349273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850 </a:t>
            </a:r>
            <a:r>
              <a:rPr lang="en-US" dirty="0" err="1" smtClean="0"/>
              <a:t>hPa</a:t>
            </a:r>
            <a:r>
              <a:rPr lang="en-US" dirty="0" smtClean="0"/>
              <a:t> Z [m]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79069" y="134437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Precipitable</a:t>
            </a:r>
            <a:r>
              <a:rPr lang="en-US" dirty="0" smtClean="0"/>
              <a:t> water [kg m</a:t>
            </a:r>
            <a:r>
              <a:rPr lang="en-US" baseline="30000" dirty="0" smtClean="0"/>
              <a:t>-2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Composite </a:t>
            </a:r>
            <a:r>
              <a:rPr lang="en-US" altLang="en-US" dirty="0" smtClean="0"/>
              <a:t>Mean IVT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7" y="1524000"/>
            <a:ext cx="4619625" cy="5048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83671" y="3307611"/>
            <a:ext cx="161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 + 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05165" y="6019800"/>
            <a:ext cx="18005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Extreme, no AR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Analysis Questions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50"/>
            <a:ext cx="8229600" cy="5257800"/>
          </a:xfrm>
        </p:spPr>
        <p:txBody>
          <a:bodyPr/>
          <a:lstStyle/>
          <a:p>
            <a:r>
              <a:rPr lang="en-US" altLang="en-US" dirty="0" smtClean="0"/>
              <a:t>Do Atmospheric Rivers impact the southern Appalachians?</a:t>
            </a:r>
          </a:p>
          <a:p>
            <a:pPr lvl="1"/>
            <a:r>
              <a:rPr lang="en-US" altLang="en-US" dirty="0"/>
              <a:t>Half of </a:t>
            </a:r>
            <a:r>
              <a:rPr lang="en-US" altLang="en-US" dirty="0">
                <a:solidFill>
                  <a:srgbClr val="FF0000"/>
                </a:solidFill>
              </a:rPr>
              <a:t>Extreme</a:t>
            </a:r>
            <a:r>
              <a:rPr lang="en-US" altLang="en-US" dirty="0"/>
              <a:t> events are AR-influenced</a:t>
            </a:r>
          </a:p>
          <a:p>
            <a:pPr lvl="2"/>
            <a:r>
              <a:rPr lang="en-US" altLang="en-US" dirty="0"/>
              <a:t>Most likely in cool season environments</a:t>
            </a:r>
          </a:p>
          <a:p>
            <a:pPr lvl="3"/>
            <a:r>
              <a:rPr lang="en-US" altLang="en-US" dirty="0"/>
              <a:t>Slow-moving high amplitude atmospheric wave</a:t>
            </a:r>
          </a:p>
          <a:p>
            <a:pPr lvl="4"/>
            <a:r>
              <a:rPr lang="en-US" altLang="en-US" dirty="0"/>
              <a:t>Rapidly moving humid air at low-levels (from the Gulf of Mexico)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Extreme</a:t>
            </a:r>
            <a:r>
              <a:rPr lang="en-US" altLang="en-US" dirty="0"/>
              <a:t> events having </a:t>
            </a:r>
            <a:r>
              <a:rPr lang="en-US" altLang="en-US" u="sng" dirty="0">
                <a:solidFill>
                  <a:srgbClr val="FF0000"/>
                </a:solidFill>
              </a:rPr>
              <a:t>no</a:t>
            </a:r>
            <a:r>
              <a:rPr lang="en-US" altLang="en-US" dirty="0"/>
              <a:t> </a:t>
            </a:r>
            <a:r>
              <a:rPr lang="en-US" altLang="en-US" dirty="0" smtClean="0"/>
              <a:t>AR-influence</a:t>
            </a:r>
            <a:endParaRPr lang="en-US" altLang="en-US" dirty="0"/>
          </a:p>
          <a:p>
            <a:pPr lvl="2"/>
            <a:r>
              <a:rPr lang="en-US" altLang="en-US" dirty="0"/>
              <a:t>Most likely in warm season environments</a:t>
            </a:r>
          </a:p>
          <a:p>
            <a:pPr lvl="3"/>
            <a:r>
              <a:rPr lang="en-US" altLang="en-US" dirty="0"/>
              <a:t>Cut-off low level cyclone southwest of southern Appalachians</a:t>
            </a:r>
          </a:p>
          <a:p>
            <a:pPr lvl="4"/>
            <a:r>
              <a:rPr lang="en-US" altLang="en-US" dirty="0"/>
              <a:t>Low-level winds blow normal to mountains – </a:t>
            </a:r>
            <a:r>
              <a:rPr lang="en-US" altLang="en-US" dirty="0" err="1"/>
              <a:t>orographically</a:t>
            </a:r>
            <a:r>
              <a:rPr lang="en-US" altLang="en-US" dirty="0"/>
              <a:t>-enhanced </a:t>
            </a:r>
            <a:r>
              <a:rPr lang="en-US" altLang="en-US" dirty="0" smtClean="0"/>
              <a:t>precipitation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6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Analysis Questions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50"/>
            <a:ext cx="8229600" cy="5257800"/>
          </a:xfrm>
        </p:spPr>
        <p:txBody>
          <a:bodyPr/>
          <a:lstStyle/>
          <a:p>
            <a:r>
              <a:rPr lang="en-US" altLang="en-US" dirty="0" smtClean="0"/>
              <a:t>Do Atmospheric Rivers impact the southern Appalachians?</a:t>
            </a:r>
          </a:p>
          <a:p>
            <a:pPr lvl="1"/>
            <a:r>
              <a:rPr lang="en-US" altLang="en-US" dirty="0" smtClean="0"/>
              <a:t>12-25% ARs are associated with a societal hazard (flooding, flash flooding, heavy rainfall reports)</a:t>
            </a:r>
          </a:p>
          <a:p>
            <a:pPr lvl="1"/>
            <a:r>
              <a:rPr lang="en-US" altLang="en-US" dirty="0" smtClean="0"/>
              <a:t>Normal rainfall events with an AR, </a:t>
            </a:r>
            <a:r>
              <a:rPr lang="en-US" altLang="en-US" u="sng" dirty="0" smtClean="0"/>
              <a:t>not</a:t>
            </a:r>
            <a:r>
              <a:rPr lang="en-US" altLang="en-US" dirty="0" smtClean="0"/>
              <a:t> associated with a societal hazard? [“non-threatening” ARs]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Rainfall Ingredients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Doswell</a:t>
            </a:r>
            <a:r>
              <a:rPr lang="en-US" dirty="0" smtClean="0">
                <a:latin typeface="+mj-lt"/>
              </a:rPr>
              <a:t> et al. (1996)*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Precipitation = </a:t>
            </a:r>
            <a:r>
              <a:rPr lang="en-US" dirty="0" err="1" smtClean="0">
                <a:latin typeface="+mj-lt"/>
              </a:rPr>
              <a:t>RRate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×</a:t>
            </a:r>
            <a:r>
              <a:rPr lang="en-US" dirty="0" smtClean="0">
                <a:latin typeface="+mj-lt"/>
              </a:rPr>
              <a:t> Duration</a:t>
            </a:r>
          </a:p>
          <a:p>
            <a:pPr lvl="1">
              <a:buNone/>
            </a:pPr>
            <a:endParaRPr lang="en-US" dirty="0" smtClean="0">
              <a:latin typeface="+mj-lt"/>
            </a:endParaRPr>
          </a:p>
          <a:p>
            <a:pPr lvl="1"/>
            <a:r>
              <a:rPr lang="en-US" dirty="0" err="1" smtClean="0">
                <a:latin typeface="+mj-lt"/>
              </a:rPr>
              <a:t>RRate</a:t>
            </a:r>
            <a:r>
              <a:rPr lang="en-US" dirty="0" smtClean="0">
                <a:latin typeface="+mj-lt"/>
              </a:rPr>
              <a:t> = Efficiency </a:t>
            </a:r>
            <a:r>
              <a:rPr lang="en-US" b="1" dirty="0" smtClean="0">
                <a:latin typeface="+mj-lt"/>
              </a:rPr>
              <a:t>×</a:t>
            </a:r>
            <a:r>
              <a:rPr lang="en-US" dirty="0" smtClean="0">
                <a:latin typeface="+mj-lt"/>
              </a:rPr>
              <a:t> Vertical Velocity </a:t>
            </a:r>
            <a:r>
              <a:rPr lang="en-US" b="1" dirty="0" smtClean="0">
                <a:latin typeface="+mj-lt"/>
              </a:rPr>
              <a:t>×</a:t>
            </a:r>
            <a:r>
              <a:rPr lang="en-US" dirty="0" smtClean="0">
                <a:latin typeface="+mj-lt"/>
              </a:rPr>
              <a:t> Vapor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0960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err="1" smtClean="0"/>
              <a:t>Doswell</a:t>
            </a:r>
            <a:r>
              <a:rPr lang="en-US" dirty="0" smtClean="0"/>
              <a:t>, C.A., H. E. Brooks, and R. A. Maddox, 1996: Flash flood forecasting: An ingredients-based methodology. </a:t>
            </a:r>
            <a:r>
              <a:rPr lang="en-US" i="1" dirty="0" err="1" smtClean="0"/>
              <a:t>Wea</a:t>
            </a:r>
            <a:r>
              <a:rPr lang="en-US" i="1" dirty="0" smtClean="0"/>
              <a:t>. Forecasting, </a:t>
            </a:r>
            <a:r>
              <a:rPr lang="en-US" b="1" i="1" dirty="0" smtClean="0"/>
              <a:t>11,</a:t>
            </a:r>
            <a:r>
              <a:rPr lang="en-US" i="1" dirty="0" smtClean="0"/>
              <a:t> 560-580.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4724400"/>
            <a:ext cx="707007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Duration, Efficiency, Vertical Velocity, Vapor</a:t>
            </a:r>
            <a:endParaRPr lang="en-US" sz="28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5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Analysis Questions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38250"/>
            <a:ext cx="8229600" cy="5257800"/>
          </a:xfrm>
        </p:spPr>
        <p:txBody>
          <a:bodyPr/>
          <a:lstStyle/>
          <a:p>
            <a:r>
              <a:rPr lang="en-US" altLang="en-US" dirty="0" smtClean="0"/>
              <a:t>Do Atmospheric Rivers impact the southern Appalachians?</a:t>
            </a:r>
          </a:p>
          <a:p>
            <a:pPr lvl="1"/>
            <a:r>
              <a:rPr lang="en-US" altLang="en-US" dirty="0" smtClean="0"/>
              <a:t>ARs not associated with a societal hazard?</a:t>
            </a:r>
          </a:p>
          <a:p>
            <a:pPr lvl="2"/>
            <a:r>
              <a:rPr lang="en-US" altLang="en-US" dirty="0" smtClean="0"/>
              <a:t>Modest </a:t>
            </a:r>
            <a:r>
              <a:rPr lang="en-US" altLang="en-US" dirty="0" err="1" smtClean="0"/>
              <a:t>RRate</a:t>
            </a:r>
            <a:endParaRPr lang="en-US" altLang="en-US" dirty="0"/>
          </a:p>
          <a:p>
            <a:pPr lvl="3"/>
            <a:r>
              <a:rPr lang="en-US" altLang="en-US" dirty="0" smtClean="0"/>
              <a:t>Weak vertical velocity (future work)</a:t>
            </a:r>
          </a:p>
          <a:p>
            <a:pPr lvl="2"/>
            <a:r>
              <a:rPr lang="en-US" altLang="en-US" dirty="0" smtClean="0"/>
              <a:t>Low duration</a:t>
            </a:r>
          </a:p>
          <a:p>
            <a:pPr lvl="3"/>
            <a:r>
              <a:rPr lang="en-US" altLang="en-US" dirty="0" smtClean="0"/>
              <a:t>fast moving </a:t>
            </a:r>
            <a:r>
              <a:rPr lang="en-US" altLang="en-US" dirty="0" smtClean="0">
                <a:sym typeface="Wingdings" panose="05000000000000000000" pitchFamily="2" charset="2"/>
              </a:rPr>
              <a:t> zonal [low amplitude] atmospheric flow pattern </a:t>
            </a:r>
            <a:r>
              <a:rPr lang="en-US" altLang="en-US" dirty="0"/>
              <a:t>(future work)</a:t>
            </a:r>
          </a:p>
          <a:p>
            <a:pPr lvl="3"/>
            <a:endParaRPr lang="en-US" altLang="en-US" dirty="0" smtClean="0">
              <a:sym typeface="Wingdings" panose="05000000000000000000" pitchFamily="2" charset="2"/>
            </a:endParaRPr>
          </a:p>
          <a:p>
            <a:pPr lvl="2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23108" cy="63009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715000"/>
            <a:ext cx="88323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Ten-Roman"/>
              </a:rPr>
              <a:t>Wintertime </a:t>
            </a:r>
            <a:r>
              <a:rPr lang="en-US" sz="1200" dirty="0">
                <a:latin typeface="TimesTen-Roman"/>
              </a:rPr>
              <a:t>mean plan view of IVT (</a:t>
            </a:r>
            <a:r>
              <a:rPr lang="en-US" sz="1200" dirty="0" smtClean="0">
                <a:latin typeface="TimesTen-Roman"/>
              </a:rPr>
              <a:t>solid contours</a:t>
            </a:r>
            <a:r>
              <a:rPr lang="en-US" sz="1200" dirty="0">
                <a:latin typeface="TimesTen-Roman"/>
              </a:rPr>
              <a:t>; light shading: weak water vapor flux of 250–350 kg </a:t>
            </a:r>
            <a:r>
              <a:rPr lang="en-US" sz="1200" dirty="0" smtClean="0">
                <a:latin typeface="TimesTen-Roman"/>
              </a:rPr>
              <a:t>s-1 m-1</a:t>
            </a:r>
            <a:r>
              <a:rPr lang="en-US" sz="1200" dirty="0">
                <a:latin typeface="TimesTen-Roman"/>
              </a:rPr>
              <a:t>, medium shading: moderate flux of 350–450 kg </a:t>
            </a:r>
            <a:r>
              <a:rPr lang="en-US" sz="1200" dirty="0" smtClean="0">
                <a:latin typeface="TimesTen-Roman"/>
              </a:rPr>
              <a:t>s-1 m-1</a:t>
            </a:r>
            <a:r>
              <a:rPr lang="en-US" sz="1200" dirty="0">
                <a:latin typeface="TimesTen-Roman"/>
              </a:rPr>
              <a:t>, </a:t>
            </a:r>
            <a:r>
              <a:rPr lang="en-US" sz="1200" dirty="0" smtClean="0">
                <a:latin typeface="TimesTen-Roman"/>
              </a:rPr>
              <a:t>dark shading</a:t>
            </a:r>
            <a:r>
              <a:rPr lang="en-US" sz="1200" dirty="0">
                <a:latin typeface="TimesTen-Roman"/>
              </a:rPr>
              <a:t>: strong flux 450 kg </a:t>
            </a:r>
            <a:r>
              <a:rPr lang="en-US" sz="1200" dirty="0" smtClean="0">
                <a:latin typeface="TimesTen-Roman"/>
              </a:rPr>
              <a:t>s-1 m-1</a:t>
            </a:r>
            <a:r>
              <a:rPr lang="en-US" sz="1200" dirty="0">
                <a:latin typeface="TimesTen-Roman"/>
              </a:rPr>
              <a:t>), daily rainfall (dashed; </a:t>
            </a:r>
            <a:r>
              <a:rPr lang="en-US" sz="1200" dirty="0" smtClean="0">
                <a:latin typeface="TimesTen-Roman"/>
              </a:rPr>
              <a:t>mm day-1</a:t>
            </a:r>
            <a:r>
              <a:rPr lang="en-US" sz="1200" dirty="0">
                <a:latin typeface="TimesTen-Roman"/>
              </a:rPr>
              <a:t>), 925-hPa cold front (standard notation) and </a:t>
            </a:r>
            <a:r>
              <a:rPr lang="en-US" sz="1200" dirty="0" smtClean="0">
                <a:latin typeface="TimesTen-Roman"/>
              </a:rPr>
              <a:t>pre-cold frontal flow </a:t>
            </a:r>
            <a:r>
              <a:rPr lang="en-US" sz="1200" dirty="0">
                <a:latin typeface="TimesTen-Roman"/>
              </a:rPr>
              <a:t>direction (bold arrow), and the location of the </a:t>
            </a:r>
            <a:r>
              <a:rPr lang="en-US" sz="1200" dirty="0" smtClean="0">
                <a:latin typeface="TimesTen-Roman"/>
              </a:rPr>
              <a:t>primary cyclone </a:t>
            </a:r>
            <a:r>
              <a:rPr lang="en-US" sz="1200" dirty="0">
                <a:latin typeface="TimesTen-Roman"/>
              </a:rPr>
              <a:t>and anticyclone (L and H, respectively; the size </a:t>
            </a:r>
            <a:r>
              <a:rPr lang="en-US" sz="1200" dirty="0" smtClean="0">
                <a:latin typeface="TimesTen-Roman"/>
              </a:rPr>
              <a:t>of the </a:t>
            </a:r>
            <a:r>
              <a:rPr lang="en-US" sz="1200" dirty="0">
                <a:latin typeface="TimesTen-Roman"/>
              </a:rPr>
              <a:t>letters reflect their relative intensities). The black </a:t>
            </a:r>
            <a:r>
              <a:rPr lang="en-US" sz="1200" dirty="0" smtClean="0">
                <a:latin typeface="TimesTen-Roman"/>
              </a:rPr>
              <a:t>square marks the position </a:t>
            </a:r>
            <a:r>
              <a:rPr lang="en-US" sz="1200" dirty="0">
                <a:latin typeface="TimesTen-Roman"/>
              </a:rPr>
              <a:t>of the composite sounding shown in (c). </a:t>
            </a:r>
            <a:r>
              <a:rPr lang="en-US" sz="1200" dirty="0" smtClean="0">
                <a:latin typeface="TimesTen-Roman"/>
              </a:rPr>
              <a:t>The primary </a:t>
            </a:r>
            <a:r>
              <a:rPr lang="en-US" sz="1200" dirty="0">
                <a:latin typeface="TimesTen-Roman"/>
              </a:rPr>
              <a:t>near-coast mountains are also shown.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6294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Neiman et al.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105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Future Work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Discover important parameter(s) defining “non-threatening” ARs</a:t>
            </a:r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Investigate “under-performing” Extreme events [e.g., Rank #28]</a:t>
            </a:r>
          </a:p>
          <a:p>
            <a:pPr lvl="1"/>
            <a:r>
              <a:rPr lang="en-US" altLang="en-US" dirty="0" smtClean="0"/>
              <a:t>All atmospheric ‘ingredients’ look right, but event happens with no societal hazards</a:t>
            </a:r>
          </a:p>
          <a:p>
            <a:pPr marL="0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9523" y="2905780"/>
            <a:ext cx="707007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Duration, Efficiency, Vertical Velocity, Vapor</a:t>
            </a:r>
            <a:endParaRPr lang="en-US" sz="28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85"/>
            <a:ext cx="9144000" cy="56576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8929" y="697468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Event Rank #28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://sphotos-b.xx.fbcdn.net/hphotos-snc6/248508_167085403362795_56209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62940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89273" y="6336268"/>
            <a:ext cx="5144727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Near Purchase Knob, credit: Michael </a:t>
            </a:r>
            <a:r>
              <a:rPr lang="en-US" dirty="0" err="1" smtClean="0"/>
              <a:t>Goldsbury</a:t>
            </a:r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839200" cy="2971800"/>
          </a:xfrm>
          <a:prstGeom prst="rect">
            <a:avLst/>
          </a:prstGeom>
          <a:solidFill>
            <a:schemeClr val="bg1">
              <a:alpha val="49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Acknowledgements</a:t>
            </a:r>
          </a:p>
          <a:p>
            <a:pPr eaLnBrk="1" hangingPunct="1"/>
            <a:endParaRPr lang="en-US" altLang="en-US" sz="36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2400" dirty="0">
                <a:solidFill>
                  <a:schemeClr val="tx1"/>
                </a:solidFill>
              </a:rPr>
              <a:t>COMET GOES-R Partners Project 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2400" dirty="0" smtClean="0">
                <a:solidFill>
                  <a:schemeClr val="tx1"/>
                </a:solidFill>
              </a:rPr>
              <a:t>(</a:t>
            </a:r>
            <a:r>
              <a:rPr lang="en-US" altLang="en-US" sz="2400" dirty="0">
                <a:solidFill>
                  <a:schemeClr val="tx1"/>
                </a:solidFill>
              </a:rPr>
              <a:t>UCAR Award No.: </a:t>
            </a:r>
            <a:r>
              <a:rPr lang="en-US" altLang="en-US" sz="2400" dirty="0" smtClean="0">
                <a:solidFill>
                  <a:schemeClr val="tx1"/>
                </a:solidFill>
              </a:rPr>
              <a:t>Z16-20569)</a:t>
            </a:r>
          </a:p>
          <a:p>
            <a:pPr eaLnBrk="1" hangingPunct="1"/>
            <a:endParaRPr lang="en-US" altLang="en-US" sz="24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2400" dirty="0" smtClean="0">
                <a:solidFill>
                  <a:schemeClr val="tx1"/>
                </a:solidFill>
              </a:rPr>
              <a:t>Paul Super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Extra Results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</a:t>
            </a:r>
            <a:r>
              <a:rPr lang="en-US" altLang="en-US" dirty="0" smtClean="0"/>
              <a:t>ase study examples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3564" y="6322367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(moderate flooding)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35395" y="304800"/>
            <a:ext cx="8774582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500 </a:t>
            </a:r>
            <a:r>
              <a:rPr lang="en-US" sz="4400" dirty="0" err="1" smtClean="0"/>
              <a:t>hPa</a:t>
            </a:r>
            <a:r>
              <a:rPr lang="en-US" sz="4400" dirty="0" smtClean="0"/>
              <a:t> level Geo </a:t>
            </a:r>
            <a:r>
              <a:rPr lang="en-US" sz="4400" dirty="0" err="1" smtClean="0"/>
              <a:t>Ht</a:t>
            </a:r>
            <a:r>
              <a:rPr lang="en-US" sz="4400" dirty="0" smtClean="0"/>
              <a:t> / Temp / WS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326695" y="6408563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- SPC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9355" y="5898353"/>
            <a:ext cx="4666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21- 24 December 2013 – #7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8052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3564" y="6322367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(moderate flooding)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35395" y="304800"/>
            <a:ext cx="8514319" cy="76944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/>
              <a:t>850 </a:t>
            </a:r>
            <a:r>
              <a:rPr lang="en-US" sz="4400" dirty="0" err="1" smtClean="0"/>
              <a:t>hPa</a:t>
            </a:r>
            <a:r>
              <a:rPr lang="en-US" sz="4400" dirty="0" smtClean="0"/>
              <a:t> level Geo </a:t>
            </a:r>
            <a:r>
              <a:rPr lang="en-US" sz="4400" dirty="0" err="1" smtClean="0"/>
              <a:t>Ht</a:t>
            </a:r>
            <a:r>
              <a:rPr lang="en-US" sz="4400" dirty="0" smtClean="0"/>
              <a:t> / Temp / Td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326695" y="6408563"/>
            <a:ext cx="15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- SPC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9355" y="5898353"/>
            <a:ext cx="4666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21- 24 December 2013 – #7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24843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304800"/>
            <a:ext cx="6892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Integrated Vapor Transport</a:t>
            </a:r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641246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gridded analyses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8086" y="6399591"/>
            <a:ext cx="204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- NOMADS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43564" y="6322367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(moderate flooding)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379" y="5867078"/>
            <a:ext cx="8145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0000 UTC 21- 0600 UTC 24 December 2013 – #7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13684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300" dirty="0" smtClean="0"/>
              <a:t>Carbone</a:t>
            </a:r>
            <a:r>
              <a:rPr lang="en-US" altLang="en-US" sz="1300" dirty="0"/>
              <a:t>, R. E., J. D. Tuttle, D. A. </a:t>
            </a:r>
            <a:r>
              <a:rPr lang="en-US" altLang="en-US" sz="1300" dirty="0" err="1"/>
              <a:t>Ahijevych</a:t>
            </a:r>
            <a:r>
              <a:rPr lang="en-US" altLang="en-US" sz="1300" dirty="0"/>
              <a:t>, and S. B. Trier, 2002: Inferences of predictability associated with warm season precipitation episodes. J. Atmos. Sci., 59, 2033–2056.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 err="1"/>
              <a:t>Duan</a:t>
            </a:r>
            <a:r>
              <a:rPr lang="en-US" altLang="en-US" sz="1300" dirty="0"/>
              <a:t>, Y., A. M. Wilson, and A. P. Barros, 2015: Scoping a field experiment: error diagnostics of TRMM precipitation radar estimates in complex terrain as a basis for IPHEx2014. Hydrology and Earth System Sciences, 19(1), 1501- 1520</a:t>
            </a:r>
            <a:r>
              <a:rPr lang="en-US" altLang="en-US" sz="1300" dirty="0" smtClean="0"/>
              <a:t>.</a:t>
            </a:r>
          </a:p>
          <a:p>
            <a:pPr>
              <a:lnSpc>
                <a:spcPct val="80000"/>
              </a:lnSpc>
            </a:pPr>
            <a:endParaRPr lang="en-US" altLang="en-US" sz="13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300" dirty="0"/>
              <a:t>Forsythe, J. M., S. Q. Kidder, K. K. </a:t>
            </a:r>
            <a:r>
              <a:rPr lang="en-US" altLang="en-US" sz="1300" dirty="0" err="1"/>
              <a:t>Fuell</a:t>
            </a:r>
            <a:r>
              <a:rPr lang="en-US" altLang="en-US" sz="1300" dirty="0"/>
              <a:t>, A. LeRoy, G. J. </a:t>
            </a:r>
            <a:r>
              <a:rPr lang="en-US" altLang="en-US" sz="1300" dirty="0" err="1"/>
              <a:t>Jedlovec</a:t>
            </a:r>
            <a:r>
              <a:rPr lang="en-US" altLang="en-US" sz="1300" dirty="0"/>
              <a:t>, and A. S. Jones, 2015: A </a:t>
            </a:r>
            <a:r>
              <a:rPr lang="en-US" altLang="en-US" sz="1300" dirty="0" err="1"/>
              <a:t>multisensor</a:t>
            </a:r>
            <a:r>
              <a:rPr lang="en-US" altLang="en-US" sz="1300" dirty="0"/>
              <a:t>, blended, </a:t>
            </a:r>
            <a:r>
              <a:rPr lang="en-US" altLang="en-US" sz="1300" dirty="0" smtClean="0"/>
              <a:t>layered water </a:t>
            </a:r>
            <a:r>
              <a:rPr lang="en-US" altLang="en-US" sz="1300" dirty="0"/>
              <a:t>vapor product for weather analysis and forecasting. J. Operational Meteor., 3 (5), </a:t>
            </a:r>
            <a:r>
              <a:rPr lang="en-US" altLang="en-US" sz="1300" dirty="0" smtClean="0"/>
              <a:t>41-58</a:t>
            </a:r>
            <a:r>
              <a:rPr lang="en-US" altLang="en-US" sz="1300" dirty="0"/>
              <a:t>, </a:t>
            </a:r>
            <a:r>
              <a:rPr lang="en-US" altLang="en-US" sz="1300" dirty="0" err="1" smtClean="0"/>
              <a:t>doi</a:t>
            </a:r>
            <a:r>
              <a:rPr lang="en-US" altLang="en-US" sz="1300" dirty="0" smtClean="0"/>
              <a:t>: http</a:t>
            </a:r>
            <a:r>
              <a:rPr lang="en-US" altLang="en-US" sz="1300" dirty="0"/>
              <a:t>://dx.doi.org/10.15191/nwajom.2015.0305.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 err="1"/>
              <a:t>Gaffin</a:t>
            </a:r>
            <a:r>
              <a:rPr lang="en-US" altLang="en-US" sz="1300" dirty="0"/>
              <a:t>, D. M., and D. G. </a:t>
            </a:r>
            <a:r>
              <a:rPr lang="en-US" altLang="en-US" sz="1300" dirty="0" err="1"/>
              <a:t>Hotz</a:t>
            </a:r>
            <a:r>
              <a:rPr lang="en-US" altLang="en-US" sz="1300" dirty="0"/>
              <a:t>, 2000: A precipitation and flood climatology with synoptic features of heavy rainfall across the southern Appalachian Mountains. Posted online. Last accessed on 29 May 2015 at http://www.srh.noaa.gov/mrx/?n=heavyrainclimo 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 err="1"/>
              <a:t>Geerts</a:t>
            </a:r>
            <a:r>
              <a:rPr lang="en-US" altLang="en-US" sz="1300" dirty="0"/>
              <a:t>, B., 1998: Mesoscale convective systems in the southeast United States during 1994–1995: A survey. </a:t>
            </a:r>
            <a:r>
              <a:rPr lang="en-US" altLang="en-US" sz="1300" dirty="0" err="1"/>
              <a:t>Wea</a:t>
            </a:r>
            <a:r>
              <a:rPr lang="en-US" altLang="en-US" sz="1300" dirty="0"/>
              <a:t>. Forecasting, 13, 860–869.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Hansen, J. W., A. W. Hodges, and J. W. Jones, 1998: ENSO influences on agriculture in the southeastern United States. J. </a:t>
            </a:r>
            <a:r>
              <a:rPr lang="en-US" altLang="en-US" sz="1300" dirty="0" err="1"/>
              <a:t>Clim</a:t>
            </a:r>
            <a:r>
              <a:rPr lang="en-US" altLang="en-US" sz="1300" dirty="0"/>
              <a:t>., 11, 404–411.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Kelly, G.M., L. B. Perry, B. F. </a:t>
            </a:r>
            <a:r>
              <a:rPr lang="en-US" altLang="en-US" sz="1300" dirty="0" err="1"/>
              <a:t>Taubman</a:t>
            </a:r>
            <a:r>
              <a:rPr lang="en-US" altLang="en-US" sz="1300" dirty="0"/>
              <a:t>, and P. T. </a:t>
            </a:r>
            <a:r>
              <a:rPr lang="en-US" altLang="en-US" sz="1300" dirty="0" err="1"/>
              <a:t>Soulé</a:t>
            </a:r>
            <a:r>
              <a:rPr lang="en-US" altLang="en-US" sz="1300" dirty="0"/>
              <a:t>, 2012: Synoptic classification of 2009–2010 precipitation events in the southern Appalachian Mountains, USA. Climate Research, 55, 1-15.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Konrad, C. E., 1997: Synoptic-scale features associated with warm season heavy rainfall over the interior southeastern United States. </a:t>
            </a:r>
            <a:r>
              <a:rPr lang="en-US" altLang="en-US" sz="1300" dirty="0" err="1"/>
              <a:t>Wea</a:t>
            </a:r>
            <a:r>
              <a:rPr lang="en-US" altLang="en-US" sz="1300" dirty="0"/>
              <a:t>. Forecasting, 12, 557-571.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>
                <a:solidFill>
                  <a:srgbClr val="FF0000"/>
                </a:solidFill>
              </a:rPr>
              <a:t>Lavers, D. A., and G. </a:t>
            </a:r>
            <a:r>
              <a:rPr lang="en-US" altLang="en-US" sz="1300" dirty="0" err="1">
                <a:solidFill>
                  <a:srgbClr val="FF0000"/>
                </a:solidFill>
              </a:rPr>
              <a:t>Villarini</a:t>
            </a:r>
            <a:r>
              <a:rPr lang="en-US" altLang="en-US" sz="1300" dirty="0">
                <a:solidFill>
                  <a:srgbClr val="FF0000"/>
                </a:solidFill>
              </a:rPr>
              <a:t>, 2015: The contribution of atmospheric rivers to precipitation in Europe and the United States. J. Hydrology, 522, 382-390</a:t>
            </a:r>
            <a:r>
              <a:rPr lang="en-US" altLang="en-US" sz="13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</a:pPr>
            <a:endParaRPr lang="en-US" altLang="en-US" sz="1300" dirty="0"/>
          </a:p>
        </p:txBody>
      </p:sp>
      <p:pic>
        <p:nvPicPr>
          <p:cNvPr id="6" name="Picture 2" descr="logo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US" altLang="en-US" sz="1300" dirty="0" smtClean="0"/>
          </a:p>
          <a:p>
            <a:pPr>
              <a:lnSpc>
                <a:spcPct val="80000"/>
              </a:lnSpc>
            </a:pPr>
            <a:r>
              <a:rPr lang="en-US" altLang="en-US" sz="1200" dirty="0"/>
              <a:t>Moore, B. J., K. M. Mahoney, E. M. </a:t>
            </a:r>
            <a:r>
              <a:rPr lang="en-US" altLang="en-US" sz="1200" dirty="0" err="1"/>
              <a:t>Sukovich</a:t>
            </a:r>
            <a:r>
              <a:rPr lang="en-US" altLang="en-US" sz="1200" dirty="0"/>
              <a:t>, R. </a:t>
            </a:r>
            <a:r>
              <a:rPr lang="en-US" altLang="en-US" sz="1200" dirty="0" err="1"/>
              <a:t>Cifelli</a:t>
            </a:r>
            <a:r>
              <a:rPr lang="en-US" altLang="en-US" sz="1200" dirty="0"/>
              <a:t>, and T. M. Hamill, 2015: Climatology and environmental characteristics of extreme precipitation events in the southeastern United States. Mon. </a:t>
            </a:r>
            <a:r>
              <a:rPr lang="en-US" altLang="en-US" sz="1200" dirty="0" err="1"/>
              <a:t>Wea</a:t>
            </a:r>
            <a:r>
              <a:rPr lang="en-US" altLang="en-US" sz="1200" dirty="0"/>
              <a:t>. Rev., 143, 718-741.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3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300" dirty="0" smtClean="0">
                <a:solidFill>
                  <a:srgbClr val="FF0000"/>
                </a:solidFill>
              </a:rPr>
              <a:t>Moore</a:t>
            </a:r>
            <a:r>
              <a:rPr lang="en-US" altLang="en-US" sz="1300" dirty="0">
                <a:solidFill>
                  <a:srgbClr val="FF0000"/>
                </a:solidFill>
              </a:rPr>
              <a:t>, B. J., P. J. Neiman, F. M. Ralph, and F. E. </a:t>
            </a:r>
            <a:r>
              <a:rPr lang="en-US" altLang="en-US" sz="1300" dirty="0" err="1">
                <a:solidFill>
                  <a:srgbClr val="FF0000"/>
                </a:solidFill>
              </a:rPr>
              <a:t>Barthold</a:t>
            </a:r>
            <a:r>
              <a:rPr lang="en-US" altLang="en-US" sz="1300" dirty="0">
                <a:solidFill>
                  <a:srgbClr val="FF0000"/>
                </a:solidFill>
              </a:rPr>
              <a:t>, 2012: Physical processes associated with heavy flooding rainfall in Nashville, Tennessee, and vicinity during 1–2 May 2010: The role of an atmospheric river and mesoscale convective systems. Mon. </a:t>
            </a:r>
            <a:r>
              <a:rPr lang="en-US" altLang="en-US" sz="1300" dirty="0" err="1">
                <a:solidFill>
                  <a:srgbClr val="FF0000"/>
                </a:solidFill>
              </a:rPr>
              <a:t>Wea</a:t>
            </a:r>
            <a:r>
              <a:rPr lang="en-US" altLang="en-US" sz="1300" dirty="0">
                <a:solidFill>
                  <a:srgbClr val="FF0000"/>
                </a:solidFill>
              </a:rPr>
              <a:t>. Rev., 140, 358-378</a:t>
            </a:r>
            <a:r>
              <a:rPr lang="en-US" altLang="en-US" sz="13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3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300" dirty="0">
                <a:solidFill>
                  <a:srgbClr val="FF0000"/>
                </a:solidFill>
              </a:rPr>
              <a:t>Neiman, P. J., F. M. Ralph, G. A. Wick, J. D. Lundquist, and M. D. </a:t>
            </a:r>
            <a:r>
              <a:rPr lang="en-US" altLang="en-US" sz="1300" dirty="0" err="1">
                <a:solidFill>
                  <a:srgbClr val="FF0000"/>
                </a:solidFill>
              </a:rPr>
              <a:t>Dettinger</a:t>
            </a:r>
            <a:r>
              <a:rPr lang="en-US" altLang="en-US" sz="1300" dirty="0">
                <a:solidFill>
                  <a:srgbClr val="FF0000"/>
                </a:solidFill>
              </a:rPr>
              <a:t>, 2008: Meteorological characteristics and overland precipitation impacts of atmospheric rivers affecting the west coast of North America based on eight years of SSM/I satellite observations. J. of Hydrometeorology, 9, 22-47</a:t>
            </a:r>
            <a:r>
              <a:rPr lang="en-US" altLang="en-US" sz="1300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endParaRPr lang="en-US" altLang="en-US" sz="13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300" dirty="0" smtClean="0">
                <a:solidFill>
                  <a:srgbClr val="FF0000"/>
                </a:solidFill>
              </a:rPr>
              <a:t>Mahoney</a:t>
            </a:r>
            <a:r>
              <a:rPr lang="en-US" altLang="en-US" sz="1300" dirty="0">
                <a:solidFill>
                  <a:srgbClr val="FF0000"/>
                </a:solidFill>
              </a:rPr>
              <a:t>, </a:t>
            </a:r>
            <a:r>
              <a:rPr lang="en-US" altLang="en-US" sz="1300" dirty="0" smtClean="0">
                <a:solidFill>
                  <a:srgbClr val="FF0000"/>
                </a:solidFill>
              </a:rPr>
              <a:t>K.M., D. L. Jackson</a:t>
            </a:r>
            <a:r>
              <a:rPr lang="en-US" altLang="en-US" sz="1300" dirty="0">
                <a:solidFill>
                  <a:srgbClr val="FF0000"/>
                </a:solidFill>
              </a:rPr>
              <a:t>, </a:t>
            </a:r>
            <a:r>
              <a:rPr lang="en-US" altLang="en-US" sz="1300" dirty="0" smtClean="0">
                <a:solidFill>
                  <a:srgbClr val="FF0000"/>
                </a:solidFill>
              </a:rPr>
              <a:t>P. Neiman</a:t>
            </a:r>
            <a:r>
              <a:rPr lang="en-US" altLang="en-US" sz="1300" dirty="0">
                <a:solidFill>
                  <a:srgbClr val="FF0000"/>
                </a:solidFill>
              </a:rPr>
              <a:t>, </a:t>
            </a:r>
            <a:r>
              <a:rPr lang="en-US" altLang="en-US" sz="1300" dirty="0" smtClean="0">
                <a:solidFill>
                  <a:srgbClr val="FF0000"/>
                </a:solidFill>
              </a:rPr>
              <a:t>M. Hughes</a:t>
            </a:r>
            <a:r>
              <a:rPr lang="en-US" altLang="en-US" sz="1300" dirty="0">
                <a:solidFill>
                  <a:srgbClr val="FF0000"/>
                </a:solidFill>
              </a:rPr>
              <a:t>, </a:t>
            </a:r>
            <a:r>
              <a:rPr lang="en-US" altLang="en-US" sz="1300" dirty="0" smtClean="0">
                <a:solidFill>
                  <a:srgbClr val="FF0000"/>
                </a:solidFill>
              </a:rPr>
              <a:t>L. Darby</a:t>
            </a:r>
            <a:r>
              <a:rPr lang="en-US" altLang="en-US" sz="1300" dirty="0">
                <a:solidFill>
                  <a:srgbClr val="FF0000"/>
                </a:solidFill>
              </a:rPr>
              <a:t>, </a:t>
            </a:r>
            <a:r>
              <a:rPr lang="en-US" altLang="en-US" sz="1300" dirty="0" smtClean="0">
                <a:solidFill>
                  <a:srgbClr val="FF0000"/>
                </a:solidFill>
              </a:rPr>
              <a:t>G. Wick</a:t>
            </a:r>
            <a:r>
              <a:rPr lang="en-US" altLang="en-US" sz="1300" dirty="0">
                <a:solidFill>
                  <a:srgbClr val="FF0000"/>
                </a:solidFill>
              </a:rPr>
              <a:t>, </a:t>
            </a:r>
            <a:r>
              <a:rPr lang="en-US" altLang="en-US" sz="1300" dirty="0" smtClean="0">
                <a:solidFill>
                  <a:srgbClr val="FF0000"/>
                </a:solidFill>
              </a:rPr>
              <a:t>A. White</a:t>
            </a:r>
            <a:r>
              <a:rPr lang="en-US" altLang="en-US" sz="1300" dirty="0">
                <a:solidFill>
                  <a:srgbClr val="FF0000"/>
                </a:solidFill>
              </a:rPr>
              <a:t>, </a:t>
            </a:r>
            <a:r>
              <a:rPr lang="en-US" altLang="en-US" sz="1300" dirty="0" smtClean="0">
                <a:solidFill>
                  <a:srgbClr val="FF0000"/>
                </a:solidFill>
              </a:rPr>
              <a:t>E. </a:t>
            </a:r>
            <a:r>
              <a:rPr lang="en-US" altLang="en-US" sz="1300" dirty="0" err="1" smtClean="0">
                <a:solidFill>
                  <a:srgbClr val="FF0000"/>
                </a:solidFill>
              </a:rPr>
              <a:t>Sukovich</a:t>
            </a:r>
            <a:r>
              <a:rPr lang="en-US" altLang="en-US" sz="1300" dirty="0">
                <a:solidFill>
                  <a:srgbClr val="FF0000"/>
                </a:solidFill>
              </a:rPr>
              <a:t>, </a:t>
            </a:r>
            <a:r>
              <a:rPr lang="en-US" altLang="en-US" sz="1300" dirty="0" smtClean="0">
                <a:solidFill>
                  <a:srgbClr val="FF0000"/>
                </a:solidFill>
              </a:rPr>
              <a:t>R.  </a:t>
            </a:r>
            <a:r>
              <a:rPr lang="en-US" altLang="en-US" sz="1300" dirty="0" err="1" smtClean="0">
                <a:solidFill>
                  <a:srgbClr val="FF0000"/>
                </a:solidFill>
              </a:rPr>
              <a:t>Cifelli</a:t>
            </a:r>
            <a:r>
              <a:rPr lang="en-US" altLang="en-US" sz="1300" dirty="0">
                <a:solidFill>
                  <a:srgbClr val="FF0000"/>
                </a:solidFill>
              </a:rPr>
              <a:t>, 2016: Understanding the role of atmospheric rivers in heavy precipitation in the southeast United </a:t>
            </a:r>
            <a:r>
              <a:rPr lang="en-US" altLang="en-US" sz="1300" dirty="0" smtClean="0">
                <a:solidFill>
                  <a:srgbClr val="FF0000"/>
                </a:solidFill>
              </a:rPr>
              <a:t>States. </a:t>
            </a:r>
            <a:r>
              <a:rPr lang="en-US" altLang="en-US" sz="1300" dirty="0">
                <a:solidFill>
                  <a:srgbClr val="FF0000"/>
                </a:solidFill>
              </a:rPr>
              <a:t>Mon. </a:t>
            </a:r>
            <a:r>
              <a:rPr lang="en-US" altLang="en-US" sz="1300" dirty="0" err="1">
                <a:solidFill>
                  <a:srgbClr val="FF0000"/>
                </a:solidFill>
              </a:rPr>
              <a:t>Wea</a:t>
            </a:r>
            <a:r>
              <a:rPr lang="en-US" altLang="en-US" sz="1300" dirty="0">
                <a:solidFill>
                  <a:srgbClr val="FF0000"/>
                </a:solidFill>
              </a:rPr>
              <a:t>. Rev., 144, 1617-1632.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300" dirty="0" smtClean="0"/>
          </a:p>
          <a:p>
            <a:r>
              <a:rPr lang="en-US" sz="1300" dirty="0"/>
              <a:t>Parker, M. D., and D. A. </a:t>
            </a:r>
            <a:r>
              <a:rPr lang="en-US" sz="1300" dirty="0" err="1"/>
              <a:t>Ahijevych</a:t>
            </a:r>
            <a:r>
              <a:rPr lang="en-US" sz="1300" dirty="0"/>
              <a:t>, 2007: Convective episodes in the east-central </a:t>
            </a:r>
            <a:r>
              <a:rPr lang="en-US" sz="1300" dirty="0" smtClean="0"/>
              <a:t>United States</a:t>
            </a:r>
            <a:r>
              <a:rPr lang="en-US" sz="1300" dirty="0"/>
              <a:t>. </a:t>
            </a:r>
            <a:r>
              <a:rPr lang="en-US" sz="1300" i="1" dirty="0"/>
              <a:t>Mon. Weather Rev.</a:t>
            </a:r>
            <a:r>
              <a:rPr lang="en-US" sz="1300" dirty="0"/>
              <a:t>, </a:t>
            </a:r>
            <a:r>
              <a:rPr lang="en-US" sz="1300" b="1" dirty="0"/>
              <a:t>135</a:t>
            </a:r>
            <a:r>
              <a:rPr lang="en-US" sz="1300" dirty="0"/>
              <a:t>, 3707–3727</a:t>
            </a:r>
            <a:r>
              <a:rPr lang="en-US" sz="1300" dirty="0" smtClean="0"/>
              <a:t>.</a:t>
            </a:r>
            <a:endParaRPr lang="en-US" altLang="en-US" sz="130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Ralph, F. M., P. J. Neiman, and G. A. Wick, 2004: Satellite and CALJET aircraft observations of atmospheric rivers over the eastern North Pacific Ocean during the winter of 1997/98. Mon. </a:t>
            </a:r>
            <a:r>
              <a:rPr lang="en-US" altLang="en-US" sz="1300" dirty="0" err="1"/>
              <a:t>Wea</a:t>
            </a:r>
            <a:r>
              <a:rPr lang="en-US" altLang="en-US" sz="1300" dirty="0"/>
              <a:t>. Rev., 132, 1721–1745.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 err="1"/>
              <a:t>Rickenbach</a:t>
            </a:r>
            <a:r>
              <a:rPr lang="en-US" altLang="en-US" sz="1300" dirty="0"/>
              <a:t>, T. M., R. Nieto-Ferreira, C. </a:t>
            </a:r>
            <a:r>
              <a:rPr lang="en-US" altLang="en-US" sz="1300" dirty="0" err="1"/>
              <a:t>Zarzar</a:t>
            </a:r>
            <a:r>
              <a:rPr lang="en-US" altLang="en-US" sz="1300" dirty="0"/>
              <a:t>, and B. Nelson, 2015:A seasonal and diurnal climatology of precipitation organization in the southeastern United States. Q. J. R. </a:t>
            </a:r>
            <a:r>
              <a:rPr lang="en-US" altLang="en-US" sz="1300" dirty="0" err="1"/>
              <a:t>Meteorol</a:t>
            </a:r>
            <a:r>
              <a:rPr lang="en-US" altLang="en-US" sz="1300" dirty="0"/>
              <a:t>. Soc., DOI:10.1002/qj.2500.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Stevenson, S. N., and R. S. Schumacher, 2014: A 10-year survey of extreme rainfall events in the central and eastern United States using gridded </a:t>
            </a:r>
            <a:r>
              <a:rPr lang="en-US" altLang="en-US" sz="1300" dirty="0" err="1"/>
              <a:t>multisensor</a:t>
            </a:r>
            <a:r>
              <a:rPr lang="en-US" altLang="en-US" sz="1300" dirty="0"/>
              <a:t> precipitation analyses. Mon. </a:t>
            </a:r>
            <a:r>
              <a:rPr lang="en-US" altLang="en-US" sz="1300" dirty="0" err="1"/>
              <a:t>Wea</a:t>
            </a:r>
            <a:r>
              <a:rPr lang="en-US" altLang="en-US" sz="1300" dirty="0"/>
              <a:t>. Rev., 142, 3147-3162. 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  <a:p>
            <a:pPr>
              <a:lnSpc>
                <a:spcPct val="80000"/>
              </a:lnSpc>
            </a:pPr>
            <a:endParaRPr lang="en-US" altLang="en-US" sz="1300" dirty="0"/>
          </a:p>
        </p:txBody>
      </p:sp>
      <p:pic>
        <p:nvPicPr>
          <p:cNvPr id="6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US" altLang="en-US" sz="1300" dirty="0"/>
          </a:p>
          <a:p>
            <a:pPr>
              <a:lnSpc>
                <a:spcPct val="80000"/>
              </a:lnSpc>
            </a:pPr>
            <a:r>
              <a:rPr lang="en-US" altLang="en-US" sz="1300" dirty="0"/>
              <a:t>Tao, J., and A. P. Barros, 2013: Prospects for flash flood forecasting in mountainous regions - an investigation of Tropical Storm Fay in the southern Appalachians. J. Hydrology, 506, 69-89.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300" dirty="0" smtClean="0"/>
          </a:p>
          <a:p>
            <a:pPr>
              <a:lnSpc>
                <a:spcPct val="80000"/>
              </a:lnSpc>
            </a:pPr>
            <a:r>
              <a:rPr lang="en-US" altLang="en-US" sz="1300" dirty="0" smtClean="0"/>
              <a:t>Zhu</a:t>
            </a:r>
            <a:r>
              <a:rPr lang="en-US" altLang="en-US" sz="1300" dirty="0"/>
              <a:t>, Y., and R. E. Newell, 1998: A proposed algorithm for moisture fluxes from atmospheric rivers. Mon. </a:t>
            </a:r>
            <a:r>
              <a:rPr lang="en-US" altLang="en-US" sz="1300" dirty="0" err="1"/>
              <a:t>Wea</a:t>
            </a:r>
            <a:r>
              <a:rPr lang="en-US" altLang="en-US" sz="1300" dirty="0"/>
              <a:t>. Rev., 126, 725–735.</a:t>
            </a:r>
          </a:p>
          <a:p>
            <a:pPr>
              <a:lnSpc>
                <a:spcPct val="80000"/>
              </a:lnSpc>
            </a:pPr>
            <a:endParaRPr lang="en-US" altLang="en-US" sz="1300" dirty="0"/>
          </a:p>
        </p:txBody>
      </p:sp>
      <p:pic>
        <p:nvPicPr>
          <p:cNvPr id="6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Background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altLang="en-US" dirty="0" smtClean="0"/>
              <a:t>Integrated vapor transport (IVT)…</a:t>
            </a:r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5829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37018"/>
            <a:ext cx="8701593" cy="147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29400" y="63362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Moore et al.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9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Background</a:t>
            </a:r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southeastern U.S.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6148" name="Picture 2" descr="logo_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0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7" y="652075"/>
            <a:ext cx="8526065" cy="5553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29400" y="63362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Moore et al. (2012)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6172200"/>
            <a:ext cx="300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 – 2 May 2010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886361"/>
            <a:ext cx="1981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slow-moving or static supply of moisture from the tropics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95795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Climatology in SE U.S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6336268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Lavers and </a:t>
            </a:r>
            <a:r>
              <a:rPr lang="en-US" dirty="0" err="1"/>
              <a:t>Villarini</a:t>
            </a:r>
            <a:r>
              <a:rPr lang="en-US" dirty="0"/>
              <a:t> (</a:t>
            </a:r>
            <a:r>
              <a:rPr lang="en-US" dirty="0" smtClean="0"/>
              <a:t>2015)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04938"/>
            <a:ext cx="6326154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418" y="2819400"/>
            <a:ext cx="417998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“The </a:t>
            </a:r>
            <a:r>
              <a:rPr lang="en-US" sz="2000" dirty="0"/>
              <a:t>Appalachian Mountains are clearly visible as a low AR </a:t>
            </a:r>
            <a:r>
              <a:rPr lang="en-US" sz="2000" dirty="0" smtClean="0"/>
              <a:t>fraction region </a:t>
            </a:r>
            <a:r>
              <a:rPr lang="en-US" sz="2000" dirty="0"/>
              <a:t>dividing relatively high </a:t>
            </a:r>
            <a:r>
              <a:rPr lang="en-US" sz="2000" dirty="0" smtClean="0"/>
              <a:t>percentages along </a:t>
            </a:r>
            <a:r>
              <a:rPr lang="en-US" sz="2000" dirty="0"/>
              <a:t>the U.S. </a:t>
            </a:r>
            <a:r>
              <a:rPr lang="en-US" sz="2000" dirty="0" smtClean="0"/>
              <a:t>East Coast </a:t>
            </a:r>
            <a:r>
              <a:rPr lang="en-US" sz="2000" dirty="0"/>
              <a:t>and the central United States</a:t>
            </a:r>
            <a:r>
              <a:rPr lang="en-US" sz="2000" dirty="0" smtClean="0"/>
              <a:t>.”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52400"/>
            <a:ext cx="1219200" cy="1219200"/>
          </a:xfrm>
          <a:prstGeom prst="rect">
            <a:avLst/>
          </a:prstGeom>
        </p:spPr>
      </p:pic>
      <p:pic>
        <p:nvPicPr>
          <p:cNvPr id="9" name="Picture 2" descr="logo_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688"/>
            <a:ext cx="1752600" cy="925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9805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fb153766de3af84a127cb7a2d699aa81f2148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6966</TotalTime>
  <Words>2356</Words>
  <Application>Microsoft Office PowerPoint</Application>
  <PresentationFormat>On-screen Show (4:3)</PresentationFormat>
  <Paragraphs>287</Paragraphs>
  <Slides>59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MS PGothic</vt:lpstr>
      <vt:lpstr>Arial</vt:lpstr>
      <vt:lpstr>Calibri</vt:lpstr>
      <vt:lpstr>Times New Roman</vt:lpstr>
      <vt:lpstr>TimesTen-Roman</vt:lpstr>
      <vt:lpstr>Wingdings</vt:lpstr>
      <vt:lpstr>Default Design</vt:lpstr>
      <vt:lpstr>Atmospheric Rivers and the Great Smoky Mountains National Park; Fact and Fiction</vt:lpstr>
      <vt:lpstr>Outline</vt:lpstr>
      <vt:lpstr>Background</vt:lpstr>
      <vt:lpstr>PowerPoint Presentation</vt:lpstr>
      <vt:lpstr>PowerPoint Presentation</vt:lpstr>
      <vt:lpstr>Background</vt:lpstr>
      <vt:lpstr>Background</vt:lpstr>
      <vt:lpstr>PowerPoint Presentation</vt:lpstr>
      <vt:lpstr>Climatology in SE U.S.</vt:lpstr>
      <vt:lpstr>Background</vt:lpstr>
      <vt:lpstr>Purpose</vt:lpstr>
      <vt:lpstr>Rainfall Obs.</vt:lpstr>
      <vt:lpstr>PowerPoint Presentation</vt:lpstr>
      <vt:lpstr>PowerPoint Presentation</vt:lpstr>
      <vt:lpstr>PowerPoint Presentation</vt:lpstr>
      <vt:lpstr>Methodology</vt:lpstr>
      <vt:lpstr>Flooding Obs.</vt:lpstr>
      <vt:lpstr>Flooding Obs.</vt:lpstr>
      <vt:lpstr>Methodology</vt:lpstr>
      <vt:lpstr>ARs Data Source</vt:lpstr>
      <vt:lpstr>Methodology</vt:lpstr>
      <vt:lpstr>Methodology</vt:lpstr>
      <vt:lpstr>Methodology</vt:lpstr>
      <vt:lpstr>Methodology</vt:lpstr>
      <vt:lpstr>Results</vt:lpstr>
      <vt:lpstr>Results</vt:lpstr>
      <vt:lpstr>Results</vt:lpstr>
      <vt:lpstr>Results</vt:lpstr>
      <vt:lpstr>Results</vt:lpstr>
      <vt:lpstr>Results</vt:lpstr>
      <vt:lpstr>Results - ARs</vt:lpstr>
      <vt:lpstr>Results</vt:lpstr>
      <vt:lpstr>Results</vt:lpstr>
      <vt:lpstr>Results - Flooding</vt:lpstr>
      <vt:lpstr>Results</vt:lpstr>
      <vt:lpstr>Results</vt:lpstr>
      <vt:lpstr>Results - Connections </vt:lpstr>
      <vt:lpstr>Results</vt:lpstr>
      <vt:lpstr>Results</vt:lpstr>
      <vt:lpstr>Results</vt:lpstr>
      <vt:lpstr>Composite Mean</vt:lpstr>
      <vt:lpstr>Composite Mean</vt:lpstr>
      <vt:lpstr>Composite Anomaly</vt:lpstr>
      <vt:lpstr>Composite Anomaly</vt:lpstr>
      <vt:lpstr>Composite Mean IVT</vt:lpstr>
      <vt:lpstr>Analysis Questions</vt:lpstr>
      <vt:lpstr>Analysis Questions</vt:lpstr>
      <vt:lpstr>Heavy Rainfall Ingredients</vt:lpstr>
      <vt:lpstr>Analysis Questions</vt:lpstr>
      <vt:lpstr>Future Work</vt:lpstr>
      <vt:lpstr>PowerPoint Presentation</vt:lpstr>
      <vt:lpstr>PowerPoint Presentation</vt:lpstr>
      <vt:lpstr>Extra Results</vt:lpstr>
      <vt:lpstr>PowerPoint Presentation</vt:lpstr>
      <vt:lpstr>PowerPoint Presentation</vt:lpstr>
      <vt:lpstr>PowerPoint Presentation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Miller</dc:creator>
  <cp:lastModifiedBy>Doug Miller</cp:lastModifiedBy>
  <cp:revision>461</cp:revision>
  <cp:lastPrinted>1601-01-01T00:00:00Z</cp:lastPrinted>
  <dcterms:created xsi:type="dcterms:W3CDTF">1601-01-01T00:00:00Z</dcterms:created>
  <dcterms:modified xsi:type="dcterms:W3CDTF">2017-10-04T19:50:54Z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