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86" r:id="rId5"/>
    <p:sldId id="288" r:id="rId6"/>
    <p:sldId id="289" r:id="rId7"/>
    <p:sldId id="266" r:id="rId8"/>
    <p:sldId id="285" r:id="rId9"/>
    <p:sldId id="269" r:id="rId10"/>
    <p:sldId id="287" r:id="rId11"/>
    <p:sldId id="268" r:id="rId12"/>
    <p:sldId id="267" r:id="rId13"/>
    <p:sldId id="265" r:id="rId14"/>
    <p:sldId id="264" r:id="rId15"/>
    <p:sldId id="271" r:id="rId16"/>
    <p:sldId id="279" r:id="rId17"/>
    <p:sldId id="277" r:id="rId18"/>
    <p:sldId id="278" r:id="rId19"/>
    <p:sldId id="292" r:id="rId20"/>
    <p:sldId id="272" r:id="rId21"/>
    <p:sldId id="280" r:id="rId22"/>
    <p:sldId id="291" r:id="rId23"/>
    <p:sldId id="281" r:id="rId24"/>
    <p:sldId id="29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57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ortex.plymouth.edu/mapwall/goes/satellite.html#09c" TargetMode="External"/><Relationship Id="rId2" Type="http://schemas.openxmlformats.org/officeDocument/2006/relationships/hyperlink" Target="http://weather.msfc.nasa.gov/GOES/goeswestpacusir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Mountain Weather – 12 January 2021; </a:t>
            </a:r>
          </a:p>
          <a:p>
            <a:pPr algn="ctr"/>
            <a:r>
              <a:rPr lang="en-US" sz="3200" dirty="0" smtClean="0"/>
              <a:t>Olympic Mountains, Washington state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607205" y="6611779"/>
            <a:ext cx="1853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https://www.weather.gov/sew/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54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2737" y="2438400"/>
            <a:ext cx="1062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Quillayute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7469" y="22860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</a:t>
            </a:r>
            <a:r>
              <a:rPr lang="en-US" sz="1400" dirty="0" smtClean="0"/>
              <a:t>Sequim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26168" y="6581299"/>
            <a:ext cx="3491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5" y="0"/>
            <a:ext cx="8701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26168" y="6581299"/>
            <a:ext cx="3491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4" y="0"/>
            <a:ext cx="871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26168" y="6581299"/>
            <a:ext cx="3491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4" y="0"/>
            <a:ext cx="871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WRF – ARW computer model prediction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26168" y="6581299"/>
            <a:ext cx="3491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5" y="0"/>
            <a:ext cx="8701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IR satellite loop</a:t>
            </a:r>
            <a:endParaRPr lang="en-US" sz="3200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3123898" y="6324600"/>
            <a:ext cx="3454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US" sz="1000" dirty="0" smtClean="0">
                <a:solidFill>
                  <a:srgbClr val="FF0000"/>
                </a:solidFill>
                <a:hlinkClick r:id="rId3"/>
              </a:rPr>
              <a:t>vortex.plymouth.edu/mapwall/goes/satellite.html#09c</a:t>
            </a:r>
            <a:r>
              <a:rPr lang="en-US" sz="1000" dirty="0" smtClean="0">
                <a:solidFill>
                  <a:srgbClr val="FF0000"/>
                </a:solidFill>
              </a:rPr>
              <a:t> </a:t>
            </a:r>
            <a:endParaRPr lang="en-US" sz="1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WSR88D composite - northwest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19894" y="6506289"/>
            <a:ext cx="2504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http://www2.mmm.ucar.edu/imagearchive/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24"/>
            <a:ext cx="9144000" cy="598817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0" y="5791200"/>
            <a:ext cx="79248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53200" y="5813999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0000 UTC 12 Jan 2021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Quillayute State Airport, WA. (KUIL)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01184" y="6535579"/>
            <a:ext cx="4932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https://www.wrh.noaa.gov/mesowest/getobext.php?wfo=sew&amp;sid=KUIL&amp;num=72&amp;raw=0</a:t>
            </a:r>
          </a:p>
        </p:txBody>
      </p:sp>
    </p:spTree>
    <p:extLst>
      <p:ext uri="{BB962C8B-B14F-4D97-AF65-F5344CB8AC3E}">
        <p14:creationId xmlns:p14="http://schemas.microsoft.com/office/powerpoint/2010/main" val="28079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" y="0"/>
            <a:ext cx="914135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Quillayute State Airport, WA. (KUIL)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01184" y="6535579"/>
            <a:ext cx="4932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https://www.wrh.noaa.gov/mesowest/getobext.php?wfo=sew&amp;sid=KUIL&amp;num=72&amp;raw=0</a:t>
            </a:r>
          </a:p>
        </p:txBody>
      </p:sp>
    </p:spTree>
    <p:extLst>
      <p:ext uri="{BB962C8B-B14F-4D97-AF65-F5344CB8AC3E}">
        <p14:creationId xmlns:p14="http://schemas.microsoft.com/office/powerpoint/2010/main" val="19180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" y="0"/>
            <a:ext cx="912295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Quillayute State Airport, WA. (KUIL)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01184" y="6535579"/>
            <a:ext cx="49327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https://www.wrh.noaa.gov/mesowest/getobext.php?wfo=sew&amp;sid=KUIL&amp;num=72&amp;raw=0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038600"/>
            <a:ext cx="792480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3669268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0700 UTC 13 Jan 2021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1" y="24825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Quillayute State Airport, WA. (KUIL)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7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4573" y="6611779"/>
            <a:ext cx="3163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https://www.powerslidedesign.com/posters/onp_big.jpg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746"/>
            <a:ext cx="9144000" cy="28485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Olympic Mountains profile (looking west)</a:t>
            </a:r>
            <a:endParaRPr lang="en-US" sz="3200" dirty="0"/>
          </a:p>
        </p:txBody>
      </p:sp>
      <p:sp>
        <p:nvSpPr>
          <p:cNvPr id="10" name="Right Arrow 9"/>
          <p:cNvSpPr/>
          <p:nvPr/>
        </p:nvSpPr>
        <p:spPr>
          <a:xfrm>
            <a:off x="5334000" y="54102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05600" y="5410200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6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WSR88D – Sacramento (DAX)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6078379"/>
            <a:ext cx="26741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http://vortex.plymouth.edu/myo/rad/nids.html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1" y="24825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NWS – Seattle, WA web page </a:t>
            </a:r>
            <a:r>
              <a:rPr lang="en-US" sz="3200" smtClean="0"/>
              <a:t>(13 </a:t>
            </a:r>
            <a:r>
              <a:rPr lang="en-US" sz="3200" dirty="0" smtClean="0"/>
              <a:t>Jan 2021)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640"/>
            <a:ext cx="9144000" cy="48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CoCoRaHS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0674" y="6568937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http://www.cocorahs.org/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7205" y="6611779"/>
            <a:ext cx="1853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https://www.weather.gov/sew/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542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2737" y="2438400"/>
            <a:ext cx="1062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Quillayute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7469" y="22860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+ </a:t>
            </a:r>
            <a:r>
              <a:rPr lang="en-US" sz="1400" dirty="0" smtClean="0"/>
              <a:t>Sequim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52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CoCoRaHS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0674" y="6568937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http://www.cocorahs.org/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CoCoRaHS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750674" y="6568937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http://www.cocorahs.org/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375"/>
            <a:ext cx="7620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AMS Glossary – atmospheric river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90664" y="6620923"/>
            <a:ext cx="29626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https://glossary.ametsoc.org/wiki/Atmospheric_river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456"/>
            <a:ext cx="9144000" cy="5297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8200"/>
            <a:ext cx="8229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475 </a:t>
            </a:r>
          </a:p>
          <a:p>
            <a:r>
              <a:rPr lang="en-US" sz="1400" dirty="0"/>
              <a:t>FXUS66 KSEW 112238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AFDSEW</a:t>
            </a:r>
          </a:p>
          <a:p>
            <a:endParaRPr lang="en-US" sz="1400" dirty="0"/>
          </a:p>
          <a:p>
            <a:r>
              <a:rPr lang="en-US" sz="1400" dirty="0"/>
              <a:t>Area Forecast Discussion</a:t>
            </a:r>
          </a:p>
          <a:p>
            <a:r>
              <a:rPr lang="en-US" sz="1400" dirty="0"/>
              <a:t>National Weather Service Seattle WA</a:t>
            </a:r>
          </a:p>
          <a:p>
            <a:r>
              <a:rPr lang="en-US" sz="1400" dirty="0">
                <a:solidFill>
                  <a:srgbClr val="FF0000"/>
                </a:solidFill>
              </a:rPr>
              <a:t>238 PM PST Mon Jan 11 2021</a:t>
            </a:r>
          </a:p>
          <a:p>
            <a:endParaRPr lang="en-US" sz="1400" dirty="0"/>
          </a:p>
          <a:p>
            <a:r>
              <a:rPr lang="en-US" sz="1400" dirty="0"/>
              <a:t>.SYNOPSIS...An active period of weather will bring periods of</a:t>
            </a:r>
          </a:p>
          <a:p>
            <a:r>
              <a:rPr lang="en-US" sz="1400" dirty="0"/>
              <a:t>heavy rain, mountain snow, river and coastal flooding through </a:t>
            </a:r>
          </a:p>
          <a:p>
            <a:r>
              <a:rPr lang="en-US" sz="1400" dirty="0"/>
              <a:t>Wednesday. We'll see a break in the action by Thursday followed by</a:t>
            </a:r>
          </a:p>
          <a:p>
            <a:r>
              <a:rPr lang="en-US" sz="1400" dirty="0"/>
              <a:t>more showers on Friday. High pressure will bring quieter weather </a:t>
            </a:r>
          </a:p>
          <a:p>
            <a:r>
              <a:rPr lang="en-US" sz="1400" dirty="0"/>
              <a:t>over the weekend.</a:t>
            </a:r>
          </a:p>
          <a:p>
            <a:endParaRPr lang="en-US" sz="1400" dirty="0"/>
          </a:p>
          <a:p>
            <a:r>
              <a:rPr lang="en-US" sz="1400" dirty="0"/>
              <a:t>&amp;&amp;</a:t>
            </a:r>
          </a:p>
          <a:p>
            <a:endParaRPr lang="en-US" sz="1400" dirty="0"/>
          </a:p>
          <a:p>
            <a:r>
              <a:rPr lang="en-US" sz="1400" dirty="0"/>
              <a:t>.SHORT TERM /TONIGHT THROUGH THURSDAY/...We're in for another</a:t>
            </a:r>
          </a:p>
          <a:p>
            <a:r>
              <a:rPr lang="en-US" sz="1400" dirty="0"/>
              <a:t>soggy/wet 48-hr period of weather across western WA due to strong</a:t>
            </a:r>
          </a:p>
          <a:p>
            <a:r>
              <a:rPr lang="en-US" sz="1400" dirty="0"/>
              <a:t>moist flow over the region. The main impacts will be periods of </a:t>
            </a:r>
          </a:p>
          <a:p>
            <a:r>
              <a:rPr lang="en-US" sz="1400" dirty="0"/>
              <a:t>heavy rain, mountain snow, river flooding, high threat for </a:t>
            </a:r>
          </a:p>
          <a:p>
            <a:r>
              <a:rPr lang="en-US" sz="1400" dirty="0"/>
              <a:t>landslides, and strong winds. In addition, we're also seeing </a:t>
            </a:r>
          </a:p>
          <a:p>
            <a:r>
              <a:rPr lang="en-US" sz="1400" dirty="0"/>
              <a:t>possible minor tidal overflow due to king tides on Tuesday.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018256" y="6611779"/>
            <a:ext cx="4509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https://mesonet.agron.iastate.edu/wx/afos/p.php?pil=AFDSEW&amp;e=202101112238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Seattle- NWS Prediction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962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8200"/>
            <a:ext cx="8229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Today's system was the primer with a frontal system draped/stalled  </a:t>
            </a:r>
          </a:p>
          <a:p>
            <a:r>
              <a:rPr lang="en-US" sz="1400" dirty="0"/>
              <a:t>over the region. Rainfall amounts were generally between </a:t>
            </a:r>
          </a:p>
          <a:p>
            <a:r>
              <a:rPr lang="en-US" sz="1400" dirty="0"/>
              <a:t>0.25-0.50" in the interior with up to 1.00" at the coast. The</a:t>
            </a:r>
          </a:p>
          <a:p>
            <a:r>
              <a:rPr lang="en-US" sz="1400" dirty="0"/>
              <a:t>Skokomish River is seeing a sharp rise and will likely cross flood</a:t>
            </a:r>
          </a:p>
          <a:p>
            <a:r>
              <a:rPr lang="en-US" sz="1400" dirty="0"/>
              <a:t>stage tonight. Up in the mountains, the passes are seeing snow</a:t>
            </a:r>
          </a:p>
          <a:p>
            <a:r>
              <a:rPr lang="en-US" sz="1400" dirty="0"/>
              <a:t>with easterly flow. More snow is expected overnight and into</a:t>
            </a:r>
          </a:p>
          <a:p>
            <a:r>
              <a:rPr lang="en-US" sz="1400" dirty="0"/>
              <a:t>Tuesday with heavy snow likely from Stevens Pass to Mount Baker</a:t>
            </a:r>
          </a:p>
          <a:p>
            <a:r>
              <a:rPr lang="en-US" sz="1400" dirty="0"/>
              <a:t>(with 1-2 feet expected). Snoqualmie Pass will likely see a</a:t>
            </a:r>
          </a:p>
          <a:p>
            <a:r>
              <a:rPr lang="en-US" sz="1400" dirty="0"/>
              <a:t>rain/snow mix for lesser amounts. </a:t>
            </a:r>
          </a:p>
          <a:p>
            <a:endParaRPr lang="en-US" sz="1400" dirty="0"/>
          </a:p>
          <a:p>
            <a:r>
              <a:rPr lang="en-US" sz="1400" dirty="0"/>
              <a:t>Tuesday will be our wettest period with rain essentially all day.</a:t>
            </a:r>
          </a:p>
          <a:p>
            <a:r>
              <a:rPr lang="en-US" sz="1400" dirty="0"/>
              <a:t>Snow levels will be rising in the mountains but east winds will </a:t>
            </a:r>
          </a:p>
          <a:p>
            <a:r>
              <a:rPr lang="en-US" sz="1400" dirty="0"/>
              <a:t>keep the Cascade passes near freezing for more snow. All other </a:t>
            </a:r>
          </a:p>
          <a:p>
            <a:r>
              <a:rPr lang="en-US" sz="1400" dirty="0"/>
              <a:t>rivers will start to see rises with heavier precipitation totals. </a:t>
            </a:r>
          </a:p>
          <a:p>
            <a:r>
              <a:rPr lang="en-US" sz="1400" dirty="0"/>
              <a:t>In addition, minor tidal overflow is possible with high tides and </a:t>
            </a:r>
          </a:p>
          <a:p>
            <a:r>
              <a:rPr lang="en-US" sz="1400" dirty="0"/>
              <a:t>anomalies close to the HAT (highest astronomical tide). This </a:t>
            </a:r>
          </a:p>
          <a:p>
            <a:r>
              <a:rPr lang="en-US" sz="1400" dirty="0"/>
              <a:t>would affect both the coast and Salish Sea.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Finally, our last surge of moisture will cover the region Tuesday</a:t>
            </a:r>
          </a:p>
          <a:p>
            <a:r>
              <a:rPr lang="en-US" sz="1400" dirty="0"/>
              <a:t>night into Wednesday. By then rivers will be cresting and several  </a:t>
            </a:r>
          </a:p>
          <a:p>
            <a:r>
              <a:rPr lang="en-US" sz="1400" dirty="0"/>
              <a:t>rivers may be close to minor flooding. Snow levels will lower </a:t>
            </a:r>
          </a:p>
          <a:p>
            <a:r>
              <a:rPr lang="en-US" sz="1400" dirty="0"/>
              <a:t>Wednesday afternoon or evening to around 3000 </a:t>
            </a:r>
            <a:r>
              <a:rPr lang="en-US" sz="1400" dirty="0" err="1"/>
              <a:t>ft</a:t>
            </a:r>
            <a:r>
              <a:rPr lang="en-US" sz="1400" dirty="0"/>
              <a:t> for rain changing</a:t>
            </a:r>
          </a:p>
          <a:p>
            <a:r>
              <a:rPr lang="en-US" sz="1400" dirty="0"/>
              <a:t>back to snow in the mountains and Cascade passes. It'll be windy</a:t>
            </a:r>
          </a:p>
          <a:p>
            <a:r>
              <a:rPr lang="en-US" sz="1400" dirty="0"/>
              <a:t>through the Strait of Juan de Fuca Wednesday afternoon with a</a:t>
            </a:r>
          </a:p>
          <a:p>
            <a:r>
              <a:rPr lang="en-US" sz="1400" dirty="0"/>
              <a:t>strong push through the strait. </a:t>
            </a:r>
          </a:p>
          <a:p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018256" y="6611779"/>
            <a:ext cx="4509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https://mesonet.agron.iastate.edu/wx/afos/p.php?pil=AFDSEW&amp;e=202101112238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Seattle- NWS Prediction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813375"/>
            <a:ext cx="129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…continued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82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All in all, through Wednesday, precipitation amounts will range </a:t>
            </a:r>
          </a:p>
          <a:p>
            <a:r>
              <a:rPr lang="en-US" sz="1400" dirty="0"/>
              <a:t>from 1-2" in the interior to 2-4" around the Olympic peninsula. </a:t>
            </a:r>
          </a:p>
          <a:p>
            <a:r>
              <a:rPr lang="en-US" sz="1400" dirty="0"/>
              <a:t>This may put more pressure on our already saturated soils which </a:t>
            </a:r>
          </a:p>
          <a:p>
            <a:r>
              <a:rPr lang="en-US" sz="1400" dirty="0"/>
              <a:t>leads to an increase threat for landslides. 33</a:t>
            </a:r>
          </a:p>
          <a:p>
            <a:r>
              <a:rPr lang="en-US" sz="1400" dirty="0" smtClean="0"/>
              <a:t>FXUS66 </a:t>
            </a:r>
            <a:r>
              <a:rPr lang="en-US" sz="1400" dirty="0"/>
              <a:t>KSTO 220630 </a:t>
            </a:r>
          </a:p>
          <a:p>
            <a:r>
              <a:rPr lang="en-US" sz="1400" dirty="0"/>
              <a:t>  AFDSTO </a:t>
            </a:r>
          </a:p>
          <a:p>
            <a:r>
              <a:rPr lang="en-US" sz="1400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8256" y="6611779"/>
            <a:ext cx="4509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https://mesonet.agron.iastate.edu/wx/afos/p.php?pil=AFDSEW&amp;e=202101112238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Seattle- NWS Prediction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813375"/>
            <a:ext cx="129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…continued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0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GFS Analysis – Atmospheric River ‘locator’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6611779"/>
            <a:ext cx="3921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https://psl.noaa.gov/psd2/coastal/satres/data/html/ardt_gfs_day1.php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8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362200" y="6611779"/>
            <a:ext cx="3921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https://psl.noaa.gov/psd2/coastal/satres/data/html/ardt_gfs_day1.php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GFS Analysis – Atmospheric River anomaly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12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1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GFS computer model prediction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826168" y="6581299"/>
            <a:ext cx="34916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http://www.atmos.albany.edu/student/abentley/realtime.html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773668"/>
            <a:ext cx="488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SLP (</a:t>
            </a:r>
            <a:r>
              <a:rPr lang="en-US" dirty="0" err="1" smtClean="0"/>
              <a:t>hPa</a:t>
            </a:r>
            <a:r>
              <a:rPr lang="en-US" dirty="0" smtClean="0"/>
              <a:t>), 3-hr Acc </a:t>
            </a:r>
            <a:r>
              <a:rPr lang="en-US" dirty="0" err="1" smtClean="0"/>
              <a:t>Precip</a:t>
            </a:r>
            <a:r>
              <a:rPr lang="en-US" dirty="0" smtClean="0"/>
              <a:t>, 1000-500 </a:t>
            </a:r>
            <a:r>
              <a:rPr lang="en-US" dirty="0" err="1" smtClean="0"/>
              <a:t>mb</a:t>
            </a:r>
            <a:r>
              <a:rPr lang="en-US" dirty="0" smtClean="0"/>
              <a:t> Thickness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6096000"/>
            <a:ext cx="5506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27-hr forecast valid 0900 UTC 20 Jan 2011, (1:00 am PST)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9" y="0"/>
            <a:ext cx="8713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821</Words>
  <Application>Microsoft Office PowerPoint</Application>
  <PresentationFormat>On-screen Show (4:3)</PresentationFormat>
  <Paragraphs>125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Miller</dc:creator>
  <cp:lastModifiedBy>Doug Miller</cp:lastModifiedBy>
  <cp:revision>67</cp:revision>
  <dcterms:created xsi:type="dcterms:W3CDTF">2006-08-16T00:00:00Z</dcterms:created>
  <dcterms:modified xsi:type="dcterms:W3CDTF">2021-01-20T17:55:45Z</dcterms:modified>
</cp:coreProperties>
</file>