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96" r:id="rId2"/>
    <p:sldId id="297" r:id="rId3"/>
    <p:sldId id="304" r:id="rId4"/>
    <p:sldId id="314" r:id="rId5"/>
    <p:sldId id="330" r:id="rId6"/>
    <p:sldId id="319" r:id="rId7"/>
    <p:sldId id="318" r:id="rId8"/>
    <p:sldId id="316" r:id="rId9"/>
    <p:sldId id="323" r:id="rId10"/>
    <p:sldId id="331" r:id="rId11"/>
    <p:sldId id="321" r:id="rId12"/>
    <p:sldId id="325" r:id="rId13"/>
    <p:sldId id="324" r:id="rId14"/>
    <p:sldId id="317" r:id="rId15"/>
    <p:sldId id="322" r:id="rId16"/>
    <p:sldId id="328" r:id="rId17"/>
    <p:sldId id="326" r:id="rId18"/>
    <p:sldId id="327" r:id="rId19"/>
    <p:sldId id="329" r:id="rId20"/>
    <p:sldId id="334" r:id="rId21"/>
    <p:sldId id="315" r:id="rId22"/>
    <p:sldId id="301" r:id="rId23"/>
    <p:sldId id="302" r:id="rId24"/>
    <p:sldId id="309" r:id="rId25"/>
    <p:sldId id="332" r:id="rId26"/>
    <p:sldId id="333" r:id="rId27"/>
    <p:sldId id="298" r:id="rId28"/>
    <p:sldId id="312" r:id="rId29"/>
    <p:sldId id="313" r:id="rId30"/>
    <p:sldId id="31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4660"/>
  </p:normalViewPr>
  <p:slideViewPr>
    <p:cSldViewPr>
      <p:cViewPr varScale="1">
        <p:scale>
          <a:sx n="105" d="100"/>
          <a:sy n="105" d="100"/>
        </p:scale>
        <p:origin x="3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pPr>
              <a:defRPr/>
            </a:pPr>
            <a:fld id="{D189544A-8871-473C-95FE-1BD5DE8E737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pPr>
              <a:defRPr/>
            </a:pPr>
            <a:fld id="{2829480B-691A-4057-8E8E-3496B61D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F7D8-41B2-4D65-94DF-ABE4D410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08AA-96E9-4E56-B82D-B2D0E3000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DD73-AC05-490C-86C1-4EF1EDB4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874B-77C9-46A9-B1B3-66B8815F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54CE-C758-466A-9456-55C8DDBF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90B6-2D08-4710-94A6-F1421E771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ADA7-6CFE-4193-A789-B7D234FB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BFD0-27B8-4A21-B8D8-713DC98A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2677-AD00-4C33-8053-846F78EF2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337E-56FA-4B31-B901-6F08F3232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6A14-974F-44D6-97E2-C2324EB80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450D-C243-42E8-A5AD-5109632B6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657150-EC45-4F31-9D72-B732DCD12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0-search.ebscohost.com.wncln.wncln.org/login.aspx?authtype=ip,uid&amp;profile=ehost&amp;defaultdb=eih" TargetMode="External"/><Relationship Id="rId2" Type="http://schemas.openxmlformats.org/officeDocument/2006/relationships/hyperlink" Target="http://library.unca.edu/az.php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Packet#1</a:t>
            </a:r>
          </a:p>
          <a:p>
            <a:pPr lvl="1" eaLnBrk="1" hangingPunct="1"/>
            <a:r>
              <a:rPr lang="en-US" sz="2400" smtClean="0"/>
              <a:t>What is meant by “Mountain Meteorology”?</a:t>
            </a:r>
          </a:p>
        </p:txBody>
      </p:sp>
      <p:pic>
        <p:nvPicPr>
          <p:cNvPr id="9220" name="Picture 6" descr="mtmitch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694363" y="6302375"/>
            <a:ext cx="3144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http://www.ils.unc.edu/parkproject/webcam/webcam.html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– momentum</a:t>
            </a:r>
          </a:p>
          <a:p>
            <a:pPr lvl="2" eaLnBrk="1" hangingPunct="1"/>
            <a:r>
              <a:rPr lang="en-US" sz="2000" smtClean="0"/>
              <a:t>Mountain wave drag</a:t>
            </a:r>
          </a:p>
          <a:p>
            <a:pPr lvl="3" eaLnBrk="1" hangingPunct="1"/>
            <a:r>
              <a:rPr lang="en-US" sz="1800" smtClean="0"/>
              <a:t>The effect of gravity waves that are generated in the atmosphere by flow over uneven terrain</a:t>
            </a:r>
          </a:p>
          <a:p>
            <a:pPr lvl="3" eaLnBrk="1" hangingPunct="1"/>
            <a:r>
              <a:rPr lang="en-US" sz="1800" smtClean="0"/>
              <a:t>Must be accounted for as the sink of momentum contributed by the mountains over a long period of time (general circulation models)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943475" y="1397000"/>
          <a:ext cx="41243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3" imgW="7973538" imgH="7857143" progId="MSPhotoEd.3">
                  <p:embed/>
                </p:oleObj>
              </mc:Choice>
              <mc:Fallback>
                <p:oleObj name="Photo Editor Photo" r:id="rId3" imgW="7973538" imgH="78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397000"/>
                        <a:ext cx="41243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Weather</a:t>
            </a:r>
          </a:p>
          <a:p>
            <a:pPr lvl="2" eaLnBrk="1" hangingPunct="1"/>
            <a:r>
              <a:rPr lang="en-US" sz="2000" smtClean="0"/>
              <a:t>Very localized effects</a:t>
            </a:r>
          </a:p>
          <a:p>
            <a:pPr lvl="3" eaLnBrk="1" hangingPunct="1"/>
            <a:r>
              <a:rPr lang="en-US" sz="1800" smtClean="0"/>
              <a:t>Precipitation</a:t>
            </a:r>
          </a:p>
          <a:p>
            <a:pPr lvl="3" eaLnBrk="1" hangingPunct="1"/>
            <a:r>
              <a:rPr lang="en-US" sz="1800" smtClean="0"/>
              <a:t>Temperature</a:t>
            </a:r>
          </a:p>
          <a:p>
            <a:pPr lvl="3" eaLnBrk="1" hangingPunct="1"/>
            <a:r>
              <a:rPr lang="en-US" sz="1800" smtClean="0"/>
              <a:t>Wind speeds</a:t>
            </a:r>
          </a:p>
          <a:p>
            <a:pPr lvl="3" eaLnBrk="1" hangingPunct="1"/>
            <a:r>
              <a:rPr lang="en-US" sz="1800" smtClean="0"/>
              <a:t>Wind direction</a:t>
            </a:r>
          </a:p>
          <a:p>
            <a:pPr lvl="3" eaLnBrk="1" hangingPunct="1"/>
            <a:r>
              <a:rPr lang="en-US" sz="1800" smtClean="0"/>
              <a:t>Moisture</a:t>
            </a:r>
          </a:p>
          <a:p>
            <a:pPr lvl="3" eaLnBrk="1" hangingPunct="1">
              <a:buFontTx/>
              <a:buNone/>
            </a:pPr>
            <a:endParaRPr lang="en-US" sz="1800" smtClean="0"/>
          </a:p>
        </p:txBody>
      </p:sp>
      <p:pic>
        <p:nvPicPr>
          <p:cNvPr id="16388" name="Picture 8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85900"/>
            <a:ext cx="38100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981200" y="6461125"/>
            <a:ext cx="494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http://www.erh.noaa.gov/gsp/localdat/NWFS_discussion_group/nwfs_discussion_group.html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Weather</a:t>
            </a:r>
          </a:p>
        </p:txBody>
      </p:sp>
      <p:pic>
        <p:nvPicPr>
          <p:cNvPr id="17412" name="Picture 7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971550"/>
            <a:ext cx="6629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73513" y="5756275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Snowfall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Weather</a:t>
            </a:r>
          </a:p>
        </p:txBody>
      </p:sp>
      <p:pic>
        <p:nvPicPr>
          <p:cNvPr id="18436" name="Picture 4" descr="Slid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89375" y="5756275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Hurricanes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Weather</a:t>
            </a:r>
          </a:p>
        </p:txBody>
      </p:sp>
      <p:pic>
        <p:nvPicPr>
          <p:cNvPr id="19460" name="Picture 4" descr="Slid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89375" y="5756275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Hurricanes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Challenges in being able to understand and predict weather in the mountains</a:t>
            </a:r>
          </a:p>
          <a:p>
            <a:pPr lvl="2" eaLnBrk="1" hangingPunct="1"/>
            <a:r>
              <a:rPr lang="en-US" sz="2000" smtClean="0"/>
              <a:t>Note the “broad” nature of the accumulated precipitation maps</a:t>
            </a:r>
          </a:p>
          <a:p>
            <a:pPr lvl="2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Weather</a:t>
            </a:r>
          </a:p>
        </p:txBody>
      </p:sp>
      <p:pic>
        <p:nvPicPr>
          <p:cNvPr id="21508" name="Picture 4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971550"/>
            <a:ext cx="6629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73513" y="5756275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Snowfall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1828800"/>
            <a:ext cx="18288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- precipitation</a:t>
            </a:r>
          </a:p>
        </p:txBody>
      </p:sp>
      <p:pic>
        <p:nvPicPr>
          <p:cNvPr id="22532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84925" y="6186488"/>
            <a:ext cx="26050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Courtesy: Greg Dobson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Challenges in being able to understand and predict weather in the mountains</a:t>
            </a:r>
          </a:p>
          <a:p>
            <a:pPr lvl="2" eaLnBrk="1" hangingPunct="1"/>
            <a:r>
              <a:rPr lang="en-US" sz="2000" smtClean="0"/>
              <a:t>Notice any apparent inconsistencies?</a:t>
            </a:r>
          </a:p>
          <a:p>
            <a:pPr lvl="2" eaLnBrk="1" hangingPunct="1"/>
            <a:endParaRPr lang="en-US" sz="2000" smtClean="0"/>
          </a:p>
          <a:p>
            <a:pPr lvl="2" eaLnBrk="1" hangingPunct="1"/>
            <a:endParaRPr lang="en-US" sz="2000" smtClean="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447800" y="5562600"/>
            <a:ext cx="6096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data (observations) void – lack of observations in the mountains, particularly at high elevations</a:t>
            </a:r>
          </a:p>
        </p:txBody>
      </p:sp>
      <p:pic>
        <p:nvPicPr>
          <p:cNvPr id="23557" name="Picture 6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962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644525" y="1447800"/>
          <a:ext cx="7856538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hoto Editor Photo" r:id="rId3" imgW="7857143" imgH="5152381" progId="MSPhotoEd.3">
                  <p:embed/>
                </p:oleObj>
              </mc:Choice>
              <mc:Fallback>
                <p:oleObj name="Photo Editor Photo" r:id="rId3" imgW="7857143" imgH="5152381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447800"/>
                        <a:ext cx="7856538" cy="515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447800" y="5873750"/>
            <a:ext cx="6096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data (observations) void – lack of observations in the mountains, particularly at high elevations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3038475" y="457200"/>
            <a:ext cx="298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http://www.nc-climate.ncsu.edu/cronos/map/index.php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Outline</a:t>
            </a:r>
          </a:p>
          <a:p>
            <a:pPr lvl="1" eaLnBrk="1" hangingPunct="1"/>
            <a:r>
              <a:rPr lang="en-US" sz="2400" smtClean="0"/>
              <a:t>Introduction</a:t>
            </a:r>
          </a:p>
          <a:p>
            <a:pPr lvl="1" eaLnBrk="1" hangingPunct="1"/>
            <a:r>
              <a:rPr lang="en-US" sz="2400" smtClean="0"/>
              <a:t>Topics</a:t>
            </a:r>
          </a:p>
          <a:p>
            <a:pPr lvl="1" eaLnBrk="1" hangingPunct="1"/>
            <a:r>
              <a:rPr lang="en-US" sz="2400" smtClean="0"/>
              <a:t>Literature search</a:t>
            </a:r>
          </a:p>
        </p:txBody>
      </p:sp>
      <p:pic>
        <p:nvPicPr>
          <p:cNvPr id="10244" name="Picture 6" descr="mtmitch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694363" y="6302375"/>
            <a:ext cx="3144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http://www.ils.unc.edu/parkproject/webcam/webcam.html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A branch of “mesoscale meteorology”</a:t>
            </a:r>
          </a:p>
          <a:p>
            <a:pPr lvl="2" eaLnBrk="1" hangingPunct="1"/>
            <a:endParaRPr lang="en-US" sz="2000" smtClean="0"/>
          </a:p>
        </p:txBody>
      </p:sp>
      <p:pic>
        <p:nvPicPr>
          <p:cNvPr id="24580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621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Mesoscale meteorology</a:t>
            </a:r>
          </a:p>
          <a:p>
            <a:pPr lvl="1" eaLnBrk="1" hangingPunct="1"/>
            <a:r>
              <a:rPr lang="en-US" sz="2400" smtClean="0"/>
              <a:t>Various attempts at categorizing “mesoscale meteorology”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hoto Editor Photo" r:id="rId3" imgW="8504762" imgH="10945753" progId="MSPhotoEd.3">
                  <p:embed/>
                </p:oleObj>
              </mc:Choice>
              <mc:Fallback>
                <p:oleObj name="Photo Editor Photo" r:id="rId3" imgW="8504762" imgH="109457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177925" y="4676775"/>
          <a:ext cx="3317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Photo Editor Photo" r:id="rId5" imgW="7400000" imgH="4525007" progId="MSPhotoEd.3">
                  <p:embed/>
                </p:oleObj>
              </mc:Choice>
              <mc:Fallback>
                <p:oleObj name="Photo Editor Photo" r:id="rId5" imgW="7400000" imgH="4525007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676775"/>
                        <a:ext cx="3317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0-01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10-01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90700"/>
            <a:ext cx="1949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10-01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8" y="1752600"/>
            <a:ext cx="1973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52400" y="4848225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The tiny </a:t>
            </a:r>
            <a:r>
              <a:rPr lang="en-US" b="1">
                <a:solidFill>
                  <a:schemeClr val="accent2"/>
                </a:solidFill>
              </a:rPr>
              <a:t>microscale</a:t>
            </a:r>
            <a:r>
              <a:rPr lang="en-US"/>
              <a:t> motions... constitute a part of the larger </a:t>
            </a:r>
            <a:r>
              <a:rPr lang="en-US" b="1">
                <a:solidFill>
                  <a:schemeClr val="accent2"/>
                </a:solidFill>
              </a:rPr>
              <a:t>mesoscale</a:t>
            </a:r>
            <a:r>
              <a:rPr lang="en-US"/>
              <a:t> motions... which, in turn, are part of the much larger </a:t>
            </a:r>
            <a:r>
              <a:rPr lang="en-US" b="1">
                <a:solidFill>
                  <a:schemeClr val="accent2"/>
                </a:solidFill>
              </a:rPr>
              <a:t>synoptic scale</a:t>
            </a:r>
            <a:r>
              <a:rPr lang="en-US"/>
              <a:t>. Notice that as the scale becomes larger, motions observed at the smaller scale are no longer visible.</a:t>
            </a:r>
            <a:r>
              <a:rPr lang="en-US">
                <a:latin typeface="Arial" charset="0"/>
              </a:rPr>
              <a:t>    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ATMS 373-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953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Mesoscale meteorology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355725" y="58674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Horizontal scale is related to time scale (lifespan)</a:t>
            </a:r>
          </a:p>
        </p:txBody>
      </p:sp>
      <p:pic>
        <p:nvPicPr>
          <p:cNvPr id="26629" name="Picture 6" descr="mm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6868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013325" y="2708275"/>
            <a:ext cx="327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near-ground disturbances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953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Mesoscale meteorology</a:t>
            </a:r>
          </a:p>
        </p:txBody>
      </p:sp>
      <p:pic>
        <p:nvPicPr>
          <p:cNvPr id="27652" name="Picture 6" descr="mm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355725" y="58674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Horizontal scale is related to time scale (lifespan)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013325" y="2708275"/>
            <a:ext cx="289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upper-air disturbances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Many mesoscale effects within mountain meteorology are driven by the synoptic-scale weather patterns</a:t>
            </a:r>
          </a:p>
          <a:p>
            <a:pPr lvl="2" eaLnBrk="1" hangingPunct="1"/>
            <a:r>
              <a:rPr lang="en-US" sz="2000" smtClean="0"/>
              <a:t>Applies generally to </a:t>
            </a:r>
            <a:r>
              <a:rPr lang="en-US" sz="2000" smtClean="0">
                <a:solidFill>
                  <a:schemeClr val="accent2"/>
                </a:solidFill>
              </a:rPr>
              <a:t>COOL</a:t>
            </a:r>
            <a:r>
              <a:rPr lang="en-US" sz="2000" smtClean="0"/>
              <a:t> season weather events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hoto Editor Photo" r:id="rId3" imgW="8504762" imgH="10945753" progId="MSPhotoEd.3">
                  <p:embed/>
                </p:oleObj>
              </mc:Choice>
              <mc:Fallback>
                <p:oleObj name="Photo Editor Photo" r:id="rId3" imgW="8504762" imgH="109457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Some mesoscale effects within mountain meteorology are driven primarily by very localized heating/cooling and the resulting flow channeling</a:t>
            </a:r>
          </a:p>
          <a:p>
            <a:pPr lvl="2" eaLnBrk="1" hangingPunct="1"/>
            <a:r>
              <a:rPr lang="en-US" sz="2000" smtClean="0"/>
              <a:t>Applies generally to </a:t>
            </a:r>
            <a:r>
              <a:rPr lang="en-US" sz="2000" smtClean="0">
                <a:solidFill>
                  <a:srgbClr val="FF0000"/>
                </a:solidFill>
              </a:rPr>
              <a:t>WARM</a:t>
            </a:r>
            <a:r>
              <a:rPr lang="en-US" sz="2000" smtClean="0"/>
              <a:t> season weather events</a:t>
            </a:r>
          </a:p>
          <a:p>
            <a:pPr lvl="1" eaLnBrk="1" hangingPunct="1"/>
            <a:r>
              <a:rPr lang="en-US" sz="2400" smtClean="0"/>
              <a:t>Must have a favorable (weak) synoptic-scale weather pattern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hoto Editor Photo" r:id="rId3" imgW="8504762" imgH="10945753" progId="MSPhotoEd.3">
                  <p:embed/>
                </p:oleObj>
              </mc:Choice>
              <mc:Fallback>
                <p:oleObj name="Photo Editor Photo" r:id="rId3" imgW="8504762" imgH="109457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Topics</a:t>
            </a:r>
          </a:p>
          <a:p>
            <a:pPr lvl="1" eaLnBrk="1" hangingPunct="1"/>
            <a:r>
              <a:rPr lang="en-US" sz="2400" smtClean="0"/>
              <a:t>Mountain climates [LP#2]</a:t>
            </a:r>
          </a:p>
          <a:p>
            <a:pPr lvl="2" eaLnBrk="1" hangingPunct="1"/>
            <a:r>
              <a:rPr lang="en-US" sz="2000" smtClean="0"/>
              <a:t>Lee cyclogenesis (Article#1)</a:t>
            </a:r>
          </a:p>
          <a:p>
            <a:pPr lvl="1" eaLnBrk="1" hangingPunct="1"/>
            <a:r>
              <a:rPr lang="en-US" sz="2400" smtClean="0"/>
              <a:t>Clouds and fog [LP#3] </a:t>
            </a:r>
          </a:p>
          <a:p>
            <a:pPr lvl="1" eaLnBrk="1" hangingPunct="1"/>
            <a:r>
              <a:rPr lang="en-US" sz="2400" smtClean="0"/>
              <a:t>Precipitation [LP#4]</a:t>
            </a:r>
          </a:p>
          <a:p>
            <a:pPr lvl="2" eaLnBrk="1" hangingPunct="1"/>
            <a:r>
              <a:rPr lang="en-US" sz="2000" smtClean="0"/>
              <a:t>Cool season orographic storms (MetEd#1)</a:t>
            </a:r>
          </a:p>
          <a:p>
            <a:pPr lvl="2" eaLnBrk="1" hangingPunct="1"/>
            <a:r>
              <a:rPr lang="en-US" sz="2000" smtClean="0"/>
              <a:t>Impact on fronts (Article#2)</a:t>
            </a:r>
          </a:p>
          <a:p>
            <a:pPr lvl="2" eaLnBrk="1" hangingPunct="1"/>
            <a:r>
              <a:rPr lang="en-US" sz="2000" smtClean="0"/>
              <a:t>NW flow snowfall (Article#3)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Topics (continued)</a:t>
            </a:r>
          </a:p>
          <a:p>
            <a:pPr lvl="1" eaLnBrk="1" hangingPunct="1"/>
            <a:r>
              <a:rPr lang="en-US" sz="2400" smtClean="0"/>
              <a:t>Terrain forced flows [LP#5] (MetEd#2)</a:t>
            </a:r>
          </a:p>
          <a:p>
            <a:pPr lvl="2" eaLnBrk="1" hangingPunct="1"/>
            <a:r>
              <a:rPr lang="en-US" sz="2000" smtClean="0"/>
              <a:t>Mountain waves (MetEd#3)</a:t>
            </a:r>
          </a:p>
          <a:p>
            <a:pPr lvl="2" eaLnBrk="1" hangingPunct="1"/>
            <a:r>
              <a:rPr lang="en-US" sz="2000" smtClean="0"/>
              <a:t>Windstorms (MetEd#3)</a:t>
            </a:r>
          </a:p>
          <a:p>
            <a:pPr lvl="2" eaLnBrk="1" hangingPunct="1"/>
            <a:r>
              <a:rPr lang="en-US" sz="2000" smtClean="0"/>
              <a:t>Gap flows (MetEd#4)</a:t>
            </a:r>
          </a:p>
          <a:p>
            <a:pPr lvl="2" eaLnBrk="1" hangingPunct="1"/>
            <a:r>
              <a:rPr lang="en-US" sz="2000" smtClean="0"/>
              <a:t>Barrier jet (MetEd#5)</a:t>
            </a:r>
          </a:p>
          <a:p>
            <a:pPr lvl="2" eaLnBrk="1" hangingPunct="1"/>
            <a:r>
              <a:rPr lang="en-US" sz="2000" smtClean="0"/>
              <a:t>Cold air damming (MetEd#6)</a:t>
            </a:r>
          </a:p>
          <a:p>
            <a:pPr lvl="2" eaLnBrk="1" hangingPunct="1"/>
            <a:r>
              <a:rPr lang="en-US" sz="2000" smtClean="0"/>
              <a:t>Coastal jet (MetEd#7)</a:t>
            </a:r>
          </a:p>
          <a:p>
            <a:pPr lvl="2" eaLnBrk="1" hangingPunct="1"/>
            <a:r>
              <a:rPr lang="en-US" sz="2000" smtClean="0"/>
              <a:t>Coastally-trapped wind reversals (MetEd#8)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Topics (continued)</a:t>
            </a:r>
          </a:p>
          <a:p>
            <a:pPr lvl="1" eaLnBrk="1" hangingPunct="1"/>
            <a:r>
              <a:rPr lang="en-US" sz="2400" smtClean="0"/>
              <a:t>Diurnal mountain winds [LP#6]</a:t>
            </a:r>
          </a:p>
          <a:p>
            <a:pPr lvl="2" eaLnBrk="1" hangingPunct="1"/>
            <a:r>
              <a:rPr lang="en-US" sz="2000" smtClean="0"/>
              <a:t>Impact on convection (Article#4)</a:t>
            </a:r>
          </a:p>
          <a:p>
            <a:pPr lvl="2" eaLnBrk="1" hangingPunct="1"/>
            <a:r>
              <a:rPr lang="en-US" sz="2000" smtClean="0"/>
              <a:t>Impact on tornadoes (Article#5)</a:t>
            </a:r>
          </a:p>
          <a:p>
            <a:pPr lvl="2"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Definitions</a:t>
            </a:r>
          </a:p>
          <a:p>
            <a:pPr lvl="2" eaLnBrk="1" hangingPunct="1"/>
            <a:r>
              <a:rPr lang="en-US" sz="2000" u="sng" smtClean="0"/>
              <a:t>Mountain meteorology</a:t>
            </a:r>
            <a:r>
              <a:rPr lang="en-US" sz="2000" smtClean="0"/>
              <a:t> – branch of meteorology that focuses on the weather and climate of mountainous regions</a:t>
            </a:r>
          </a:p>
          <a:p>
            <a:pPr lvl="3" eaLnBrk="1" hangingPunct="1"/>
            <a:r>
              <a:rPr lang="en-US" sz="1800" u="sng" smtClean="0"/>
              <a:t>Weather</a:t>
            </a:r>
            <a:r>
              <a:rPr lang="en-US" sz="1800" smtClean="0"/>
              <a:t> – the state of the atmosphere during a short period of time</a:t>
            </a:r>
          </a:p>
          <a:p>
            <a:pPr lvl="3" eaLnBrk="1" hangingPunct="1"/>
            <a:r>
              <a:rPr lang="en-US" sz="1800" u="sng" smtClean="0"/>
              <a:t>Climate</a:t>
            </a:r>
            <a:r>
              <a:rPr lang="en-US" sz="1800" smtClean="0"/>
              <a:t> – the average or prevailing weather of a given region over a long period of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373- Mountain Meteorology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534400" cy="46482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Literature search</a:t>
            </a:r>
          </a:p>
          <a:p>
            <a:pPr lvl="1" eaLnBrk="1" hangingPunct="1"/>
            <a:r>
              <a:rPr lang="en-US" sz="2400" dirty="0" smtClean="0"/>
              <a:t>Environment </a:t>
            </a:r>
            <a:r>
              <a:rPr lang="en-US" sz="2400" dirty="0"/>
              <a:t>Complete</a:t>
            </a:r>
            <a:r>
              <a:rPr lang="en-US" sz="2400" dirty="0" smtClean="0"/>
              <a:t> (on UNCA campus):</a:t>
            </a:r>
          </a:p>
          <a:p>
            <a:pPr lvl="1" eaLnBrk="1" hangingPunct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library.unca.edu/az.php</a:t>
            </a:r>
            <a:r>
              <a:rPr lang="en-US" sz="2400" dirty="0" smtClean="0"/>
              <a:t> </a:t>
            </a:r>
          </a:p>
          <a:p>
            <a:pPr lvl="1" eaLnBrk="1" hangingPunct="1">
              <a:buNone/>
            </a:pPr>
            <a:r>
              <a:rPr lang="en-US" sz="2400" dirty="0" smtClean="0"/>
              <a:t>	click on “</a:t>
            </a:r>
            <a:r>
              <a:rPr lang="en-US" sz="2400" dirty="0">
                <a:hlinkClick r:id="rId3"/>
              </a:rPr>
              <a:t>Environment </a:t>
            </a:r>
            <a:r>
              <a:rPr lang="en-US" sz="2400" dirty="0" smtClean="0">
                <a:hlinkClick r:id="rId3"/>
              </a:rPr>
              <a:t>Complete</a:t>
            </a:r>
            <a:r>
              <a:rPr lang="en-US" sz="2400" dirty="0" smtClean="0"/>
              <a:t>” entry</a:t>
            </a:r>
          </a:p>
          <a:p>
            <a:pPr lvl="1" eaLnBrk="1" hangingPunct="1"/>
            <a:r>
              <a:rPr lang="en-US" sz="2400" dirty="0" smtClean="0"/>
              <a:t>“Advanced Search”</a:t>
            </a:r>
          </a:p>
          <a:p>
            <a:pPr lvl="2" eaLnBrk="1" hangingPunct="1"/>
            <a:r>
              <a:rPr lang="en-US" sz="2000" dirty="0" smtClean="0"/>
              <a:t>Enter Topic (key word[s])</a:t>
            </a:r>
          </a:p>
          <a:p>
            <a:pPr lvl="2" eaLnBrk="1" hangingPunct="1"/>
            <a:r>
              <a:rPr lang="en-US" sz="2000" dirty="0" smtClean="0"/>
              <a:t>Enter Author (last name, initials), click “Search ”</a:t>
            </a:r>
          </a:p>
          <a:p>
            <a:pPr lvl="2" eaLnBrk="1" hangingPunct="1"/>
            <a:r>
              <a:rPr lang="en-US" sz="2000" dirty="0" smtClean="0"/>
              <a:t>Select “Scholarly (Peer Reviewed</a:t>
            </a:r>
            <a:r>
              <a:rPr lang="en-US" sz="2000" smtClean="0"/>
              <a:t>) Journals”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Document Type: Article</a:t>
            </a:r>
          </a:p>
          <a:p>
            <a:pPr lvl="2" eaLnBrk="1" hangingPunct="1"/>
            <a:r>
              <a:rPr lang="en-US" sz="2000" dirty="0" smtClean="0"/>
              <a:t>Publication Type: Academic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- 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- precipitation</a:t>
            </a:r>
          </a:p>
        </p:txBody>
      </p:sp>
      <p:pic>
        <p:nvPicPr>
          <p:cNvPr id="13316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384925" y="6186488"/>
            <a:ext cx="26050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Courtesy: Greg Dobson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- precipitation</a:t>
            </a:r>
          </a:p>
        </p:txBody>
      </p:sp>
      <p:pic>
        <p:nvPicPr>
          <p:cNvPr id="14340" name="Picture 5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384925" y="6186488"/>
            <a:ext cx="26050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Courtesy: Greg Dobson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– precipitation</a:t>
            </a:r>
          </a:p>
          <a:p>
            <a:pPr lvl="2" eaLnBrk="1" hangingPunct="1"/>
            <a:r>
              <a:rPr lang="en-US" sz="2000" smtClean="0"/>
              <a:t>Striking contrasts in mean annual precipitation accumulations within relatively short distances</a:t>
            </a:r>
          </a:p>
          <a:p>
            <a:pPr lvl="3" eaLnBrk="1" hangingPunct="1"/>
            <a:r>
              <a:rPr lang="en-US" sz="1800" smtClean="0"/>
              <a:t>AVL v. Transylvania and Haywood Counties</a:t>
            </a:r>
          </a:p>
        </p:txBody>
      </p:sp>
      <p:pic>
        <p:nvPicPr>
          <p:cNvPr id="15364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62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ATMS 373- Introduction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Mountain meteorology</a:t>
            </a:r>
          </a:p>
          <a:p>
            <a:pPr lvl="1" eaLnBrk="1" hangingPunct="1"/>
            <a:r>
              <a:rPr lang="en-US" sz="2400" smtClean="0"/>
              <a:t>Climate – momentum</a:t>
            </a:r>
          </a:p>
          <a:p>
            <a:pPr lvl="2" eaLnBrk="1" hangingPunct="1"/>
            <a:r>
              <a:rPr lang="en-US" sz="2000" smtClean="0"/>
              <a:t>Mountains contribute to the “wavy” structure of our weather patterns</a:t>
            </a:r>
          </a:p>
          <a:p>
            <a:pPr lvl="3" eaLnBrk="1" hangingPunct="1"/>
            <a:r>
              <a:rPr lang="en-US" sz="1800" smtClean="0"/>
              <a:t>January (500 hPa), NH</a:t>
            </a:r>
          </a:p>
          <a:p>
            <a:pPr lvl="4" eaLnBrk="1" hangingPunct="1"/>
            <a:r>
              <a:rPr lang="en-US" sz="1800" smtClean="0"/>
              <a:t>Global three wave structure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943475" y="1397000"/>
          <a:ext cx="41243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7973538" imgH="7857143" progId="MSPhotoEd.3">
                  <p:embed/>
                </p:oleObj>
              </mc:Choice>
              <mc:Fallback>
                <p:oleObj name="Photo Editor Photo" r:id="rId3" imgW="7973538" imgH="785714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397000"/>
                        <a:ext cx="41243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Synoptic I – ATMS 410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00050" y="766763"/>
          <a:ext cx="8345488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3" imgW="8345065" imgH="5323810" progId="MSPhotoEd.3">
                  <p:embed/>
                </p:oleObj>
              </mc:Choice>
              <mc:Fallback>
                <p:oleObj name="Photo Editor Photo" r:id="rId3" imgW="8345065" imgH="532381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766763"/>
                        <a:ext cx="8345488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6125" y="6137275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Friction: momentum (</a:t>
            </a:r>
            <a:r>
              <a:rPr lang="en-US">
                <a:solidFill>
                  <a:srgbClr val="FF0000"/>
                </a:solidFill>
              </a:rPr>
              <a:t>source</a:t>
            </a:r>
            <a:r>
              <a:rPr lang="en-US"/>
              <a:t>) </a:t>
            </a:r>
            <a:r>
              <a:rPr lang="en-US">
                <a:solidFill>
                  <a:schemeClr val="accent2"/>
                </a:solidFill>
              </a:rPr>
              <a:t>sink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 flipV="1">
            <a:off x="3048000" y="4343400"/>
            <a:ext cx="8382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524000" y="3657600"/>
            <a:ext cx="2514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4724400" y="4343400"/>
            <a:ext cx="3810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038600" y="3657600"/>
            <a:ext cx="2057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742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Default Design</vt:lpstr>
      <vt:lpstr>Photo Editor Photo</vt:lpstr>
      <vt:lpstr>ATMS 373- Mountain Meteorology</vt:lpstr>
      <vt:lpstr>ATMS 373- Mountain Meteorology</vt:lpstr>
      <vt:lpstr>ATMS 373- Mountain Meteorology</vt:lpstr>
      <vt:lpstr>ATMS 373- Introduction</vt:lpstr>
      <vt:lpstr>ATMS 373- Introduction</vt:lpstr>
      <vt:lpstr>ATMS 373- Introduction</vt:lpstr>
      <vt:lpstr>ATMS 373- Introduction</vt:lpstr>
      <vt:lpstr>ATMS 373- Introduction</vt:lpstr>
      <vt:lpstr>Synoptic I – ATMS 410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ATMS 373- Introduction</vt:lpstr>
      <vt:lpstr>PowerPoint Presentation</vt:lpstr>
      <vt:lpstr>ATMS 373- Introduction</vt:lpstr>
      <vt:lpstr>ATMS 373- Introduction</vt:lpstr>
      <vt:lpstr>ATMS 373- Introduction</vt:lpstr>
      <vt:lpstr>ATMS 373- Introduction</vt:lpstr>
      <vt:lpstr>ATMS 373- Mountain Meteorology</vt:lpstr>
      <vt:lpstr>ATMS 373- Mountain Meteorology</vt:lpstr>
      <vt:lpstr>ATMS 373- Mountain Meteorology</vt:lpstr>
      <vt:lpstr>ATMS 373- Mountain Meteorology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343</cp:revision>
  <dcterms:created xsi:type="dcterms:W3CDTF">1601-01-01T00:00:00Z</dcterms:created>
  <dcterms:modified xsi:type="dcterms:W3CDTF">2021-01-19T20:30:29Z</dcterms:modified>
</cp:coreProperties>
</file>