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8" r:id="rId2"/>
    <p:sldId id="299" r:id="rId3"/>
    <p:sldId id="260" r:id="rId4"/>
    <p:sldId id="257" r:id="rId5"/>
    <p:sldId id="301" r:id="rId6"/>
    <p:sldId id="302" r:id="rId7"/>
    <p:sldId id="303" r:id="rId8"/>
    <p:sldId id="262" r:id="rId9"/>
    <p:sldId id="275" r:id="rId10"/>
    <p:sldId id="269" r:id="rId11"/>
    <p:sldId id="300" r:id="rId12"/>
    <p:sldId id="293" r:id="rId13"/>
    <p:sldId id="29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114" d="100"/>
          <a:sy n="114" d="100"/>
        </p:scale>
        <p:origin x="156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6AA1E-6844-4D73-932A-BE8BE7CC31C9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5E923-8565-4FBC-9295-6E87E81F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7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4585-6093-40AF-8C85-4580CD659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EC10C-BC37-4FCC-A171-073543876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A958-11C9-45CD-8DE3-EC572B023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769F5-8A76-47AB-8D56-69B6CF5B2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79B9C-A226-4BDA-8B0D-0CC132DC8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D6531-16C6-4FF3-AD20-F7086A52E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94F25-EFD2-415F-BA56-3FFA2B729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93AB8-07B2-4FB0-A993-C46300138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2A316-31FD-4AB6-83D6-859F64EFA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5488-A6C0-4A6C-B098-D79C71546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CF1D2-7428-4E34-B641-24011DFC0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715F35-7EE9-4419-9E1A-657E55921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united states&#10;&#10;Description automatically generated">
            <a:extLst>
              <a:ext uri="{FF2B5EF4-FFF2-40B4-BE49-F238E27FC236}">
                <a16:creationId xmlns:a16="http://schemas.microsoft.com/office/drawing/2014/main" id="{20514183-9A9B-4D81-B14A-115AAA15E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" y="73145"/>
            <a:ext cx="8759969" cy="6711709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dirty="0"/>
              <a:t>1000 </a:t>
            </a:r>
            <a:r>
              <a:rPr lang="en-US" dirty="0" err="1"/>
              <a:t>hPa</a:t>
            </a:r>
            <a:r>
              <a:rPr lang="en-US" dirty="0"/>
              <a:t> Z/Geo </a:t>
            </a:r>
            <a:r>
              <a:rPr lang="en-US" dirty="0" err="1"/>
              <a:t>Rel</a:t>
            </a:r>
            <a:r>
              <a:rPr lang="en-US" dirty="0"/>
              <a:t> </a:t>
            </a:r>
            <a:r>
              <a:rPr lang="en-US" dirty="0" err="1"/>
              <a:t>Vort</a:t>
            </a:r>
            <a:r>
              <a:rPr lang="en-US" dirty="0"/>
              <a:t> at t0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6EA3D9-5506-EBB1-6E77-29B834D7CFA1}"/>
              </a:ext>
            </a:extLst>
          </p:cNvPr>
          <p:cNvSpPr txBox="1"/>
          <p:nvPr/>
        </p:nvSpPr>
        <p:spPr>
          <a:xfrm>
            <a:off x="4800600" y="2438400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988316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Calculations</a:t>
            </a:r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1616075" y="1752600"/>
            <a:ext cx="577532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Sum of terms on RHS = GAVA + LTHAD + LAD + LDIA</a:t>
            </a:r>
          </a:p>
          <a:p>
            <a:r>
              <a:rPr lang="en-US" dirty="0"/>
              <a:t>= </a:t>
            </a:r>
            <a:r>
              <a:rPr lang="en-US" b="1" dirty="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2.991408 x 10</a:t>
            </a:r>
            <a:r>
              <a:rPr lang="en-US" baseline="30000" dirty="0">
                <a:solidFill>
                  <a:srgbClr val="FF0000"/>
                </a:solidFill>
              </a:rPr>
              <a:t>-10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baseline="30000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Finite difference approximation of LHS = ∂GRV/∂t</a:t>
            </a:r>
          </a:p>
          <a:p>
            <a:r>
              <a:rPr lang="en-US" dirty="0"/>
              <a:t>= [(57.87 – {16.02}]) x 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 </a:t>
            </a:r>
            <a:r>
              <a:rPr lang="en-US" dirty="0"/>
              <a:t>] / [6 h * 60 min/h * 60 s/min]</a:t>
            </a:r>
          </a:p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+19.375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 </a:t>
            </a:r>
          </a:p>
          <a:p>
            <a:endParaRPr lang="en-US" baseline="30000" dirty="0">
              <a:solidFill>
                <a:srgbClr val="FF0000"/>
              </a:solidFill>
            </a:endParaRPr>
          </a:p>
          <a:p>
            <a:r>
              <a:rPr lang="en-US" dirty="0"/>
              <a:t>RHS = </a:t>
            </a:r>
            <a:r>
              <a:rPr lang="en-US" b="1">
                <a:latin typeface="Symbol" panose="05050102010706020507" pitchFamily="18" charset="2"/>
              </a:rPr>
              <a:t>+</a:t>
            </a:r>
            <a:r>
              <a:rPr lang="en-US"/>
              <a:t>0.1544 </a:t>
            </a:r>
            <a:r>
              <a:rPr lang="en-US" dirty="0"/>
              <a:t>x LHS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weather map&#10;&#10;Description automatically generated">
            <a:extLst>
              <a:ext uri="{FF2B5EF4-FFF2-40B4-BE49-F238E27FC236}">
                <a16:creationId xmlns:a16="http://schemas.microsoft.com/office/drawing/2014/main" id="{D7846B0F-244B-F5AF-C066-578E8BA02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3" y="73145"/>
            <a:ext cx="8723393" cy="6711709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Div at t0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13450" y="4724400"/>
            <a:ext cx="154401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dirty="0"/>
              <a:t>[</a:t>
            </a:r>
            <a:r>
              <a:rPr lang="en-US" sz="6600" b="1" dirty="0">
                <a:latin typeface="Symbol" pitchFamily="18" charset="2"/>
              </a:rPr>
              <a:t>~0</a:t>
            </a:r>
            <a:r>
              <a:rPr lang="en-US" sz="6600" dirty="0"/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24C09C-163E-FFEA-00ED-5418B590EC63}"/>
              </a:ext>
            </a:extLst>
          </p:cNvPr>
          <p:cNvSpPr txBox="1"/>
          <p:nvPr/>
        </p:nvSpPr>
        <p:spPr>
          <a:xfrm>
            <a:off x="5105400" y="2113949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66962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weather&#10;&#10;Description automatically generated">
            <a:extLst>
              <a:ext uri="{FF2B5EF4-FFF2-40B4-BE49-F238E27FC236}">
                <a16:creationId xmlns:a16="http://schemas.microsoft.com/office/drawing/2014/main" id="{71BBFB48-CD1E-9BAC-9A02-602282A0E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3" y="82289"/>
            <a:ext cx="8723393" cy="6693421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GAVA at t0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13450" y="4724400"/>
            <a:ext cx="112082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dirty="0"/>
              <a:t>[</a:t>
            </a:r>
            <a:r>
              <a:rPr lang="en-US" sz="6600" b="1" dirty="0">
                <a:latin typeface="Symbol" pitchFamily="18" charset="2"/>
              </a:rPr>
              <a:t>+</a:t>
            </a:r>
            <a:r>
              <a:rPr lang="en-US" sz="6600" dirty="0"/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734E4-0236-FDD3-7C86-EC978ED8DEF0}"/>
              </a:ext>
            </a:extLst>
          </p:cNvPr>
          <p:cNvSpPr txBox="1"/>
          <p:nvPr/>
        </p:nvSpPr>
        <p:spPr>
          <a:xfrm>
            <a:off x="5105400" y="2113949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763126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weather map&#10;&#10;Description automatically generated">
            <a:extLst>
              <a:ext uri="{FF2B5EF4-FFF2-40B4-BE49-F238E27FC236}">
                <a16:creationId xmlns:a16="http://schemas.microsoft.com/office/drawing/2014/main" id="{8227DE86-3D38-5994-F4E8-F43775962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82289"/>
            <a:ext cx="8787401" cy="6693421"/>
          </a:xfrm>
          <a:prstGeom prst="rect">
            <a:avLst/>
          </a:prstGeom>
        </p:spPr>
      </p:pic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Temp Adv at t0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13450" y="4724400"/>
            <a:ext cx="112082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dirty="0"/>
              <a:t>[</a:t>
            </a:r>
            <a:r>
              <a:rPr lang="en-US" sz="6600" b="1" dirty="0">
                <a:latin typeface="Symbol" pitchFamily="18" charset="2"/>
              </a:rPr>
              <a:t>+</a:t>
            </a:r>
            <a:r>
              <a:rPr lang="en-US" sz="6600" dirty="0"/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143B6-0CFA-8D12-60F1-42222F9C82B6}"/>
              </a:ext>
            </a:extLst>
          </p:cNvPr>
          <p:cNvSpPr txBox="1"/>
          <p:nvPr/>
        </p:nvSpPr>
        <p:spPr>
          <a:xfrm>
            <a:off x="5105400" y="2113949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941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united states&#10;&#10;Description automatically generated">
            <a:extLst>
              <a:ext uri="{FF2B5EF4-FFF2-40B4-BE49-F238E27FC236}">
                <a16:creationId xmlns:a16="http://schemas.microsoft.com/office/drawing/2014/main" id="{DE1E3730-3B62-DD68-7148-EA336C2FC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" y="73145"/>
            <a:ext cx="8759969" cy="6711709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1000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hPa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Z/Geo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Rel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Vort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at t1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A38FF7-64F0-8610-434F-6D7C75C4B64F}"/>
              </a:ext>
            </a:extLst>
          </p:cNvPr>
          <p:cNvSpPr txBox="1"/>
          <p:nvPr/>
        </p:nvSpPr>
        <p:spPr>
          <a:xfrm>
            <a:off x="4800600" y="2438400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BF127B-01F2-0F2D-A3FD-8198465DB703}"/>
              </a:ext>
            </a:extLst>
          </p:cNvPr>
          <p:cNvSpPr txBox="1"/>
          <p:nvPr/>
        </p:nvSpPr>
        <p:spPr>
          <a:xfrm>
            <a:off x="5105400" y="2113949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1921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weather&#10;&#10;Description automatically generated">
            <a:extLst>
              <a:ext uri="{FF2B5EF4-FFF2-40B4-BE49-F238E27FC236}">
                <a16:creationId xmlns:a16="http://schemas.microsoft.com/office/drawing/2014/main" id="{5D37244D-4DC7-189B-29AB-47398871B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3" y="82289"/>
            <a:ext cx="8723393" cy="6693421"/>
          </a:xfrm>
          <a:prstGeom prst="rect">
            <a:avLst/>
          </a:prstGeom>
        </p:spPr>
      </p:pic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2036946" y="91137"/>
            <a:ext cx="496751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GAVA (x 10</a:t>
            </a:r>
            <a:r>
              <a:rPr lang="en-US" baseline="30000" dirty="0"/>
              <a:t>-9 </a:t>
            </a:r>
            <a:r>
              <a:rPr lang="en-US" dirty="0"/>
              <a:t>s</a:t>
            </a:r>
            <a:r>
              <a:rPr lang="en-US" baseline="30000" dirty="0"/>
              <a:t>-2</a:t>
            </a:r>
            <a:r>
              <a:rPr lang="en-US" dirty="0"/>
              <a:t>); </a:t>
            </a:r>
            <a:r>
              <a:rPr lang="en-US" b="1" dirty="0"/>
              <a:t>negative</a:t>
            </a:r>
            <a:r>
              <a:rPr lang="en-US" dirty="0"/>
              <a:t> at 18Z position</a:t>
            </a:r>
            <a:endParaRPr lang="en-US" baseline="30000" dirty="0"/>
          </a:p>
        </p:txBody>
      </p:sp>
      <p:sp>
        <p:nvSpPr>
          <p:cNvPr id="15363" name="Line 5"/>
          <p:cNvSpPr>
            <a:spLocks noChangeShapeType="1"/>
          </p:cNvSpPr>
          <p:nvPr/>
        </p:nvSpPr>
        <p:spPr bwMode="auto">
          <a:xfrm>
            <a:off x="3962400" y="533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535555" y="5562600"/>
            <a:ext cx="222528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1.018392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26765" y="6324600"/>
            <a:ext cx="558787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Giving a </a:t>
            </a:r>
            <a:r>
              <a:rPr lang="en-US" b="1" dirty="0"/>
              <a:t>negative</a:t>
            </a:r>
            <a:r>
              <a:rPr lang="en-US" dirty="0"/>
              <a:t> GAVA contribution to cyclogenesis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C4265D-E8A4-E3EC-DCB4-7D0D17331E53}"/>
              </a:ext>
            </a:extLst>
          </p:cNvPr>
          <p:cNvSpPr txBox="1"/>
          <p:nvPr/>
        </p:nvSpPr>
        <p:spPr>
          <a:xfrm>
            <a:off x="5105400" y="2113949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weather map&#10;&#10;Description automatically generated">
            <a:extLst>
              <a:ext uri="{FF2B5EF4-FFF2-40B4-BE49-F238E27FC236}">
                <a16:creationId xmlns:a16="http://schemas.microsoft.com/office/drawing/2014/main" id="{5CF2D8E6-5344-3B2B-EA01-3A7AE5D54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9" y="73145"/>
            <a:ext cx="9016002" cy="6711709"/>
          </a:xfrm>
          <a:prstGeom prst="rect">
            <a:avLst/>
          </a:prstGeom>
        </p:spPr>
      </p:pic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524000" y="188913"/>
            <a:ext cx="615476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nearly LTHAD (x 10</a:t>
            </a:r>
            <a:r>
              <a:rPr lang="en-US" baseline="30000" dirty="0"/>
              <a:t>-13 </a:t>
            </a:r>
            <a:r>
              <a:rPr lang="en-US" dirty="0"/>
              <a:t>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); negative at 18Z position</a:t>
            </a:r>
          </a:p>
        </p:txBody>
      </p:sp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5105400" y="533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990600" y="6338888"/>
            <a:ext cx="76311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a </a:t>
            </a:r>
            <a:r>
              <a:rPr lang="en-US" b="1" dirty="0"/>
              <a:t>positive</a:t>
            </a:r>
            <a:r>
              <a:rPr lang="en-US" dirty="0"/>
              <a:t> LTHAD contribution to cyclogenesis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93725" y="1103313"/>
            <a:ext cx="1387475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OLD</a:t>
            </a:r>
            <a:r>
              <a:rPr lang="en-US"/>
              <a:t> WAY!!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FE90C1-3CEB-789D-BCF1-6EF3743E526A}"/>
              </a:ext>
            </a:extLst>
          </p:cNvPr>
          <p:cNvSpPr txBox="1"/>
          <p:nvPr/>
        </p:nvSpPr>
        <p:spPr>
          <a:xfrm>
            <a:off x="5105400" y="2113949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00387DFD-BDAA-F90B-DB4B-BC1BA8FD6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691" y="5541353"/>
            <a:ext cx="850745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-[9.81 m s</a:t>
            </a:r>
            <a:r>
              <a:rPr lang="en-US" baseline="30000" dirty="0"/>
              <a:t>-2</a:t>
            </a:r>
            <a:r>
              <a:rPr lang="en-US" dirty="0"/>
              <a:t>/ (9.541992x10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</a:t>
            </a:r>
            <a:r>
              <a:rPr lang="en-US" dirty="0"/>
              <a:t>)]*(-0.2056993x10</a:t>
            </a:r>
            <a:r>
              <a:rPr lang="en-US" baseline="30000" dirty="0"/>
              <a:t>-13</a:t>
            </a:r>
            <a:r>
              <a:rPr lang="en-US" dirty="0"/>
              <a:t> 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 = 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2.114769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 shot of a weather map&#10;&#10;Description automatically generated">
            <a:extLst>
              <a:ext uri="{FF2B5EF4-FFF2-40B4-BE49-F238E27FC236}">
                <a16:creationId xmlns:a16="http://schemas.microsoft.com/office/drawing/2014/main" id="{3309FA9D-81D7-A704-9523-67BBA2D73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9" y="82289"/>
            <a:ext cx="9016002" cy="6693421"/>
          </a:xfrm>
          <a:prstGeom prst="rect">
            <a:avLst/>
          </a:prstGeom>
        </p:spPr>
      </p:pic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5105400" y="533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593725" y="1103313"/>
            <a:ext cx="1438275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NEW</a:t>
            </a:r>
            <a:r>
              <a:rPr lang="en-US" dirty="0"/>
              <a:t> WAY!!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6826250" y="762000"/>
            <a:ext cx="2025650" cy="36671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THAD</a:t>
            </a:r>
            <a:r>
              <a:rPr lang="en-US" dirty="0"/>
              <a:t> field shown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524000" y="188913"/>
            <a:ext cx="615476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trike="sngStrike" dirty="0"/>
              <a:t>12Z nearly LTHAD (x 10</a:t>
            </a:r>
            <a:r>
              <a:rPr lang="en-US" strike="sngStrike" baseline="30000" dirty="0"/>
              <a:t>-13 </a:t>
            </a:r>
            <a:r>
              <a:rPr lang="en-US" strike="sngStrike" dirty="0"/>
              <a:t>m</a:t>
            </a:r>
            <a:r>
              <a:rPr lang="en-US" strike="sngStrike" baseline="30000" dirty="0"/>
              <a:t>-1</a:t>
            </a:r>
            <a:r>
              <a:rPr lang="en-US" strike="sngStrike" dirty="0"/>
              <a:t>s</a:t>
            </a:r>
            <a:r>
              <a:rPr lang="en-US" strike="sngStrike" baseline="30000" dirty="0"/>
              <a:t>-1</a:t>
            </a:r>
            <a:r>
              <a:rPr lang="en-US" strike="sngStrike" dirty="0"/>
              <a:t>); negative at 18Z position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990600" y="6338888"/>
            <a:ext cx="76311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trike="sngStrike" dirty="0"/>
              <a:t>So, multiply by –g/</a:t>
            </a:r>
            <a:r>
              <a:rPr lang="en-US" i="1" strike="sngStrike" dirty="0"/>
              <a:t>f</a:t>
            </a:r>
            <a:r>
              <a:rPr lang="en-US" strike="sngStrike" dirty="0"/>
              <a:t>, giving a </a:t>
            </a:r>
            <a:r>
              <a:rPr lang="en-US" b="1" strike="sngStrike" dirty="0"/>
              <a:t>positive</a:t>
            </a:r>
            <a:r>
              <a:rPr lang="en-US" strike="sngStrike" dirty="0"/>
              <a:t> LTHAD contribution to cyclogenesis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72E98A-AF72-075B-F328-0327A576DE57}"/>
              </a:ext>
            </a:extLst>
          </p:cNvPr>
          <p:cNvSpPr txBox="1"/>
          <p:nvPr/>
        </p:nvSpPr>
        <p:spPr>
          <a:xfrm>
            <a:off x="5105400" y="2113949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721600F9-5307-1A07-0119-64485508F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691" y="5541353"/>
            <a:ext cx="850745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-[9.81 m s</a:t>
            </a:r>
            <a:r>
              <a:rPr lang="en-US" baseline="30000" dirty="0"/>
              <a:t>-2</a:t>
            </a:r>
            <a:r>
              <a:rPr lang="en-US" dirty="0"/>
              <a:t>/ (9.541992x10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</a:t>
            </a:r>
            <a:r>
              <a:rPr lang="en-US" dirty="0"/>
              <a:t>)]*(-0.2056993x10</a:t>
            </a:r>
            <a:r>
              <a:rPr lang="en-US" baseline="30000" dirty="0"/>
              <a:t>-13</a:t>
            </a:r>
            <a:r>
              <a:rPr lang="en-US" dirty="0"/>
              <a:t> 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 = 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2.114769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2049930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5105400" y="533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838200" y="6338888"/>
            <a:ext cx="76311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a </a:t>
            </a:r>
            <a:r>
              <a:rPr lang="en-US" b="1" dirty="0"/>
              <a:t>positive</a:t>
            </a:r>
            <a:r>
              <a:rPr lang="en-US" dirty="0"/>
              <a:t> LTHAD contribution to </a:t>
            </a:r>
            <a:r>
              <a:rPr lang="en-US" dirty="0" err="1"/>
              <a:t>cyclogenesis</a:t>
            </a: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95800" y="285886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593725" y="1103313"/>
            <a:ext cx="1438275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NEW</a:t>
            </a:r>
            <a:r>
              <a:rPr lang="en-US" dirty="0"/>
              <a:t> WAY!!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826250" y="762000"/>
            <a:ext cx="20256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THAD</a:t>
            </a:r>
            <a:r>
              <a:rPr lang="en-US" dirty="0"/>
              <a:t> field shown</a:t>
            </a:r>
          </a:p>
          <a:p>
            <a:r>
              <a:rPr lang="en-US" dirty="0"/>
              <a:t>x 10</a:t>
            </a:r>
            <a:r>
              <a:rPr lang="en-US" baseline="30000" dirty="0"/>
              <a:t>-3</a:t>
            </a:r>
            <a:r>
              <a:rPr lang="en-US" dirty="0"/>
              <a:t> m s</a:t>
            </a:r>
            <a:r>
              <a:rPr lang="en-US" baseline="30000" dirty="0"/>
              <a:t>-1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741407" y="1524000"/>
            <a:ext cx="236635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0.5</a:t>
            </a:r>
            <a:r>
              <a:rPr lang="en-US" baseline="30000" dirty="0"/>
              <a:t>o</a:t>
            </a:r>
            <a:r>
              <a:rPr lang="en-US" dirty="0"/>
              <a:t> long. = 83.77 km</a:t>
            </a:r>
            <a:endParaRPr lang="en-US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6932720" y="2743200"/>
            <a:ext cx="768159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+1.24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46441" y="2743200"/>
            <a:ext cx="768159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+3.13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00600" y="2743200"/>
            <a:ext cx="762000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+1.99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00600" y="609600"/>
            <a:ext cx="768159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+2.36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85440" y="4883393"/>
            <a:ext cx="768159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+0.64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524000" y="188913"/>
            <a:ext cx="615476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nearly LTHAD (x 10</a:t>
            </a:r>
            <a:r>
              <a:rPr lang="en-US" baseline="30000" dirty="0"/>
              <a:t>-13 </a:t>
            </a:r>
            <a:r>
              <a:rPr lang="en-US" dirty="0"/>
              <a:t>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); negative at 18Z position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562600" y="285886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629400" y="285886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429000" y="285886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362200" y="285886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+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495800" y="1828800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495800" y="762000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495800" y="392566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495800" y="499246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0" name="Text Box 8">
            <a:extLst>
              <a:ext uri="{FF2B5EF4-FFF2-40B4-BE49-F238E27FC236}">
                <a16:creationId xmlns:a16="http://schemas.microsoft.com/office/drawing/2014/main" id="{E1FBFFB8-9584-4C69-B491-F16164743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691" y="5541353"/>
            <a:ext cx="837921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-[9.81 m s</a:t>
            </a:r>
            <a:r>
              <a:rPr lang="en-US" baseline="30000" dirty="0"/>
              <a:t>-2</a:t>
            </a:r>
            <a:r>
              <a:rPr lang="en-US" dirty="0"/>
              <a:t>/ (9.541992x10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</a:t>
            </a:r>
            <a:r>
              <a:rPr lang="en-US" dirty="0"/>
              <a:t>)]*(-2.575991x10</a:t>
            </a:r>
            <a:r>
              <a:rPr lang="en-US" baseline="30000" dirty="0"/>
              <a:t>-14</a:t>
            </a:r>
            <a:r>
              <a:rPr lang="en-US" dirty="0"/>
              <a:t> 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 = 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2.648344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3045477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009471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Coriolis parameter=   9.541992E-05  for Lat=   41.0       </a:t>
            </a:r>
          </a:p>
          <a:p>
            <a:r>
              <a:rPr lang="en-US" dirty="0"/>
              <a:t>  GARP-based LTHAD=   2.114769E-09  </a:t>
            </a:r>
          </a:p>
          <a:p>
            <a:r>
              <a:rPr lang="en-US" dirty="0"/>
              <a:t>  finite diff-based LTHAD=   </a:t>
            </a:r>
            <a:r>
              <a:rPr lang="en-US" dirty="0">
                <a:solidFill>
                  <a:srgbClr val="FF0000"/>
                </a:solidFill>
              </a:rPr>
              <a:t>2.648344E-09</a:t>
            </a:r>
            <a:r>
              <a:rPr lang="en-US" dirty="0"/>
              <a:t>    </a:t>
            </a:r>
          </a:p>
          <a:p>
            <a:r>
              <a:rPr lang="en-US" dirty="0"/>
              <a:t>    d2tdx2, d2tdy2, </a:t>
            </a:r>
            <a:r>
              <a:rPr lang="en-US" dirty="0" err="1"/>
              <a:t>xnnLTHAD</a:t>
            </a:r>
            <a:r>
              <a:rPr lang="en-US" dirty="0"/>
              <a:t>=   5.486429E-14  -8.062420E-14 -2.575991E-14</a:t>
            </a:r>
          </a:p>
        </p:txBody>
      </p:sp>
    </p:spTree>
    <p:extLst>
      <p:ext uri="{BB962C8B-B14F-4D97-AF65-F5344CB8AC3E}">
        <p14:creationId xmlns:p14="http://schemas.microsoft.com/office/powerpoint/2010/main" val="2226714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weather&#10;&#10;Description automatically generated">
            <a:extLst>
              <a:ext uri="{FF2B5EF4-FFF2-40B4-BE49-F238E27FC236}">
                <a16:creationId xmlns:a16="http://schemas.microsoft.com/office/drawing/2014/main" id="{BD505A97-E28E-9E13-7496-731D78729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3" y="82289"/>
            <a:ext cx="8814833" cy="6693421"/>
          </a:xfrm>
          <a:prstGeom prst="rect">
            <a:avLst/>
          </a:prstGeom>
        </p:spPr>
      </p:pic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584325" y="188913"/>
            <a:ext cx="661751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nearly 700 </a:t>
            </a:r>
            <a:r>
              <a:rPr lang="en-US" dirty="0" err="1"/>
              <a:t>hPa</a:t>
            </a:r>
            <a:r>
              <a:rPr lang="en-US" dirty="0"/>
              <a:t> LAD (x 10</a:t>
            </a:r>
            <a:r>
              <a:rPr lang="en-US" baseline="30000" dirty="0"/>
              <a:t>-13 </a:t>
            </a:r>
            <a:r>
              <a:rPr lang="en-US" dirty="0"/>
              <a:t>units);  positive at 18Z position</a:t>
            </a:r>
            <a:endParaRPr lang="en-US" baseline="30000" dirty="0"/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5715000" y="457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1954677" y="5410200"/>
            <a:ext cx="525175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Symbol" pitchFamily="18" charset="2"/>
              </a:rPr>
              <a:t>+</a:t>
            </a:r>
            <a:r>
              <a:rPr lang="en-US" dirty="0"/>
              <a:t>2.648344 x 10</a:t>
            </a:r>
            <a:r>
              <a:rPr lang="en-US" baseline="30000" dirty="0"/>
              <a:t>-9</a:t>
            </a:r>
            <a:r>
              <a:rPr lang="en-US" dirty="0"/>
              <a:t> s</a:t>
            </a:r>
            <a:r>
              <a:rPr lang="en-US" baseline="30000" dirty="0"/>
              <a:t>-2 </a:t>
            </a:r>
            <a:r>
              <a:rPr lang="en-US" dirty="0"/>
              <a:t>* 85% = </a:t>
            </a:r>
            <a:r>
              <a:rPr lang="en-US" b="1" dirty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2.251092</a:t>
            </a:r>
            <a:r>
              <a:rPr lang="en-US" dirty="0">
                <a:solidFill>
                  <a:srgbClr val="FF0000"/>
                </a:solidFill>
              </a:rPr>
              <a:t>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dirty="0"/>
              <a:t> 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837641" y="6456900"/>
            <a:ext cx="746871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a </a:t>
            </a:r>
            <a:r>
              <a:rPr lang="en-US" b="1" dirty="0"/>
              <a:t>negative</a:t>
            </a:r>
            <a:r>
              <a:rPr lang="en-US" dirty="0"/>
              <a:t> LAD contribution to cyclogenesis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F2CFAD-864C-C5A8-DE7D-9A711AE9646E}"/>
              </a:ext>
            </a:extLst>
          </p:cNvPr>
          <p:cNvSpPr txBox="1"/>
          <p:nvPr/>
        </p:nvSpPr>
        <p:spPr>
          <a:xfrm>
            <a:off x="5105400" y="2113949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A41AC401-E006-1A80-D153-04906C333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73145"/>
            <a:ext cx="8787401" cy="6711709"/>
          </a:xfrm>
          <a:prstGeom prst="rect">
            <a:avLst/>
          </a:prstGeom>
        </p:spPr>
      </p:pic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1584325" y="188913"/>
            <a:ext cx="562205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nearly LDIA; latent heat release at 18Z position</a:t>
            </a:r>
            <a:endParaRPr lang="en-US" baseline="30000" dirty="0"/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1962952" y="5410200"/>
            <a:ext cx="517641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2.251092 x 10</a:t>
            </a:r>
            <a:r>
              <a:rPr lang="en-US" baseline="30000" dirty="0"/>
              <a:t>-9</a:t>
            </a:r>
            <a:r>
              <a:rPr lang="en-US" dirty="0"/>
              <a:t> s</a:t>
            </a:r>
            <a:r>
              <a:rPr lang="en-US" baseline="30000" dirty="0"/>
              <a:t>-2</a:t>
            </a:r>
            <a:r>
              <a:rPr lang="en-US" dirty="0"/>
              <a:t> </a:t>
            </a:r>
            <a:r>
              <a:rPr lang="en-US" baseline="30000" dirty="0"/>
              <a:t> </a:t>
            </a:r>
            <a:r>
              <a:rPr lang="en-US" dirty="0"/>
              <a:t>* 70% = </a:t>
            </a:r>
            <a:r>
              <a:rPr lang="en-US" dirty="0">
                <a:solidFill>
                  <a:srgbClr val="FF0000"/>
                </a:solidFill>
              </a:rPr>
              <a:t>+1.575765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baseline="300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0588" y="6477457"/>
            <a:ext cx="3042821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b="1" dirty="0"/>
              <a:t>ω</a:t>
            </a:r>
            <a:r>
              <a:rPr lang="en-US" b="1" dirty="0"/>
              <a:t> &lt; 0 </a:t>
            </a:r>
            <a:r>
              <a:rPr lang="en-US" b="1" dirty="0" err="1"/>
              <a:t>mb</a:t>
            </a:r>
            <a:r>
              <a:rPr lang="en-US" b="1" dirty="0"/>
              <a:t> s</a:t>
            </a:r>
            <a:r>
              <a:rPr lang="en-US" b="1" baseline="30000" dirty="0"/>
              <a:t>-1</a:t>
            </a:r>
            <a:r>
              <a:rPr lang="en-US" b="1" dirty="0"/>
              <a:t> </a:t>
            </a:r>
            <a:r>
              <a:rPr lang="en-US" dirty="0"/>
              <a:t>&amp; </a:t>
            </a:r>
            <a:r>
              <a:rPr lang="en-US" dirty="0">
                <a:solidFill>
                  <a:srgbClr val="FF0000"/>
                </a:solidFill>
              </a:rPr>
              <a:t>RH &gt; 70%!!!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26431D-AEC5-A36C-8EF9-76A023F27896}"/>
              </a:ext>
            </a:extLst>
          </p:cNvPr>
          <p:cNvSpPr txBox="1"/>
          <p:nvPr/>
        </p:nvSpPr>
        <p:spPr>
          <a:xfrm>
            <a:off x="5105400" y="2113949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8931</TotalTime>
  <Words>438</Words>
  <Application>Microsoft Office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Microsoft JhengHei UI Light</vt:lpstr>
      <vt:lpstr>Arial</vt:lpstr>
      <vt:lpstr>Calibri</vt:lpstr>
      <vt:lpstr>Symbol</vt:lpstr>
      <vt:lpstr>Default Design</vt:lpstr>
      <vt:lpstr>1000 hPa Z/Geo Rel Vort at t0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Calculations</vt:lpstr>
      <vt:lpstr>300 hPa Z, Div at t0</vt:lpstr>
      <vt:lpstr>300 hPa Z, GAVA at t0</vt:lpstr>
      <vt:lpstr>300 hPa Z, Temp Adv at t0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Miller</dc:creator>
  <cp:lastModifiedBy>Doug Miller</cp:lastModifiedBy>
  <cp:revision>377</cp:revision>
  <cp:lastPrinted>1601-01-01T00:00:00Z</cp:lastPrinted>
  <dcterms:created xsi:type="dcterms:W3CDTF">1601-01-01T00:00:00Z</dcterms:created>
  <dcterms:modified xsi:type="dcterms:W3CDTF">2024-04-11T19:57:23Z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