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60" r:id="rId4"/>
    <p:sldId id="257" r:id="rId5"/>
    <p:sldId id="301" r:id="rId6"/>
    <p:sldId id="302" r:id="rId7"/>
    <p:sldId id="303" r:id="rId8"/>
    <p:sldId id="262" r:id="rId9"/>
    <p:sldId id="275" r:id="rId10"/>
    <p:sldId id="269" r:id="rId11"/>
    <p:sldId id="300" r:id="rId12"/>
    <p:sldId id="293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691FBEB0-BB7D-0A84-2931-EED548B47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A3D9-5506-EBB1-6E77-29B834D7CFA1}"/>
              </a:ext>
            </a:extLst>
          </p:cNvPr>
          <p:cNvSpPr txBox="1"/>
          <p:nvPr/>
        </p:nvSpPr>
        <p:spPr>
          <a:xfrm>
            <a:off x="3429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831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15.6079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∂GRV/∂t</a:t>
            </a:r>
          </a:p>
          <a:p>
            <a:r>
              <a:rPr lang="en-US" dirty="0"/>
              <a:t>= [(39.00 – {32.01}])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+3.23611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</a:t>
            </a:r>
            <a:r>
              <a:rPr lang="en-US" b="1" dirty="0">
                <a:latin typeface="Symbol" panose="05050102010706020507" pitchFamily="18" charset="2"/>
              </a:rPr>
              <a:t>+</a:t>
            </a:r>
            <a:r>
              <a:rPr lang="en-US" dirty="0"/>
              <a:t>4.8230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65357FFA-E9F8-64E3-A5F9-69F7CBA9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83313-BF31-F367-E60F-F1F0C1236235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73DE9900-B54F-7AFE-6DC2-4F60A276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-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9EE42-C783-D954-61CF-7991685D23BB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31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2AB3BB1-89D7-769D-0448-0B3628EB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3450" y="4724400"/>
            <a:ext cx="24320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+, ~0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5D941-4E02-E6CE-C147-CC25BFD7C439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A621F983-86EC-FEC9-8B96-21419166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9CC89-1619-B35F-5063-132DFA320362}"/>
              </a:ext>
            </a:extLst>
          </p:cNvPr>
          <p:cNvSpPr txBox="1"/>
          <p:nvPr/>
        </p:nvSpPr>
        <p:spPr>
          <a:xfrm>
            <a:off x="3429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15BA3-66D5-B877-5A84-6474A49CBFD9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192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FEE90AB3-713E-FF42-8AEF-8C1C5630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36946" y="91137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00Z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62400" y="5497513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1.00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78060" y="6324600"/>
            <a:ext cx="55878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negative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765D0-2056-C7FC-6162-06D078C85C52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hart&#10;&#10;Description automatically generated">
            <a:extLst>
              <a:ext uri="{FF2B5EF4-FFF2-40B4-BE49-F238E27FC236}">
                <a16:creationId xmlns:a16="http://schemas.microsoft.com/office/drawing/2014/main" id="{7553E038-3097-6D6B-453E-689F9CD7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00Z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700313" y="5486400"/>
            <a:ext cx="780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(9.445839x10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)]*(-2.234 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2.32016 x 10</a:t>
            </a:r>
            <a:r>
              <a:rPr lang="en-US" baseline="30000" dirty="0">
                <a:solidFill>
                  <a:srgbClr val="FF0000"/>
                </a:solidFill>
              </a:rPr>
              <a:t>-8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EF95F-D070-3E88-A8FE-04084E5572C6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3CE7F12D-8839-F83E-03E8-CCAD2E1E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82289"/>
            <a:ext cx="9016002" cy="6693421"/>
          </a:xfrm>
          <a:prstGeom prst="rect">
            <a:avLst/>
          </a:prstGeom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26250" y="762000"/>
            <a:ext cx="202565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18Z nearly LTHAD (x 10</a:t>
            </a:r>
            <a:r>
              <a:rPr lang="en-US" strike="sngStrike" baseline="30000" dirty="0"/>
              <a:t>-13 </a:t>
            </a:r>
            <a:r>
              <a:rPr lang="en-US" strike="sngStrike" dirty="0"/>
              <a:t>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); negative at 00Z position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So, multiply by –g/</a:t>
            </a:r>
            <a:r>
              <a:rPr lang="en-US" i="1" strike="sngStrike" dirty="0"/>
              <a:t>f</a:t>
            </a:r>
            <a:r>
              <a:rPr lang="en-US" strike="sngStrike" dirty="0"/>
              <a:t>, giving a </a:t>
            </a:r>
            <a:r>
              <a:rPr lang="en-US" b="1" strike="sngStrike" dirty="0"/>
              <a:t>positive</a:t>
            </a:r>
            <a:r>
              <a:rPr lang="en-US" strike="sngStrike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4B0E8-2551-987C-2FD8-FADD3F90B0DA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2C10927E-F3F7-C0BD-9A2B-6941F18C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13" y="5486400"/>
            <a:ext cx="780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-[9.81 m s</a:t>
            </a:r>
            <a:r>
              <a:rPr lang="en-US" strike="sngStrike" baseline="30000" dirty="0"/>
              <a:t>-2</a:t>
            </a:r>
            <a:r>
              <a:rPr lang="en-US" strike="sngStrike" dirty="0"/>
              <a:t>/ (9.445839x10</a:t>
            </a:r>
            <a:r>
              <a:rPr lang="en-US" strike="sngStrike" baseline="30000" dirty="0"/>
              <a:t>-5</a:t>
            </a:r>
            <a:r>
              <a:rPr lang="en-US" strike="sngStrike" dirty="0"/>
              <a:t> s</a:t>
            </a:r>
            <a:r>
              <a:rPr lang="en-US" strike="sngStrike" baseline="30000" dirty="0"/>
              <a:t>-1</a:t>
            </a:r>
            <a:r>
              <a:rPr lang="en-US" strike="sngStrike" dirty="0"/>
              <a:t>)]*(-2.234 x10</a:t>
            </a:r>
            <a:r>
              <a:rPr lang="en-US" strike="sngStrike" baseline="30000" dirty="0"/>
              <a:t>-13</a:t>
            </a:r>
            <a:r>
              <a:rPr lang="en-US" strike="sngStrike" dirty="0"/>
              <a:t> 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 = </a:t>
            </a:r>
            <a:r>
              <a:rPr lang="en-US" b="1" strike="sngStrike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trike="sngStrike" dirty="0">
                <a:solidFill>
                  <a:srgbClr val="FF0000"/>
                </a:solidFill>
              </a:rPr>
              <a:t>2.32016 x 10</a:t>
            </a:r>
            <a:r>
              <a:rPr lang="en-US" strike="sngStrike" baseline="30000" dirty="0">
                <a:solidFill>
                  <a:srgbClr val="FF0000"/>
                </a:solidFill>
              </a:rPr>
              <a:t>-8</a:t>
            </a:r>
            <a:r>
              <a:rPr lang="en-US" strike="sngStrike" dirty="0">
                <a:solidFill>
                  <a:srgbClr val="FF0000"/>
                </a:solidFill>
              </a:rPr>
              <a:t> s</a:t>
            </a:r>
            <a:r>
              <a:rPr lang="en-US" strike="sngStrike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49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0.5</a:t>
            </a:r>
            <a:r>
              <a:rPr lang="en-US" baseline="30000" dirty="0"/>
              <a:t>o</a:t>
            </a:r>
            <a:r>
              <a:rPr lang="en-US" dirty="0"/>
              <a:t> long. = 84.41 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+4.18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+3.82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7620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+4.32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+2.91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+4.16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00Z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92" y="5516821"/>
            <a:ext cx="79512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(9.445839x10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)]*(-2.1466x10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2.2293 x 10</a:t>
            </a:r>
            <a:r>
              <a:rPr lang="en-US" baseline="30000" dirty="0">
                <a:solidFill>
                  <a:srgbClr val="FF0000"/>
                </a:solidFill>
              </a:rPr>
              <a:t>-8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Coriolis parameter=   9.445839E-005  for Lat=   40.5</a:t>
            </a:r>
          </a:p>
          <a:p>
            <a:r>
              <a:rPr lang="en-US" dirty="0"/>
              <a:t>  GARP-based LTHAD=   2.320165E-008</a:t>
            </a:r>
          </a:p>
          <a:p>
            <a:r>
              <a:rPr lang="en-US" dirty="0"/>
              <a:t>  finite diff-based LTHAD=   </a:t>
            </a:r>
            <a:r>
              <a:rPr lang="en-US" dirty="0">
                <a:solidFill>
                  <a:srgbClr val="FF0000"/>
                </a:solidFill>
              </a:rPr>
              <a:t>2.229317E-008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-8.845564E-014  -1.262005E-013  -2.146562E-013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508A886C-CD7D-3BE1-ADBB-04A8ABDD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175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 positive at 00Z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095999" y="5410200"/>
            <a:ext cx="49519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+</a:t>
            </a:r>
            <a:r>
              <a:rPr lang="en-US" dirty="0"/>
              <a:t>2.2293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1.89492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-8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37641" y="6456900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9A141-E894-DBC6-783B-73D10B956BB6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7CF7CD8-DA49-694E-CE32-A9D6AF7F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6220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LDIA; latent heat release at 00Z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62950" y="5410200"/>
            <a:ext cx="521809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1.89492 x 10</a:t>
            </a:r>
            <a:r>
              <a:rPr lang="en-US" baseline="30000" dirty="0"/>
              <a:t>-10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+1.326444 x 10</a:t>
            </a:r>
            <a:r>
              <a:rPr lang="en-US" baseline="30000" dirty="0">
                <a:solidFill>
                  <a:srgbClr val="FF0000"/>
                </a:solidFill>
              </a:rPr>
              <a:t>-8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588" y="6477457"/>
            <a:ext cx="30428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/>
              <a:t> &lt; 0 </a:t>
            </a:r>
            <a:r>
              <a:rPr lang="en-US" b="1" dirty="0" err="1"/>
              <a:t>mb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RH &gt; 70%!!!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72F4-F55A-FF6F-F02B-866A868524A4}"/>
              </a:ext>
            </a:extLst>
          </p:cNvPr>
          <p:cNvSpPr txBox="1"/>
          <p:nvPr/>
        </p:nvSpPr>
        <p:spPr>
          <a:xfrm>
            <a:off x="3664377" y="211255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443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 UI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353</cp:revision>
  <cp:lastPrinted>1601-01-01T00:00:00Z</cp:lastPrinted>
  <dcterms:created xsi:type="dcterms:W3CDTF">1601-01-01T00:00:00Z</dcterms:created>
  <dcterms:modified xsi:type="dcterms:W3CDTF">2024-04-11T19:43:26Z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