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5" r:id="rId2"/>
    <p:sldId id="306" r:id="rId3"/>
    <p:sldId id="260" r:id="rId4"/>
    <p:sldId id="257" r:id="rId5"/>
    <p:sldId id="262" r:id="rId6"/>
    <p:sldId id="275" r:id="rId7"/>
    <p:sldId id="269" r:id="rId8"/>
    <p:sldId id="307" r:id="rId9"/>
    <p:sldId id="308" r:id="rId10"/>
    <p:sldId id="309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8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6AA1E-6844-4D73-932A-BE8BE7CC31C9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5E923-8565-4FBC-9295-6E87E81F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71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C4585-6093-40AF-8C85-4580CD659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EC10C-BC37-4FCC-A171-073543876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8A958-11C9-45CD-8DE3-EC572B023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769F5-8A76-47AB-8D56-69B6CF5B2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79B9C-A226-4BDA-8B0D-0CC132DC8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D6531-16C6-4FF3-AD20-F7086A52E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94F25-EFD2-415F-BA56-3FFA2B729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93AB8-07B2-4FB0-A993-C46300138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2A316-31FD-4AB6-83D6-859F64EFA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85488-A6C0-4A6C-B098-D79C71546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CF1D2-7428-4E34-B641-24011DFC0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C715F35-7EE9-4419-9E1A-657E55921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weather conditions&#10;&#10;Description automatically generated with medium confidence">
            <a:extLst>
              <a:ext uri="{FF2B5EF4-FFF2-40B4-BE49-F238E27FC236}">
                <a16:creationId xmlns:a16="http://schemas.microsoft.com/office/drawing/2014/main" id="{FD6E37DC-6009-B165-E238-4BA1A2292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543"/>
            <a:ext cx="9144000" cy="6160914"/>
          </a:xfrm>
          <a:prstGeom prst="rect">
            <a:avLst/>
          </a:prstGeom>
        </p:spPr>
      </p:pic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dirty="0"/>
              <a:t>1000 </a:t>
            </a:r>
            <a:r>
              <a:rPr lang="en-US" dirty="0" err="1"/>
              <a:t>hPa</a:t>
            </a:r>
            <a:r>
              <a:rPr lang="en-US" dirty="0"/>
              <a:t> Z/Geo </a:t>
            </a:r>
            <a:r>
              <a:rPr lang="en-US" dirty="0" err="1"/>
              <a:t>Rel</a:t>
            </a:r>
            <a:r>
              <a:rPr lang="en-US" dirty="0"/>
              <a:t> </a:t>
            </a:r>
            <a:r>
              <a:rPr lang="en-US" dirty="0" err="1"/>
              <a:t>Vort</a:t>
            </a:r>
            <a:r>
              <a:rPr lang="en-US" dirty="0"/>
              <a:t> at t0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143D78-AD58-5AA5-A1EA-ECEA39695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209800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57CE6F-A3D5-3EBC-4423-C5A32AF6F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209800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915349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the earth&#10;&#10;Description automatically generated">
            <a:extLst>
              <a:ext uri="{FF2B5EF4-FFF2-40B4-BE49-F238E27FC236}">
                <a16:creationId xmlns:a16="http://schemas.microsoft.com/office/drawing/2014/main" id="{BE49A715-0DA3-11B7-A096-2788A9F7D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95"/>
            <a:ext cx="9144000" cy="6143210"/>
          </a:xfrm>
          <a:prstGeom prst="rect">
            <a:avLst/>
          </a:prstGeom>
        </p:spPr>
      </p:pic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300 hPa Z, Temp Adv at t0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949C28-A25C-4A98-9979-6AD520C8438B}"/>
              </a:ext>
            </a:extLst>
          </p:cNvPr>
          <p:cNvSpPr txBox="1"/>
          <p:nvPr/>
        </p:nvSpPr>
        <p:spPr>
          <a:xfrm>
            <a:off x="7086600" y="4267200"/>
            <a:ext cx="10326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[</a:t>
            </a:r>
            <a:r>
              <a:rPr lang="en-US" sz="6000" b="1" dirty="0">
                <a:latin typeface="Symbol" panose="05050102010706020507" pitchFamily="18" charset="2"/>
              </a:rPr>
              <a:t>+</a:t>
            </a:r>
            <a:r>
              <a:rPr lang="en-US" sz="6000" dirty="0"/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03210C-D1B0-3411-61A5-826CD7FA4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209800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weather conditions&#10;&#10;Description automatically generated with medium confidence">
            <a:extLst>
              <a:ext uri="{FF2B5EF4-FFF2-40B4-BE49-F238E27FC236}">
                <a16:creationId xmlns:a16="http://schemas.microsoft.com/office/drawing/2014/main" id="{2A293D3F-D527-1AFA-7298-094084B1D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543"/>
            <a:ext cx="9144000" cy="6160914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1000 </a:t>
            </a: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hPa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Z/Geo </a:t>
            </a: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Rel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Vort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at t1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AC1203-381B-4C17-EC99-DF51EDB28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209800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172361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earth&#10;&#10;Description automatically generated">
            <a:extLst>
              <a:ext uri="{FF2B5EF4-FFF2-40B4-BE49-F238E27FC236}">
                <a16:creationId xmlns:a16="http://schemas.microsoft.com/office/drawing/2014/main" id="{FC5CDEB0-74BB-C4E5-4F41-671CDCDFD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95"/>
            <a:ext cx="9144000" cy="6143210"/>
          </a:xfrm>
          <a:prstGeom prst="rect">
            <a:avLst/>
          </a:prstGeom>
        </p:spPr>
      </p:pic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524000" y="188913"/>
            <a:ext cx="490339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12Z GAVA (x 10</a:t>
            </a:r>
            <a:r>
              <a:rPr lang="en-US" baseline="30000" dirty="0"/>
              <a:t>-9 </a:t>
            </a:r>
            <a:r>
              <a:rPr lang="en-US" dirty="0"/>
              <a:t>s</a:t>
            </a:r>
            <a:r>
              <a:rPr lang="en-US" baseline="30000" dirty="0"/>
              <a:t>-2</a:t>
            </a:r>
            <a:r>
              <a:rPr lang="en-US" dirty="0"/>
              <a:t>); </a:t>
            </a:r>
            <a:r>
              <a:rPr lang="en-US" b="1" dirty="0"/>
              <a:t>positive</a:t>
            </a:r>
            <a:r>
              <a:rPr lang="en-US" dirty="0"/>
              <a:t> at 18Z position</a:t>
            </a:r>
            <a:endParaRPr lang="en-US" baseline="30000" dirty="0"/>
          </a:p>
        </p:txBody>
      </p:sp>
      <p:sp>
        <p:nvSpPr>
          <p:cNvPr id="15363" name="Line 5"/>
          <p:cNvSpPr>
            <a:spLocks noChangeShapeType="1"/>
          </p:cNvSpPr>
          <p:nvPr/>
        </p:nvSpPr>
        <p:spPr bwMode="auto">
          <a:xfrm>
            <a:off x="3962400" y="533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3779955" y="5410200"/>
            <a:ext cx="171232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12.4 x</a:t>
            </a:r>
            <a:r>
              <a:rPr lang="en-US" dirty="0">
                <a:solidFill>
                  <a:srgbClr val="FF0000"/>
                </a:solidFill>
              </a:rPr>
              <a:t>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726765" y="6315162"/>
            <a:ext cx="552375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Giving a </a:t>
            </a:r>
            <a:r>
              <a:rPr lang="en-US" b="1" dirty="0"/>
              <a:t>positive</a:t>
            </a:r>
            <a:r>
              <a:rPr lang="en-US" dirty="0"/>
              <a:t> GAVA contribution to cyclogenesis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F29DF9-0E6B-0ED3-8F2E-0EE6A482F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209800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weather map&#10;&#10;Description automatically generated">
            <a:extLst>
              <a:ext uri="{FF2B5EF4-FFF2-40B4-BE49-F238E27FC236}">
                <a16:creationId xmlns:a16="http://schemas.microsoft.com/office/drawing/2014/main" id="{50C72254-2AF5-FB9E-A36F-1D302E54B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543"/>
            <a:ext cx="9144000" cy="6160914"/>
          </a:xfrm>
          <a:prstGeom prst="rect">
            <a:avLst/>
          </a:prstGeom>
        </p:spPr>
      </p:pic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1524000" y="188913"/>
            <a:ext cx="615476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12Z nearly LTHAD (x 10</a:t>
            </a:r>
            <a:r>
              <a:rPr lang="en-US" baseline="30000" dirty="0"/>
              <a:t>-13 </a:t>
            </a:r>
            <a:r>
              <a:rPr lang="en-US" dirty="0"/>
              <a:t>m</a:t>
            </a:r>
            <a:r>
              <a:rPr lang="en-US" baseline="30000" dirty="0"/>
              <a:t>-1</a:t>
            </a:r>
            <a:r>
              <a:rPr lang="en-US" dirty="0"/>
              <a:t>s</a:t>
            </a:r>
            <a:r>
              <a:rPr lang="en-US" baseline="30000" dirty="0"/>
              <a:t>-1</a:t>
            </a:r>
            <a:r>
              <a:rPr lang="en-US" dirty="0"/>
              <a:t>); negative at 18Z position</a:t>
            </a:r>
          </a:p>
        </p:txBody>
      </p:sp>
      <p:sp>
        <p:nvSpPr>
          <p:cNvPr id="16387" name="Line 6"/>
          <p:cNvSpPr>
            <a:spLocks noChangeShapeType="1"/>
          </p:cNvSpPr>
          <p:nvPr/>
        </p:nvSpPr>
        <p:spPr bwMode="auto">
          <a:xfrm>
            <a:off x="5105400" y="533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680550" y="5410200"/>
            <a:ext cx="8233857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-[9.81 m s</a:t>
            </a:r>
            <a:r>
              <a:rPr lang="en-US" baseline="30000" dirty="0"/>
              <a:t>-2</a:t>
            </a:r>
            <a:r>
              <a:rPr lang="en-US" dirty="0"/>
              <a:t>/ (12.9011x10</a:t>
            </a:r>
            <a:r>
              <a:rPr lang="en-US" baseline="30000" dirty="0"/>
              <a:t>-5</a:t>
            </a:r>
            <a:r>
              <a:rPr lang="en-US" dirty="0"/>
              <a:t> s</a:t>
            </a:r>
            <a:r>
              <a:rPr lang="en-US" baseline="30000" dirty="0"/>
              <a:t>-1</a:t>
            </a:r>
            <a:r>
              <a:rPr lang="en-US" dirty="0"/>
              <a:t>)]*(-0. -0.91502x10</a:t>
            </a:r>
            <a:r>
              <a:rPr lang="en-US" baseline="30000" dirty="0"/>
              <a:t>-13</a:t>
            </a:r>
            <a:r>
              <a:rPr lang="en-US" dirty="0"/>
              <a:t> m</a:t>
            </a:r>
            <a:r>
              <a:rPr lang="en-US" baseline="30000" dirty="0"/>
              <a:t>-1</a:t>
            </a:r>
            <a:r>
              <a:rPr lang="en-US" dirty="0"/>
              <a:t>s</a:t>
            </a:r>
            <a:r>
              <a:rPr lang="en-US" baseline="30000" dirty="0"/>
              <a:t>-1</a:t>
            </a:r>
            <a:r>
              <a:rPr lang="en-US" dirty="0"/>
              <a:t>) = </a:t>
            </a:r>
            <a:r>
              <a:rPr lang="en-US" b="1" dirty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dirty="0">
                <a:solidFill>
                  <a:srgbClr val="FF0000"/>
                </a:solidFill>
              </a:rPr>
              <a:t>6.95780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990600" y="6338888"/>
            <a:ext cx="763112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So, multiply by –g/</a:t>
            </a:r>
            <a:r>
              <a:rPr lang="en-US" i="1" dirty="0"/>
              <a:t>f</a:t>
            </a:r>
            <a:r>
              <a:rPr lang="en-US" dirty="0"/>
              <a:t>, giving a </a:t>
            </a:r>
            <a:r>
              <a:rPr lang="en-US" b="1" dirty="0"/>
              <a:t>positive</a:t>
            </a:r>
            <a:r>
              <a:rPr lang="en-US" dirty="0"/>
              <a:t> LTHAD contribution to cyclogenesis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8A3DB8-89C8-2630-9FE4-286703277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209800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ather map&#10;&#10;Description automatically generated">
            <a:extLst>
              <a:ext uri="{FF2B5EF4-FFF2-40B4-BE49-F238E27FC236}">
                <a16:creationId xmlns:a16="http://schemas.microsoft.com/office/drawing/2014/main" id="{0204002E-5023-DAEE-A943-3ECD96015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95"/>
            <a:ext cx="9144000" cy="6143210"/>
          </a:xfrm>
          <a:prstGeom prst="rect">
            <a:avLst/>
          </a:prstGeom>
        </p:spPr>
      </p:pic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584325" y="188913"/>
            <a:ext cx="669446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12Z nearly 700 </a:t>
            </a:r>
            <a:r>
              <a:rPr lang="en-US" dirty="0" err="1"/>
              <a:t>hPa</a:t>
            </a:r>
            <a:r>
              <a:rPr lang="en-US" dirty="0"/>
              <a:t> LAD (x 10</a:t>
            </a:r>
            <a:r>
              <a:rPr lang="en-US" baseline="30000" dirty="0"/>
              <a:t>-13 </a:t>
            </a:r>
            <a:r>
              <a:rPr lang="en-US" dirty="0"/>
              <a:t>units); negative at 18Z position</a:t>
            </a:r>
            <a:endParaRPr lang="en-US" baseline="30000" dirty="0"/>
          </a:p>
        </p:txBody>
      </p:sp>
      <p:sp>
        <p:nvSpPr>
          <p:cNvPr id="17411" name="Line 4"/>
          <p:cNvSpPr>
            <a:spLocks noChangeShapeType="1"/>
          </p:cNvSpPr>
          <p:nvPr/>
        </p:nvSpPr>
        <p:spPr bwMode="auto">
          <a:xfrm>
            <a:off x="5715000" y="484632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2634035" y="5410200"/>
            <a:ext cx="486864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6.95780 x 10</a:t>
            </a:r>
            <a:r>
              <a:rPr lang="en-US" baseline="30000" dirty="0"/>
              <a:t>-9</a:t>
            </a:r>
            <a:r>
              <a:rPr lang="en-US" dirty="0"/>
              <a:t> s</a:t>
            </a:r>
            <a:r>
              <a:rPr lang="en-US" baseline="30000" dirty="0"/>
              <a:t>-2 </a:t>
            </a:r>
            <a:r>
              <a:rPr lang="en-US" dirty="0"/>
              <a:t>* 85% = </a:t>
            </a:r>
            <a:r>
              <a:rPr lang="en-US" b="1" dirty="0">
                <a:solidFill>
                  <a:srgbClr val="FF0000"/>
                </a:solidFill>
                <a:latin typeface="Symbol" panose="05050102010706020507" pitchFamily="18" charset="2"/>
              </a:rPr>
              <a:t>+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dirty="0">
                <a:solidFill>
                  <a:srgbClr val="FF0000"/>
                </a:solidFill>
              </a:rPr>
              <a:t>.91413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  <a:r>
              <a:rPr lang="en-US" dirty="0"/>
              <a:t> 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1136650" y="6338888"/>
            <a:ext cx="734047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So, multiply by –g/</a:t>
            </a:r>
            <a:r>
              <a:rPr lang="en-US" i="1" dirty="0"/>
              <a:t>f</a:t>
            </a:r>
            <a:r>
              <a:rPr lang="en-US" dirty="0"/>
              <a:t>, giving a </a:t>
            </a:r>
            <a:r>
              <a:rPr lang="en-US" b="1" dirty="0"/>
              <a:t>positive</a:t>
            </a:r>
            <a:r>
              <a:rPr lang="en-US" dirty="0"/>
              <a:t> LAD contribution to cyclogenesis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2F0F0D-1CF4-F679-B70A-9767E728A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209800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world&#10;&#10;Description automatically generated">
            <a:extLst>
              <a:ext uri="{FF2B5EF4-FFF2-40B4-BE49-F238E27FC236}">
                <a16:creationId xmlns:a16="http://schemas.microsoft.com/office/drawing/2014/main" id="{754C0B11-DE3B-03C6-4174-F00D8A6C8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543"/>
            <a:ext cx="9144000" cy="6160914"/>
          </a:xfrm>
          <a:prstGeom prst="rect">
            <a:avLst/>
          </a:prstGeom>
        </p:spPr>
      </p:pic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1584325" y="188913"/>
            <a:ext cx="586570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12Z nearly LDIA; NO latent heat release at 18Z position</a:t>
            </a:r>
            <a:endParaRPr lang="en-US" baseline="30000" dirty="0"/>
          </a:p>
        </p:txBody>
      </p:sp>
      <p:sp>
        <p:nvSpPr>
          <p:cNvPr id="18436" name="Text Box 9"/>
          <p:cNvSpPr txBox="1">
            <a:spLocks noChangeArrowheads="1"/>
          </p:cNvSpPr>
          <p:nvPr/>
        </p:nvSpPr>
        <p:spPr bwMode="auto">
          <a:xfrm>
            <a:off x="2383868" y="5410200"/>
            <a:ext cx="440697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5.91413 x 10</a:t>
            </a:r>
            <a:r>
              <a:rPr lang="en-US" baseline="30000" dirty="0"/>
              <a:t>-9</a:t>
            </a:r>
            <a:r>
              <a:rPr lang="en-US" dirty="0"/>
              <a:t> s</a:t>
            </a:r>
            <a:r>
              <a:rPr lang="en-US" baseline="30000" dirty="0"/>
              <a:t>-2</a:t>
            </a:r>
            <a:r>
              <a:rPr lang="en-US" dirty="0"/>
              <a:t> </a:t>
            </a:r>
            <a:r>
              <a:rPr lang="en-US" baseline="30000" dirty="0"/>
              <a:t> </a:t>
            </a:r>
            <a:r>
              <a:rPr lang="en-US" dirty="0"/>
              <a:t>* 70% = </a:t>
            </a:r>
            <a:r>
              <a:rPr lang="en-US" dirty="0">
                <a:solidFill>
                  <a:srgbClr val="FF0000"/>
                </a:solidFill>
              </a:rPr>
              <a:t>+0.0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  <a:r>
              <a:rPr lang="en-US" baseline="300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89564" y="6360824"/>
            <a:ext cx="2852063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/>
              <a:t>ω</a:t>
            </a:r>
            <a:r>
              <a:rPr lang="en-US" dirty="0"/>
              <a:t> &lt; 0 m s</a:t>
            </a:r>
            <a:r>
              <a:rPr lang="en-US" baseline="30000" dirty="0"/>
              <a:t>-1</a:t>
            </a:r>
            <a:r>
              <a:rPr lang="en-US" dirty="0"/>
              <a:t> &amp; RH &lt; 70%!!!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438C39-C37C-18E0-61FD-7B6B21E85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209800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Calculations</a:t>
            </a:r>
          </a:p>
        </p:txBody>
      </p:sp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1616075" y="1752600"/>
            <a:ext cx="585152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Sum of terms on RHS = GAVA + LTHAD + LAD + LDIA</a:t>
            </a:r>
          </a:p>
          <a:p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+25.2763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  <a:r>
              <a:rPr lang="en-US" baseline="30000" dirty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Finite difference approximation of LHS = </a:t>
            </a:r>
            <a:r>
              <a:rPr lang="en-US" dirty="0" err="1"/>
              <a:t>dGRV</a:t>
            </a:r>
            <a:r>
              <a:rPr lang="en-US" dirty="0"/>
              <a:t>/</a:t>
            </a:r>
            <a:r>
              <a:rPr lang="en-US" dirty="0" err="1"/>
              <a:t>dt</a:t>
            </a:r>
            <a:endParaRPr lang="en-US" dirty="0"/>
          </a:p>
          <a:p>
            <a:r>
              <a:rPr lang="en-US" dirty="0"/>
              <a:t>= [(26.1 – {3.8}]) x 10</a:t>
            </a:r>
            <a:r>
              <a:rPr lang="en-US" baseline="30000" dirty="0"/>
              <a:t>-5</a:t>
            </a:r>
            <a:r>
              <a:rPr lang="en-US" dirty="0"/>
              <a:t> s</a:t>
            </a:r>
            <a:r>
              <a:rPr lang="en-US" baseline="30000" dirty="0"/>
              <a:t>-1 </a:t>
            </a:r>
            <a:r>
              <a:rPr lang="en-US" dirty="0"/>
              <a:t>] / [6 h * 60 min/h * 60 s/min]</a:t>
            </a:r>
          </a:p>
          <a:p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+10.3241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 </a:t>
            </a:r>
          </a:p>
          <a:p>
            <a:endParaRPr lang="en-US" baseline="30000" dirty="0">
              <a:solidFill>
                <a:srgbClr val="FF0000"/>
              </a:solidFill>
            </a:endParaRPr>
          </a:p>
          <a:p>
            <a:r>
              <a:rPr lang="en-US" dirty="0"/>
              <a:t>RHS </a:t>
            </a:r>
            <a:r>
              <a:rPr lang="en-US"/>
              <a:t>= 2.4483 </a:t>
            </a:r>
            <a:r>
              <a:rPr lang="en-US" dirty="0"/>
              <a:t>x LHS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the earth&#10;&#10;Description automatically generated">
            <a:extLst>
              <a:ext uri="{FF2B5EF4-FFF2-40B4-BE49-F238E27FC236}">
                <a16:creationId xmlns:a16="http://schemas.microsoft.com/office/drawing/2014/main" id="{EE1B7F58-91C5-9105-D655-D8FCCE57E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543"/>
            <a:ext cx="9144000" cy="6160914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300 hPa Z, Div at t0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7B3149-005E-4806-9E39-333373F0C68A}"/>
              </a:ext>
            </a:extLst>
          </p:cNvPr>
          <p:cNvSpPr txBox="1"/>
          <p:nvPr/>
        </p:nvSpPr>
        <p:spPr>
          <a:xfrm>
            <a:off x="7086600" y="4267200"/>
            <a:ext cx="10326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[</a:t>
            </a:r>
            <a:r>
              <a:rPr lang="en-US" sz="6000" b="1" dirty="0">
                <a:latin typeface="Symbol" panose="05050102010706020507" pitchFamily="18" charset="2"/>
              </a:rPr>
              <a:t>+</a:t>
            </a:r>
            <a:r>
              <a:rPr lang="en-US" sz="6000" dirty="0"/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734719-02EE-1FC0-9E9B-65CEA669C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209800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earth&#10;&#10;Description automatically generated">
            <a:extLst>
              <a:ext uri="{FF2B5EF4-FFF2-40B4-BE49-F238E27FC236}">
                <a16:creationId xmlns:a16="http://schemas.microsoft.com/office/drawing/2014/main" id="{A68D7521-5856-ED3F-40E6-8BFBEB2D3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95"/>
            <a:ext cx="9144000" cy="6143210"/>
          </a:xfrm>
          <a:prstGeom prst="rect">
            <a:avLst/>
          </a:prstGeom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300 hPa Z, GAVA at t0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4AC3B3-FBD1-4A94-8167-88A5EC6A28CC}"/>
              </a:ext>
            </a:extLst>
          </p:cNvPr>
          <p:cNvSpPr txBox="1"/>
          <p:nvPr/>
        </p:nvSpPr>
        <p:spPr>
          <a:xfrm>
            <a:off x="7086600" y="4267200"/>
            <a:ext cx="14189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[</a:t>
            </a:r>
            <a:r>
              <a:rPr lang="en-US" sz="6000" b="1" dirty="0">
                <a:latin typeface="Symbol" panose="05050102010706020507" pitchFamily="18" charset="2"/>
              </a:rPr>
              <a:t>~0</a:t>
            </a:r>
            <a:r>
              <a:rPr lang="en-US" sz="6000" dirty="0"/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A0C7DF-C6A0-C256-723E-ED5B2B1D4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209800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7079</TotalTime>
  <Words>270</Words>
  <Application>Microsoft Office PowerPoint</Application>
  <PresentationFormat>On-screen Show (4:3)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Symbol</vt:lpstr>
      <vt:lpstr>Default Design</vt:lpstr>
      <vt:lpstr>1000 hPa Z/Geo Rel Vort at t0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Calculations</vt:lpstr>
      <vt:lpstr>300 hPa Z, Div at t0</vt:lpstr>
      <vt:lpstr>300 hPa Z, GAVA at t0</vt:lpstr>
      <vt:lpstr>300 hPa Z, Temp Adv at t0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Miller</dc:creator>
  <cp:lastModifiedBy>Doug Miller</cp:lastModifiedBy>
  <cp:revision>250</cp:revision>
  <cp:lastPrinted>1601-01-01T00:00:00Z</cp:lastPrinted>
  <dcterms:created xsi:type="dcterms:W3CDTF">1601-01-01T00:00:00Z</dcterms:created>
  <dcterms:modified xsi:type="dcterms:W3CDTF">2024-02-21T14:17:29Z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