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60" r:id="rId4"/>
    <p:sldId id="257" r:id="rId5"/>
    <p:sldId id="301" r:id="rId6"/>
    <p:sldId id="302" r:id="rId7"/>
    <p:sldId id="303" r:id="rId8"/>
    <p:sldId id="262" r:id="rId9"/>
    <p:sldId id="275" r:id="rId10"/>
    <p:sldId id="269" r:id="rId11"/>
    <p:sldId id="300" r:id="rId12"/>
    <p:sldId id="293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9610D002-8DD2-7623-8E5D-DD594B96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1"/>
            <a:ext cx="9144000" cy="645935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A3D9-5506-EBB1-6E77-29B834D7CFA1}"/>
              </a:ext>
            </a:extLst>
          </p:cNvPr>
          <p:cNvSpPr txBox="1"/>
          <p:nvPr/>
        </p:nvSpPr>
        <p:spPr>
          <a:xfrm>
            <a:off x="3429000" y="2438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831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20.28963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∂GRV/∂t</a:t>
            </a:r>
          </a:p>
          <a:p>
            <a:r>
              <a:rPr lang="en-US" dirty="0"/>
              <a:t>= [(66.93 – {14.49}])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+24.27778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</a:t>
            </a:r>
            <a:r>
              <a:rPr lang="en-US" b="1" dirty="0">
                <a:latin typeface="Symbol" panose="05050102010706020507" pitchFamily="18" charset="2"/>
              </a:rPr>
              <a:t>+</a:t>
            </a:r>
            <a:r>
              <a:rPr lang="en-US" dirty="0"/>
              <a:t>0.8357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133A6202-5E25-DCED-5FFE-F5FB1ECE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1"/>
            <a:ext cx="9144000" cy="6459358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AF3DB-4A73-433A-A3E6-3C75BCD7E89C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566B0-4080-2660-AD28-D3E89E13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height of the earth&#10;&#10;Description automatically generated">
            <a:extLst>
              <a:ext uri="{FF2B5EF4-FFF2-40B4-BE49-F238E27FC236}">
                <a16:creationId xmlns:a16="http://schemas.microsoft.com/office/drawing/2014/main" id="{F8CE99AB-D675-65E9-6799-0EA40AEE1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30"/>
            <a:ext cx="9144000" cy="644134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84E20-F754-8C44-2589-50ABFC36ECFD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31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weather&#10;&#10;Description automatically generated">
            <a:extLst>
              <a:ext uri="{FF2B5EF4-FFF2-40B4-BE49-F238E27FC236}">
                <a16:creationId xmlns:a16="http://schemas.microsoft.com/office/drawing/2014/main" id="{7A651E49-C883-538E-372A-C4C4DABF3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30"/>
            <a:ext cx="9144000" cy="6441340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A1A5F-600D-A0B4-88C5-2FF1F424A7D1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68395522-4B8E-BAE4-ED27-948AA16D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1"/>
            <a:ext cx="9144000" cy="6459358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F127B-01F2-0F2D-A3FD-8198465DB703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5308B-EDAA-985A-E3E6-AE7AC032BA58}"/>
              </a:ext>
            </a:extLst>
          </p:cNvPr>
          <p:cNvSpPr txBox="1"/>
          <p:nvPr/>
        </p:nvSpPr>
        <p:spPr>
          <a:xfrm>
            <a:off x="3429000" y="2438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192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399617CE-DA19-00DA-24DD-428A5E35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30"/>
            <a:ext cx="9144000" cy="6441340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36946" y="91137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12Z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35555" y="5562600"/>
            <a:ext cx="222528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15.94912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24600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1C0DE-E32C-9F80-B092-3AE7593AE152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3A31E179-50DF-38E2-2D88-194212FD7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1"/>
            <a:ext cx="9144000" cy="6459358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0136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positive at 12Z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7593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BA955-4470-CDA5-EA17-6260B15716CD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84AD37C-D33C-C1F5-0574-B2C2AC60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72" y="5489594"/>
            <a:ext cx="848822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(8.445982x10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)]*(+0.875204x10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10.165480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F582E6EA-E988-857F-6D28-CBF8CA43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30"/>
            <a:ext cx="9144000" cy="6441340"/>
          </a:xfrm>
          <a:prstGeom prst="rect">
            <a:avLst/>
          </a:prstGeom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26250" y="762000"/>
            <a:ext cx="202565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06Z nearly LTHAD (x 10</a:t>
            </a:r>
            <a:r>
              <a:rPr lang="en-US" strike="sngStrike" baseline="30000" dirty="0"/>
              <a:t>-13 </a:t>
            </a:r>
            <a:r>
              <a:rPr lang="en-US" strike="sngStrike" dirty="0"/>
              <a:t>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); negative at 12Z position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So, multiply by –g/</a:t>
            </a:r>
            <a:r>
              <a:rPr lang="en-US" i="1" strike="sngStrike" dirty="0"/>
              <a:t>f</a:t>
            </a:r>
            <a:r>
              <a:rPr lang="en-US" strike="sngStrike" dirty="0"/>
              <a:t>, giving a </a:t>
            </a:r>
            <a:r>
              <a:rPr lang="en-US" b="1" strike="sngStrike" dirty="0"/>
              <a:t>positive</a:t>
            </a:r>
            <a:r>
              <a:rPr lang="en-US" strike="sngStrike" dirty="0"/>
              <a:t> LTHAD contribution to cyclogenesis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314BE-F2F7-0E69-B388-500F5DAAB675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910F114-8892-58EA-CACD-83C5695A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72" y="5489594"/>
            <a:ext cx="848822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-[9.81 m s</a:t>
            </a:r>
            <a:r>
              <a:rPr lang="en-US" strike="sngStrike" baseline="30000" dirty="0"/>
              <a:t>-2</a:t>
            </a:r>
            <a:r>
              <a:rPr lang="en-US" strike="sngStrike" dirty="0"/>
              <a:t>/ (8.445982x10</a:t>
            </a:r>
            <a:r>
              <a:rPr lang="en-US" strike="sngStrike" baseline="30000" dirty="0"/>
              <a:t>-5</a:t>
            </a:r>
            <a:r>
              <a:rPr lang="en-US" strike="sngStrike" dirty="0"/>
              <a:t> s</a:t>
            </a:r>
            <a:r>
              <a:rPr lang="en-US" strike="sngStrike" baseline="30000" dirty="0"/>
              <a:t>-1</a:t>
            </a:r>
            <a:r>
              <a:rPr lang="en-US" strike="sngStrike" dirty="0"/>
              <a:t>)]*(+0.875204x10</a:t>
            </a:r>
            <a:r>
              <a:rPr lang="en-US" strike="sngStrike" baseline="30000" dirty="0"/>
              <a:t>-13</a:t>
            </a:r>
            <a:r>
              <a:rPr lang="en-US" strike="sngStrike" dirty="0"/>
              <a:t> 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 = </a:t>
            </a:r>
            <a:r>
              <a:rPr lang="en-US" b="1" strike="sngStrike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trike="sngStrike" dirty="0">
                <a:solidFill>
                  <a:srgbClr val="FF0000"/>
                </a:solidFill>
                <a:latin typeface="+mj-lt"/>
              </a:rPr>
              <a:t>10.165480</a:t>
            </a:r>
            <a:r>
              <a:rPr lang="en-US" strike="sngStrike" dirty="0">
                <a:solidFill>
                  <a:srgbClr val="FF0000"/>
                </a:solidFill>
              </a:rPr>
              <a:t> x 10</a:t>
            </a:r>
            <a:r>
              <a:rPr lang="en-US" strike="sngStrike" baseline="30000" dirty="0">
                <a:solidFill>
                  <a:srgbClr val="FF0000"/>
                </a:solidFill>
              </a:rPr>
              <a:t>-9</a:t>
            </a:r>
            <a:r>
              <a:rPr lang="en-US" strike="sngStrike" dirty="0">
                <a:solidFill>
                  <a:srgbClr val="FF0000"/>
                </a:solidFill>
              </a:rPr>
              <a:t> s</a:t>
            </a:r>
            <a:r>
              <a:rPr lang="en-US" strike="sngStrike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49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0.5</a:t>
            </a:r>
            <a:r>
              <a:rPr lang="en-US" baseline="30000" dirty="0"/>
              <a:t>o</a:t>
            </a:r>
            <a:r>
              <a:rPr lang="en-US" dirty="0"/>
              <a:t> long. = 90.37 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+1.08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71045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-1.08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7620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-0.64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+1.48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71045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-3.66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" y="5541353"/>
            <a:ext cx="83792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(8.445982x10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)]*(+8.397725x10</a:t>
            </a:r>
            <a:r>
              <a:rPr lang="en-US" baseline="30000" dirty="0"/>
              <a:t>-14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9.753949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Coriolis parameter=   8.445982E-005  for Lat=   35.5</a:t>
            </a:r>
          </a:p>
          <a:p>
            <a:r>
              <a:rPr lang="en-US" dirty="0"/>
              <a:t>  GARP-based LTHAD=  -1.0165480E-008</a:t>
            </a:r>
          </a:p>
          <a:p>
            <a:r>
              <a:rPr lang="en-US" dirty="0"/>
              <a:t>  finite diff-based LTHAD=  </a:t>
            </a:r>
            <a:r>
              <a:rPr lang="en-US" dirty="0">
                <a:solidFill>
                  <a:srgbClr val="FF0000"/>
                </a:solidFill>
              </a:rPr>
              <a:t>-9.753949E-009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 1.567566E-013  -7.277936E-014 8.3977246E-014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430D311B-7618-B656-C2B9-DEA7C46F7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30"/>
            <a:ext cx="9144000" cy="6441340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7585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 negative at 12Z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954677" y="5410200"/>
            <a:ext cx="525175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+</a:t>
            </a:r>
            <a:r>
              <a:rPr lang="en-US" dirty="0"/>
              <a:t>9.753949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8.290857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37641" y="6456900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5310F-CAE8-78C8-307C-B1A6BB182F4A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3E2BFD72-5971-7B5E-A2C7-1FEFC5AA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1"/>
            <a:ext cx="9144000" cy="6459358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6220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LDIA; latent heat release at 12Z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62952" y="5410200"/>
            <a:ext cx="51764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8.290857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+5.803600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588" y="6477457"/>
            <a:ext cx="30428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/>
              <a:t> &lt; 0 </a:t>
            </a:r>
            <a:r>
              <a:rPr lang="en-US" b="1" dirty="0" err="1"/>
              <a:t>mb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RH &gt; 70%!!!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57EF1-0681-5271-4BBA-74EC45D89E21}"/>
              </a:ext>
            </a:extLst>
          </p:cNvPr>
          <p:cNvSpPr txBox="1"/>
          <p:nvPr/>
        </p:nvSpPr>
        <p:spPr>
          <a:xfrm>
            <a:off x="3810000" y="23622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8992</TotalTime>
  <Words>438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 UI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384</cp:revision>
  <cp:lastPrinted>1601-01-01T00:00:00Z</cp:lastPrinted>
  <dcterms:created xsi:type="dcterms:W3CDTF">1601-01-01T00:00:00Z</dcterms:created>
  <dcterms:modified xsi:type="dcterms:W3CDTF">2024-04-18T17:01:52Z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