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82" r:id="rId3"/>
    <p:sldId id="284" r:id="rId4"/>
    <p:sldId id="327" r:id="rId5"/>
    <p:sldId id="285" r:id="rId6"/>
    <p:sldId id="286" r:id="rId7"/>
    <p:sldId id="287" r:id="rId8"/>
    <p:sldId id="288" r:id="rId9"/>
    <p:sldId id="329" r:id="rId10"/>
    <p:sldId id="290" r:id="rId11"/>
    <p:sldId id="289" r:id="rId12"/>
    <p:sldId id="291" r:id="rId13"/>
    <p:sldId id="292" r:id="rId14"/>
    <p:sldId id="293" r:id="rId15"/>
    <p:sldId id="294" r:id="rId16"/>
    <p:sldId id="295" r:id="rId17"/>
    <p:sldId id="296" r:id="rId18"/>
    <p:sldId id="300" r:id="rId19"/>
    <p:sldId id="298" r:id="rId20"/>
    <p:sldId id="280" r:id="rId21"/>
    <p:sldId id="315" r:id="rId22"/>
    <p:sldId id="330" r:id="rId23"/>
    <p:sldId id="328" r:id="rId24"/>
    <p:sldId id="301" r:id="rId25"/>
    <p:sldId id="318" r:id="rId26"/>
    <p:sldId id="309" r:id="rId27"/>
    <p:sldId id="311" r:id="rId28"/>
    <p:sldId id="312" r:id="rId29"/>
    <p:sldId id="313" r:id="rId30"/>
    <p:sldId id="319" r:id="rId31"/>
    <p:sldId id="323" r:id="rId32"/>
    <p:sldId id="324" r:id="rId33"/>
    <p:sldId id="325" r:id="rId34"/>
    <p:sldId id="320" r:id="rId35"/>
    <p:sldId id="326" r:id="rId36"/>
    <p:sldId id="321" r:id="rId37"/>
    <p:sldId id="322" r:id="rId38"/>
    <p:sldId id="307" r:id="rId39"/>
    <p:sldId id="308" r:id="rId40"/>
    <p:sldId id="331"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94660"/>
  </p:normalViewPr>
  <p:slideViewPr>
    <p:cSldViewPr>
      <p:cViewPr varScale="1">
        <p:scale>
          <a:sx n="110" d="100"/>
          <a:sy n="110" d="100"/>
        </p:scale>
        <p:origin x="13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E7F5F2-21D9-4CD3-B07E-A7325190F16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B0AAC5-A209-4755-A320-3971A25F7B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BBECD0-CD40-4654-BD89-E7A093E22D7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BE6F2E65-9D70-47A7-9745-5922670DCF3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303A779A-DF0F-4C8C-9B1A-B16195288C4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8AF171-AEF7-4FD6-AB2A-84622B0FE02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C816BD-9E91-4BD2-9613-93857B668A3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9DD492-BD47-4DF9-B5A4-07760856DFB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F138882-CA03-45F0-A8A6-2CC9392DC73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1E10571-8B93-4372-92F6-B35484BDCF1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BC4B0E-6492-4BC0-80A3-18640BBC1B7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6C64AC-BC4A-48EC-A728-DF2D259C8C0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C0305E-D9A9-4B76-8804-FC71DFBF40F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2ACD80-FFFA-482D-A37B-59D1E664299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13.bin"/><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wmf"/><Relationship Id="rId5" Type="http://schemas.openxmlformats.org/officeDocument/2006/relationships/oleObject" Target="../embeddings/oleObject18.bin"/><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wmf"/><Relationship Id="rId5" Type="http://schemas.openxmlformats.org/officeDocument/2006/relationships/oleObject" Target="../embeddings/oleObject21.bin"/><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2.png"/><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4.jpeg"/><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hyperlink" Target="http://meted.ucar.edu/nwp/pcu1/d_adjust/index.htm" TargetMode="Externa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2" Type="http://schemas.openxmlformats.org/officeDocument/2006/relationships/hyperlink" Target="http://meted.ucar.edu/nwp/pcu1/d_adjust/index.htm"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hyperlink" Target="http://meted.ucar.edu/nwp/pcu1/d_adjust/index.htm"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http://meted.ucar.edu/nwp/pcu1/d_adjust/index.ht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28.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t>ATMS 316- Mesoscale Meteorology</a:t>
            </a:r>
          </a:p>
        </p:txBody>
      </p:sp>
      <p:sp>
        <p:nvSpPr>
          <p:cNvPr id="23557" name="Text Box 5"/>
          <p:cNvSpPr txBox="1">
            <a:spLocks noChangeArrowheads="1"/>
          </p:cNvSpPr>
          <p:nvPr/>
        </p:nvSpPr>
        <p:spPr bwMode="auto">
          <a:xfrm>
            <a:off x="4572000" y="6278563"/>
            <a:ext cx="4146550" cy="274637"/>
          </a:xfrm>
          <a:prstGeom prst="rect">
            <a:avLst/>
          </a:prstGeom>
          <a:noFill/>
          <a:ln w="9525">
            <a:noFill/>
            <a:miter lim="800000"/>
            <a:headEnd/>
            <a:tailEnd/>
          </a:ln>
          <a:effectLst/>
        </p:spPr>
        <p:txBody>
          <a:bodyPr wrap="none">
            <a:spAutoFit/>
          </a:bodyPr>
          <a:lstStyle/>
          <a:p>
            <a:r>
              <a:rPr lang="en-US" sz="1200"/>
              <a:t>http://www.ucar.edu/communications/factsheets/Tornadoes.html</a:t>
            </a:r>
          </a:p>
        </p:txBody>
      </p:sp>
      <p:sp>
        <p:nvSpPr>
          <p:cNvPr id="23558" name="Rectangle 6"/>
          <p:cNvSpPr>
            <a:spLocks noGrp="1" noChangeArrowheads="1"/>
          </p:cNvSpPr>
          <p:nvPr>
            <p:ph type="body" sz="half" idx="1"/>
          </p:nvPr>
        </p:nvSpPr>
        <p:spPr>
          <a:xfrm>
            <a:off x="304800" y="2057400"/>
            <a:ext cx="3810000" cy="4114800"/>
          </a:xfrm>
          <a:noFill/>
          <a:ln/>
        </p:spPr>
        <p:txBody>
          <a:bodyPr/>
          <a:lstStyle/>
          <a:p>
            <a:r>
              <a:rPr lang="en-US" sz="2800"/>
              <a:t>Packet#2</a:t>
            </a:r>
          </a:p>
          <a:p>
            <a:pPr lvl="1"/>
            <a:r>
              <a:rPr lang="en-US" sz="2400"/>
              <a:t>What is the mesoscale?</a:t>
            </a:r>
          </a:p>
        </p:txBody>
      </p:sp>
      <p:pic>
        <p:nvPicPr>
          <p:cNvPr id="23560" name="Picture 8" descr="1600"/>
          <p:cNvPicPr>
            <a:picLocks noChangeAspect="1" noChangeArrowheads="1"/>
          </p:cNvPicPr>
          <p:nvPr/>
        </p:nvPicPr>
        <p:blipFill>
          <a:blip r:embed="rId2" cstate="print"/>
          <a:srcRect/>
          <a:stretch>
            <a:fillRect/>
          </a:stretch>
        </p:blipFill>
        <p:spPr bwMode="auto">
          <a:xfrm>
            <a:off x="5105400" y="1828800"/>
            <a:ext cx="2895600" cy="4114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87043" name="Object 3"/>
          <p:cNvGraphicFramePr>
            <a:graphicFrameLocks noChangeAspect="1"/>
          </p:cNvGraphicFramePr>
          <p:nvPr/>
        </p:nvGraphicFramePr>
        <p:xfrm>
          <a:off x="530225" y="2638425"/>
          <a:ext cx="7458075" cy="944563"/>
        </p:xfrm>
        <a:graphic>
          <a:graphicData uri="http://schemas.openxmlformats.org/presentationml/2006/ole">
            <mc:AlternateContent xmlns:mc="http://schemas.openxmlformats.org/markup-compatibility/2006">
              <mc:Choice xmlns:v="urn:schemas-microsoft-com:vml" Requires="v">
                <p:oleObj spid="_x0000_s87046" name="Equation" r:id="rId3" imgW="3276360" imgH="419040" progId="Equation.3">
                  <p:embed/>
                </p:oleObj>
              </mc:Choice>
              <mc:Fallback>
                <p:oleObj name="Equation" r:id="rId3" imgW="3276360" imgH="4190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2638425"/>
                        <a:ext cx="7458075"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4" name="Object 4"/>
          <p:cNvGraphicFramePr>
            <a:graphicFrameLocks noChangeAspect="1"/>
          </p:cNvGraphicFramePr>
          <p:nvPr/>
        </p:nvGraphicFramePr>
        <p:xfrm>
          <a:off x="600075" y="3733800"/>
          <a:ext cx="8018463" cy="904875"/>
        </p:xfrm>
        <a:graphic>
          <a:graphicData uri="http://schemas.openxmlformats.org/presentationml/2006/ole">
            <mc:AlternateContent xmlns:mc="http://schemas.openxmlformats.org/markup-compatibility/2006">
              <mc:Choice xmlns:v="urn:schemas-microsoft-com:vml" Requires="v">
                <p:oleObj spid="_x0000_s87047" name="Equation" r:id="rId5" imgW="3720960" imgH="419040" progId="Equation.3">
                  <p:embed/>
                </p:oleObj>
              </mc:Choice>
              <mc:Fallback>
                <p:oleObj name="Equation" r:id="rId5" imgW="3720960" imgH="4190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3733800"/>
                        <a:ext cx="8018463"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5" name="Object 5"/>
          <p:cNvGraphicFramePr>
            <a:graphicFrameLocks noChangeAspect="1"/>
          </p:cNvGraphicFramePr>
          <p:nvPr/>
        </p:nvGraphicFramePr>
        <p:xfrm>
          <a:off x="685800" y="4800600"/>
          <a:ext cx="1822450" cy="798513"/>
        </p:xfrm>
        <a:graphic>
          <a:graphicData uri="http://schemas.openxmlformats.org/presentationml/2006/ole">
            <mc:AlternateContent xmlns:mc="http://schemas.openxmlformats.org/markup-compatibility/2006">
              <mc:Choice xmlns:v="urn:schemas-microsoft-com:vml" Requires="v">
                <p:oleObj spid="_x0000_s87048" name="Equation" r:id="rId7" imgW="888840" imgH="393480" progId="Equation.3">
                  <p:embed/>
                </p:oleObj>
              </mc:Choice>
              <mc:Fallback>
                <p:oleObj name="Equation" r:id="rId7" imgW="888840" imgH="3934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800600"/>
                        <a:ext cx="182245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46" name="Text Box 6"/>
          <p:cNvSpPr txBox="1">
            <a:spLocks noChangeArrowheads="1"/>
          </p:cNvSpPr>
          <p:nvPr/>
        </p:nvSpPr>
        <p:spPr bwMode="auto">
          <a:xfrm>
            <a:off x="7893050" y="6361113"/>
            <a:ext cx="946150" cy="274637"/>
          </a:xfrm>
          <a:prstGeom prst="rect">
            <a:avLst/>
          </a:prstGeom>
          <a:noFill/>
          <a:ln w="9525">
            <a:noFill/>
            <a:miter lim="800000"/>
            <a:headEnd/>
            <a:tailEnd/>
          </a:ln>
          <a:effectLst/>
        </p:spPr>
        <p:txBody>
          <a:bodyPr wrap="none">
            <a:spAutoFit/>
          </a:bodyPr>
          <a:lstStyle/>
          <a:p>
            <a:r>
              <a:rPr lang="en-US" sz="1200"/>
              <a:t>(C. Hennon)</a:t>
            </a:r>
          </a:p>
        </p:txBody>
      </p:sp>
      <p:sp>
        <p:nvSpPr>
          <p:cNvPr id="87047" name="Rectangle 7"/>
          <p:cNvSpPr>
            <a:spLocks noGrp="1" noChangeArrowheads="1"/>
          </p:cNvSpPr>
          <p:nvPr>
            <p:ph type="title"/>
          </p:nvPr>
        </p:nvSpPr>
        <p:spPr>
          <a:noFill/>
          <a:ln/>
        </p:spPr>
        <p:txBody>
          <a:bodyPr/>
          <a:lstStyle/>
          <a:p>
            <a:r>
              <a:rPr lang="en-US" sz="4000"/>
              <a:t>ATMS 316- Synoptic Scale Motion</a:t>
            </a:r>
          </a:p>
        </p:txBody>
      </p:sp>
      <p:sp>
        <p:nvSpPr>
          <p:cNvPr id="87048" name="Text Box 8"/>
          <p:cNvSpPr txBox="1">
            <a:spLocks noChangeArrowheads="1"/>
          </p:cNvSpPr>
          <p:nvPr/>
        </p:nvSpPr>
        <p:spPr bwMode="auto">
          <a:xfrm>
            <a:off x="669925" y="1946275"/>
            <a:ext cx="7077075" cy="466725"/>
          </a:xfrm>
          <a:prstGeom prst="rect">
            <a:avLst/>
          </a:prstGeom>
          <a:noFill/>
          <a:ln w="9525">
            <a:solidFill>
              <a:schemeClr val="tx1"/>
            </a:solidFill>
            <a:miter lim="800000"/>
            <a:headEnd/>
            <a:tailEnd/>
          </a:ln>
          <a:effectLst/>
        </p:spPr>
        <p:txBody>
          <a:bodyPr wrap="none">
            <a:spAutoFit/>
          </a:bodyPr>
          <a:lstStyle/>
          <a:p>
            <a:r>
              <a:rPr lang="en-US"/>
              <a:t>Approximate equations of motion in (</a:t>
            </a:r>
            <a:r>
              <a:rPr lang="en-US" i="1"/>
              <a:t>x</a:t>
            </a:r>
            <a:r>
              <a:rPr lang="en-US"/>
              <a:t>, </a:t>
            </a:r>
            <a:r>
              <a:rPr lang="en-US" i="1"/>
              <a:t>y</a:t>
            </a:r>
            <a:r>
              <a:rPr lang="en-US"/>
              <a:t>, </a:t>
            </a:r>
            <a:r>
              <a:rPr lang="en-US" i="1"/>
              <a:t>z</a:t>
            </a:r>
            <a:r>
              <a:rPr lang="en-US"/>
              <a:t>) coordinates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5880100" y="2667000"/>
          <a:ext cx="1590675" cy="887413"/>
        </p:xfrm>
        <a:graphic>
          <a:graphicData uri="http://schemas.openxmlformats.org/presentationml/2006/ole">
            <mc:AlternateContent xmlns:mc="http://schemas.openxmlformats.org/markup-compatibility/2006">
              <mc:Choice xmlns:v="urn:schemas-microsoft-com:vml" Requires="v">
                <p:oleObj spid="_x0000_s86020" name="Equation" r:id="rId3" imgW="698400" imgH="393480" progId="Equation.3">
                  <p:embed/>
                </p:oleObj>
              </mc:Choice>
              <mc:Fallback>
                <p:oleObj name="Equation" r:id="rId3" imgW="6984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2667000"/>
                        <a:ext cx="1590675"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19" name="Object 3"/>
          <p:cNvGraphicFramePr>
            <a:graphicFrameLocks noChangeAspect="1"/>
          </p:cNvGraphicFramePr>
          <p:nvPr/>
        </p:nvGraphicFramePr>
        <p:xfrm>
          <a:off x="5859463" y="3657600"/>
          <a:ext cx="1697037" cy="850900"/>
        </p:xfrm>
        <a:graphic>
          <a:graphicData uri="http://schemas.openxmlformats.org/presentationml/2006/ole">
            <mc:AlternateContent xmlns:mc="http://schemas.openxmlformats.org/markup-compatibility/2006">
              <mc:Choice xmlns:v="urn:schemas-microsoft-com:vml" Requires="v">
                <p:oleObj spid="_x0000_s86021" name="Equation" r:id="rId5" imgW="787320" imgH="393480" progId="Equation.3">
                  <p:embed/>
                </p:oleObj>
              </mc:Choice>
              <mc:Fallback>
                <p:oleObj name="Equation" r:id="rId5" imgW="78732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9463" y="3657600"/>
                        <a:ext cx="1697037"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1" name="Rectangle 5"/>
          <p:cNvSpPr>
            <a:spLocks noGrp="1" noChangeArrowheads="1"/>
          </p:cNvSpPr>
          <p:nvPr>
            <p:ph type="body" sz="half" idx="1"/>
          </p:nvPr>
        </p:nvSpPr>
        <p:spPr>
          <a:xfrm>
            <a:off x="304800" y="2057400"/>
            <a:ext cx="3810000" cy="4114800"/>
          </a:xfrm>
          <a:noFill/>
          <a:ln/>
        </p:spPr>
        <p:txBody>
          <a:bodyPr/>
          <a:lstStyle/>
          <a:p>
            <a:r>
              <a:rPr lang="en-US" sz="2800"/>
              <a:t>The degree of acceleration of the wind is related to the degree that the actual winds are out of geostrophic balance</a:t>
            </a:r>
          </a:p>
        </p:txBody>
      </p:sp>
      <p:sp>
        <p:nvSpPr>
          <p:cNvPr id="86022" name="Rectangle 6"/>
          <p:cNvSpPr>
            <a:spLocks noGrp="1" noChangeArrowheads="1"/>
          </p:cNvSpPr>
          <p:nvPr>
            <p:ph type="title"/>
          </p:nvPr>
        </p:nvSpPr>
        <p:spPr>
          <a:noFill/>
          <a:ln/>
        </p:spPr>
        <p:txBody>
          <a:bodyPr/>
          <a:lstStyle/>
          <a:p>
            <a:r>
              <a:rPr lang="en-US" sz="4000"/>
              <a:t>ATMS 316- Synoptic Scale Motion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sz="half" idx="1"/>
          </p:nvPr>
        </p:nvSpPr>
        <p:spPr>
          <a:xfrm>
            <a:off x="304800" y="2057400"/>
            <a:ext cx="4419600" cy="4114800"/>
          </a:xfrm>
          <a:noFill/>
          <a:ln/>
        </p:spPr>
        <p:txBody>
          <a:bodyPr/>
          <a:lstStyle/>
          <a:p>
            <a:r>
              <a:rPr lang="en-US" sz="2800"/>
              <a:t>A measure of the validity of the geostrophic approximation is given by the </a:t>
            </a:r>
            <a:r>
              <a:rPr lang="en-US" sz="2800" u="sng"/>
              <a:t>Rossby number*</a:t>
            </a:r>
          </a:p>
          <a:p>
            <a:pPr lvl="1"/>
            <a:r>
              <a:rPr lang="en-US" sz="2400"/>
              <a:t>ratio of the acceleration to the Coriolis force</a:t>
            </a:r>
          </a:p>
        </p:txBody>
      </p:sp>
      <p:graphicFrame>
        <p:nvGraphicFramePr>
          <p:cNvPr id="88067" name="Object 3"/>
          <p:cNvGraphicFramePr>
            <a:graphicFrameLocks noChangeAspect="1"/>
          </p:cNvGraphicFramePr>
          <p:nvPr/>
        </p:nvGraphicFramePr>
        <p:xfrm>
          <a:off x="5006975" y="2532063"/>
          <a:ext cx="3155950" cy="1174750"/>
        </p:xfrm>
        <a:graphic>
          <a:graphicData uri="http://schemas.openxmlformats.org/presentationml/2006/ole">
            <mc:AlternateContent xmlns:mc="http://schemas.openxmlformats.org/markup-compatibility/2006">
              <mc:Choice xmlns:v="urn:schemas-microsoft-com:vml" Requires="v">
                <p:oleObj spid="_x0000_s88068" name="Equation" r:id="rId3" imgW="1295280" imgH="482400" progId="Equation.3">
                  <p:embed/>
                </p:oleObj>
              </mc:Choice>
              <mc:Fallback>
                <p:oleObj name="Equation" r:id="rId3" imgW="1295280" imgH="482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975" y="2532063"/>
                        <a:ext cx="315595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68" name="Rectangle 4"/>
          <p:cNvSpPr>
            <a:spLocks noGrp="1" noChangeArrowheads="1"/>
          </p:cNvSpPr>
          <p:nvPr>
            <p:ph type="title"/>
          </p:nvPr>
        </p:nvSpPr>
        <p:spPr>
          <a:noFill/>
          <a:ln/>
        </p:spPr>
        <p:txBody>
          <a:bodyPr/>
          <a:lstStyle/>
          <a:p>
            <a:r>
              <a:rPr lang="en-US" sz="4000"/>
              <a:t>ATMS 316- Synoptic Scale Motion</a:t>
            </a:r>
          </a:p>
        </p:txBody>
      </p:sp>
      <p:sp>
        <p:nvSpPr>
          <p:cNvPr id="88069" name="Text Box 5"/>
          <p:cNvSpPr txBox="1">
            <a:spLocks noChangeArrowheads="1"/>
          </p:cNvSpPr>
          <p:nvPr/>
        </p:nvSpPr>
        <p:spPr bwMode="auto">
          <a:xfrm>
            <a:off x="2393950" y="6096000"/>
            <a:ext cx="6597650" cy="457200"/>
          </a:xfrm>
          <a:prstGeom prst="rect">
            <a:avLst/>
          </a:prstGeom>
          <a:noFill/>
          <a:ln w="9525">
            <a:noFill/>
            <a:miter lim="800000"/>
            <a:headEnd/>
            <a:tailEnd/>
          </a:ln>
          <a:effectLst/>
        </p:spPr>
        <p:txBody>
          <a:bodyPr wrap="none">
            <a:spAutoFit/>
          </a:bodyPr>
          <a:lstStyle/>
          <a:p>
            <a:r>
              <a:rPr lang="en-US"/>
              <a:t>*a dimensionless fluid scaling parameter {Eq. (1.2)}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sz="half" idx="1"/>
          </p:nvPr>
        </p:nvSpPr>
        <p:spPr>
          <a:xfrm>
            <a:off x="304800" y="2057400"/>
            <a:ext cx="4495800" cy="4114800"/>
          </a:xfrm>
          <a:noFill/>
          <a:ln/>
        </p:spPr>
        <p:txBody>
          <a:bodyPr/>
          <a:lstStyle/>
          <a:p>
            <a:r>
              <a:rPr lang="en-US" sz="2800"/>
              <a:t>For typical </a:t>
            </a:r>
            <a:r>
              <a:rPr lang="en-US" sz="2800" u="sng"/>
              <a:t>synoptic scale</a:t>
            </a:r>
            <a:r>
              <a:rPr lang="en-US" sz="2800"/>
              <a:t> values of </a:t>
            </a:r>
            <a:r>
              <a:rPr lang="en-US" sz="2800" i="1"/>
              <a:t>f</a:t>
            </a:r>
            <a:r>
              <a:rPr lang="en-US" sz="2800" baseline="-25000"/>
              <a:t>o</a:t>
            </a:r>
            <a:r>
              <a:rPr lang="en-US" sz="2800"/>
              <a:t> ~ 10</a:t>
            </a:r>
            <a:r>
              <a:rPr lang="en-US" sz="2800" baseline="30000"/>
              <a:t>-4</a:t>
            </a:r>
            <a:r>
              <a:rPr lang="en-US" sz="2800"/>
              <a:t> s, </a:t>
            </a:r>
            <a:r>
              <a:rPr lang="en-US" sz="2800" i="1"/>
              <a:t>L</a:t>
            </a:r>
            <a:r>
              <a:rPr lang="en-US" sz="2800"/>
              <a:t> ~ 10</a:t>
            </a:r>
            <a:r>
              <a:rPr lang="en-US" sz="2800" baseline="30000"/>
              <a:t>6</a:t>
            </a:r>
            <a:r>
              <a:rPr lang="en-US" sz="2800"/>
              <a:t> m, and </a:t>
            </a:r>
            <a:r>
              <a:rPr lang="en-US" sz="2800" i="1"/>
              <a:t>U</a:t>
            </a:r>
            <a:r>
              <a:rPr lang="en-US" sz="2800"/>
              <a:t> ~ 10 m s</a:t>
            </a:r>
            <a:r>
              <a:rPr lang="en-US" sz="2800" baseline="30000"/>
              <a:t>-1</a:t>
            </a:r>
            <a:r>
              <a:rPr lang="en-US" sz="2800"/>
              <a:t>, the Rossby number becomes </a:t>
            </a:r>
            <a:r>
              <a:rPr lang="en-US" sz="2800" i="1"/>
              <a:t>R</a:t>
            </a:r>
            <a:r>
              <a:rPr lang="en-US" sz="2800" baseline="-25000"/>
              <a:t>o</a:t>
            </a:r>
            <a:r>
              <a:rPr lang="en-US" sz="2800"/>
              <a:t> ~ 0.1</a:t>
            </a:r>
          </a:p>
        </p:txBody>
      </p:sp>
      <p:graphicFrame>
        <p:nvGraphicFramePr>
          <p:cNvPr id="89091" name="Object 3"/>
          <p:cNvGraphicFramePr>
            <a:graphicFrameLocks noChangeAspect="1"/>
          </p:cNvGraphicFramePr>
          <p:nvPr/>
        </p:nvGraphicFramePr>
        <p:xfrm>
          <a:off x="5226050" y="2532063"/>
          <a:ext cx="3155950" cy="1174750"/>
        </p:xfrm>
        <a:graphic>
          <a:graphicData uri="http://schemas.openxmlformats.org/presentationml/2006/ole">
            <mc:AlternateContent xmlns:mc="http://schemas.openxmlformats.org/markup-compatibility/2006">
              <mc:Choice xmlns:v="urn:schemas-microsoft-com:vml" Requires="v">
                <p:oleObj spid="_x0000_s89092" name="Equation" r:id="rId3" imgW="1295280" imgH="482400" progId="Equation.3">
                  <p:embed/>
                </p:oleObj>
              </mc:Choice>
              <mc:Fallback>
                <p:oleObj name="Equation" r:id="rId3" imgW="1295280" imgH="482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50" y="2532063"/>
                        <a:ext cx="315595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2" name="Text Box 4"/>
          <p:cNvSpPr txBox="1">
            <a:spLocks noChangeArrowheads="1"/>
          </p:cNvSpPr>
          <p:nvPr/>
        </p:nvSpPr>
        <p:spPr bwMode="auto">
          <a:xfrm>
            <a:off x="304800" y="4953000"/>
            <a:ext cx="8489950" cy="1076325"/>
          </a:xfrm>
          <a:prstGeom prst="rect">
            <a:avLst/>
          </a:prstGeom>
          <a:noFill/>
          <a:ln w="9525">
            <a:solidFill>
              <a:srgbClr val="FF0000"/>
            </a:solidFill>
            <a:miter lim="800000"/>
            <a:headEnd/>
            <a:tailEnd/>
          </a:ln>
          <a:effectLst/>
        </p:spPr>
        <p:txBody>
          <a:bodyPr wrap="none">
            <a:spAutoFit/>
          </a:bodyPr>
          <a:lstStyle/>
          <a:p>
            <a:r>
              <a:rPr lang="en-US" sz="3200"/>
              <a:t>The smaller the value of </a:t>
            </a:r>
            <a:r>
              <a:rPr lang="en-US" sz="3200" i="1"/>
              <a:t>R</a:t>
            </a:r>
            <a:r>
              <a:rPr lang="en-US" sz="3200" baseline="-25000"/>
              <a:t>o</a:t>
            </a:r>
            <a:r>
              <a:rPr lang="en-US" sz="3200"/>
              <a:t>, the closer the winds to</a:t>
            </a:r>
          </a:p>
          <a:p>
            <a:r>
              <a:rPr lang="en-US" sz="3200" i="1"/>
              <a:t>geostrophic balance</a:t>
            </a:r>
            <a:endParaRPr lang="en-US" sz="3200"/>
          </a:p>
        </p:txBody>
      </p:sp>
      <p:sp>
        <p:nvSpPr>
          <p:cNvPr id="89093" name="Rectangle 5"/>
          <p:cNvSpPr>
            <a:spLocks noGrp="1" noChangeArrowheads="1"/>
          </p:cNvSpPr>
          <p:nvPr>
            <p:ph type="title"/>
          </p:nvPr>
        </p:nvSpPr>
        <p:spPr>
          <a:noFill/>
          <a:ln/>
        </p:spPr>
        <p:txBody>
          <a:bodyPr/>
          <a:lstStyle/>
          <a:p>
            <a:r>
              <a:rPr lang="en-US" sz="4000"/>
              <a:t>ATMS 316- Synoptic Scale Motion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sz="half" idx="1"/>
          </p:nvPr>
        </p:nvSpPr>
        <p:spPr>
          <a:xfrm>
            <a:off x="304800" y="2057400"/>
            <a:ext cx="4495800" cy="4114800"/>
          </a:xfrm>
          <a:noFill/>
          <a:ln/>
        </p:spPr>
        <p:txBody>
          <a:bodyPr/>
          <a:lstStyle/>
          <a:p>
            <a:r>
              <a:rPr lang="en-US" sz="2800"/>
              <a:t>For typical synoptic scale values of </a:t>
            </a:r>
            <a:r>
              <a:rPr lang="en-US" sz="2800" i="1"/>
              <a:t>f</a:t>
            </a:r>
            <a:r>
              <a:rPr lang="en-US" sz="2800" baseline="-25000"/>
              <a:t>o</a:t>
            </a:r>
            <a:r>
              <a:rPr lang="en-US" sz="2800"/>
              <a:t> ~ 10</a:t>
            </a:r>
            <a:r>
              <a:rPr lang="en-US" sz="2800" baseline="30000"/>
              <a:t>-4</a:t>
            </a:r>
            <a:r>
              <a:rPr lang="en-US" sz="2800"/>
              <a:t> s, </a:t>
            </a:r>
            <a:r>
              <a:rPr lang="en-US" sz="2800" i="1"/>
              <a:t>L</a:t>
            </a:r>
            <a:r>
              <a:rPr lang="en-US" sz="2800"/>
              <a:t> ~ 10</a:t>
            </a:r>
            <a:r>
              <a:rPr lang="en-US" sz="2800" baseline="30000"/>
              <a:t>6</a:t>
            </a:r>
            <a:r>
              <a:rPr lang="en-US" sz="2800"/>
              <a:t> m, and </a:t>
            </a:r>
            <a:r>
              <a:rPr lang="en-US" sz="2800" i="1"/>
              <a:t>U</a:t>
            </a:r>
            <a:r>
              <a:rPr lang="en-US" sz="2800"/>
              <a:t> ~ 10 m s</a:t>
            </a:r>
            <a:r>
              <a:rPr lang="en-US" sz="2800" baseline="30000"/>
              <a:t>-1</a:t>
            </a:r>
            <a:r>
              <a:rPr lang="en-US" sz="2800"/>
              <a:t>, the Rossby number becomes </a:t>
            </a:r>
            <a:r>
              <a:rPr lang="en-US" sz="2800" i="1"/>
              <a:t>R</a:t>
            </a:r>
            <a:r>
              <a:rPr lang="en-US" sz="2800" baseline="-25000"/>
              <a:t>o</a:t>
            </a:r>
            <a:r>
              <a:rPr lang="en-US" sz="2800"/>
              <a:t> ~ 0.1</a:t>
            </a:r>
          </a:p>
        </p:txBody>
      </p:sp>
      <p:graphicFrame>
        <p:nvGraphicFramePr>
          <p:cNvPr id="90115" name="Object 3"/>
          <p:cNvGraphicFramePr>
            <a:graphicFrameLocks noChangeAspect="1"/>
          </p:cNvGraphicFramePr>
          <p:nvPr/>
        </p:nvGraphicFramePr>
        <p:xfrm>
          <a:off x="5226050" y="2532063"/>
          <a:ext cx="3155950" cy="1174750"/>
        </p:xfrm>
        <a:graphic>
          <a:graphicData uri="http://schemas.openxmlformats.org/presentationml/2006/ole">
            <mc:AlternateContent xmlns:mc="http://schemas.openxmlformats.org/markup-compatibility/2006">
              <mc:Choice xmlns:v="urn:schemas-microsoft-com:vml" Requires="v">
                <p:oleObj spid="_x0000_s90116" name="Equation" r:id="rId3" imgW="1295280" imgH="482400" progId="Equation.3">
                  <p:embed/>
                </p:oleObj>
              </mc:Choice>
              <mc:Fallback>
                <p:oleObj name="Equation" r:id="rId3" imgW="1295280" imgH="482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50" y="2532063"/>
                        <a:ext cx="315595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6" name="Text Box 4"/>
          <p:cNvSpPr txBox="1">
            <a:spLocks noChangeArrowheads="1"/>
          </p:cNvSpPr>
          <p:nvPr/>
        </p:nvSpPr>
        <p:spPr bwMode="auto">
          <a:xfrm>
            <a:off x="304800" y="4953000"/>
            <a:ext cx="8543925" cy="1076325"/>
          </a:xfrm>
          <a:prstGeom prst="rect">
            <a:avLst/>
          </a:prstGeom>
          <a:noFill/>
          <a:ln w="9525">
            <a:solidFill>
              <a:srgbClr val="FF0000"/>
            </a:solidFill>
            <a:miter lim="800000"/>
            <a:headEnd/>
            <a:tailEnd/>
          </a:ln>
          <a:effectLst/>
        </p:spPr>
        <p:txBody>
          <a:bodyPr wrap="none">
            <a:spAutoFit/>
          </a:bodyPr>
          <a:lstStyle/>
          <a:p>
            <a:r>
              <a:rPr lang="en-US" sz="3200"/>
              <a:t>The smaller the value of </a:t>
            </a:r>
            <a:r>
              <a:rPr lang="en-US" sz="3200" i="1"/>
              <a:t>R</a:t>
            </a:r>
            <a:r>
              <a:rPr lang="en-US" sz="3200" baseline="-25000"/>
              <a:t>o</a:t>
            </a:r>
            <a:r>
              <a:rPr lang="en-US" sz="3200"/>
              <a:t>, the more important the</a:t>
            </a:r>
          </a:p>
          <a:p>
            <a:r>
              <a:rPr lang="en-US" sz="3200"/>
              <a:t>effects of the earth’s rotation on the winds</a:t>
            </a:r>
          </a:p>
        </p:txBody>
      </p:sp>
      <p:sp>
        <p:nvSpPr>
          <p:cNvPr id="90117" name="Rectangle 5"/>
          <p:cNvSpPr>
            <a:spLocks noGrp="1" noChangeArrowheads="1"/>
          </p:cNvSpPr>
          <p:nvPr>
            <p:ph type="title"/>
          </p:nvPr>
        </p:nvSpPr>
        <p:spPr>
          <a:noFill/>
          <a:ln/>
        </p:spPr>
        <p:txBody>
          <a:bodyPr/>
          <a:lstStyle/>
          <a:p>
            <a:r>
              <a:rPr lang="en-US" sz="4000"/>
              <a:t>ATMS 316- Synoptic Scale Motion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1139" name="Object 3"/>
          <p:cNvGraphicFramePr>
            <a:graphicFrameLocks noChangeAspect="1"/>
          </p:cNvGraphicFramePr>
          <p:nvPr/>
        </p:nvGraphicFramePr>
        <p:xfrm>
          <a:off x="1600200" y="2667000"/>
          <a:ext cx="5867400" cy="887413"/>
        </p:xfrm>
        <a:graphic>
          <a:graphicData uri="http://schemas.openxmlformats.org/presentationml/2006/ole">
            <mc:AlternateContent xmlns:mc="http://schemas.openxmlformats.org/markup-compatibility/2006">
              <mc:Choice xmlns:v="urn:schemas-microsoft-com:vml" Requires="v">
                <p:oleObj spid="_x0000_s91142" name="Equation" r:id="rId3" imgW="2578100" imgH="393700" progId="Equation.3">
                  <p:embed/>
                </p:oleObj>
              </mc:Choice>
              <mc:Fallback>
                <p:oleObj name="Equation" r:id="rId3" imgW="2578100" imgH="3937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667000"/>
                        <a:ext cx="5867400"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0" name="Object 4"/>
          <p:cNvGraphicFramePr>
            <a:graphicFrameLocks noChangeAspect="1"/>
          </p:cNvGraphicFramePr>
          <p:nvPr/>
        </p:nvGraphicFramePr>
        <p:xfrm>
          <a:off x="1600200" y="3733800"/>
          <a:ext cx="3886200" cy="904875"/>
        </p:xfrm>
        <a:graphic>
          <a:graphicData uri="http://schemas.openxmlformats.org/presentationml/2006/ole">
            <mc:AlternateContent xmlns:mc="http://schemas.openxmlformats.org/markup-compatibility/2006">
              <mc:Choice xmlns:v="urn:schemas-microsoft-com:vml" Requires="v">
                <p:oleObj spid="_x0000_s91143" name="Equation" r:id="rId5" imgW="1803400" imgH="419100" progId="Equation.3">
                  <p:embed/>
                </p:oleObj>
              </mc:Choice>
              <mc:Fallback>
                <p:oleObj name="Equation" r:id="rId5" imgW="1803400" imgH="419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733800"/>
                        <a:ext cx="3886200"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1" name="Object 5"/>
          <p:cNvGraphicFramePr>
            <a:graphicFrameLocks noChangeAspect="1"/>
          </p:cNvGraphicFramePr>
          <p:nvPr/>
        </p:nvGraphicFramePr>
        <p:xfrm>
          <a:off x="1600200" y="4800600"/>
          <a:ext cx="4267200" cy="798513"/>
        </p:xfrm>
        <a:graphic>
          <a:graphicData uri="http://schemas.openxmlformats.org/presentationml/2006/ole">
            <mc:AlternateContent xmlns:mc="http://schemas.openxmlformats.org/markup-compatibility/2006">
              <mc:Choice xmlns:v="urn:schemas-microsoft-com:vml" Requires="v">
                <p:oleObj spid="_x0000_s91144" name="Equation" r:id="rId7" imgW="2082800" imgH="393700" progId="Equation.3">
                  <p:embed/>
                </p:oleObj>
              </mc:Choice>
              <mc:Fallback>
                <p:oleObj name="Equation" r:id="rId7" imgW="2082800" imgH="3937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800600"/>
                        <a:ext cx="42672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142" name="Text Box 6"/>
          <p:cNvSpPr txBox="1">
            <a:spLocks noChangeArrowheads="1"/>
          </p:cNvSpPr>
          <p:nvPr/>
        </p:nvSpPr>
        <p:spPr bwMode="auto">
          <a:xfrm>
            <a:off x="7893050" y="6361113"/>
            <a:ext cx="946150" cy="274637"/>
          </a:xfrm>
          <a:prstGeom prst="rect">
            <a:avLst/>
          </a:prstGeom>
          <a:noFill/>
          <a:ln w="9525">
            <a:noFill/>
            <a:miter lim="800000"/>
            <a:headEnd/>
            <a:tailEnd/>
          </a:ln>
          <a:effectLst/>
        </p:spPr>
        <p:txBody>
          <a:bodyPr wrap="none">
            <a:spAutoFit/>
          </a:bodyPr>
          <a:lstStyle/>
          <a:p>
            <a:r>
              <a:rPr lang="en-US" sz="1200"/>
              <a:t>(C. Hennon)</a:t>
            </a:r>
          </a:p>
        </p:txBody>
      </p:sp>
      <p:sp>
        <p:nvSpPr>
          <p:cNvPr id="91143" name="Rectangle 7"/>
          <p:cNvSpPr>
            <a:spLocks noGrp="1" noChangeArrowheads="1"/>
          </p:cNvSpPr>
          <p:nvPr>
            <p:ph type="title"/>
          </p:nvPr>
        </p:nvSpPr>
        <p:spPr>
          <a:noFill/>
          <a:ln/>
        </p:spPr>
        <p:txBody>
          <a:bodyPr/>
          <a:lstStyle/>
          <a:p>
            <a:r>
              <a:rPr lang="en-US"/>
              <a:t>ATMS 316- Background</a:t>
            </a:r>
          </a:p>
        </p:txBody>
      </p:sp>
      <p:sp>
        <p:nvSpPr>
          <p:cNvPr id="91144" name="Text Box 8"/>
          <p:cNvSpPr txBox="1">
            <a:spLocks noChangeArrowheads="1"/>
          </p:cNvSpPr>
          <p:nvPr/>
        </p:nvSpPr>
        <p:spPr bwMode="auto">
          <a:xfrm>
            <a:off x="669925" y="1946275"/>
            <a:ext cx="5445125" cy="466725"/>
          </a:xfrm>
          <a:prstGeom prst="rect">
            <a:avLst/>
          </a:prstGeom>
          <a:noFill/>
          <a:ln w="9525">
            <a:solidFill>
              <a:schemeClr val="tx1"/>
            </a:solidFill>
            <a:miter lim="800000"/>
            <a:headEnd/>
            <a:tailEnd/>
          </a:ln>
          <a:effectLst/>
        </p:spPr>
        <p:txBody>
          <a:bodyPr wrap="none">
            <a:spAutoFit/>
          </a:bodyPr>
          <a:lstStyle/>
          <a:p>
            <a:r>
              <a:rPr lang="en-US"/>
              <a:t>Equations of motion in (</a:t>
            </a:r>
            <a:r>
              <a:rPr lang="en-US" i="1"/>
              <a:t>x</a:t>
            </a:r>
            <a:r>
              <a:rPr lang="en-US"/>
              <a:t>, </a:t>
            </a:r>
            <a:r>
              <a:rPr lang="en-US" i="1"/>
              <a:t>y</a:t>
            </a:r>
            <a:r>
              <a:rPr lang="en-US"/>
              <a:t>, </a:t>
            </a:r>
            <a:r>
              <a:rPr lang="en-US" i="1"/>
              <a:t>z</a:t>
            </a:r>
            <a:r>
              <a:rPr lang="en-US"/>
              <a:t>) coordinates</a:t>
            </a:r>
          </a:p>
        </p:txBody>
      </p:sp>
      <p:sp>
        <p:nvSpPr>
          <p:cNvPr id="91145" name="Text Box 9"/>
          <p:cNvSpPr txBox="1">
            <a:spLocks noChangeArrowheads="1"/>
          </p:cNvSpPr>
          <p:nvPr/>
        </p:nvSpPr>
        <p:spPr bwMode="auto">
          <a:xfrm>
            <a:off x="1152525" y="5811838"/>
            <a:ext cx="6619875" cy="588962"/>
          </a:xfrm>
          <a:prstGeom prst="rect">
            <a:avLst/>
          </a:prstGeom>
          <a:noFill/>
          <a:ln w="9525">
            <a:solidFill>
              <a:srgbClr val="FF0000"/>
            </a:solidFill>
            <a:miter lim="800000"/>
            <a:headEnd/>
            <a:tailEnd/>
          </a:ln>
          <a:effectLst/>
        </p:spPr>
        <p:txBody>
          <a:bodyPr wrap="none">
            <a:spAutoFit/>
          </a:bodyPr>
          <a:lstStyle/>
          <a:p>
            <a:r>
              <a:rPr lang="en-US" sz="3200"/>
              <a:t>But what about for </a:t>
            </a:r>
            <a:r>
              <a:rPr lang="en-US" sz="3200" u="sng"/>
              <a:t>mesoscale</a:t>
            </a:r>
            <a:r>
              <a:rPr lang="en-US" sz="3200"/>
              <a:t> motions?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1145">
                                            <p:txEl>
                                              <p:pRg st="0" end="0"/>
                                            </p:txEl>
                                          </p:spTgt>
                                        </p:tgtEl>
                                        <p:attrNameLst>
                                          <p:attrName>style.visibility</p:attrName>
                                        </p:attrNameLst>
                                      </p:cBhvr>
                                      <p:to>
                                        <p:strVal val="visible"/>
                                      </p:to>
                                    </p:set>
                                    <p:animEffect transition="in" filter="box(in)">
                                      <p:cBhvr>
                                        <p:cTn id="7" dur="500"/>
                                        <p:tgtEl>
                                          <p:spTgt spid="91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2163" name="Object 3"/>
          <p:cNvGraphicFramePr>
            <a:graphicFrameLocks noChangeAspect="1"/>
          </p:cNvGraphicFramePr>
          <p:nvPr/>
        </p:nvGraphicFramePr>
        <p:xfrm>
          <a:off x="1600200" y="2667000"/>
          <a:ext cx="5867400" cy="887413"/>
        </p:xfrm>
        <a:graphic>
          <a:graphicData uri="http://schemas.openxmlformats.org/presentationml/2006/ole">
            <mc:AlternateContent xmlns:mc="http://schemas.openxmlformats.org/markup-compatibility/2006">
              <mc:Choice xmlns:v="urn:schemas-microsoft-com:vml" Requires="v">
                <p:oleObj spid="_x0000_s92166" name="Equation" r:id="rId3" imgW="2578100" imgH="393700" progId="Equation.3">
                  <p:embed/>
                </p:oleObj>
              </mc:Choice>
              <mc:Fallback>
                <p:oleObj name="Equation" r:id="rId3" imgW="2578100" imgH="3937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667000"/>
                        <a:ext cx="5867400"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4" name="Object 4"/>
          <p:cNvGraphicFramePr>
            <a:graphicFrameLocks noChangeAspect="1"/>
          </p:cNvGraphicFramePr>
          <p:nvPr/>
        </p:nvGraphicFramePr>
        <p:xfrm>
          <a:off x="1600200" y="3733800"/>
          <a:ext cx="3886200" cy="904875"/>
        </p:xfrm>
        <a:graphic>
          <a:graphicData uri="http://schemas.openxmlformats.org/presentationml/2006/ole">
            <mc:AlternateContent xmlns:mc="http://schemas.openxmlformats.org/markup-compatibility/2006">
              <mc:Choice xmlns:v="urn:schemas-microsoft-com:vml" Requires="v">
                <p:oleObj spid="_x0000_s92167" name="Equation" r:id="rId5" imgW="1803400" imgH="419100" progId="Equation.3">
                  <p:embed/>
                </p:oleObj>
              </mc:Choice>
              <mc:Fallback>
                <p:oleObj name="Equation" r:id="rId5" imgW="1803400" imgH="419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733800"/>
                        <a:ext cx="3886200"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5" name="Object 5"/>
          <p:cNvGraphicFramePr>
            <a:graphicFrameLocks noChangeAspect="1"/>
          </p:cNvGraphicFramePr>
          <p:nvPr/>
        </p:nvGraphicFramePr>
        <p:xfrm>
          <a:off x="1600200" y="4800600"/>
          <a:ext cx="4267200" cy="798513"/>
        </p:xfrm>
        <a:graphic>
          <a:graphicData uri="http://schemas.openxmlformats.org/presentationml/2006/ole">
            <mc:AlternateContent xmlns:mc="http://schemas.openxmlformats.org/markup-compatibility/2006">
              <mc:Choice xmlns:v="urn:schemas-microsoft-com:vml" Requires="v">
                <p:oleObj spid="_x0000_s92168" name="Equation" r:id="rId7" imgW="2082800" imgH="393700" progId="Equation.3">
                  <p:embed/>
                </p:oleObj>
              </mc:Choice>
              <mc:Fallback>
                <p:oleObj name="Equation" r:id="rId7" imgW="2082800" imgH="3937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800600"/>
                        <a:ext cx="42672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66" name="Rectangle 6"/>
          <p:cNvSpPr>
            <a:spLocks noGrp="1" noChangeArrowheads="1"/>
          </p:cNvSpPr>
          <p:nvPr>
            <p:ph type="title"/>
          </p:nvPr>
        </p:nvSpPr>
        <p:spPr>
          <a:noFill/>
          <a:ln/>
        </p:spPr>
        <p:txBody>
          <a:bodyPr/>
          <a:lstStyle/>
          <a:p>
            <a:r>
              <a:rPr lang="en-US"/>
              <a:t>ATMS 316- Background</a:t>
            </a:r>
          </a:p>
        </p:txBody>
      </p:sp>
      <p:sp>
        <p:nvSpPr>
          <p:cNvPr id="92167" name="Text Box 7"/>
          <p:cNvSpPr txBox="1">
            <a:spLocks noChangeArrowheads="1"/>
          </p:cNvSpPr>
          <p:nvPr/>
        </p:nvSpPr>
        <p:spPr bwMode="auto">
          <a:xfrm>
            <a:off x="685800" y="1752600"/>
            <a:ext cx="6619875" cy="588963"/>
          </a:xfrm>
          <a:prstGeom prst="rect">
            <a:avLst/>
          </a:prstGeom>
          <a:noFill/>
          <a:ln w="9525">
            <a:solidFill>
              <a:srgbClr val="FF0000"/>
            </a:solidFill>
            <a:miter lim="800000"/>
            <a:headEnd/>
            <a:tailEnd/>
          </a:ln>
          <a:effectLst/>
        </p:spPr>
        <p:txBody>
          <a:bodyPr wrap="none">
            <a:spAutoFit/>
          </a:bodyPr>
          <a:lstStyle/>
          <a:p>
            <a:r>
              <a:rPr lang="en-US" sz="3200"/>
              <a:t>But what about for </a:t>
            </a:r>
            <a:r>
              <a:rPr lang="en-US" sz="3200" u="sng"/>
              <a:t>mesoscale</a:t>
            </a:r>
            <a:r>
              <a:rPr lang="en-US" sz="3200"/>
              <a:t> motions?</a:t>
            </a:r>
          </a:p>
        </p:txBody>
      </p:sp>
      <p:sp>
        <p:nvSpPr>
          <p:cNvPr id="92168" name="Text Box 8"/>
          <p:cNvSpPr txBox="1">
            <a:spLocks noChangeArrowheads="1"/>
          </p:cNvSpPr>
          <p:nvPr/>
        </p:nvSpPr>
        <p:spPr bwMode="auto">
          <a:xfrm>
            <a:off x="533400" y="5948363"/>
            <a:ext cx="8382000" cy="528637"/>
          </a:xfrm>
          <a:prstGeom prst="rect">
            <a:avLst/>
          </a:prstGeom>
          <a:noFill/>
          <a:ln w="9525">
            <a:solidFill>
              <a:srgbClr val="FF0000"/>
            </a:solidFill>
            <a:miter lim="800000"/>
            <a:headEnd/>
            <a:tailEnd/>
          </a:ln>
          <a:effectLst/>
        </p:spPr>
        <p:txBody>
          <a:bodyPr>
            <a:spAutoFit/>
          </a:bodyPr>
          <a:lstStyle/>
          <a:p>
            <a:r>
              <a:rPr lang="en-US" sz="2800"/>
              <a:t>It depends on the specific type of  mesoscale phenomena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2168"/>
                                        </p:tgtEl>
                                        <p:attrNameLst>
                                          <p:attrName>style.visibility</p:attrName>
                                        </p:attrNameLst>
                                      </p:cBhvr>
                                      <p:to>
                                        <p:strVal val="visible"/>
                                      </p:to>
                                    </p:set>
                                    <p:anim calcmode="lin" valueType="num">
                                      <p:cBhvr additive="base">
                                        <p:cTn id="7" dur="1000" fill="hold"/>
                                        <p:tgtEl>
                                          <p:spTgt spid="92168"/>
                                        </p:tgtEl>
                                        <p:attrNameLst>
                                          <p:attrName>ppt_x</p:attrName>
                                        </p:attrNameLst>
                                      </p:cBhvr>
                                      <p:tavLst>
                                        <p:tav tm="0">
                                          <p:val>
                                            <p:strVal val="#ppt_x"/>
                                          </p:val>
                                        </p:tav>
                                        <p:tav tm="100000">
                                          <p:val>
                                            <p:strVal val="#ppt_x"/>
                                          </p:val>
                                        </p:tav>
                                      </p:tavLst>
                                    </p:anim>
                                    <p:anim calcmode="lin" valueType="num">
                                      <p:cBhvr additive="base">
                                        <p:cTn id="8" dur="1000" fill="hold"/>
                                        <p:tgtEl>
                                          <p:spTgt spid="92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93187" name="Rectangle 3"/>
          <p:cNvSpPr>
            <a:spLocks noGrp="1" noChangeArrowheads="1"/>
          </p:cNvSpPr>
          <p:nvPr>
            <p:ph type="title"/>
          </p:nvPr>
        </p:nvSpPr>
        <p:spPr>
          <a:noFill/>
          <a:ln/>
        </p:spPr>
        <p:txBody>
          <a:bodyPr/>
          <a:lstStyle/>
          <a:p>
            <a:r>
              <a:rPr lang="en-US"/>
              <a:t>ATMS 316- Background</a:t>
            </a:r>
          </a:p>
        </p:txBody>
      </p:sp>
      <p:sp>
        <p:nvSpPr>
          <p:cNvPr id="93188" name="Text Box 4"/>
          <p:cNvSpPr txBox="1">
            <a:spLocks noChangeArrowheads="1"/>
          </p:cNvSpPr>
          <p:nvPr/>
        </p:nvSpPr>
        <p:spPr bwMode="auto">
          <a:xfrm>
            <a:off x="685800" y="1524000"/>
            <a:ext cx="6619875" cy="588963"/>
          </a:xfrm>
          <a:prstGeom prst="rect">
            <a:avLst/>
          </a:prstGeom>
          <a:noFill/>
          <a:ln w="9525">
            <a:solidFill>
              <a:srgbClr val="FF0000"/>
            </a:solidFill>
            <a:miter lim="800000"/>
            <a:headEnd/>
            <a:tailEnd/>
          </a:ln>
          <a:effectLst/>
        </p:spPr>
        <p:txBody>
          <a:bodyPr wrap="none">
            <a:spAutoFit/>
          </a:bodyPr>
          <a:lstStyle/>
          <a:p>
            <a:r>
              <a:rPr lang="en-US" sz="3200"/>
              <a:t>But what about for </a:t>
            </a:r>
            <a:r>
              <a:rPr lang="en-US" sz="3200" u="sng"/>
              <a:t>mesoscale</a:t>
            </a:r>
            <a:r>
              <a:rPr lang="en-US" sz="3200"/>
              <a:t> motions?</a:t>
            </a:r>
          </a:p>
        </p:txBody>
      </p:sp>
      <p:sp>
        <p:nvSpPr>
          <p:cNvPr id="93189" name="Rectangle 5"/>
          <p:cNvSpPr>
            <a:spLocks noGrp="1" noChangeArrowheads="1"/>
          </p:cNvSpPr>
          <p:nvPr>
            <p:ph type="body" sz="half" idx="1"/>
          </p:nvPr>
        </p:nvSpPr>
        <p:spPr>
          <a:xfrm>
            <a:off x="304800" y="2362200"/>
            <a:ext cx="4419600" cy="4114800"/>
          </a:xfrm>
          <a:noFill/>
          <a:ln/>
        </p:spPr>
        <p:txBody>
          <a:bodyPr/>
          <a:lstStyle/>
          <a:p>
            <a:r>
              <a:rPr lang="en-US" sz="2800"/>
              <a:t>A measure of the validity of the geostrophic approximation is given by the </a:t>
            </a:r>
            <a:r>
              <a:rPr lang="en-US" sz="2800" u="sng"/>
              <a:t>Rossby number*</a:t>
            </a:r>
          </a:p>
          <a:p>
            <a:pPr lvl="1"/>
            <a:r>
              <a:rPr lang="en-US" sz="2400"/>
              <a:t>ratio of the acceleration to the Coriolis force</a:t>
            </a:r>
          </a:p>
        </p:txBody>
      </p:sp>
      <p:graphicFrame>
        <p:nvGraphicFramePr>
          <p:cNvPr id="93190" name="Object 6"/>
          <p:cNvGraphicFramePr>
            <a:graphicFrameLocks noChangeAspect="1"/>
          </p:cNvGraphicFramePr>
          <p:nvPr/>
        </p:nvGraphicFramePr>
        <p:xfrm>
          <a:off x="5226050" y="2532063"/>
          <a:ext cx="3155950" cy="1174750"/>
        </p:xfrm>
        <a:graphic>
          <a:graphicData uri="http://schemas.openxmlformats.org/presentationml/2006/ole">
            <mc:AlternateContent xmlns:mc="http://schemas.openxmlformats.org/markup-compatibility/2006">
              <mc:Choice xmlns:v="urn:schemas-microsoft-com:vml" Requires="v">
                <p:oleObj spid="_x0000_s93191" name="Equation" r:id="rId3" imgW="1295280" imgH="482400" progId="Equation.3">
                  <p:embed/>
                </p:oleObj>
              </mc:Choice>
              <mc:Fallback>
                <p:oleObj name="Equation" r:id="rId3" imgW="1295280" imgH="482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50" y="2532063"/>
                        <a:ext cx="315595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91" name="Text Box 7"/>
          <p:cNvSpPr txBox="1">
            <a:spLocks noChangeArrowheads="1"/>
          </p:cNvSpPr>
          <p:nvPr/>
        </p:nvSpPr>
        <p:spPr bwMode="auto">
          <a:xfrm>
            <a:off x="304800" y="5399088"/>
            <a:ext cx="7715250" cy="1076325"/>
          </a:xfrm>
          <a:prstGeom prst="rect">
            <a:avLst/>
          </a:prstGeom>
          <a:noFill/>
          <a:ln w="9525">
            <a:solidFill>
              <a:srgbClr val="FF0000"/>
            </a:solidFill>
            <a:miter lim="800000"/>
            <a:headEnd/>
            <a:tailEnd/>
          </a:ln>
          <a:effectLst/>
        </p:spPr>
        <p:txBody>
          <a:bodyPr wrap="none">
            <a:spAutoFit/>
          </a:bodyPr>
          <a:lstStyle/>
          <a:p>
            <a:r>
              <a:rPr lang="en-US" sz="3200" i="1"/>
              <a:t>R</a:t>
            </a:r>
            <a:r>
              <a:rPr lang="en-US" sz="3200" baseline="-25000"/>
              <a:t>o</a:t>
            </a:r>
            <a:r>
              <a:rPr lang="en-US" sz="3200"/>
              <a:t> becomes large for mesoscale motions </a:t>
            </a:r>
            <a:r>
              <a:rPr lang="en-US" sz="3200">
                <a:sym typeface="Wingdings" pitchFamily="2" charset="2"/>
              </a:rPr>
              <a:t> </a:t>
            </a:r>
          </a:p>
          <a:p>
            <a:r>
              <a:rPr lang="en-US" sz="3200">
                <a:sym typeface="Wingdings" pitchFamily="2" charset="2"/>
              </a:rPr>
              <a:t>geostrophic approximation becomes less valid</a:t>
            </a:r>
            <a:endParaRPr lang="en-US" sz="3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97283" name="Rectangle 3"/>
          <p:cNvSpPr>
            <a:spLocks noGrp="1" noChangeArrowheads="1"/>
          </p:cNvSpPr>
          <p:nvPr>
            <p:ph type="title"/>
          </p:nvPr>
        </p:nvSpPr>
        <p:spPr>
          <a:noFill/>
          <a:ln/>
        </p:spPr>
        <p:txBody>
          <a:bodyPr/>
          <a:lstStyle/>
          <a:p>
            <a:r>
              <a:rPr lang="en-US"/>
              <a:t>ATMS 316- Background</a:t>
            </a:r>
          </a:p>
        </p:txBody>
      </p:sp>
      <p:sp>
        <p:nvSpPr>
          <p:cNvPr id="97284" name="Text Box 4"/>
          <p:cNvSpPr txBox="1">
            <a:spLocks noChangeArrowheads="1"/>
          </p:cNvSpPr>
          <p:nvPr/>
        </p:nvSpPr>
        <p:spPr bwMode="auto">
          <a:xfrm>
            <a:off x="685800" y="1524000"/>
            <a:ext cx="6619875" cy="588963"/>
          </a:xfrm>
          <a:prstGeom prst="rect">
            <a:avLst/>
          </a:prstGeom>
          <a:noFill/>
          <a:ln w="9525">
            <a:solidFill>
              <a:srgbClr val="FF0000"/>
            </a:solidFill>
            <a:miter lim="800000"/>
            <a:headEnd/>
            <a:tailEnd/>
          </a:ln>
          <a:effectLst/>
        </p:spPr>
        <p:txBody>
          <a:bodyPr wrap="none">
            <a:spAutoFit/>
          </a:bodyPr>
          <a:lstStyle/>
          <a:p>
            <a:r>
              <a:rPr lang="en-US" sz="3200"/>
              <a:t>But what about for </a:t>
            </a:r>
            <a:r>
              <a:rPr lang="en-US" sz="3200" u="sng"/>
              <a:t>mesoscale</a:t>
            </a:r>
            <a:r>
              <a:rPr lang="en-US" sz="3200"/>
              <a:t> motions?</a:t>
            </a:r>
          </a:p>
        </p:txBody>
      </p:sp>
      <p:sp>
        <p:nvSpPr>
          <p:cNvPr id="97285" name="Rectangle 5"/>
          <p:cNvSpPr>
            <a:spLocks noGrp="1" noChangeArrowheads="1"/>
          </p:cNvSpPr>
          <p:nvPr>
            <p:ph type="body" sz="half" idx="1"/>
          </p:nvPr>
        </p:nvSpPr>
        <p:spPr>
          <a:xfrm>
            <a:off x="304800" y="2362200"/>
            <a:ext cx="4419600" cy="4114800"/>
          </a:xfrm>
          <a:noFill/>
          <a:ln/>
        </p:spPr>
        <p:txBody>
          <a:bodyPr/>
          <a:lstStyle/>
          <a:p>
            <a:r>
              <a:rPr lang="en-US" sz="2800"/>
              <a:t>A measure of the validity of the geostrophic approximation is given by the </a:t>
            </a:r>
            <a:r>
              <a:rPr lang="en-US" sz="2800" u="sng"/>
              <a:t>Rossby number*</a:t>
            </a:r>
            <a:endParaRPr lang="en-US" sz="2800"/>
          </a:p>
        </p:txBody>
      </p:sp>
      <p:graphicFrame>
        <p:nvGraphicFramePr>
          <p:cNvPr id="97286" name="Object 6"/>
          <p:cNvGraphicFramePr>
            <a:graphicFrameLocks noChangeAspect="1"/>
          </p:cNvGraphicFramePr>
          <p:nvPr/>
        </p:nvGraphicFramePr>
        <p:xfrm>
          <a:off x="5226050" y="2532063"/>
          <a:ext cx="3155950" cy="1174750"/>
        </p:xfrm>
        <a:graphic>
          <a:graphicData uri="http://schemas.openxmlformats.org/presentationml/2006/ole">
            <mc:AlternateContent xmlns:mc="http://schemas.openxmlformats.org/markup-compatibility/2006">
              <mc:Choice xmlns:v="urn:schemas-microsoft-com:vml" Requires="v">
                <p:oleObj spid="_x0000_s97287" name="Equation" r:id="rId3" imgW="1295280" imgH="482400" progId="Equation.3">
                  <p:embed/>
                </p:oleObj>
              </mc:Choice>
              <mc:Fallback>
                <p:oleObj name="Equation" r:id="rId3" imgW="1295280" imgH="482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50" y="2532063"/>
                        <a:ext cx="315595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7289" name="Picture 9"/>
          <p:cNvPicPr>
            <a:picLocks noChangeAspect="1" noChangeArrowheads="1"/>
          </p:cNvPicPr>
          <p:nvPr/>
        </p:nvPicPr>
        <p:blipFill>
          <a:blip r:embed="rId5" cstate="print"/>
          <a:srcRect/>
          <a:stretch>
            <a:fillRect/>
          </a:stretch>
        </p:blipFill>
        <p:spPr bwMode="auto">
          <a:xfrm>
            <a:off x="838200" y="4302125"/>
            <a:ext cx="7467600" cy="24796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95235" name="Rectangle 3"/>
          <p:cNvSpPr>
            <a:spLocks noGrp="1" noChangeArrowheads="1"/>
          </p:cNvSpPr>
          <p:nvPr>
            <p:ph type="title"/>
          </p:nvPr>
        </p:nvSpPr>
        <p:spPr>
          <a:noFill/>
          <a:ln/>
        </p:spPr>
        <p:txBody>
          <a:bodyPr/>
          <a:lstStyle/>
          <a:p>
            <a:r>
              <a:rPr lang="en-US"/>
              <a:t>ATMS 316- Background</a:t>
            </a:r>
          </a:p>
        </p:txBody>
      </p:sp>
      <p:sp>
        <p:nvSpPr>
          <p:cNvPr id="95236" name="Rectangle 4"/>
          <p:cNvSpPr>
            <a:spLocks noGrp="1" noChangeArrowheads="1"/>
          </p:cNvSpPr>
          <p:nvPr>
            <p:ph type="body" sz="half" idx="1"/>
          </p:nvPr>
        </p:nvSpPr>
        <p:spPr>
          <a:xfrm>
            <a:off x="304800" y="3200400"/>
            <a:ext cx="4419600" cy="2819400"/>
          </a:xfrm>
          <a:noFill/>
          <a:ln/>
        </p:spPr>
        <p:txBody>
          <a:bodyPr/>
          <a:lstStyle/>
          <a:p>
            <a:r>
              <a:rPr lang="en-US" sz="2800"/>
              <a:t>An example; cyclostrophic flow (Holton, p. 63)…</a:t>
            </a:r>
          </a:p>
        </p:txBody>
      </p:sp>
      <p:graphicFrame>
        <p:nvGraphicFramePr>
          <p:cNvPr id="95237" name="Object 5"/>
          <p:cNvGraphicFramePr>
            <a:graphicFrameLocks noChangeAspect="1"/>
          </p:cNvGraphicFramePr>
          <p:nvPr/>
        </p:nvGraphicFramePr>
        <p:xfrm>
          <a:off x="3500438" y="4329113"/>
          <a:ext cx="1793875" cy="1081087"/>
        </p:xfrm>
        <a:graphic>
          <a:graphicData uri="http://schemas.openxmlformats.org/presentationml/2006/ole">
            <mc:AlternateContent xmlns:mc="http://schemas.openxmlformats.org/markup-compatibility/2006">
              <mc:Choice xmlns:v="urn:schemas-microsoft-com:vml" Requires="v">
                <p:oleObj spid="_x0000_s95238" name="Equation" r:id="rId3" imgW="736560" imgH="444240" progId="Equation.3">
                  <p:embed/>
                </p:oleObj>
              </mc:Choice>
              <mc:Fallback>
                <p:oleObj name="Equation" r:id="rId3" imgW="736560" imgH="4442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4329113"/>
                        <a:ext cx="1793875" cy="1081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8" name="Text Box 6"/>
          <p:cNvSpPr txBox="1">
            <a:spLocks noChangeArrowheads="1"/>
          </p:cNvSpPr>
          <p:nvPr/>
        </p:nvSpPr>
        <p:spPr bwMode="auto">
          <a:xfrm>
            <a:off x="304800" y="1600200"/>
            <a:ext cx="8461375" cy="1076325"/>
          </a:xfrm>
          <a:prstGeom prst="rect">
            <a:avLst/>
          </a:prstGeom>
          <a:noFill/>
          <a:ln w="9525">
            <a:solidFill>
              <a:srgbClr val="FF0000"/>
            </a:solidFill>
            <a:miter lim="800000"/>
            <a:headEnd/>
            <a:tailEnd/>
          </a:ln>
          <a:effectLst/>
        </p:spPr>
        <p:txBody>
          <a:bodyPr wrap="none">
            <a:spAutoFit/>
          </a:bodyPr>
          <a:lstStyle/>
          <a:p>
            <a:r>
              <a:rPr lang="en-US" sz="3200" i="1"/>
              <a:t>R</a:t>
            </a:r>
            <a:r>
              <a:rPr lang="en-US" sz="3200" baseline="-25000"/>
              <a:t>o</a:t>
            </a:r>
            <a:r>
              <a:rPr lang="en-US" sz="3200"/>
              <a:t> becomes large for mesoscale motions </a:t>
            </a:r>
            <a:r>
              <a:rPr lang="en-US" sz="3200">
                <a:sym typeface="Wingdings" pitchFamily="2" charset="2"/>
              </a:rPr>
              <a:t> effects</a:t>
            </a:r>
          </a:p>
          <a:p>
            <a:r>
              <a:rPr lang="en-US" sz="3200">
                <a:sym typeface="Wingdings" pitchFamily="2" charset="2"/>
              </a:rPr>
              <a:t>of earth’s rotation on winds becomes negligible</a:t>
            </a:r>
            <a:endParaRPr lang="en-US" sz="3200"/>
          </a:p>
        </p:txBody>
      </p:sp>
      <p:sp>
        <p:nvSpPr>
          <p:cNvPr id="95239" name="Text Box 7"/>
          <p:cNvSpPr txBox="1">
            <a:spLocks noChangeArrowheads="1"/>
          </p:cNvSpPr>
          <p:nvPr/>
        </p:nvSpPr>
        <p:spPr bwMode="auto">
          <a:xfrm>
            <a:off x="685800" y="5867400"/>
            <a:ext cx="7535863" cy="457200"/>
          </a:xfrm>
          <a:prstGeom prst="rect">
            <a:avLst/>
          </a:prstGeom>
          <a:noFill/>
          <a:ln w="9525">
            <a:noFill/>
            <a:miter lim="800000"/>
            <a:headEnd/>
            <a:tailEnd/>
          </a:ln>
          <a:effectLst/>
        </p:spPr>
        <p:txBody>
          <a:bodyPr wrap="none">
            <a:spAutoFit/>
          </a:bodyPr>
          <a:lstStyle/>
          <a:p>
            <a:r>
              <a:rPr lang="en-US"/>
              <a:t>Balanced flow </a:t>
            </a:r>
            <a:r>
              <a:rPr lang="en-US">
                <a:sym typeface="Wingdings" pitchFamily="2" charset="2"/>
              </a:rPr>
              <a:t> centrifugal force = pressure gradient force</a:t>
            </a:r>
            <a:endParaRPr lang="en-US"/>
          </a:p>
        </p:txBody>
      </p:sp>
      <p:pic>
        <p:nvPicPr>
          <p:cNvPr id="95240" name="Picture 8" descr="holt3"/>
          <p:cNvPicPr>
            <a:picLocks noChangeAspect="1" noChangeArrowheads="1"/>
          </p:cNvPicPr>
          <p:nvPr/>
        </p:nvPicPr>
        <p:blipFill>
          <a:blip r:embed="rId5" cstate="print"/>
          <a:srcRect/>
          <a:stretch>
            <a:fillRect/>
          </a:stretch>
        </p:blipFill>
        <p:spPr bwMode="auto">
          <a:xfrm>
            <a:off x="6248400" y="2862263"/>
            <a:ext cx="1987550" cy="300513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4000"/>
              <a:t>ATMS 316- Mesoscale Meteorology</a:t>
            </a:r>
          </a:p>
        </p:txBody>
      </p:sp>
      <p:sp>
        <p:nvSpPr>
          <p:cNvPr id="78851" name="Text Box 3"/>
          <p:cNvSpPr txBox="1">
            <a:spLocks noChangeArrowheads="1"/>
          </p:cNvSpPr>
          <p:nvPr/>
        </p:nvSpPr>
        <p:spPr bwMode="auto">
          <a:xfrm>
            <a:off x="4572000" y="6278563"/>
            <a:ext cx="4146550" cy="274637"/>
          </a:xfrm>
          <a:prstGeom prst="rect">
            <a:avLst/>
          </a:prstGeom>
          <a:noFill/>
          <a:ln w="9525">
            <a:noFill/>
            <a:miter lim="800000"/>
            <a:headEnd/>
            <a:tailEnd/>
          </a:ln>
          <a:effectLst/>
        </p:spPr>
        <p:txBody>
          <a:bodyPr wrap="none">
            <a:spAutoFit/>
          </a:bodyPr>
          <a:lstStyle/>
          <a:p>
            <a:r>
              <a:rPr lang="en-US" sz="1200"/>
              <a:t>http://www.ucar.edu/communications/factsheets/Tornadoes.html</a:t>
            </a:r>
          </a:p>
        </p:txBody>
      </p:sp>
      <p:sp>
        <p:nvSpPr>
          <p:cNvPr id="78852" name="Rectangle 4"/>
          <p:cNvSpPr>
            <a:spLocks noGrp="1" noChangeArrowheads="1"/>
          </p:cNvSpPr>
          <p:nvPr>
            <p:ph type="body" sz="half" idx="1"/>
          </p:nvPr>
        </p:nvSpPr>
        <p:spPr>
          <a:xfrm>
            <a:off x="304800" y="2057400"/>
            <a:ext cx="3810000" cy="4114800"/>
          </a:xfrm>
          <a:noFill/>
          <a:ln/>
        </p:spPr>
        <p:txBody>
          <a:bodyPr/>
          <a:lstStyle/>
          <a:p>
            <a:r>
              <a:rPr lang="en-US" sz="2800"/>
              <a:t>Outline</a:t>
            </a:r>
          </a:p>
          <a:p>
            <a:pPr lvl="1"/>
            <a:r>
              <a:rPr lang="en-US" sz="2400"/>
              <a:t>Background</a:t>
            </a:r>
          </a:p>
          <a:p>
            <a:pPr lvl="1"/>
            <a:r>
              <a:rPr lang="en-US" sz="2400"/>
              <a:t>Synoptic scale analysis</a:t>
            </a:r>
          </a:p>
          <a:p>
            <a:pPr lvl="2"/>
            <a:r>
              <a:rPr lang="en-US" sz="2000"/>
              <a:t>Mesoscale analysis?</a:t>
            </a:r>
          </a:p>
          <a:p>
            <a:pPr lvl="1"/>
            <a:r>
              <a:rPr lang="en-US" sz="2400"/>
              <a:t>Scaling Parameters</a:t>
            </a:r>
          </a:p>
        </p:txBody>
      </p:sp>
      <p:pic>
        <p:nvPicPr>
          <p:cNvPr id="78853" name="Picture 5" descr="1600"/>
          <p:cNvPicPr>
            <a:picLocks noChangeAspect="1" noChangeArrowheads="1"/>
          </p:cNvPicPr>
          <p:nvPr/>
        </p:nvPicPr>
        <p:blipFill>
          <a:blip r:embed="rId2" cstate="print"/>
          <a:srcRect/>
          <a:stretch>
            <a:fillRect/>
          </a:stretch>
        </p:blipFill>
        <p:spPr bwMode="auto">
          <a:xfrm>
            <a:off x="5105400" y="1828800"/>
            <a:ext cx="2895600" cy="4114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Grp="1" noChangeArrowheads="1"/>
          </p:cNvSpPr>
          <p:nvPr>
            <p:ph type="body" sz="half" idx="1"/>
          </p:nvPr>
        </p:nvSpPr>
        <p:spPr>
          <a:xfrm>
            <a:off x="304800" y="2057400"/>
            <a:ext cx="4419600" cy="4114800"/>
          </a:xfrm>
          <a:noFill/>
          <a:ln/>
        </p:spPr>
        <p:txBody>
          <a:bodyPr/>
          <a:lstStyle/>
          <a:p>
            <a:r>
              <a:rPr lang="en-US" sz="2800"/>
              <a:t>Scaling parameters</a:t>
            </a:r>
          </a:p>
          <a:p>
            <a:pPr lvl="1"/>
            <a:r>
              <a:rPr lang="en-US" sz="2400"/>
              <a:t>e.g. a measure of the validity of the geostrophic approximation is given by the </a:t>
            </a:r>
            <a:r>
              <a:rPr lang="en-US" sz="2400" u="sng"/>
              <a:t>Rossby number*</a:t>
            </a:r>
            <a:endParaRPr lang="en-US" sz="2400"/>
          </a:p>
        </p:txBody>
      </p:sp>
      <p:graphicFrame>
        <p:nvGraphicFramePr>
          <p:cNvPr id="65543" name="Object 7"/>
          <p:cNvGraphicFramePr>
            <a:graphicFrameLocks noChangeAspect="1"/>
          </p:cNvGraphicFramePr>
          <p:nvPr/>
        </p:nvGraphicFramePr>
        <p:xfrm>
          <a:off x="5006975" y="2532063"/>
          <a:ext cx="3155950" cy="1174750"/>
        </p:xfrm>
        <a:graphic>
          <a:graphicData uri="http://schemas.openxmlformats.org/presentationml/2006/ole">
            <mc:AlternateContent xmlns:mc="http://schemas.openxmlformats.org/markup-compatibility/2006">
              <mc:Choice xmlns:v="urn:schemas-microsoft-com:vml" Requires="v">
                <p:oleObj spid="_x0000_s65544" name="Equation" r:id="rId3" imgW="1295280" imgH="482400" progId="Equation.3">
                  <p:embed/>
                </p:oleObj>
              </mc:Choice>
              <mc:Fallback>
                <p:oleObj name="Equation" r:id="rId3" imgW="1295280" imgH="4824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975" y="2532063"/>
                        <a:ext cx="315595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4" name="Rectangle 8"/>
          <p:cNvSpPr>
            <a:spLocks noGrp="1" noChangeArrowheads="1"/>
          </p:cNvSpPr>
          <p:nvPr>
            <p:ph type="title"/>
          </p:nvPr>
        </p:nvSpPr>
        <p:spPr>
          <a:noFill/>
          <a:ln/>
        </p:spPr>
        <p:txBody>
          <a:bodyPr/>
          <a:lstStyle/>
          <a:p>
            <a:r>
              <a:rPr lang="en-US"/>
              <a:t>ATMS 316- Scaling Parameters</a:t>
            </a:r>
          </a:p>
        </p:txBody>
      </p:sp>
      <p:sp>
        <p:nvSpPr>
          <p:cNvPr id="65545" name="Text Box 9"/>
          <p:cNvSpPr txBox="1">
            <a:spLocks noChangeArrowheads="1"/>
          </p:cNvSpPr>
          <p:nvPr/>
        </p:nvSpPr>
        <p:spPr bwMode="auto">
          <a:xfrm>
            <a:off x="3760788" y="6096000"/>
            <a:ext cx="5154612" cy="457200"/>
          </a:xfrm>
          <a:prstGeom prst="rect">
            <a:avLst/>
          </a:prstGeom>
          <a:noFill/>
          <a:ln w="9525">
            <a:noFill/>
            <a:miter lim="800000"/>
            <a:headEnd/>
            <a:tailEnd/>
          </a:ln>
          <a:effectLst/>
        </p:spPr>
        <p:txBody>
          <a:bodyPr wrap="none">
            <a:spAutoFit/>
          </a:bodyPr>
          <a:lstStyle/>
          <a:p>
            <a:r>
              <a:rPr lang="en-US"/>
              <a:t>*a dimensionless fluid scaling parameter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sz="half" idx="1"/>
          </p:nvPr>
        </p:nvSpPr>
        <p:spPr>
          <a:xfrm>
            <a:off x="304800" y="2057400"/>
            <a:ext cx="4419600" cy="4114800"/>
          </a:xfrm>
          <a:noFill/>
          <a:ln/>
        </p:spPr>
        <p:txBody>
          <a:bodyPr/>
          <a:lstStyle/>
          <a:p>
            <a:r>
              <a:rPr lang="en-US" sz="2800"/>
              <a:t>Scaling parameters</a:t>
            </a:r>
          </a:p>
          <a:p>
            <a:pPr lvl="1"/>
            <a:r>
              <a:rPr lang="en-US" sz="2400"/>
              <a:t>Why?</a:t>
            </a:r>
          </a:p>
          <a:p>
            <a:pPr lvl="1"/>
            <a:r>
              <a:rPr lang="en-US" sz="2400"/>
              <a:t>A useful tool for diagnosing fluid (atmospheric) behavior</a:t>
            </a:r>
          </a:p>
          <a:p>
            <a:pPr lvl="1"/>
            <a:r>
              <a:rPr lang="en-US" sz="2400"/>
              <a:t>Can be a useful prognostic tool if the parameter can be accurately predicted</a:t>
            </a:r>
          </a:p>
        </p:txBody>
      </p:sp>
      <p:graphicFrame>
        <p:nvGraphicFramePr>
          <p:cNvPr id="112643" name="Object 3"/>
          <p:cNvGraphicFramePr>
            <a:graphicFrameLocks noChangeAspect="1"/>
          </p:cNvGraphicFramePr>
          <p:nvPr/>
        </p:nvGraphicFramePr>
        <p:xfrm>
          <a:off x="5006975" y="2532063"/>
          <a:ext cx="3155950" cy="1174750"/>
        </p:xfrm>
        <a:graphic>
          <a:graphicData uri="http://schemas.openxmlformats.org/presentationml/2006/ole">
            <mc:AlternateContent xmlns:mc="http://schemas.openxmlformats.org/markup-compatibility/2006">
              <mc:Choice xmlns:v="urn:schemas-microsoft-com:vml" Requires="v">
                <p:oleObj spid="_x0000_s112644" name="Equation" r:id="rId3" imgW="1295280" imgH="482400" progId="Equation.3">
                  <p:embed/>
                </p:oleObj>
              </mc:Choice>
              <mc:Fallback>
                <p:oleObj name="Equation" r:id="rId3" imgW="1295280" imgH="482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975" y="2532063"/>
                        <a:ext cx="315595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44" name="Rectangle 4"/>
          <p:cNvSpPr>
            <a:spLocks noGrp="1" noChangeArrowheads="1"/>
          </p:cNvSpPr>
          <p:nvPr>
            <p:ph type="title"/>
          </p:nvPr>
        </p:nvSpPr>
        <p:spPr>
          <a:noFill/>
          <a:ln/>
        </p:spPr>
        <p:txBody>
          <a:bodyPr/>
          <a:lstStyle/>
          <a:p>
            <a:r>
              <a:rPr lang="en-US"/>
              <a:t>ATMS 316- Scaling Parameters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a:xfrm>
            <a:off x="685800" y="304800"/>
            <a:ext cx="7772400" cy="1143000"/>
          </a:xfrm>
          <a:noFill/>
          <a:ln/>
        </p:spPr>
        <p:txBody>
          <a:bodyPr/>
          <a:lstStyle/>
          <a:p>
            <a:r>
              <a:rPr lang="en-US"/>
              <a:t>ATMS 316- Defining Mesoscale</a:t>
            </a:r>
          </a:p>
        </p:txBody>
      </p:sp>
      <p:graphicFrame>
        <p:nvGraphicFramePr>
          <p:cNvPr id="130096" name="Group 48"/>
          <p:cNvGraphicFramePr>
            <a:graphicFrameLocks noGrp="1"/>
          </p:cNvGraphicFramePr>
          <p:nvPr>
            <p:ph idx="1"/>
          </p:nvPr>
        </p:nvGraphicFramePr>
        <p:xfrm>
          <a:off x="685800" y="1219200"/>
          <a:ext cx="7772400" cy="5455285"/>
        </p:xfrm>
        <a:graphic>
          <a:graphicData uri="http://schemas.openxmlformats.org/drawingml/2006/table">
            <a:tbl>
              <a:tblPr/>
              <a:tblGrid>
                <a:gridCol w="1943100"/>
                <a:gridCol w="1943100"/>
                <a:gridCol w="1943100"/>
                <a:gridCol w="1943100"/>
              </a:tblGrid>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Scale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Synoptic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Meso-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Micro-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temporal/ spatial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days/3000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hour – one day/ 2 – 200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seconds – minutes/ 1 m – 2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momentum equations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geostrophic/ hydrostatic balance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full form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neglect Coriolis force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relevant instability</a:t>
                      </a: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baroclinic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wide variety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shear, buoyancy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Lagrangian timescale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 minutes – 17 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seconds -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128003" name="Rectangle 3"/>
          <p:cNvSpPr>
            <a:spLocks noGrp="1" noChangeArrowheads="1"/>
          </p:cNvSpPr>
          <p:nvPr>
            <p:ph type="title"/>
          </p:nvPr>
        </p:nvSpPr>
        <p:spPr>
          <a:noFill/>
          <a:ln/>
        </p:spPr>
        <p:txBody>
          <a:bodyPr/>
          <a:lstStyle/>
          <a:p>
            <a:r>
              <a:rPr lang="en-US"/>
              <a:t>ATMS 316- Scaling Parameters</a:t>
            </a:r>
          </a:p>
        </p:txBody>
      </p:sp>
      <p:sp>
        <p:nvSpPr>
          <p:cNvPr id="128005" name="Text Box 5"/>
          <p:cNvSpPr txBox="1">
            <a:spLocks noChangeArrowheads="1"/>
          </p:cNvSpPr>
          <p:nvPr/>
        </p:nvSpPr>
        <p:spPr bwMode="auto">
          <a:xfrm>
            <a:off x="6248400" y="4070350"/>
            <a:ext cx="2819400" cy="822325"/>
          </a:xfrm>
          <a:prstGeom prst="rect">
            <a:avLst/>
          </a:prstGeom>
          <a:noFill/>
          <a:ln w="9525">
            <a:noFill/>
            <a:miter lim="800000"/>
            <a:headEnd/>
            <a:tailEnd/>
          </a:ln>
          <a:effectLst/>
        </p:spPr>
        <p:txBody>
          <a:bodyPr>
            <a:spAutoFit/>
          </a:bodyPr>
          <a:lstStyle/>
          <a:p>
            <a:r>
              <a:rPr lang="en-US"/>
              <a:t>Multi-scale analyses (Fig. 1.3)</a:t>
            </a:r>
          </a:p>
        </p:txBody>
      </p:sp>
      <p:pic>
        <p:nvPicPr>
          <p:cNvPr id="128006" name="Picture 6"/>
          <p:cNvPicPr>
            <a:picLocks noChangeAspect="1" noChangeArrowheads="1"/>
          </p:cNvPicPr>
          <p:nvPr/>
        </p:nvPicPr>
        <p:blipFill>
          <a:blip r:embed="rId2" cstate="print"/>
          <a:srcRect/>
          <a:stretch>
            <a:fillRect/>
          </a:stretch>
        </p:blipFill>
        <p:spPr bwMode="auto">
          <a:xfrm>
            <a:off x="76200" y="1525588"/>
            <a:ext cx="5943600" cy="5256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sz="half" idx="1"/>
          </p:nvPr>
        </p:nvSpPr>
        <p:spPr>
          <a:xfrm>
            <a:off x="304800" y="2057400"/>
            <a:ext cx="5029200" cy="4648200"/>
          </a:xfrm>
          <a:noFill/>
          <a:ln/>
        </p:spPr>
        <p:txBody>
          <a:bodyPr/>
          <a:lstStyle/>
          <a:p>
            <a:r>
              <a:rPr lang="en-US" sz="2800"/>
              <a:t>Other scaling parameters</a:t>
            </a:r>
          </a:p>
          <a:p>
            <a:pPr lvl="1"/>
            <a:r>
              <a:rPr lang="en-US" sz="2400"/>
              <a:t>Rossby radius of deformation</a:t>
            </a:r>
          </a:p>
          <a:p>
            <a:pPr lvl="1"/>
            <a:r>
              <a:rPr lang="en-US" sz="2400"/>
              <a:t>Froude number</a:t>
            </a:r>
          </a:p>
          <a:p>
            <a:pPr lvl="2"/>
            <a:r>
              <a:rPr lang="en-US" sz="2000"/>
              <a:t>Internal </a:t>
            </a:r>
          </a:p>
          <a:p>
            <a:pPr lvl="1"/>
            <a:r>
              <a:rPr lang="en-US" sz="2400"/>
              <a:t>Scorer parameter </a:t>
            </a:r>
          </a:p>
          <a:p>
            <a:pPr lvl="1"/>
            <a:r>
              <a:rPr lang="en-US" sz="2400"/>
              <a:t>Richardson number</a:t>
            </a:r>
          </a:p>
          <a:p>
            <a:pPr lvl="2"/>
            <a:r>
              <a:rPr lang="en-US" sz="2000"/>
              <a:t>Bulk</a:t>
            </a:r>
          </a:p>
          <a:p>
            <a:pPr lvl="2"/>
            <a:r>
              <a:rPr lang="en-US" sz="2000"/>
              <a:t>Gradient</a:t>
            </a:r>
          </a:p>
        </p:txBody>
      </p:sp>
      <p:graphicFrame>
        <p:nvGraphicFramePr>
          <p:cNvPr id="98307" name="Object 3"/>
          <p:cNvGraphicFramePr>
            <a:graphicFrameLocks noChangeAspect="1"/>
          </p:cNvGraphicFramePr>
          <p:nvPr/>
        </p:nvGraphicFramePr>
        <p:xfrm>
          <a:off x="5226050" y="1524000"/>
          <a:ext cx="3155950" cy="1174750"/>
        </p:xfrm>
        <a:graphic>
          <a:graphicData uri="http://schemas.openxmlformats.org/presentationml/2006/ole">
            <mc:AlternateContent xmlns:mc="http://schemas.openxmlformats.org/markup-compatibility/2006">
              <mc:Choice xmlns:v="urn:schemas-microsoft-com:vml" Requires="v">
                <p:oleObj spid="_x0000_s98308" name="Equation" r:id="rId3" imgW="1295280" imgH="482400" progId="Equation.3">
                  <p:embed/>
                </p:oleObj>
              </mc:Choice>
              <mc:Fallback>
                <p:oleObj name="Equation" r:id="rId3" imgW="1295280" imgH="482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50" y="1524000"/>
                        <a:ext cx="315595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08" name="Rectangle 4"/>
          <p:cNvSpPr>
            <a:spLocks noGrp="1" noChangeArrowheads="1"/>
          </p:cNvSpPr>
          <p:nvPr>
            <p:ph type="title"/>
          </p:nvPr>
        </p:nvSpPr>
        <p:spPr>
          <a:noFill/>
          <a:ln/>
        </p:spPr>
        <p:txBody>
          <a:bodyPr/>
          <a:lstStyle/>
          <a:p>
            <a:r>
              <a:rPr lang="en-US"/>
              <a:t>ATMS 316- Scaling Parameters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sz="half" idx="1"/>
          </p:nvPr>
        </p:nvSpPr>
        <p:spPr>
          <a:xfrm>
            <a:off x="304800" y="2057400"/>
            <a:ext cx="5562600" cy="4648200"/>
          </a:xfrm>
          <a:noFill/>
          <a:ln/>
        </p:spPr>
        <p:txBody>
          <a:bodyPr/>
          <a:lstStyle/>
          <a:p>
            <a:r>
              <a:rPr lang="en-US" sz="2800"/>
              <a:t>Rossby radius of deformation (</a:t>
            </a:r>
            <a:r>
              <a:rPr lang="en-US" sz="2800" i="1"/>
              <a:t>L</a:t>
            </a:r>
            <a:r>
              <a:rPr lang="en-US" sz="2800" i="1" baseline="-25000"/>
              <a:t>R</a:t>
            </a:r>
            <a:r>
              <a:rPr lang="en-US" sz="2800"/>
              <a:t>)</a:t>
            </a:r>
          </a:p>
          <a:p>
            <a:pPr lvl="1"/>
            <a:r>
              <a:rPr lang="en-US" sz="2400" i="1"/>
              <a:t>C</a:t>
            </a:r>
            <a:r>
              <a:rPr lang="en-US" sz="2400" i="1" baseline="-25000"/>
              <a:t>g</a:t>
            </a:r>
            <a:r>
              <a:rPr lang="en-US" sz="2400"/>
              <a:t> = gravity wave speed</a:t>
            </a:r>
          </a:p>
          <a:p>
            <a:pPr lvl="1"/>
            <a:r>
              <a:rPr lang="en-US" sz="2400" i="1"/>
              <a:t>f</a:t>
            </a:r>
            <a:r>
              <a:rPr lang="en-US" sz="2400"/>
              <a:t> = Coriolis parameter </a:t>
            </a:r>
          </a:p>
          <a:p>
            <a:pPr lvl="2">
              <a:buFontTx/>
              <a:buNone/>
            </a:pPr>
            <a:r>
              <a:rPr lang="en-US"/>
              <a:t>= 2</a:t>
            </a:r>
            <a:r>
              <a:rPr lang="en-US">
                <a:latin typeface="Symbol" pitchFamily="18" charset="2"/>
              </a:rPr>
              <a:t>W </a:t>
            </a:r>
            <a:r>
              <a:rPr lang="en-US"/>
              <a:t>sin</a:t>
            </a:r>
            <a:r>
              <a:rPr lang="en-US">
                <a:latin typeface="Symbol" pitchFamily="18" charset="2"/>
              </a:rPr>
              <a:t>F</a:t>
            </a:r>
          </a:p>
        </p:txBody>
      </p:sp>
      <p:graphicFrame>
        <p:nvGraphicFramePr>
          <p:cNvPr id="115715" name="Object 3"/>
          <p:cNvGraphicFramePr>
            <a:graphicFrameLocks noChangeAspect="1"/>
          </p:cNvGraphicFramePr>
          <p:nvPr/>
        </p:nvGraphicFramePr>
        <p:xfrm>
          <a:off x="6362700" y="2041525"/>
          <a:ext cx="1485900" cy="1082675"/>
        </p:xfrm>
        <a:graphic>
          <a:graphicData uri="http://schemas.openxmlformats.org/presentationml/2006/ole">
            <mc:AlternateContent xmlns:mc="http://schemas.openxmlformats.org/markup-compatibility/2006">
              <mc:Choice xmlns:v="urn:schemas-microsoft-com:vml" Requires="v">
                <p:oleObj spid="_x0000_s115716" name="Equation" r:id="rId3" imgW="609480" imgH="444240" progId="Equation.3">
                  <p:embed/>
                </p:oleObj>
              </mc:Choice>
              <mc:Fallback>
                <p:oleObj name="Equation" r:id="rId3" imgW="60948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2041525"/>
                        <a:ext cx="14859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16" name="Rectangle 4"/>
          <p:cNvSpPr>
            <a:spLocks noGrp="1" noChangeArrowheads="1"/>
          </p:cNvSpPr>
          <p:nvPr>
            <p:ph type="title"/>
          </p:nvPr>
        </p:nvSpPr>
        <p:spPr>
          <a:noFill/>
          <a:ln/>
        </p:spPr>
        <p:txBody>
          <a:bodyPr/>
          <a:lstStyle/>
          <a:p>
            <a:r>
              <a:rPr lang="en-US"/>
              <a:t>ATMS 316- Scaling Parameters</a:t>
            </a:r>
          </a:p>
        </p:txBody>
      </p:sp>
      <p:sp>
        <p:nvSpPr>
          <p:cNvPr id="115717" name="Text Box 5">
            <a:hlinkClick r:id="rId5"/>
          </p:cNvPr>
          <p:cNvSpPr txBox="1">
            <a:spLocks noChangeArrowheads="1"/>
          </p:cNvSpPr>
          <p:nvPr/>
        </p:nvSpPr>
        <p:spPr bwMode="auto">
          <a:xfrm>
            <a:off x="744538" y="4191000"/>
            <a:ext cx="5427662" cy="396875"/>
          </a:xfrm>
          <a:prstGeom prst="rect">
            <a:avLst/>
          </a:prstGeom>
          <a:noFill/>
          <a:ln w="9525">
            <a:noFill/>
            <a:miter lim="800000"/>
            <a:headEnd/>
            <a:tailEnd/>
          </a:ln>
          <a:effectLst/>
        </p:spPr>
        <p:txBody>
          <a:bodyPr wrap="none">
            <a:spAutoFit/>
          </a:bodyPr>
          <a:lstStyle/>
          <a:p>
            <a:r>
              <a:rPr lang="en-US" sz="2000"/>
              <a:t>http://meted.ucar.edu/nwp/pcu1/d_adjust/index.htm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noFill/>
          <a:ln/>
        </p:spPr>
        <p:txBody>
          <a:bodyPr/>
          <a:lstStyle/>
          <a:p>
            <a:r>
              <a:rPr lang="en-US"/>
              <a:t>ATMS 316- Scaling Parameters</a:t>
            </a:r>
          </a:p>
        </p:txBody>
      </p:sp>
      <p:sp>
        <p:nvSpPr>
          <p:cNvPr id="106505" name="Rectangle 9"/>
          <p:cNvSpPr>
            <a:spLocks noGrp="1" noChangeArrowheads="1"/>
          </p:cNvSpPr>
          <p:nvPr>
            <p:ph type="body" sz="half" idx="1"/>
          </p:nvPr>
        </p:nvSpPr>
        <p:spPr>
          <a:xfrm>
            <a:off x="304800" y="2057400"/>
            <a:ext cx="8382000" cy="4267200"/>
          </a:xfrm>
          <a:noFill/>
          <a:ln/>
        </p:spPr>
        <p:txBody>
          <a:bodyPr/>
          <a:lstStyle/>
          <a:p>
            <a:r>
              <a:rPr lang="en-US" sz="2800"/>
              <a:t>Rossby radius of deformation (</a:t>
            </a:r>
            <a:r>
              <a:rPr lang="en-US" sz="2800" i="1"/>
              <a:t>L</a:t>
            </a:r>
            <a:r>
              <a:rPr lang="en-US" sz="2800" i="1" baseline="-25000"/>
              <a:t>R</a:t>
            </a:r>
            <a:r>
              <a:rPr lang="en-US" sz="2800"/>
              <a:t>)</a:t>
            </a:r>
          </a:p>
          <a:p>
            <a:pPr>
              <a:buFontTx/>
              <a:buNone/>
            </a:pPr>
            <a:r>
              <a:rPr lang="en-US" sz="2800" b="1"/>
              <a:t>The key to a response to atmospheric forcing is whether the disturbance is much wider, comparable to, or much less than the </a:t>
            </a:r>
            <a:r>
              <a:rPr lang="en-US" sz="2800" b="1">
                <a:solidFill>
                  <a:srgbClr val="BA3E41"/>
                </a:solidFill>
              </a:rPr>
              <a:t>Rossby radius of deformation</a:t>
            </a:r>
            <a:r>
              <a:rPr lang="en-US" sz="2800"/>
              <a:t>. The Rossby radius is related to the distance a gravity wave propagates before the Coriolis effect becomes important. </a:t>
            </a:r>
          </a:p>
        </p:txBody>
      </p:sp>
      <p:sp>
        <p:nvSpPr>
          <p:cNvPr id="106506" name="Text Box 10">
            <a:hlinkClick r:id="rId2"/>
          </p:cNvPr>
          <p:cNvSpPr txBox="1">
            <a:spLocks noChangeArrowheads="1"/>
          </p:cNvSpPr>
          <p:nvPr/>
        </p:nvSpPr>
        <p:spPr bwMode="auto">
          <a:xfrm>
            <a:off x="5127625" y="6381750"/>
            <a:ext cx="3863975" cy="304800"/>
          </a:xfrm>
          <a:prstGeom prst="rect">
            <a:avLst/>
          </a:prstGeom>
          <a:noFill/>
          <a:ln w="9525">
            <a:noFill/>
            <a:miter lim="800000"/>
            <a:headEnd/>
            <a:tailEnd/>
          </a:ln>
          <a:effectLst/>
        </p:spPr>
        <p:txBody>
          <a:bodyPr wrap="none">
            <a:spAutoFit/>
          </a:bodyPr>
          <a:lstStyle/>
          <a:p>
            <a:r>
              <a:rPr lang="en-US" sz="1400"/>
              <a:t>http://meted.ucar.edu/nwp/pcu1/d_adjust/index.htm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noFill/>
          <a:ln/>
        </p:spPr>
        <p:txBody>
          <a:bodyPr/>
          <a:lstStyle/>
          <a:p>
            <a:r>
              <a:rPr lang="en-US"/>
              <a:t>ATMS 316- Scaling Parameters</a:t>
            </a:r>
          </a:p>
        </p:txBody>
      </p:sp>
      <p:graphicFrame>
        <p:nvGraphicFramePr>
          <p:cNvPr id="108576" name="Group 32"/>
          <p:cNvGraphicFramePr>
            <a:graphicFrameLocks noGrp="1"/>
          </p:cNvGraphicFramePr>
          <p:nvPr/>
        </p:nvGraphicFramePr>
        <p:xfrm>
          <a:off x="381000" y="1524000"/>
          <a:ext cx="8534400" cy="5123180"/>
        </p:xfrm>
        <a:graphic>
          <a:graphicData uri="http://schemas.openxmlformats.org/drawingml/2006/table">
            <a:tbl>
              <a:tblPr/>
              <a:tblGrid>
                <a:gridCol w="4267200"/>
                <a:gridCol w="4267200"/>
              </a:tblGrid>
              <a:tr h="3683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Ways to conceptualize Rossby radius</a:t>
                      </a:r>
                      <a:r>
                        <a:rPr kumimoji="0" lang="en-US" sz="1400" b="0" i="0" u="none" strike="noStrike" cap="none" normalizeH="0" baseline="0" smtClean="0">
                          <a:ln>
                            <a:noFill/>
                          </a:ln>
                          <a:solidFill>
                            <a:schemeClr val="tx1"/>
                          </a:solidFill>
                          <a:effectLst/>
                          <a:latin typeface="Times New Roman" pitchFamily="18" charset="0"/>
                        </a:rPr>
                        <a:t> </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Consequences</a:t>
                      </a:r>
                      <a:r>
                        <a:rPr kumimoji="0" lang="en-US" sz="1400" b="0" i="0" u="none" strike="noStrike" cap="none" normalizeH="0" baseline="0" smtClean="0">
                          <a:ln>
                            <a:noFill/>
                          </a:ln>
                          <a:solidFill>
                            <a:schemeClr val="tx1"/>
                          </a:solidFill>
                          <a:effectLst/>
                          <a:latin typeface="Times New Roman" pitchFamily="18" charset="0"/>
                        </a:rPr>
                        <a:t> </a:t>
                      </a:r>
                    </a:p>
                  </a:txBody>
                  <a:tcPr horzOverflow="overflow">
                    <a:lnL>
                      <a:noFill/>
                    </a:lnL>
                    <a:lnR cap="flat">
                      <a:noFill/>
                    </a:lnR>
                    <a:lnT cap="flat">
                      <a:noFill/>
                    </a:lnT>
                    <a:lnB>
                      <a:noFill/>
                    </a:lnB>
                    <a:lnTlToBr>
                      <a:noFill/>
                    </a:lnTlToBr>
                    <a:lnBlToTr>
                      <a:noFill/>
                    </a:lnBlToTr>
                    <a:noFill/>
                  </a:tcPr>
                </a:tc>
              </a:tr>
              <a:tr h="13271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
                      </a:r>
                      <a:br>
                        <a:rPr kumimoji="0" lang="en-US" sz="1400" b="0" i="0" u="none" strike="noStrike" cap="none" normalizeH="0" baseline="0" smtClean="0">
                          <a:ln>
                            <a:noFill/>
                          </a:ln>
                          <a:solidFill>
                            <a:schemeClr val="tx1"/>
                          </a:solidFill>
                          <a:effectLst/>
                          <a:latin typeface="Times New Roman" pitchFamily="18" charset="0"/>
                        </a:rPr>
                      </a:br>
                      <a:r>
                        <a:rPr kumimoji="0" lang="en-US" sz="1400" b="0" i="0" u="none" strike="noStrike" cap="none" normalizeH="0" baseline="0" smtClean="0">
                          <a:ln>
                            <a:noFill/>
                          </a:ln>
                          <a:solidFill>
                            <a:schemeClr val="tx1"/>
                          </a:solidFill>
                          <a:effectLst/>
                          <a:latin typeface="Times New Roman" pitchFamily="18" charset="0"/>
                        </a:rPr>
                        <a:t>The scale at which rotation becomes as important as buoyancy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Times New Roman" pitchFamily="18" charset="0"/>
                        </a:rPr>
                        <a:t>Features smaller in scale are dominated by buoyancy forcing, resulting in gravity waves in a stable environment, so they disperse and have a short lifetime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Times New Roman" pitchFamily="18" charset="0"/>
                        </a:rPr>
                        <a:t>Features larger in scale are rotational in character, dominated by Rossby wave dynamics, and have a longer life </a:t>
                      </a:r>
                    </a:p>
                  </a:txBody>
                  <a:tcPr horzOverflow="overflow">
                    <a:lnL>
                      <a:noFill/>
                    </a:lnL>
                    <a:lnR cap="flat">
                      <a:noFill/>
                    </a:lnR>
                    <a:lnT>
                      <a:noFill/>
                    </a:lnT>
                    <a:lnB>
                      <a:noFill/>
                    </a:lnB>
                    <a:lnTlToBr>
                      <a:noFill/>
                    </a:lnTlToBr>
                    <a:lnBlToTr>
                      <a:noFill/>
                    </a:lnBlToTr>
                    <a:noFill/>
                  </a:tcPr>
                </a:tc>
              </a:tr>
              <a:tr h="17129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The partitioning of potential vorticity (PV) into vorticity (winds) and static stability (mass). (Remember, PV is conserved if potential temperature is conserved. Thus, ignoring latent heating, radiation, and turbulence for the moment, the disturbance PV would be conserved during adjustment.)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smtClean="0">
                          <a:ln>
                            <a:noFill/>
                          </a:ln>
                          <a:solidFill>
                            <a:schemeClr val="tx1"/>
                          </a:solidFill>
                          <a:effectLst/>
                          <a:latin typeface="Times New Roman" pitchFamily="18" charset="0"/>
                        </a:rPr>
                        <a:t>A large-scale disturbance primarily causes height and temperature changes to the pre-disturbance state</a:t>
                      </a:r>
                      <a:r>
                        <a:rPr kumimoji="0" lang="en-US" sz="1400" b="0" i="0" u="none" strike="noStrike" cap="none" normalizeH="0" baseline="0" smtClean="0">
                          <a:ln>
                            <a:noFill/>
                          </a:ln>
                          <a:solidFill>
                            <a:schemeClr val="tx1"/>
                          </a:solidFill>
                          <a:effectLst/>
                          <a:latin typeface="Times New Roman" pitchFamily="18" charset="0"/>
                        </a:rPr>
                        <a:t>, resulting in the disturbance PV showing up predominantly in the mass field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smtClean="0">
                          <a:ln>
                            <a:noFill/>
                          </a:ln>
                          <a:solidFill>
                            <a:schemeClr val="tx1"/>
                          </a:solidFill>
                          <a:effectLst/>
                          <a:latin typeface="Times New Roman" pitchFamily="18" charset="0"/>
                        </a:rPr>
                        <a:t>A small-scale disturbance primarily causes vorticity changes to the pre-disturbance state</a:t>
                      </a:r>
                      <a:r>
                        <a:rPr kumimoji="0" lang="en-US" sz="1400" b="0" i="0" u="none" strike="noStrike" cap="none" normalizeH="0" baseline="0" smtClean="0">
                          <a:ln>
                            <a:noFill/>
                          </a:ln>
                          <a:solidFill>
                            <a:schemeClr val="tx1"/>
                          </a:solidFill>
                          <a:effectLst/>
                          <a:latin typeface="Times New Roman" pitchFamily="18" charset="0"/>
                        </a:rPr>
                        <a:t>, resulting in the disturbance PV showing up predominantly in the wind field </a:t>
                      </a:r>
                    </a:p>
                  </a:txBody>
                  <a:tcPr horzOverflow="overflow">
                    <a:lnL>
                      <a:noFill/>
                    </a:lnL>
                    <a:lnR cap="flat">
                      <a:noFill/>
                    </a:lnR>
                    <a:lnT>
                      <a:noFill/>
                    </a:lnT>
                    <a:lnB>
                      <a:noFill/>
                    </a:lnB>
                    <a:lnTlToBr>
                      <a:noFill/>
                    </a:lnTlToBr>
                    <a:lnBlToTr>
                      <a:noFill/>
                    </a:lnBlToTr>
                    <a:noFill/>
                  </a:tcPr>
                </a:tc>
              </a:tr>
              <a:tr h="8413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Partitioning between potential and kinetic energy </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Times New Roman" pitchFamily="18" charset="0"/>
                        </a:rPr>
                        <a:t>A large-scale disturbance ends up with most of its energy stored as potential energy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Times New Roman" pitchFamily="18" charset="0"/>
                        </a:rPr>
                        <a:t>A small-scale disturbance ends up with most of its energy in the form of kinetic energy </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noFill/>
          <a:ln/>
        </p:spPr>
        <p:txBody>
          <a:bodyPr/>
          <a:lstStyle/>
          <a:p>
            <a:r>
              <a:rPr lang="en-US"/>
              <a:t>ATMS 316- Scaling Parameters</a:t>
            </a:r>
          </a:p>
        </p:txBody>
      </p:sp>
      <p:sp>
        <p:nvSpPr>
          <p:cNvPr id="109586" name="Rectangle 18"/>
          <p:cNvSpPr>
            <a:spLocks noGrp="1" noChangeArrowheads="1"/>
          </p:cNvSpPr>
          <p:nvPr>
            <p:ph type="body" sz="half" idx="1"/>
          </p:nvPr>
        </p:nvSpPr>
        <p:spPr>
          <a:xfrm>
            <a:off x="304800" y="2057400"/>
            <a:ext cx="8382000" cy="4267200"/>
          </a:xfrm>
          <a:noFill/>
          <a:ln/>
        </p:spPr>
        <p:txBody>
          <a:bodyPr/>
          <a:lstStyle/>
          <a:p>
            <a:r>
              <a:rPr lang="en-US" sz="2800"/>
              <a:t>Rossby radius of deformation (</a:t>
            </a:r>
            <a:r>
              <a:rPr lang="en-US" sz="2800" i="1"/>
              <a:t>L</a:t>
            </a:r>
            <a:r>
              <a:rPr lang="en-US" sz="2800" i="1" baseline="-25000"/>
              <a:t>R</a:t>
            </a:r>
            <a:r>
              <a:rPr lang="en-US" sz="2800"/>
              <a:t>)</a:t>
            </a:r>
          </a:p>
          <a:p>
            <a:pPr lvl="1"/>
            <a:r>
              <a:rPr lang="en-US" sz="2400"/>
              <a:t>The Rossby radius of deformation marks the scale beyond which rotation is more important than buoyancy, meaning larger features are dominated more by rotation than by divergence, and they tend to be balanced and long-lived.</a:t>
            </a:r>
          </a:p>
          <a:p>
            <a:pPr lvl="1"/>
            <a:r>
              <a:rPr lang="en-US" sz="2400"/>
              <a:t>Features smaller than the Rossby radius tend to be transient, having their energy dispersed by gravity waves.</a:t>
            </a:r>
          </a:p>
          <a:p>
            <a:pPr lvl="1"/>
            <a:r>
              <a:rPr lang="en-US" sz="2400"/>
              <a:t>The Rossby radius increases for thicker disturbances and is longer when the lapse rate is weaker.</a:t>
            </a:r>
          </a:p>
        </p:txBody>
      </p:sp>
      <p:sp>
        <p:nvSpPr>
          <p:cNvPr id="109587" name="Text Box 19">
            <a:hlinkClick r:id="rId2"/>
          </p:cNvPr>
          <p:cNvSpPr txBox="1">
            <a:spLocks noChangeArrowheads="1"/>
          </p:cNvSpPr>
          <p:nvPr/>
        </p:nvSpPr>
        <p:spPr bwMode="auto">
          <a:xfrm>
            <a:off x="5127625" y="6381750"/>
            <a:ext cx="3863975" cy="304800"/>
          </a:xfrm>
          <a:prstGeom prst="rect">
            <a:avLst/>
          </a:prstGeom>
          <a:noFill/>
          <a:ln w="9525">
            <a:noFill/>
            <a:miter lim="800000"/>
            <a:headEnd/>
            <a:tailEnd/>
          </a:ln>
          <a:effectLst/>
        </p:spPr>
        <p:txBody>
          <a:bodyPr wrap="none">
            <a:spAutoFit/>
          </a:bodyPr>
          <a:lstStyle/>
          <a:p>
            <a:r>
              <a:rPr lang="en-US" sz="1400"/>
              <a:t>http://meted.ucar.edu/nwp/pcu1/d_adjust/index.htm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noFill/>
          <a:ln/>
        </p:spPr>
        <p:txBody>
          <a:bodyPr/>
          <a:lstStyle/>
          <a:p>
            <a:r>
              <a:rPr lang="en-US"/>
              <a:t>ATMS 316- Scaling Parameters</a:t>
            </a:r>
          </a:p>
        </p:txBody>
      </p:sp>
      <p:sp>
        <p:nvSpPr>
          <p:cNvPr id="110597" name="Rectangle 5"/>
          <p:cNvSpPr>
            <a:spLocks noGrp="1" noChangeArrowheads="1"/>
          </p:cNvSpPr>
          <p:nvPr>
            <p:ph type="body" sz="half" idx="1"/>
          </p:nvPr>
        </p:nvSpPr>
        <p:spPr>
          <a:xfrm>
            <a:off x="304800" y="2057400"/>
            <a:ext cx="8382000" cy="4267200"/>
          </a:xfrm>
          <a:noFill/>
          <a:ln/>
        </p:spPr>
        <p:txBody>
          <a:bodyPr/>
          <a:lstStyle/>
          <a:p>
            <a:r>
              <a:rPr lang="en-US" sz="2800"/>
              <a:t>Rossby radius of deformation (</a:t>
            </a:r>
            <a:r>
              <a:rPr lang="en-US" sz="2800" i="1"/>
              <a:t>L</a:t>
            </a:r>
            <a:r>
              <a:rPr lang="en-US" sz="2800" i="1" baseline="-25000"/>
              <a:t>R</a:t>
            </a:r>
            <a:r>
              <a:rPr lang="en-US" sz="2800"/>
              <a:t>)</a:t>
            </a:r>
          </a:p>
          <a:p>
            <a:pPr lvl="1"/>
            <a:r>
              <a:rPr lang="en-US" sz="2400"/>
              <a:t>The Rossby radius is proportional to the inertial period (1/</a:t>
            </a:r>
            <a:r>
              <a:rPr lang="en-US" sz="2400" i="1"/>
              <a:t>f </a:t>
            </a:r>
            <a:r>
              <a:rPr lang="en-US" sz="2400"/>
              <a:t>), which is longer where the Coriolis parameter is small (lower latitudes) and where the absolute vorticity is small (anticyclones). </a:t>
            </a:r>
          </a:p>
          <a:p>
            <a:pPr lvl="2"/>
            <a:r>
              <a:rPr lang="en-US" sz="2000"/>
              <a:t>The point is that smaller cyclonic vortices can survive longer in midlatitudes than in the tropics, while anticyclones (unless they are fairly large scale) will be transient after their forcing ends.</a:t>
            </a:r>
          </a:p>
          <a:p>
            <a:pPr lvl="1"/>
            <a:endParaRPr lang="en-US" sz="2400"/>
          </a:p>
        </p:txBody>
      </p:sp>
      <p:sp>
        <p:nvSpPr>
          <p:cNvPr id="110598" name="Text Box 6">
            <a:hlinkClick r:id="rId2"/>
          </p:cNvPr>
          <p:cNvSpPr txBox="1">
            <a:spLocks noChangeArrowheads="1"/>
          </p:cNvSpPr>
          <p:nvPr/>
        </p:nvSpPr>
        <p:spPr bwMode="auto">
          <a:xfrm>
            <a:off x="5127625" y="6381750"/>
            <a:ext cx="3863975" cy="304800"/>
          </a:xfrm>
          <a:prstGeom prst="rect">
            <a:avLst/>
          </a:prstGeom>
          <a:noFill/>
          <a:ln w="9525">
            <a:noFill/>
            <a:miter lim="800000"/>
            <a:headEnd/>
            <a:tailEnd/>
          </a:ln>
          <a:effectLst/>
        </p:spPr>
        <p:txBody>
          <a:bodyPr wrap="none">
            <a:spAutoFit/>
          </a:bodyPr>
          <a:lstStyle/>
          <a:p>
            <a:r>
              <a:rPr lang="en-US" sz="1400"/>
              <a:t>http://meted.ucar.edu/nwp/pcu1/d_adjust/index.htm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80903" name="Rectangle 7"/>
          <p:cNvSpPr>
            <a:spLocks noGrp="1" noChangeArrowheads="1"/>
          </p:cNvSpPr>
          <p:nvPr>
            <p:ph type="title"/>
          </p:nvPr>
        </p:nvSpPr>
        <p:spPr>
          <a:noFill/>
          <a:ln/>
        </p:spPr>
        <p:txBody>
          <a:bodyPr/>
          <a:lstStyle/>
          <a:p>
            <a:r>
              <a:rPr lang="en-US"/>
              <a:t>ATMS 316- Background</a:t>
            </a:r>
          </a:p>
        </p:txBody>
      </p:sp>
      <p:pic>
        <p:nvPicPr>
          <p:cNvPr id="80905" name="Picture 9"/>
          <p:cNvPicPr>
            <a:picLocks noChangeAspect="1" noChangeArrowheads="1"/>
          </p:cNvPicPr>
          <p:nvPr/>
        </p:nvPicPr>
        <p:blipFill>
          <a:blip r:embed="rId2" cstate="print"/>
          <a:srcRect/>
          <a:stretch>
            <a:fillRect/>
          </a:stretch>
        </p:blipFill>
        <p:spPr bwMode="auto">
          <a:xfrm>
            <a:off x="304800" y="1704975"/>
            <a:ext cx="6019800" cy="5000625"/>
          </a:xfrm>
          <a:prstGeom prst="rect">
            <a:avLst/>
          </a:prstGeom>
          <a:noFill/>
          <a:ln w="9525">
            <a:noFill/>
            <a:miter lim="800000"/>
            <a:headEnd/>
            <a:tailEnd/>
          </a:ln>
          <a:effectLst/>
        </p:spPr>
      </p:pic>
      <p:sp>
        <p:nvSpPr>
          <p:cNvPr id="80906" name="Text Box 10"/>
          <p:cNvSpPr txBox="1">
            <a:spLocks noChangeArrowheads="1"/>
          </p:cNvSpPr>
          <p:nvPr/>
        </p:nvSpPr>
        <p:spPr bwMode="auto">
          <a:xfrm>
            <a:off x="6248400" y="4070350"/>
            <a:ext cx="2819400" cy="1187450"/>
          </a:xfrm>
          <a:prstGeom prst="rect">
            <a:avLst/>
          </a:prstGeom>
          <a:noFill/>
          <a:ln w="9525">
            <a:noFill/>
            <a:miter lim="800000"/>
            <a:headEnd/>
            <a:tailEnd/>
          </a:ln>
          <a:effectLst/>
        </p:spPr>
        <p:txBody>
          <a:bodyPr>
            <a:spAutoFit/>
          </a:bodyPr>
          <a:lstStyle/>
          <a:p>
            <a:r>
              <a:rPr lang="en-US"/>
              <a:t>Relationship between spatial and temporal scales (Fig. 1.1)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sz="half" idx="1"/>
          </p:nvPr>
        </p:nvSpPr>
        <p:spPr>
          <a:xfrm>
            <a:off x="304800" y="2057400"/>
            <a:ext cx="5029200" cy="4648200"/>
          </a:xfrm>
          <a:noFill/>
          <a:ln/>
        </p:spPr>
        <p:txBody>
          <a:bodyPr/>
          <a:lstStyle/>
          <a:p>
            <a:r>
              <a:rPr lang="en-US" sz="2800"/>
              <a:t>Froude number (</a:t>
            </a:r>
            <a:r>
              <a:rPr lang="en-US" sz="2800" i="1"/>
              <a:t>Fr</a:t>
            </a:r>
            <a:r>
              <a:rPr lang="en-US" sz="2800"/>
              <a:t>)</a:t>
            </a:r>
          </a:p>
          <a:p>
            <a:pPr lvl="1"/>
            <a:r>
              <a:rPr lang="en-US" sz="2400"/>
              <a:t>U = wind speed normal to mountain</a:t>
            </a:r>
          </a:p>
          <a:p>
            <a:pPr lvl="1"/>
            <a:r>
              <a:rPr lang="en-US" sz="2400"/>
              <a:t>N = Brunt-V</a:t>
            </a:r>
            <a:r>
              <a:rPr lang="en-US" sz="2400">
                <a:cs typeface="Times New Roman" pitchFamily="18" charset="0"/>
              </a:rPr>
              <a:t>ä</a:t>
            </a:r>
            <a:r>
              <a:rPr lang="en-US" sz="2400"/>
              <a:t>is</a:t>
            </a:r>
            <a:r>
              <a:rPr lang="en-US" sz="2400">
                <a:cs typeface="Times New Roman" pitchFamily="18" charset="0"/>
              </a:rPr>
              <a:t>ä</a:t>
            </a:r>
            <a:r>
              <a:rPr lang="en-US" sz="2400"/>
              <a:t>l</a:t>
            </a:r>
            <a:r>
              <a:rPr lang="en-US" sz="2400">
                <a:cs typeface="Times New Roman" pitchFamily="18" charset="0"/>
              </a:rPr>
              <a:t>ä</a:t>
            </a:r>
            <a:r>
              <a:rPr lang="en-US" sz="2400"/>
              <a:t> frequency</a:t>
            </a:r>
          </a:p>
          <a:p>
            <a:pPr lvl="1"/>
            <a:r>
              <a:rPr lang="en-US" sz="2400"/>
              <a:t>S = vertical (for some applications, horizontal) scale of the mountain</a:t>
            </a:r>
          </a:p>
        </p:txBody>
      </p:sp>
      <p:graphicFrame>
        <p:nvGraphicFramePr>
          <p:cNvPr id="116739" name="Object 3"/>
          <p:cNvGraphicFramePr>
            <a:graphicFrameLocks noChangeAspect="1"/>
          </p:cNvGraphicFramePr>
          <p:nvPr/>
        </p:nvGraphicFramePr>
        <p:xfrm>
          <a:off x="6076950" y="1631950"/>
          <a:ext cx="1452563" cy="958850"/>
        </p:xfrm>
        <a:graphic>
          <a:graphicData uri="http://schemas.openxmlformats.org/presentationml/2006/ole">
            <mc:AlternateContent xmlns:mc="http://schemas.openxmlformats.org/markup-compatibility/2006">
              <mc:Choice xmlns:v="urn:schemas-microsoft-com:vml" Requires="v">
                <p:oleObj spid="_x0000_s116740" name="Equation" r:id="rId3" imgW="596880" imgH="393480" progId="Equation.3">
                  <p:embed/>
                </p:oleObj>
              </mc:Choice>
              <mc:Fallback>
                <p:oleObj name="Equation" r:id="rId3" imgW="59688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950" y="1631950"/>
                        <a:ext cx="1452563"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40" name="Rectangle 4"/>
          <p:cNvSpPr>
            <a:spLocks noGrp="1" noChangeArrowheads="1"/>
          </p:cNvSpPr>
          <p:nvPr>
            <p:ph type="title"/>
          </p:nvPr>
        </p:nvSpPr>
        <p:spPr>
          <a:noFill/>
          <a:ln/>
        </p:spPr>
        <p:txBody>
          <a:bodyPr/>
          <a:lstStyle/>
          <a:p>
            <a:r>
              <a:rPr lang="en-US"/>
              <a:t>ATMS 316- Scaling Parameters</a:t>
            </a:r>
          </a:p>
        </p:txBody>
      </p:sp>
      <p:sp>
        <p:nvSpPr>
          <p:cNvPr id="116741" name="Text Box 5"/>
          <p:cNvSpPr txBox="1">
            <a:spLocks noChangeArrowheads="1"/>
          </p:cNvSpPr>
          <p:nvPr/>
        </p:nvSpPr>
        <p:spPr bwMode="auto">
          <a:xfrm>
            <a:off x="136525" y="6338888"/>
            <a:ext cx="3632200" cy="366712"/>
          </a:xfrm>
          <a:prstGeom prst="rect">
            <a:avLst/>
          </a:prstGeom>
          <a:noFill/>
          <a:ln w="9525">
            <a:noFill/>
            <a:miter lim="800000"/>
            <a:headEnd/>
            <a:tailEnd/>
          </a:ln>
          <a:effectLst/>
        </p:spPr>
        <p:txBody>
          <a:bodyPr wrap="none">
            <a:spAutoFit/>
          </a:bodyPr>
          <a:lstStyle/>
          <a:p>
            <a:r>
              <a:rPr lang="en-US" sz="1800"/>
              <a:t>Wallace &amp; Hobbs (2006), p. 407, 408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sz="half" idx="1"/>
          </p:nvPr>
        </p:nvSpPr>
        <p:spPr>
          <a:xfrm>
            <a:off x="304800" y="2057400"/>
            <a:ext cx="8001000" cy="4648200"/>
          </a:xfrm>
          <a:noFill/>
          <a:ln/>
        </p:spPr>
        <p:txBody>
          <a:bodyPr/>
          <a:lstStyle/>
          <a:p>
            <a:r>
              <a:rPr lang="en-US" sz="2800"/>
              <a:t>Froude number (</a:t>
            </a:r>
            <a:r>
              <a:rPr lang="en-US" sz="2800" i="1"/>
              <a:t>Fr</a:t>
            </a:r>
            <a:r>
              <a:rPr lang="en-US" sz="2800"/>
              <a:t>)</a:t>
            </a:r>
          </a:p>
          <a:p>
            <a:pPr lvl="1"/>
            <a:r>
              <a:rPr lang="en-US" sz="2400"/>
              <a:t>A measure of whether flow will go over (surmount) a mountain range</a:t>
            </a:r>
          </a:p>
          <a:p>
            <a:pPr lvl="1"/>
            <a:r>
              <a:rPr lang="en-US" sz="2400" u="sng"/>
              <a:t>Small </a:t>
            </a:r>
            <a:r>
              <a:rPr lang="en-US" sz="2400" i="1" u="sng"/>
              <a:t>Fr</a:t>
            </a:r>
            <a:r>
              <a:rPr lang="en-US" sz="2400"/>
              <a:t>; low-level airflow is forced to go around the mountain and/or through gaps</a:t>
            </a:r>
          </a:p>
          <a:p>
            <a:pPr lvl="1"/>
            <a:r>
              <a:rPr lang="en-US" sz="2400" u="sng"/>
              <a:t>Larger </a:t>
            </a:r>
            <a:r>
              <a:rPr lang="en-US" sz="2400" i="1" u="sng"/>
              <a:t>Fr</a:t>
            </a:r>
            <a:r>
              <a:rPr lang="en-US" sz="2400"/>
              <a:t>; more airflow goes over the mountain crest</a:t>
            </a:r>
          </a:p>
        </p:txBody>
      </p:sp>
      <p:sp>
        <p:nvSpPr>
          <p:cNvPr id="120836" name="Rectangle 4"/>
          <p:cNvSpPr>
            <a:spLocks noGrp="1" noChangeArrowheads="1"/>
          </p:cNvSpPr>
          <p:nvPr>
            <p:ph type="title"/>
          </p:nvPr>
        </p:nvSpPr>
        <p:spPr>
          <a:noFill/>
          <a:ln/>
        </p:spPr>
        <p:txBody>
          <a:bodyPr/>
          <a:lstStyle/>
          <a:p>
            <a:r>
              <a:rPr lang="en-US"/>
              <a:t>ATMS 316- Scaling Parameters</a:t>
            </a:r>
          </a:p>
        </p:txBody>
      </p:sp>
      <p:sp>
        <p:nvSpPr>
          <p:cNvPr id="120837" name="Text Box 5"/>
          <p:cNvSpPr txBox="1">
            <a:spLocks noChangeArrowheads="1"/>
          </p:cNvSpPr>
          <p:nvPr/>
        </p:nvSpPr>
        <p:spPr bwMode="auto">
          <a:xfrm>
            <a:off x="136525" y="6338888"/>
            <a:ext cx="3632200" cy="366712"/>
          </a:xfrm>
          <a:prstGeom prst="rect">
            <a:avLst/>
          </a:prstGeom>
          <a:noFill/>
          <a:ln w="9525">
            <a:noFill/>
            <a:miter lim="800000"/>
            <a:headEnd/>
            <a:tailEnd/>
          </a:ln>
          <a:effectLst/>
        </p:spPr>
        <p:txBody>
          <a:bodyPr wrap="none">
            <a:spAutoFit/>
          </a:bodyPr>
          <a:lstStyle/>
          <a:p>
            <a:r>
              <a:rPr lang="en-US" sz="1800"/>
              <a:t>Wallace &amp; Hobbs (2006), p. 407, 408</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sz="half" idx="1"/>
          </p:nvPr>
        </p:nvSpPr>
        <p:spPr>
          <a:xfrm>
            <a:off x="304800" y="2057400"/>
            <a:ext cx="8001000" cy="4648200"/>
          </a:xfrm>
          <a:noFill/>
          <a:ln/>
        </p:spPr>
        <p:txBody>
          <a:bodyPr/>
          <a:lstStyle/>
          <a:p>
            <a:r>
              <a:rPr lang="en-US" sz="2800"/>
              <a:t>Froude number (</a:t>
            </a:r>
            <a:r>
              <a:rPr lang="en-US" sz="2800" i="1"/>
              <a:t>Fr</a:t>
            </a:r>
            <a:r>
              <a:rPr lang="en-US" sz="2800"/>
              <a:t>)</a:t>
            </a:r>
          </a:p>
          <a:p>
            <a:pPr lvl="1"/>
            <a:r>
              <a:rPr lang="en-US" sz="2400"/>
              <a:t>Ratio of inertial to gravitational force</a:t>
            </a:r>
          </a:p>
          <a:p>
            <a:pPr lvl="1"/>
            <a:r>
              <a:rPr lang="en-US" sz="2400"/>
              <a:t>Describes the ratio of the flow velocity to the phase speed  of gravity waves on the interface of a two-layer fluid (e.g. top of the boundary layer)</a:t>
            </a:r>
          </a:p>
          <a:p>
            <a:pPr lvl="1"/>
            <a:r>
              <a:rPr lang="en-US" sz="2400" i="1" u="sng"/>
              <a:t>Fr</a:t>
            </a:r>
            <a:r>
              <a:rPr lang="en-US" sz="2400" u="sng"/>
              <a:t> &lt; 1</a:t>
            </a:r>
            <a:r>
              <a:rPr lang="en-US" sz="2400"/>
              <a:t>; gravity wave phase speed exceeds flow speed, </a:t>
            </a:r>
            <a:r>
              <a:rPr lang="en-US" sz="2400" i="1"/>
              <a:t>subcritical</a:t>
            </a:r>
            <a:r>
              <a:rPr lang="en-US" sz="2400"/>
              <a:t> flow</a:t>
            </a:r>
          </a:p>
          <a:p>
            <a:pPr lvl="1"/>
            <a:r>
              <a:rPr lang="en-US" sz="2400" i="1" u="sng"/>
              <a:t>Fr</a:t>
            </a:r>
            <a:r>
              <a:rPr lang="en-US" sz="2400" u="sng"/>
              <a:t> &gt; 1</a:t>
            </a:r>
            <a:r>
              <a:rPr lang="en-US" sz="2400"/>
              <a:t>; flow speed is greater than the gravity wave propagation speed, </a:t>
            </a:r>
            <a:r>
              <a:rPr lang="en-US" sz="2400" i="1"/>
              <a:t>supercritical</a:t>
            </a:r>
            <a:r>
              <a:rPr lang="en-US" sz="2400"/>
              <a:t> flow</a:t>
            </a:r>
          </a:p>
        </p:txBody>
      </p:sp>
      <p:sp>
        <p:nvSpPr>
          <p:cNvPr id="121859" name="Rectangle 3"/>
          <p:cNvSpPr>
            <a:spLocks noGrp="1" noChangeArrowheads="1"/>
          </p:cNvSpPr>
          <p:nvPr>
            <p:ph type="title"/>
          </p:nvPr>
        </p:nvSpPr>
        <p:spPr>
          <a:noFill/>
          <a:ln/>
        </p:spPr>
        <p:txBody>
          <a:bodyPr/>
          <a:lstStyle/>
          <a:p>
            <a:r>
              <a:rPr lang="en-US"/>
              <a:t>ATMS 316- Scaling Parameters</a:t>
            </a:r>
          </a:p>
        </p:txBody>
      </p:sp>
      <p:sp>
        <p:nvSpPr>
          <p:cNvPr id="121860" name="Text Box 4"/>
          <p:cNvSpPr txBox="1">
            <a:spLocks noChangeArrowheads="1"/>
          </p:cNvSpPr>
          <p:nvPr/>
        </p:nvSpPr>
        <p:spPr bwMode="auto">
          <a:xfrm>
            <a:off x="136525" y="6338888"/>
            <a:ext cx="2578100" cy="366712"/>
          </a:xfrm>
          <a:prstGeom prst="rect">
            <a:avLst/>
          </a:prstGeom>
          <a:noFill/>
          <a:ln w="9525">
            <a:noFill/>
            <a:miter lim="800000"/>
            <a:headEnd/>
            <a:tailEnd/>
          </a:ln>
          <a:effectLst/>
        </p:spPr>
        <p:txBody>
          <a:bodyPr wrap="none">
            <a:spAutoFit/>
          </a:bodyPr>
          <a:lstStyle/>
          <a:p>
            <a:r>
              <a:rPr lang="en-US" sz="1800"/>
              <a:t>Burk &amp; Thompson (1996)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sz="half" idx="1"/>
          </p:nvPr>
        </p:nvSpPr>
        <p:spPr>
          <a:xfrm>
            <a:off x="304800" y="2057400"/>
            <a:ext cx="8001000" cy="4648200"/>
          </a:xfrm>
          <a:noFill/>
          <a:ln/>
        </p:spPr>
        <p:txBody>
          <a:bodyPr/>
          <a:lstStyle/>
          <a:p>
            <a:r>
              <a:rPr lang="en-US" sz="2800"/>
              <a:t>Froude number (</a:t>
            </a:r>
            <a:r>
              <a:rPr lang="en-US" sz="2800" i="1"/>
              <a:t>Fr</a:t>
            </a:r>
            <a:r>
              <a:rPr lang="en-US" sz="2800"/>
              <a:t>)</a:t>
            </a:r>
          </a:p>
          <a:p>
            <a:pPr lvl="1"/>
            <a:r>
              <a:rPr lang="en-US" sz="2400"/>
              <a:t>In</a:t>
            </a:r>
            <a:r>
              <a:rPr lang="en-US" sz="2400" i="1"/>
              <a:t> supercritical</a:t>
            </a:r>
            <a:r>
              <a:rPr lang="en-US" sz="2400"/>
              <a:t> flow, gravity wave perturbations cannot propagate upstream, and the flow, therefore, does not show an upstream response to the presence of obstacles</a:t>
            </a:r>
          </a:p>
          <a:p>
            <a:pPr lvl="1"/>
            <a:r>
              <a:rPr lang="en-US" sz="2400" u="sng"/>
              <a:t>Hydraulic jumps</a:t>
            </a:r>
            <a:r>
              <a:rPr lang="en-US" sz="2400"/>
              <a:t>; can occur where the flow transitions back from being supercritical to subcritical</a:t>
            </a:r>
          </a:p>
        </p:txBody>
      </p:sp>
      <p:sp>
        <p:nvSpPr>
          <p:cNvPr id="122883" name="Rectangle 3"/>
          <p:cNvSpPr>
            <a:spLocks noGrp="1" noChangeArrowheads="1"/>
          </p:cNvSpPr>
          <p:nvPr>
            <p:ph type="title"/>
          </p:nvPr>
        </p:nvSpPr>
        <p:spPr>
          <a:noFill/>
          <a:ln/>
        </p:spPr>
        <p:txBody>
          <a:bodyPr/>
          <a:lstStyle/>
          <a:p>
            <a:r>
              <a:rPr lang="en-US"/>
              <a:t>ATMS 316- Scaling Parameters</a:t>
            </a:r>
          </a:p>
        </p:txBody>
      </p:sp>
      <p:sp>
        <p:nvSpPr>
          <p:cNvPr id="122884" name="Text Box 4"/>
          <p:cNvSpPr txBox="1">
            <a:spLocks noChangeArrowheads="1"/>
          </p:cNvSpPr>
          <p:nvPr/>
        </p:nvSpPr>
        <p:spPr bwMode="auto">
          <a:xfrm>
            <a:off x="136525" y="6338888"/>
            <a:ext cx="2578100" cy="366712"/>
          </a:xfrm>
          <a:prstGeom prst="rect">
            <a:avLst/>
          </a:prstGeom>
          <a:noFill/>
          <a:ln w="9525">
            <a:noFill/>
            <a:miter lim="800000"/>
            <a:headEnd/>
            <a:tailEnd/>
          </a:ln>
          <a:effectLst/>
        </p:spPr>
        <p:txBody>
          <a:bodyPr wrap="none">
            <a:spAutoFit/>
          </a:bodyPr>
          <a:lstStyle/>
          <a:p>
            <a:r>
              <a:rPr lang="en-US" sz="1800"/>
              <a:t>Burk &amp; Thompson (1996)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sz="half" idx="1"/>
          </p:nvPr>
        </p:nvSpPr>
        <p:spPr>
          <a:xfrm>
            <a:off x="152400" y="2057400"/>
            <a:ext cx="5486400" cy="4648200"/>
          </a:xfrm>
          <a:noFill/>
          <a:ln/>
        </p:spPr>
        <p:txBody>
          <a:bodyPr/>
          <a:lstStyle/>
          <a:p>
            <a:r>
              <a:rPr lang="en-US" sz="2800"/>
              <a:t>Scorer parameter (</a:t>
            </a:r>
            <a:r>
              <a:rPr lang="en-US" sz="2800" i="1"/>
              <a:t>L</a:t>
            </a:r>
            <a:r>
              <a:rPr lang="en-US" sz="2800" i="1" baseline="30000"/>
              <a:t>2</a:t>
            </a:r>
            <a:r>
              <a:rPr lang="en-US" sz="2800"/>
              <a:t>)</a:t>
            </a:r>
          </a:p>
          <a:p>
            <a:pPr lvl="1"/>
            <a:r>
              <a:rPr lang="en-US" sz="2400"/>
              <a:t>U = wind speed normal to mountain</a:t>
            </a:r>
          </a:p>
          <a:p>
            <a:pPr lvl="1"/>
            <a:r>
              <a:rPr lang="en-US" sz="2400"/>
              <a:t>N = Brunt-V</a:t>
            </a:r>
            <a:r>
              <a:rPr lang="en-US" sz="2400">
                <a:cs typeface="Times New Roman" pitchFamily="18" charset="0"/>
              </a:rPr>
              <a:t>ä</a:t>
            </a:r>
            <a:r>
              <a:rPr lang="en-US" sz="2400"/>
              <a:t>is</a:t>
            </a:r>
            <a:r>
              <a:rPr lang="en-US" sz="2400">
                <a:cs typeface="Times New Roman" pitchFamily="18" charset="0"/>
              </a:rPr>
              <a:t>ä</a:t>
            </a:r>
            <a:r>
              <a:rPr lang="en-US" sz="2400"/>
              <a:t>l</a:t>
            </a:r>
            <a:r>
              <a:rPr lang="en-US" sz="2400">
                <a:cs typeface="Times New Roman" pitchFamily="18" charset="0"/>
              </a:rPr>
              <a:t>ä</a:t>
            </a:r>
            <a:r>
              <a:rPr lang="en-US" sz="2400"/>
              <a:t> frequency</a:t>
            </a:r>
          </a:p>
          <a:p>
            <a:pPr lvl="1"/>
            <a:endParaRPr lang="en-US" sz="2400"/>
          </a:p>
        </p:txBody>
      </p:sp>
      <p:graphicFrame>
        <p:nvGraphicFramePr>
          <p:cNvPr id="117763" name="Object 3"/>
          <p:cNvGraphicFramePr>
            <a:graphicFrameLocks noChangeAspect="1"/>
          </p:cNvGraphicFramePr>
          <p:nvPr/>
        </p:nvGraphicFramePr>
        <p:xfrm>
          <a:off x="5792788" y="1676400"/>
          <a:ext cx="2970212" cy="1143000"/>
        </p:xfrm>
        <a:graphic>
          <a:graphicData uri="http://schemas.openxmlformats.org/presentationml/2006/ole">
            <mc:AlternateContent xmlns:mc="http://schemas.openxmlformats.org/markup-compatibility/2006">
              <mc:Choice xmlns:v="urn:schemas-microsoft-com:vml" Requires="v">
                <p:oleObj spid="_x0000_s117764" name="Equation" r:id="rId3" imgW="1218960" imgH="469800" progId="Equation.3">
                  <p:embed/>
                </p:oleObj>
              </mc:Choice>
              <mc:Fallback>
                <p:oleObj name="Equation" r:id="rId3" imgW="1218960" imgH="469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1676400"/>
                        <a:ext cx="297021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64" name="Rectangle 4"/>
          <p:cNvSpPr>
            <a:spLocks noGrp="1" noChangeArrowheads="1"/>
          </p:cNvSpPr>
          <p:nvPr>
            <p:ph type="title"/>
          </p:nvPr>
        </p:nvSpPr>
        <p:spPr>
          <a:noFill/>
          <a:ln/>
        </p:spPr>
        <p:txBody>
          <a:bodyPr/>
          <a:lstStyle/>
          <a:p>
            <a:r>
              <a:rPr lang="en-US"/>
              <a:t>ATMS 316- Scaling Parameters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sz="half" idx="1"/>
          </p:nvPr>
        </p:nvSpPr>
        <p:spPr>
          <a:xfrm>
            <a:off x="152400" y="2057400"/>
            <a:ext cx="8839200" cy="4648200"/>
          </a:xfrm>
          <a:noFill/>
          <a:ln/>
        </p:spPr>
        <p:txBody>
          <a:bodyPr/>
          <a:lstStyle/>
          <a:p>
            <a:r>
              <a:rPr lang="en-US" sz="2800"/>
              <a:t>Scorer parameter (</a:t>
            </a:r>
            <a:r>
              <a:rPr lang="en-US" sz="2800" i="1"/>
              <a:t>L</a:t>
            </a:r>
            <a:r>
              <a:rPr lang="en-US" sz="2800" i="1" baseline="30000"/>
              <a:t>2</a:t>
            </a:r>
            <a:r>
              <a:rPr lang="en-US" sz="2800"/>
              <a:t>)</a:t>
            </a:r>
          </a:p>
          <a:p>
            <a:pPr lvl="1"/>
            <a:r>
              <a:rPr lang="en-US" sz="2400" i="1"/>
              <a:t>aL</a:t>
            </a:r>
            <a:r>
              <a:rPr lang="en-US" sz="2400"/>
              <a:t> &lt;&lt; 1, evanescent waves exist</a:t>
            </a:r>
          </a:p>
          <a:p>
            <a:pPr lvl="2"/>
            <a:r>
              <a:rPr lang="en-US" sz="2000"/>
              <a:t>Decay with height</a:t>
            </a:r>
          </a:p>
          <a:p>
            <a:pPr lvl="2"/>
            <a:r>
              <a:rPr lang="en-US" sz="2000"/>
              <a:t>Have streamlines that satisfy potential flow theory</a:t>
            </a:r>
          </a:p>
          <a:p>
            <a:pPr lvl="1"/>
            <a:r>
              <a:rPr lang="en-US" sz="2400" i="1"/>
              <a:t>aL</a:t>
            </a:r>
            <a:r>
              <a:rPr lang="en-US" sz="2400"/>
              <a:t> &gt;&gt; 1, vertically propagating waves exist</a:t>
            </a:r>
          </a:p>
          <a:p>
            <a:pPr lvl="2"/>
            <a:r>
              <a:rPr lang="en-US" sz="2000"/>
              <a:t>Under ideal conditions, the amplitude of the waves does not decrease with height</a:t>
            </a:r>
          </a:p>
          <a:p>
            <a:pPr lvl="1">
              <a:buFontTx/>
              <a:buNone/>
            </a:pPr>
            <a:r>
              <a:rPr lang="en-US" sz="2400"/>
              <a:t>“</a:t>
            </a:r>
            <a:r>
              <a:rPr lang="en-US" sz="2400" i="1"/>
              <a:t>a</a:t>
            </a:r>
            <a:r>
              <a:rPr lang="en-US" sz="2400"/>
              <a:t>” is the half-width of the mountain</a:t>
            </a:r>
          </a:p>
          <a:p>
            <a:pPr lvl="2"/>
            <a:endParaRPr lang="en-US" sz="2000"/>
          </a:p>
          <a:p>
            <a:pPr lvl="1"/>
            <a:endParaRPr lang="en-US" sz="2400"/>
          </a:p>
          <a:p>
            <a:pPr lvl="1"/>
            <a:endParaRPr lang="en-US" sz="2400"/>
          </a:p>
        </p:txBody>
      </p:sp>
      <p:sp>
        <p:nvSpPr>
          <p:cNvPr id="123908" name="Rectangle 4"/>
          <p:cNvSpPr>
            <a:spLocks noGrp="1" noChangeArrowheads="1"/>
          </p:cNvSpPr>
          <p:nvPr>
            <p:ph type="title"/>
          </p:nvPr>
        </p:nvSpPr>
        <p:spPr>
          <a:noFill/>
          <a:ln/>
        </p:spPr>
        <p:txBody>
          <a:bodyPr/>
          <a:lstStyle/>
          <a:p>
            <a:r>
              <a:rPr lang="en-US"/>
              <a:t>ATMS 316- Scaling Parameters</a:t>
            </a:r>
          </a:p>
        </p:txBody>
      </p:sp>
      <p:sp>
        <p:nvSpPr>
          <p:cNvPr id="123909" name="Text Box 5"/>
          <p:cNvSpPr txBox="1">
            <a:spLocks noChangeArrowheads="1"/>
          </p:cNvSpPr>
          <p:nvPr/>
        </p:nvSpPr>
        <p:spPr bwMode="auto">
          <a:xfrm>
            <a:off x="136525" y="6338888"/>
            <a:ext cx="2578100" cy="366712"/>
          </a:xfrm>
          <a:prstGeom prst="rect">
            <a:avLst/>
          </a:prstGeom>
          <a:noFill/>
          <a:ln w="9525">
            <a:noFill/>
            <a:miter lim="800000"/>
            <a:headEnd/>
            <a:tailEnd/>
          </a:ln>
          <a:effectLst/>
        </p:spPr>
        <p:txBody>
          <a:bodyPr wrap="none">
            <a:spAutoFit/>
          </a:bodyPr>
          <a:lstStyle/>
          <a:p>
            <a:r>
              <a:rPr lang="en-US" sz="1800"/>
              <a:t>Burk &amp; Thompson (1996)</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sz="half" idx="1"/>
          </p:nvPr>
        </p:nvSpPr>
        <p:spPr>
          <a:xfrm>
            <a:off x="76200" y="3200400"/>
            <a:ext cx="5029200" cy="2971800"/>
          </a:xfrm>
          <a:noFill/>
          <a:ln/>
        </p:spPr>
        <p:txBody>
          <a:bodyPr/>
          <a:lstStyle/>
          <a:p>
            <a:r>
              <a:rPr lang="en-US" sz="2800"/>
              <a:t>Richardson number (</a:t>
            </a:r>
            <a:r>
              <a:rPr lang="en-US" sz="2800" i="1"/>
              <a:t>Ri</a:t>
            </a:r>
            <a:r>
              <a:rPr lang="en-US" sz="2800"/>
              <a:t>)</a:t>
            </a:r>
          </a:p>
          <a:p>
            <a:pPr lvl="1"/>
            <a:r>
              <a:rPr lang="en-US" sz="2400"/>
              <a:t>B = buoyant generation or consumption of turbulence, equal to the square of the Brunt-V</a:t>
            </a:r>
            <a:r>
              <a:rPr lang="en-US" sz="2400">
                <a:cs typeface="Times New Roman" pitchFamily="18" charset="0"/>
              </a:rPr>
              <a:t>ä</a:t>
            </a:r>
            <a:r>
              <a:rPr lang="en-US" sz="2400"/>
              <a:t>is</a:t>
            </a:r>
            <a:r>
              <a:rPr lang="en-US" sz="2400">
                <a:cs typeface="Times New Roman" pitchFamily="18" charset="0"/>
              </a:rPr>
              <a:t>ä</a:t>
            </a:r>
            <a:r>
              <a:rPr lang="en-US" sz="2400"/>
              <a:t>l</a:t>
            </a:r>
            <a:r>
              <a:rPr lang="en-US" sz="2400">
                <a:cs typeface="Times New Roman" pitchFamily="18" charset="0"/>
              </a:rPr>
              <a:t>ä</a:t>
            </a:r>
            <a:r>
              <a:rPr lang="en-US" sz="2400"/>
              <a:t> frequency</a:t>
            </a:r>
          </a:p>
          <a:p>
            <a:pPr lvl="1"/>
            <a:r>
              <a:rPr lang="en-US" sz="2400"/>
              <a:t>M = mechanical generation of turbulence</a:t>
            </a:r>
          </a:p>
        </p:txBody>
      </p:sp>
      <p:graphicFrame>
        <p:nvGraphicFramePr>
          <p:cNvPr id="118787" name="Object 3"/>
          <p:cNvGraphicFramePr>
            <a:graphicFrameLocks noChangeAspect="1"/>
          </p:cNvGraphicFramePr>
          <p:nvPr/>
        </p:nvGraphicFramePr>
        <p:xfrm>
          <a:off x="4662488" y="1600200"/>
          <a:ext cx="4176712" cy="2193925"/>
        </p:xfrm>
        <a:graphic>
          <a:graphicData uri="http://schemas.openxmlformats.org/presentationml/2006/ole">
            <mc:AlternateContent xmlns:mc="http://schemas.openxmlformats.org/markup-compatibility/2006">
              <mc:Choice xmlns:v="urn:schemas-microsoft-com:vml" Requires="v">
                <p:oleObj spid="_x0000_s118788" name="Equation" r:id="rId3" imgW="1714320" imgH="901440" progId="Equation.3">
                  <p:embed/>
                </p:oleObj>
              </mc:Choice>
              <mc:Fallback>
                <p:oleObj name="Equation" r:id="rId3" imgW="1714320" imgH="9014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1600200"/>
                        <a:ext cx="4176712" cy="219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788" name="Rectangle 4"/>
          <p:cNvSpPr>
            <a:spLocks noGrp="1" noChangeArrowheads="1"/>
          </p:cNvSpPr>
          <p:nvPr>
            <p:ph type="title"/>
          </p:nvPr>
        </p:nvSpPr>
        <p:spPr>
          <a:noFill/>
          <a:ln/>
        </p:spPr>
        <p:txBody>
          <a:bodyPr/>
          <a:lstStyle/>
          <a:p>
            <a:r>
              <a:rPr lang="en-US"/>
              <a:t>ATMS 316- Scaling Parameters</a:t>
            </a:r>
          </a:p>
        </p:txBody>
      </p:sp>
      <p:sp>
        <p:nvSpPr>
          <p:cNvPr id="118789" name="Text Box 5"/>
          <p:cNvSpPr txBox="1">
            <a:spLocks noChangeArrowheads="1"/>
          </p:cNvSpPr>
          <p:nvPr/>
        </p:nvSpPr>
        <p:spPr bwMode="auto">
          <a:xfrm>
            <a:off x="136525" y="6338888"/>
            <a:ext cx="3175000" cy="366712"/>
          </a:xfrm>
          <a:prstGeom prst="rect">
            <a:avLst/>
          </a:prstGeom>
          <a:noFill/>
          <a:ln w="9525">
            <a:noFill/>
            <a:miter lim="800000"/>
            <a:headEnd/>
            <a:tailEnd/>
          </a:ln>
          <a:effectLst/>
        </p:spPr>
        <p:txBody>
          <a:bodyPr wrap="none">
            <a:spAutoFit/>
          </a:bodyPr>
          <a:lstStyle/>
          <a:p>
            <a:r>
              <a:rPr lang="en-US" sz="1800"/>
              <a:t>Wallace &amp; Hobbs (2006), p. 380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sz="half" idx="1"/>
          </p:nvPr>
        </p:nvSpPr>
        <p:spPr>
          <a:xfrm>
            <a:off x="76200" y="2057400"/>
            <a:ext cx="8153400" cy="4648200"/>
          </a:xfrm>
          <a:noFill/>
          <a:ln/>
        </p:spPr>
        <p:txBody>
          <a:bodyPr/>
          <a:lstStyle/>
          <a:p>
            <a:r>
              <a:rPr lang="en-US" sz="2800"/>
              <a:t>Richardson number (</a:t>
            </a:r>
            <a:r>
              <a:rPr lang="en-US" sz="2800" i="1"/>
              <a:t>Ri</a:t>
            </a:r>
            <a:r>
              <a:rPr lang="en-US" sz="2800"/>
              <a:t>)</a:t>
            </a:r>
          </a:p>
          <a:p>
            <a:pPr lvl="1"/>
            <a:r>
              <a:rPr lang="en-US" sz="2400"/>
              <a:t>Laminar flow becomes turbulent when </a:t>
            </a:r>
            <a:r>
              <a:rPr lang="en-US" sz="2400" i="1"/>
              <a:t>Ri</a:t>
            </a:r>
            <a:r>
              <a:rPr lang="en-US" sz="2400"/>
              <a:t> drops below a critical value of 0.25</a:t>
            </a:r>
          </a:p>
          <a:p>
            <a:pPr lvl="1"/>
            <a:r>
              <a:rPr lang="en-US" sz="2400"/>
              <a:t>Turbulent flow often stays turbulent, even for </a:t>
            </a:r>
            <a:r>
              <a:rPr lang="en-US" sz="2400" i="1"/>
              <a:t>Ri</a:t>
            </a:r>
            <a:r>
              <a:rPr lang="en-US" sz="2400"/>
              <a:t> numbers as large as 1.0, but becomes laminar at larger values of </a:t>
            </a:r>
            <a:r>
              <a:rPr lang="en-US" sz="2400" i="1"/>
              <a:t>Ri</a:t>
            </a:r>
          </a:p>
          <a:p>
            <a:pPr lvl="1"/>
            <a:r>
              <a:rPr lang="en-US" sz="2400"/>
              <a:t>Flow in which 0.25</a:t>
            </a:r>
            <a:r>
              <a:rPr lang="en-US" sz="2400" i="1"/>
              <a:t> &lt; Ri &lt; </a:t>
            </a:r>
            <a:r>
              <a:rPr lang="en-US" sz="2400"/>
              <a:t>1.0; type of flow depends on the history of the flow</a:t>
            </a:r>
          </a:p>
          <a:p>
            <a:pPr lvl="1"/>
            <a:r>
              <a:rPr lang="en-US" sz="2400"/>
              <a:t>Flow in which </a:t>
            </a:r>
            <a:r>
              <a:rPr lang="en-US" sz="2400" i="1"/>
              <a:t>Ri</a:t>
            </a:r>
            <a:r>
              <a:rPr lang="en-US" sz="2400"/>
              <a:t> &lt; 0.25, </a:t>
            </a:r>
            <a:r>
              <a:rPr lang="en-US" sz="2400" i="1"/>
              <a:t>dynamically unstable</a:t>
            </a:r>
          </a:p>
        </p:txBody>
      </p:sp>
      <p:sp>
        <p:nvSpPr>
          <p:cNvPr id="119812" name="Rectangle 4"/>
          <p:cNvSpPr>
            <a:spLocks noGrp="1" noChangeArrowheads="1"/>
          </p:cNvSpPr>
          <p:nvPr>
            <p:ph type="title"/>
          </p:nvPr>
        </p:nvSpPr>
        <p:spPr>
          <a:noFill/>
          <a:ln/>
        </p:spPr>
        <p:txBody>
          <a:bodyPr/>
          <a:lstStyle/>
          <a:p>
            <a:r>
              <a:rPr lang="en-US"/>
              <a:t>ATMS 316- Scaling Parameters</a:t>
            </a:r>
          </a:p>
        </p:txBody>
      </p:sp>
      <p:sp>
        <p:nvSpPr>
          <p:cNvPr id="119813" name="Text Box 5"/>
          <p:cNvSpPr txBox="1">
            <a:spLocks noChangeArrowheads="1"/>
          </p:cNvSpPr>
          <p:nvPr/>
        </p:nvSpPr>
        <p:spPr bwMode="auto">
          <a:xfrm>
            <a:off x="136525" y="6338888"/>
            <a:ext cx="3175000" cy="366712"/>
          </a:xfrm>
          <a:prstGeom prst="rect">
            <a:avLst/>
          </a:prstGeom>
          <a:noFill/>
          <a:ln w="9525">
            <a:noFill/>
            <a:miter lim="800000"/>
            <a:headEnd/>
            <a:tailEnd/>
          </a:ln>
          <a:effectLst/>
        </p:spPr>
        <p:txBody>
          <a:bodyPr wrap="none">
            <a:spAutoFit/>
          </a:bodyPr>
          <a:lstStyle/>
          <a:p>
            <a:r>
              <a:rPr lang="en-US" sz="1800"/>
              <a:t>Wallace &amp; Hobbs (2006), p. 380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sz="half" idx="1"/>
          </p:nvPr>
        </p:nvSpPr>
        <p:spPr>
          <a:xfrm>
            <a:off x="304800" y="2057400"/>
            <a:ext cx="8229600" cy="4114800"/>
          </a:xfrm>
          <a:noFill/>
          <a:ln/>
        </p:spPr>
        <p:txBody>
          <a:bodyPr/>
          <a:lstStyle/>
          <a:p>
            <a:r>
              <a:rPr lang="en-US" sz="2800"/>
              <a:t>Techniques for mesoscale meteorology research</a:t>
            </a:r>
          </a:p>
          <a:p>
            <a:pPr lvl="1"/>
            <a:r>
              <a:rPr lang="en-US" sz="2400"/>
              <a:t>Laboratory-based research</a:t>
            </a:r>
          </a:p>
          <a:p>
            <a:pPr lvl="2"/>
            <a:r>
              <a:rPr lang="en-US" sz="2000"/>
              <a:t>Fluid experiments</a:t>
            </a:r>
          </a:p>
          <a:p>
            <a:pPr lvl="2"/>
            <a:r>
              <a:rPr lang="en-US" sz="2000"/>
              <a:t>Analytical experiments</a:t>
            </a:r>
          </a:p>
          <a:p>
            <a:pPr lvl="2"/>
            <a:r>
              <a:rPr lang="en-US" sz="2000"/>
              <a:t>Numerical experiments</a:t>
            </a:r>
          </a:p>
          <a:p>
            <a:pPr lvl="1"/>
            <a:r>
              <a:rPr lang="en-US" sz="2400"/>
              <a:t>Observation-based research</a:t>
            </a:r>
          </a:p>
          <a:p>
            <a:pPr lvl="2"/>
            <a:r>
              <a:rPr lang="en-US" sz="2000"/>
              <a:t>Field experiment</a:t>
            </a:r>
          </a:p>
          <a:p>
            <a:pPr lvl="1"/>
            <a:endParaRPr lang="en-US" sz="2400"/>
          </a:p>
        </p:txBody>
      </p:sp>
      <p:sp>
        <p:nvSpPr>
          <p:cNvPr id="104451" name="Rectangle 3"/>
          <p:cNvSpPr>
            <a:spLocks noGrp="1" noChangeArrowheads="1"/>
          </p:cNvSpPr>
          <p:nvPr>
            <p:ph type="title"/>
          </p:nvPr>
        </p:nvSpPr>
        <p:spPr>
          <a:noFill/>
          <a:ln/>
        </p:spPr>
        <p:txBody>
          <a:bodyPr/>
          <a:lstStyle/>
          <a:p>
            <a:r>
              <a:rPr lang="en-US"/>
              <a:t>ATMS 316- Mesoscale Research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sz="half" idx="1"/>
          </p:nvPr>
        </p:nvSpPr>
        <p:spPr>
          <a:xfrm>
            <a:off x="152400" y="2057400"/>
            <a:ext cx="8763000" cy="4267200"/>
          </a:xfrm>
          <a:noFill/>
          <a:ln/>
        </p:spPr>
        <p:txBody>
          <a:bodyPr/>
          <a:lstStyle/>
          <a:p>
            <a:r>
              <a:rPr lang="en-US" sz="2400"/>
              <a:t>Advantages/disadvantages of mesoscale meteorology research</a:t>
            </a:r>
          </a:p>
          <a:p>
            <a:pPr lvl="1"/>
            <a:r>
              <a:rPr lang="en-US" sz="2000"/>
              <a:t>Laboratory-based research </a:t>
            </a:r>
          </a:p>
          <a:p>
            <a:pPr lvl="2"/>
            <a:r>
              <a:rPr lang="en-US" sz="1800" u="sng"/>
              <a:t>Fluid experiments</a:t>
            </a:r>
            <a:r>
              <a:rPr lang="en-US" sz="1800"/>
              <a:t> – can control parameters and have results related to an actual fluid. How well do our findings scale upward?</a:t>
            </a:r>
          </a:p>
          <a:p>
            <a:pPr lvl="2"/>
            <a:r>
              <a:rPr lang="en-US" sz="1800" u="sng"/>
              <a:t>Analytical experiments</a:t>
            </a:r>
            <a:r>
              <a:rPr lang="en-US" sz="1800"/>
              <a:t> – inexpensive, easy to manipulate, and require modest computational capabilities. Can we find a meaningful application to the real world of our solution to a simplified state or to simplified conditions?</a:t>
            </a:r>
            <a:endParaRPr lang="en-US" sz="1800" u="sng"/>
          </a:p>
          <a:p>
            <a:pPr lvl="2"/>
            <a:r>
              <a:rPr lang="en-US" sz="1800" u="sng"/>
              <a:t>Numerical experiments</a:t>
            </a:r>
            <a:r>
              <a:rPr lang="en-US" sz="1800"/>
              <a:t> – inexpensive and easy to manipulate the various parameters. Do we introduce error that overshadows meaningful results in our desire to reduce the number of calculations?</a:t>
            </a:r>
          </a:p>
          <a:p>
            <a:pPr lvl="2">
              <a:buFontTx/>
              <a:buNone/>
            </a:pPr>
            <a:r>
              <a:rPr lang="en-US" sz="1800" i="1">
                <a:solidFill>
                  <a:srgbClr val="FF0000"/>
                </a:solidFill>
              </a:rPr>
              <a:t>How well do results translate to the real world atmosphere?</a:t>
            </a:r>
          </a:p>
          <a:p>
            <a:pPr lvl="1"/>
            <a:r>
              <a:rPr lang="en-US" sz="2000"/>
              <a:t>Observation-based research – observe directly what we desire to explain. Expensive and a bit of a gamble (are we in the right place at the right time?).</a:t>
            </a:r>
          </a:p>
        </p:txBody>
      </p:sp>
      <p:sp>
        <p:nvSpPr>
          <p:cNvPr id="105475" name="Rectangle 3"/>
          <p:cNvSpPr>
            <a:spLocks noGrp="1" noChangeArrowheads="1"/>
          </p:cNvSpPr>
          <p:nvPr>
            <p:ph type="title"/>
          </p:nvPr>
        </p:nvSpPr>
        <p:spPr>
          <a:noFill/>
          <a:ln/>
        </p:spPr>
        <p:txBody>
          <a:bodyPr/>
          <a:lstStyle/>
          <a:p>
            <a:r>
              <a:rPr lang="en-US"/>
              <a:t>ATMS 316- Mesoscale Research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24931" name="Object 3"/>
          <p:cNvGraphicFramePr>
            <a:graphicFrameLocks noChangeAspect="1"/>
          </p:cNvGraphicFramePr>
          <p:nvPr/>
        </p:nvGraphicFramePr>
        <p:xfrm>
          <a:off x="1600200" y="2667000"/>
          <a:ext cx="5867400" cy="887413"/>
        </p:xfrm>
        <a:graphic>
          <a:graphicData uri="http://schemas.openxmlformats.org/presentationml/2006/ole">
            <mc:AlternateContent xmlns:mc="http://schemas.openxmlformats.org/markup-compatibility/2006">
              <mc:Choice xmlns:v="urn:schemas-microsoft-com:vml" Requires="v">
                <p:oleObj spid="_x0000_s124934" name="Equation" r:id="rId3" imgW="2578100" imgH="393700" progId="Equation.3">
                  <p:embed/>
                </p:oleObj>
              </mc:Choice>
              <mc:Fallback>
                <p:oleObj name="Equation" r:id="rId3" imgW="2578100" imgH="3937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667000"/>
                        <a:ext cx="5867400"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32" name="Object 4"/>
          <p:cNvGraphicFramePr>
            <a:graphicFrameLocks noChangeAspect="1"/>
          </p:cNvGraphicFramePr>
          <p:nvPr/>
        </p:nvGraphicFramePr>
        <p:xfrm>
          <a:off x="1600200" y="3733800"/>
          <a:ext cx="3886200" cy="904875"/>
        </p:xfrm>
        <a:graphic>
          <a:graphicData uri="http://schemas.openxmlformats.org/presentationml/2006/ole">
            <mc:AlternateContent xmlns:mc="http://schemas.openxmlformats.org/markup-compatibility/2006">
              <mc:Choice xmlns:v="urn:schemas-microsoft-com:vml" Requires="v">
                <p:oleObj spid="_x0000_s124935" name="Equation" r:id="rId5" imgW="1803400" imgH="419100" progId="Equation.3">
                  <p:embed/>
                </p:oleObj>
              </mc:Choice>
              <mc:Fallback>
                <p:oleObj name="Equation" r:id="rId5" imgW="1803400" imgH="419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733800"/>
                        <a:ext cx="3886200"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33" name="Object 5"/>
          <p:cNvGraphicFramePr>
            <a:graphicFrameLocks noChangeAspect="1"/>
          </p:cNvGraphicFramePr>
          <p:nvPr/>
        </p:nvGraphicFramePr>
        <p:xfrm>
          <a:off x="1600200" y="4800600"/>
          <a:ext cx="4267200" cy="798513"/>
        </p:xfrm>
        <a:graphic>
          <a:graphicData uri="http://schemas.openxmlformats.org/presentationml/2006/ole">
            <mc:AlternateContent xmlns:mc="http://schemas.openxmlformats.org/markup-compatibility/2006">
              <mc:Choice xmlns:v="urn:schemas-microsoft-com:vml" Requires="v">
                <p:oleObj spid="_x0000_s124936" name="Equation" r:id="rId7" imgW="2082800" imgH="393700" progId="Equation.3">
                  <p:embed/>
                </p:oleObj>
              </mc:Choice>
              <mc:Fallback>
                <p:oleObj name="Equation" r:id="rId7" imgW="2082800" imgH="3937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800600"/>
                        <a:ext cx="42672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34" name="Text Box 6"/>
          <p:cNvSpPr txBox="1">
            <a:spLocks noChangeArrowheads="1"/>
          </p:cNvSpPr>
          <p:nvPr/>
        </p:nvSpPr>
        <p:spPr bwMode="auto">
          <a:xfrm>
            <a:off x="7893050" y="6361113"/>
            <a:ext cx="946150" cy="274637"/>
          </a:xfrm>
          <a:prstGeom prst="rect">
            <a:avLst/>
          </a:prstGeom>
          <a:noFill/>
          <a:ln w="9525">
            <a:noFill/>
            <a:miter lim="800000"/>
            <a:headEnd/>
            <a:tailEnd/>
          </a:ln>
          <a:effectLst/>
        </p:spPr>
        <p:txBody>
          <a:bodyPr wrap="none">
            <a:spAutoFit/>
          </a:bodyPr>
          <a:lstStyle/>
          <a:p>
            <a:r>
              <a:rPr lang="en-US" sz="1200"/>
              <a:t>(C. Hennon)</a:t>
            </a:r>
          </a:p>
        </p:txBody>
      </p:sp>
      <p:sp>
        <p:nvSpPr>
          <p:cNvPr id="124935" name="Rectangle 7"/>
          <p:cNvSpPr>
            <a:spLocks noGrp="1" noChangeArrowheads="1"/>
          </p:cNvSpPr>
          <p:nvPr>
            <p:ph type="title"/>
          </p:nvPr>
        </p:nvSpPr>
        <p:spPr>
          <a:noFill/>
          <a:ln/>
        </p:spPr>
        <p:txBody>
          <a:bodyPr/>
          <a:lstStyle/>
          <a:p>
            <a:r>
              <a:rPr lang="en-US"/>
              <a:t>ATMS 316- Background</a:t>
            </a:r>
          </a:p>
        </p:txBody>
      </p:sp>
      <p:sp>
        <p:nvSpPr>
          <p:cNvPr id="124936" name="Text Box 8"/>
          <p:cNvSpPr txBox="1">
            <a:spLocks noChangeArrowheads="1"/>
          </p:cNvSpPr>
          <p:nvPr/>
        </p:nvSpPr>
        <p:spPr bwMode="auto">
          <a:xfrm>
            <a:off x="669925" y="1946275"/>
            <a:ext cx="5445125" cy="466725"/>
          </a:xfrm>
          <a:prstGeom prst="rect">
            <a:avLst/>
          </a:prstGeom>
          <a:noFill/>
          <a:ln w="9525">
            <a:solidFill>
              <a:schemeClr val="tx1"/>
            </a:solidFill>
            <a:miter lim="800000"/>
            <a:headEnd/>
            <a:tailEnd/>
          </a:ln>
          <a:effectLst/>
        </p:spPr>
        <p:txBody>
          <a:bodyPr wrap="none">
            <a:spAutoFit/>
          </a:bodyPr>
          <a:lstStyle/>
          <a:p>
            <a:r>
              <a:rPr lang="en-US"/>
              <a:t>Equations of motion in (</a:t>
            </a:r>
            <a:r>
              <a:rPr lang="en-US" i="1"/>
              <a:t>x</a:t>
            </a:r>
            <a:r>
              <a:rPr lang="en-US"/>
              <a:t>, </a:t>
            </a:r>
            <a:r>
              <a:rPr lang="en-US" i="1"/>
              <a:t>y</a:t>
            </a:r>
            <a:r>
              <a:rPr lang="en-US"/>
              <a:t>, </a:t>
            </a:r>
            <a:r>
              <a:rPr lang="en-US" i="1"/>
              <a:t>z</a:t>
            </a:r>
            <a:r>
              <a:rPr lang="en-US"/>
              <a:t>) coordinates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sz="half" idx="1"/>
          </p:nvPr>
        </p:nvSpPr>
        <p:spPr>
          <a:xfrm>
            <a:off x="76200" y="1752600"/>
            <a:ext cx="8153400" cy="4648200"/>
          </a:xfrm>
          <a:noFill/>
          <a:ln/>
        </p:spPr>
        <p:txBody>
          <a:bodyPr/>
          <a:lstStyle/>
          <a:p>
            <a:r>
              <a:rPr lang="en-US" sz="2800"/>
              <a:t>Basic Equations and Tools (</a:t>
            </a:r>
            <a:r>
              <a:rPr lang="en-US" sz="2800">
                <a:solidFill>
                  <a:srgbClr val="FF0000"/>
                </a:solidFill>
              </a:rPr>
              <a:t>Chapter 2</a:t>
            </a:r>
            <a:r>
              <a:rPr lang="en-US" sz="2800"/>
              <a:t>), Mesoscale Instabilities (</a:t>
            </a:r>
            <a:r>
              <a:rPr lang="en-US" sz="2800">
                <a:solidFill>
                  <a:srgbClr val="FF0000"/>
                </a:solidFill>
              </a:rPr>
              <a:t>Chapter 3</a:t>
            </a:r>
            <a:r>
              <a:rPr lang="en-US" sz="2800"/>
              <a:t>), and The Boundary Layer (</a:t>
            </a:r>
            <a:r>
              <a:rPr lang="en-US" sz="2800">
                <a:solidFill>
                  <a:srgbClr val="FF0000"/>
                </a:solidFill>
              </a:rPr>
              <a:t>Chapter 4, p. 73 – 93</a:t>
            </a:r>
            <a:r>
              <a:rPr lang="en-US" sz="2800"/>
              <a:t>) make the book useful as reference and review material for</a:t>
            </a:r>
          </a:p>
          <a:p>
            <a:pPr lvl="1"/>
            <a:r>
              <a:rPr lang="en-US" sz="2400" i="1"/>
              <a:t>ATMS 305 (Thermodynamics and Statics)</a:t>
            </a:r>
          </a:p>
          <a:p>
            <a:pPr lvl="1"/>
            <a:r>
              <a:rPr lang="en-US" sz="2400" i="1"/>
              <a:t>ATMS 310 (Kinematics and Dynamics)</a:t>
            </a:r>
          </a:p>
          <a:p>
            <a:pPr lvl="1"/>
            <a:r>
              <a:rPr lang="en-US" sz="2400" i="1"/>
              <a:t>ATMS 410 (Synoptic Meteorology I)</a:t>
            </a:r>
          </a:p>
          <a:p>
            <a:pPr lvl="1"/>
            <a:r>
              <a:rPr lang="en-US" sz="2400" i="1"/>
              <a:t>ATMS 411 (Synoptic Meteorology II)</a:t>
            </a:r>
          </a:p>
          <a:p>
            <a:pPr lvl="1">
              <a:buFontTx/>
              <a:buNone/>
            </a:pPr>
            <a:r>
              <a:rPr lang="en-US" sz="2400"/>
              <a:t>in addition to the mesoscale phenomena that will be explored in this course (Mesoscale Meteorology).</a:t>
            </a:r>
          </a:p>
        </p:txBody>
      </p:sp>
      <p:sp>
        <p:nvSpPr>
          <p:cNvPr id="132099" name="Rectangle 3"/>
          <p:cNvSpPr>
            <a:spLocks noGrp="1" noChangeArrowheads="1"/>
          </p:cNvSpPr>
          <p:nvPr>
            <p:ph type="title"/>
          </p:nvPr>
        </p:nvSpPr>
        <p:spPr>
          <a:noFill/>
          <a:ln/>
        </p:spPr>
        <p:txBody>
          <a:bodyPr/>
          <a:lstStyle/>
          <a:p>
            <a:r>
              <a:rPr lang="en-US"/>
              <a:t>ATMS 316- Textbook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Scale Analysis</a:t>
            </a:r>
          </a:p>
        </p:txBody>
      </p:sp>
      <p:sp>
        <p:nvSpPr>
          <p:cNvPr id="81923" name="Rectangle 3"/>
          <p:cNvSpPr>
            <a:spLocks noGrp="1" noChangeArrowheads="1"/>
          </p:cNvSpPr>
          <p:nvPr>
            <p:ph type="body" idx="1"/>
          </p:nvPr>
        </p:nvSpPr>
        <p:spPr/>
        <p:txBody>
          <a:bodyPr/>
          <a:lstStyle/>
          <a:p>
            <a:r>
              <a:rPr lang="en-US" dirty="0"/>
              <a:t>Process to determine which terms in an equation may be neglected</a:t>
            </a:r>
          </a:p>
          <a:p>
            <a:pPr lvl="1"/>
            <a:r>
              <a:rPr lang="en-US" dirty="0"/>
              <a:t>Can usually be neglected if they are much smaller (orders </a:t>
            </a:r>
            <a:r>
              <a:rPr lang="en-US"/>
              <a:t>of </a:t>
            </a:r>
            <a:r>
              <a:rPr lang="en-US"/>
              <a:t>magnitude </a:t>
            </a:r>
            <a:r>
              <a:rPr lang="en-US" smtClean="0"/>
              <a:t>smaller) </a:t>
            </a:r>
            <a:r>
              <a:rPr lang="en-US" dirty="0"/>
              <a:t>than other terms</a:t>
            </a:r>
          </a:p>
          <a:p>
            <a:r>
              <a:rPr lang="en-US" dirty="0"/>
              <a:t>Use typical values for parameters in the mid-latitudes:</a:t>
            </a:r>
          </a:p>
        </p:txBody>
      </p:sp>
      <p:sp>
        <p:nvSpPr>
          <p:cNvPr id="81924" name="Text Box 4"/>
          <p:cNvSpPr txBox="1">
            <a:spLocks noChangeArrowheads="1"/>
          </p:cNvSpPr>
          <p:nvPr/>
        </p:nvSpPr>
        <p:spPr bwMode="auto">
          <a:xfrm>
            <a:off x="7893050" y="6361113"/>
            <a:ext cx="946150" cy="274637"/>
          </a:xfrm>
          <a:prstGeom prst="rect">
            <a:avLst/>
          </a:prstGeom>
          <a:noFill/>
          <a:ln w="9525">
            <a:noFill/>
            <a:miter lim="800000"/>
            <a:headEnd/>
            <a:tailEnd/>
          </a:ln>
          <a:effectLst/>
        </p:spPr>
        <p:txBody>
          <a:bodyPr wrap="none">
            <a:spAutoFit/>
          </a:bodyPr>
          <a:lstStyle/>
          <a:p>
            <a:r>
              <a:rPr lang="en-US" sz="1200"/>
              <a:t>(C. Hennon)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Synoptic Scale Analysis</a:t>
            </a:r>
          </a:p>
        </p:txBody>
      </p:sp>
      <p:sp>
        <p:nvSpPr>
          <p:cNvPr id="82947" name="Rectangle 3"/>
          <p:cNvSpPr>
            <a:spLocks noGrp="1" noChangeArrowheads="1"/>
          </p:cNvSpPr>
          <p:nvPr>
            <p:ph type="body" idx="1"/>
          </p:nvPr>
        </p:nvSpPr>
        <p:spPr>
          <a:xfrm>
            <a:off x="228600" y="1981200"/>
            <a:ext cx="8763000" cy="4114800"/>
          </a:xfrm>
        </p:spPr>
        <p:txBody>
          <a:bodyPr/>
          <a:lstStyle/>
          <a:p>
            <a:pPr>
              <a:lnSpc>
                <a:spcPct val="80000"/>
              </a:lnSpc>
            </a:pPr>
            <a:r>
              <a:rPr lang="en-US" sz="2000"/>
              <a:t>Horizontal velocity (U) 		≈ 10 m/s  	(u,v)</a:t>
            </a:r>
          </a:p>
          <a:p>
            <a:pPr>
              <a:lnSpc>
                <a:spcPct val="80000"/>
              </a:lnSpc>
            </a:pPr>
            <a:r>
              <a:rPr lang="en-US" sz="2000"/>
              <a:t>Vertical velocity (W) 			≈ 10</a:t>
            </a:r>
            <a:r>
              <a:rPr lang="en-US" sz="2000" baseline="30000"/>
              <a:t>-2</a:t>
            </a:r>
            <a:r>
              <a:rPr lang="en-US" sz="2000"/>
              <a:t> m/s 	(w)</a:t>
            </a:r>
          </a:p>
          <a:p>
            <a:pPr>
              <a:lnSpc>
                <a:spcPct val="80000"/>
              </a:lnSpc>
            </a:pPr>
            <a:r>
              <a:rPr lang="en-US" sz="2000"/>
              <a:t>Horizontal Length (L) 			≈ 10</a:t>
            </a:r>
            <a:r>
              <a:rPr lang="en-US" sz="2000" baseline="30000"/>
              <a:t>6</a:t>
            </a:r>
            <a:r>
              <a:rPr lang="en-US" sz="2000"/>
              <a:t> m		(      )</a:t>
            </a:r>
          </a:p>
          <a:p>
            <a:pPr>
              <a:lnSpc>
                <a:spcPct val="80000"/>
              </a:lnSpc>
            </a:pPr>
            <a:r>
              <a:rPr lang="en-US" sz="2000"/>
              <a:t>Vertical Height (H) 			≈ 10</a:t>
            </a:r>
            <a:r>
              <a:rPr lang="en-US" sz="2000" baseline="30000"/>
              <a:t>4</a:t>
            </a:r>
            <a:r>
              <a:rPr lang="en-US" sz="2000"/>
              <a:t> m		(     )</a:t>
            </a:r>
          </a:p>
          <a:p>
            <a:pPr>
              <a:lnSpc>
                <a:spcPct val="80000"/>
              </a:lnSpc>
            </a:pPr>
            <a:r>
              <a:rPr lang="en-US" sz="2000"/>
              <a:t>Angular Velocity (Ω) 			≈ 10</a:t>
            </a:r>
            <a:r>
              <a:rPr lang="en-US" sz="2000" baseline="30000"/>
              <a:t>-4</a:t>
            </a:r>
            <a:r>
              <a:rPr lang="en-US" sz="2000"/>
              <a:t> s</a:t>
            </a:r>
            <a:r>
              <a:rPr lang="en-US" sz="2000" baseline="30000"/>
              <a:t>-1</a:t>
            </a:r>
            <a:r>
              <a:rPr lang="en-US" sz="2000"/>
              <a:t>		(Ω)</a:t>
            </a:r>
          </a:p>
          <a:p>
            <a:pPr>
              <a:lnSpc>
                <a:spcPct val="80000"/>
              </a:lnSpc>
            </a:pPr>
            <a:r>
              <a:rPr lang="en-US" sz="2000"/>
              <a:t>Time Scale (T) 			≈ 10</a:t>
            </a:r>
            <a:r>
              <a:rPr lang="en-US" sz="2000" baseline="30000"/>
              <a:t>5</a:t>
            </a:r>
            <a:r>
              <a:rPr lang="en-US" sz="2000"/>
              <a:t> s		(     )</a:t>
            </a:r>
          </a:p>
          <a:p>
            <a:pPr>
              <a:lnSpc>
                <a:spcPct val="80000"/>
              </a:lnSpc>
            </a:pPr>
            <a:r>
              <a:rPr lang="en-US" sz="2000"/>
              <a:t>Frictional Acceleration (Fr) 		≈ 10</a:t>
            </a:r>
            <a:r>
              <a:rPr lang="en-US" sz="2000" baseline="30000"/>
              <a:t>-3</a:t>
            </a:r>
            <a:r>
              <a:rPr lang="en-US" sz="2000"/>
              <a:t> ms</a:t>
            </a:r>
            <a:r>
              <a:rPr lang="en-US" sz="2000" baseline="30000"/>
              <a:t>-2</a:t>
            </a:r>
            <a:r>
              <a:rPr lang="en-US" sz="2000"/>
              <a:t> 	(F</a:t>
            </a:r>
            <a:r>
              <a:rPr lang="en-US" sz="2000" baseline="-25000"/>
              <a:t>rx</a:t>
            </a:r>
            <a:r>
              <a:rPr lang="en-US" sz="2000"/>
              <a:t>, F</a:t>
            </a:r>
            <a:r>
              <a:rPr lang="en-US" sz="2000" baseline="-25000"/>
              <a:t>ry</a:t>
            </a:r>
            <a:r>
              <a:rPr lang="en-US" sz="2000"/>
              <a:t>, F</a:t>
            </a:r>
            <a:r>
              <a:rPr lang="en-US" sz="2000" baseline="-25000"/>
              <a:t>rz</a:t>
            </a:r>
            <a:r>
              <a:rPr lang="en-US" sz="2000"/>
              <a:t>)</a:t>
            </a:r>
          </a:p>
          <a:p>
            <a:pPr>
              <a:lnSpc>
                <a:spcPct val="80000"/>
              </a:lnSpc>
            </a:pPr>
            <a:r>
              <a:rPr lang="en-US" sz="2000"/>
              <a:t>Gravitational Acceleration (G) 		≈ 10 m/s 	(g)</a:t>
            </a:r>
          </a:p>
          <a:p>
            <a:pPr>
              <a:lnSpc>
                <a:spcPct val="80000"/>
              </a:lnSpc>
            </a:pPr>
            <a:r>
              <a:rPr lang="en-US" sz="2000"/>
              <a:t>Horizontal Pressure Gradient (∆p) 	≈ 10</a:t>
            </a:r>
            <a:r>
              <a:rPr lang="en-US" sz="2000" baseline="30000"/>
              <a:t>3</a:t>
            </a:r>
            <a:r>
              <a:rPr lang="en-US" sz="2000"/>
              <a:t> Pa		(      )</a:t>
            </a:r>
          </a:p>
          <a:p>
            <a:pPr>
              <a:lnSpc>
                <a:spcPct val="80000"/>
              </a:lnSpc>
            </a:pPr>
            <a:r>
              <a:rPr lang="en-US" sz="2000"/>
              <a:t>Vertical Pressure Gradient (Po) 		≈ 10</a:t>
            </a:r>
            <a:r>
              <a:rPr lang="en-US" sz="2000" baseline="30000"/>
              <a:t>5</a:t>
            </a:r>
            <a:r>
              <a:rPr lang="en-US" sz="2000"/>
              <a:t> Pa 	(     )</a:t>
            </a:r>
          </a:p>
          <a:p>
            <a:pPr>
              <a:lnSpc>
                <a:spcPct val="80000"/>
              </a:lnSpc>
            </a:pPr>
            <a:r>
              <a:rPr lang="en-US" sz="2000"/>
              <a:t>Specific Volume (α) 			≈ 1 m</a:t>
            </a:r>
            <a:r>
              <a:rPr lang="en-US" sz="2000" baseline="30000"/>
              <a:t>3</a:t>
            </a:r>
            <a:r>
              <a:rPr lang="en-US" sz="2000"/>
              <a:t>kg</a:t>
            </a:r>
            <a:r>
              <a:rPr lang="en-US" sz="2000" baseline="30000"/>
              <a:t>-1</a:t>
            </a:r>
            <a:r>
              <a:rPr lang="en-US" sz="2000"/>
              <a:t>	(α)</a:t>
            </a:r>
          </a:p>
          <a:p>
            <a:pPr>
              <a:lnSpc>
                <a:spcPct val="80000"/>
              </a:lnSpc>
            </a:pPr>
            <a:r>
              <a:rPr lang="en-US" sz="2000"/>
              <a:t>Coriolis Effect (C) 			≈ 1		(2sinφ,2cosφ)</a:t>
            </a:r>
          </a:p>
        </p:txBody>
      </p:sp>
      <p:sp>
        <p:nvSpPr>
          <p:cNvPr id="82948" name="Rectangle 4"/>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n-US"/>
          </a:p>
        </p:txBody>
      </p:sp>
      <p:sp>
        <p:nvSpPr>
          <p:cNvPr id="82949" name="Rectangle 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82950" name="Rectangle 6"/>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82951" name="Rectangle 7"/>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82952" name="Text Box 8"/>
          <p:cNvSpPr txBox="1">
            <a:spLocks noChangeArrowheads="1"/>
          </p:cNvSpPr>
          <p:nvPr/>
        </p:nvSpPr>
        <p:spPr bwMode="auto">
          <a:xfrm>
            <a:off x="7893050" y="6361113"/>
            <a:ext cx="946150" cy="274637"/>
          </a:xfrm>
          <a:prstGeom prst="rect">
            <a:avLst/>
          </a:prstGeom>
          <a:noFill/>
          <a:ln w="9525">
            <a:noFill/>
            <a:miter lim="800000"/>
            <a:headEnd/>
            <a:tailEnd/>
          </a:ln>
          <a:effectLst/>
        </p:spPr>
        <p:txBody>
          <a:bodyPr wrap="none">
            <a:spAutoFit/>
          </a:bodyPr>
          <a:lstStyle/>
          <a:p>
            <a:r>
              <a:rPr lang="en-US" sz="1200"/>
              <a:t>(C. Hennon)</a:t>
            </a:r>
          </a:p>
        </p:txBody>
      </p:sp>
      <p:graphicFrame>
        <p:nvGraphicFramePr>
          <p:cNvPr id="82953" name="Object 9"/>
          <p:cNvGraphicFramePr>
            <a:graphicFrameLocks noChangeAspect="1"/>
          </p:cNvGraphicFramePr>
          <p:nvPr/>
        </p:nvGraphicFramePr>
        <p:xfrm>
          <a:off x="6781800" y="2590800"/>
          <a:ext cx="457200" cy="419100"/>
        </p:xfrm>
        <a:graphic>
          <a:graphicData uri="http://schemas.openxmlformats.org/presentationml/2006/ole">
            <mc:AlternateContent xmlns:mc="http://schemas.openxmlformats.org/markup-compatibility/2006">
              <mc:Choice xmlns:v="urn:schemas-microsoft-com:vml" Requires="v">
                <p:oleObj spid="_x0000_s82958" name="Equation" r:id="rId3" imgW="457200" imgH="419040" progId="Equation.3">
                  <p:embed/>
                </p:oleObj>
              </mc:Choice>
              <mc:Fallback>
                <p:oleObj name="Equation" r:id="rId3" imgW="457200" imgH="41904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590800"/>
                        <a:ext cx="457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54" name="Object 10"/>
          <p:cNvGraphicFramePr>
            <a:graphicFrameLocks noChangeAspect="1"/>
          </p:cNvGraphicFramePr>
          <p:nvPr/>
        </p:nvGraphicFramePr>
        <p:xfrm>
          <a:off x="6870700" y="2895600"/>
          <a:ext cx="215900" cy="393700"/>
        </p:xfrm>
        <a:graphic>
          <a:graphicData uri="http://schemas.openxmlformats.org/presentationml/2006/ole">
            <mc:AlternateContent xmlns:mc="http://schemas.openxmlformats.org/markup-compatibility/2006">
              <mc:Choice xmlns:v="urn:schemas-microsoft-com:vml" Requires="v">
                <p:oleObj spid="_x0000_s82959" name="Equation" r:id="rId5" imgW="215640" imgH="393480" progId="Equation.3">
                  <p:embed/>
                </p:oleObj>
              </mc:Choice>
              <mc:Fallback>
                <p:oleObj name="Equation" r:id="rId5" imgW="215640" imgH="393480"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0700" y="2895600"/>
                        <a:ext cx="2159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55" name="Object 11"/>
          <p:cNvGraphicFramePr>
            <a:graphicFrameLocks noChangeAspect="1"/>
          </p:cNvGraphicFramePr>
          <p:nvPr/>
        </p:nvGraphicFramePr>
        <p:xfrm>
          <a:off x="6858000" y="3492500"/>
          <a:ext cx="190500" cy="393700"/>
        </p:xfrm>
        <a:graphic>
          <a:graphicData uri="http://schemas.openxmlformats.org/presentationml/2006/ole">
            <mc:AlternateContent xmlns:mc="http://schemas.openxmlformats.org/markup-compatibility/2006">
              <mc:Choice xmlns:v="urn:schemas-microsoft-com:vml" Requires="v">
                <p:oleObj spid="_x0000_s82960" name="Equation" r:id="rId7" imgW="190440" imgH="393480" progId="Equation.3">
                  <p:embed/>
                </p:oleObj>
              </mc:Choice>
              <mc:Fallback>
                <p:oleObj name="Equation" r:id="rId7" imgW="190440" imgH="39348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3492500"/>
                        <a:ext cx="190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56" name="Object 12"/>
          <p:cNvGraphicFramePr>
            <a:graphicFrameLocks noChangeAspect="1"/>
          </p:cNvGraphicFramePr>
          <p:nvPr/>
        </p:nvGraphicFramePr>
        <p:xfrm>
          <a:off x="6775450" y="4381500"/>
          <a:ext cx="469900" cy="419100"/>
        </p:xfrm>
        <a:graphic>
          <a:graphicData uri="http://schemas.openxmlformats.org/presentationml/2006/ole">
            <mc:AlternateContent xmlns:mc="http://schemas.openxmlformats.org/markup-compatibility/2006">
              <mc:Choice xmlns:v="urn:schemas-microsoft-com:vml" Requires="v">
                <p:oleObj spid="_x0000_s82961" name="Equation" r:id="rId9" imgW="469800" imgH="419040" progId="Equation.3">
                  <p:embed/>
                </p:oleObj>
              </mc:Choice>
              <mc:Fallback>
                <p:oleObj name="Equation" r:id="rId9" imgW="469800" imgH="41904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5450" y="438150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57" name="Object 13"/>
          <p:cNvGraphicFramePr>
            <a:graphicFrameLocks noChangeAspect="1"/>
          </p:cNvGraphicFramePr>
          <p:nvPr/>
        </p:nvGraphicFramePr>
        <p:xfrm>
          <a:off x="6851650" y="4711700"/>
          <a:ext cx="228600" cy="393700"/>
        </p:xfrm>
        <a:graphic>
          <a:graphicData uri="http://schemas.openxmlformats.org/presentationml/2006/ole">
            <mc:AlternateContent xmlns:mc="http://schemas.openxmlformats.org/markup-compatibility/2006">
              <mc:Choice xmlns:v="urn:schemas-microsoft-com:vml" Requires="v">
                <p:oleObj spid="_x0000_s82962" name="Equation" r:id="rId11" imgW="228600" imgH="393480" progId="Equation.3">
                  <p:embed/>
                </p:oleObj>
              </mc:Choice>
              <mc:Fallback>
                <p:oleObj name="Equation" r:id="rId11" imgW="228600" imgH="393480" progId="Equation.3">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1650" y="4711700"/>
                        <a:ext cx="2286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Synoptic Scale Analysis</a:t>
            </a:r>
          </a:p>
        </p:txBody>
      </p:sp>
      <p:sp>
        <p:nvSpPr>
          <p:cNvPr id="83971" name="Rectangle 3"/>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n-US"/>
          </a:p>
        </p:txBody>
      </p:sp>
      <p:sp>
        <p:nvSpPr>
          <p:cNvPr id="83972" name="Rectangle 4"/>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83973" name="Rectangle 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83974" name="Rectangle 6"/>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n-US"/>
          </a:p>
        </p:txBody>
      </p:sp>
      <p:pic>
        <p:nvPicPr>
          <p:cNvPr id="83975" name="Picture 7" descr="holt2"/>
          <p:cNvPicPr>
            <a:picLocks noChangeAspect="1" noChangeArrowheads="1"/>
          </p:cNvPicPr>
          <p:nvPr/>
        </p:nvPicPr>
        <p:blipFill>
          <a:blip r:embed="rId2" cstate="print"/>
          <a:srcRect/>
          <a:stretch>
            <a:fillRect/>
          </a:stretch>
        </p:blipFill>
        <p:spPr bwMode="auto">
          <a:xfrm>
            <a:off x="0" y="1795463"/>
            <a:ext cx="9144000" cy="3322637"/>
          </a:xfrm>
          <a:prstGeom prst="rect">
            <a:avLst/>
          </a:prstGeom>
          <a:noFill/>
        </p:spPr>
      </p:pic>
      <p:sp>
        <p:nvSpPr>
          <p:cNvPr id="83976" name="Text Box 8"/>
          <p:cNvSpPr txBox="1">
            <a:spLocks noChangeArrowheads="1"/>
          </p:cNvSpPr>
          <p:nvPr/>
        </p:nvSpPr>
        <p:spPr bwMode="auto">
          <a:xfrm>
            <a:off x="7893050" y="6361113"/>
            <a:ext cx="709613" cy="274637"/>
          </a:xfrm>
          <a:prstGeom prst="rect">
            <a:avLst/>
          </a:prstGeom>
          <a:noFill/>
          <a:ln w="9525">
            <a:noFill/>
            <a:miter lim="800000"/>
            <a:headEnd/>
            <a:tailEnd/>
          </a:ln>
          <a:effectLst/>
        </p:spPr>
        <p:txBody>
          <a:bodyPr wrap="none">
            <a:spAutoFit/>
          </a:bodyPr>
          <a:lstStyle/>
          <a:p>
            <a:r>
              <a:rPr lang="en-US" sz="1200"/>
              <a:t>(Holton)</a:t>
            </a:r>
          </a:p>
        </p:txBody>
      </p:sp>
      <p:sp>
        <p:nvSpPr>
          <p:cNvPr id="83977" name="Oval 9"/>
          <p:cNvSpPr>
            <a:spLocks noChangeArrowheads="1"/>
          </p:cNvSpPr>
          <p:nvPr/>
        </p:nvSpPr>
        <p:spPr bwMode="auto">
          <a:xfrm>
            <a:off x="1143000" y="2209800"/>
            <a:ext cx="838200" cy="2895600"/>
          </a:xfrm>
          <a:prstGeom prst="ellipse">
            <a:avLst/>
          </a:prstGeom>
          <a:noFill/>
          <a:ln w="9525">
            <a:solidFill>
              <a:srgbClr val="FF0000"/>
            </a:solidFill>
            <a:round/>
            <a:headEnd/>
            <a:tailEnd/>
          </a:ln>
          <a:effectLst/>
        </p:spPr>
        <p:txBody>
          <a:bodyPr wrap="none" anchor="ctr"/>
          <a:lstStyle/>
          <a:p>
            <a:endParaRPr lang="en-US"/>
          </a:p>
        </p:txBody>
      </p:sp>
      <p:sp>
        <p:nvSpPr>
          <p:cNvPr id="83978" name="Oval 10"/>
          <p:cNvSpPr>
            <a:spLocks noChangeArrowheads="1"/>
          </p:cNvSpPr>
          <p:nvPr/>
        </p:nvSpPr>
        <p:spPr bwMode="auto">
          <a:xfrm>
            <a:off x="1981200" y="2209800"/>
            <a:ext cx="1295400" cy="2895600"/>
          </a:xfrm>
          <a:prstGeom prst="ellipse">
            <a:avLst/>
          </a:prstGeom>
          <a:noFill/>
          <a:ln w="9525">
            <a:solidFill>
              <a:srgbClr val="FF0000"/>
            </a:solidFill>
            <a:round/>
            <a:headEnd/>
            <a:tailEnd/>
          </a:ln>
          <a:effectLst/>
        </p:spPr>
        <p:txBody>
          <a:bodyPr wrap="none" anchor="ctr"/>
          <a:lstStyle/>
          <a:p>
            <a:endParaRPr lang="en-US"/>
          </a:p>
        </p:txBody>
      </p:sp>
      <p:sp>
        <p:nvSpPr>
          <p:cNvPr id="83979" name="Oval 11"/>
          <p:cNvSpPr>
            <a:spLocks noChangeArrowheads="1"/>
          </p:cNvSpPr>
          <p:nvPr/>
        </p:nvSpPr>
        <p:spPr bwMode="auto">
          <a:xfrm>
            <a:off x="6553200" y="2209800"/>
            <a:ext cx="1295400" cy="2895600"/>
          </a:xfrm>
          <a:prstGeom prst="ellipse">
            <a:avLst/>
          </a:prstGeom>
          <a:noFill/>
          <a:ln w="952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additive="base">
                                        <p:cTn id="7" dur="500" fill="hold"/>
                                        <p:tgtEl>
                                          <p:spTgt spid="83977"/>
                                        </p:tgtEl>
                                        <p:attrNameLst>
                                          <p:attrName>ppt_x</p:attrName>
                                        </p:attrNameLst>
                                      </p:cBhvr>
                                      <p:tavLst>
                                        <p:tav tm="0">
                                          <p:val>
                                            <p:strVal val="#ppt_x"/>
                                          </p:val>
                                        </p:tav>
                                        <p:tav tm="100000">
                                          <p:val>
                                            <p:strVal val="#ppt_x"/>
                                          </p:val>
                                        </p:tav>
                                      </p:tavLst>
                                    </p:anim>
                                    <p:anim calcmode="lin" valueType="num">
                                      <p:cBhvr additive="base">
                                        <p:cTn id="8" dur="500" fill="hold"/>
                                        <p:tgtEl>
                                          <p:spTgt spid="839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3978"/>
                                        </p:tgtEl>
                                        <p:attrNameLst>
                                          <p:attrName>style.visibility</p:attrName>
                                        </p:attrNameLst>
                                      </p:cBhvr>
                                      <p:to>
                                        <p:strVal val="visible"/>
                                      </p:to>
                                    </p:set>
                                    <p:anim calcmode="lin" valueType="num">
                                      <p:cBhvr additive="base">
                                        <p:cTn id="11" dur="500" fill="hold"/>
                                        <p:tgtEl>
                                          <p:spTgt spid="83978"/>
                                        </p:tgtEl>
                                        <p:attrNameLst>
                                          <p:attrName>ppt_x</p:attrName>
                                        </p:attrNameLst>
                                      </p:cBhvr>
                                      <p:tavLst>
                                        <p:tav tm="0">
                                          <p:val>
                                            <p:strVal val="#ppt_x"/>
                                          </p:val>
                                        </p:tav>
                                        <p:tav tm="100000">
                                          <p:val>
                                            <p:strVal val="#ppt_x"/>
                                          </p:val>
                                        </p:tav>
                                      </p:tavLst>
                                    </p:anim>
                                    <p:anim calcmode="lin" valueType="num">
                                      <p:cBhvr additive="base">
                                        <p:cTn id="12" dur="500" fill="hold"/>
                                        <p:tgtEl>
                                          <p:spTgt spid="8397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3979"/>
                                        </p:tgtEl>
                                        <p:attrNameLst>
                                          <p:attrName>style.visibility</p:attrName>
                                        </p:attrNameLst>
                                      </p:cBhvr>
                                      <p:to>
                                        <p:strVal val="visible"/>
                                      </p:to>
                                    </p:set>
                                    <p:anim calcmode="lin" valueType="num">
                                      <p:cBhvr additive="base">
                                        <p:cTn id="15" dur="500" fill="hold"/>
                                        <p:tgtEl>
                                          <p:spTgt spid="83979"/>
                                        </p:tgtEl>
                                        <p:attrNameLst>
                                          <p:attrName>ppt_x</p:attrName>
                                        </p:attrNameLst>
                                      </p:cBhvr>
                                      <p:tavLst>
                                        <p:tav tm="0">
                                          <p:val>
                                            <p:strVal val="#ppt_x"/>
                                          </p:val>
                                        </p:tav>
                                        <p:tav tm="100000">
                                          <p:val>
                                            <p:strVal val="#ppt_x"/>
                                          </p:val>
                                        </p:tav>
                                      </p:tavLst>
                                    </p:anim>
                                    <p:anim calcmode="lin" valueType="num">
                                      <p:cBhvr additive="base">
                                        <p:cTn id="16" dur="500" fill="hold"/>
                                        <p:tgtEl>
                                          <p:spTgt spid="839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 grpId="0" animBg="1"/>
      <p:bldP spid="83978" grpId="0" animBg="1"/>
      <p:bldP spid="839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Synoptic Scale Analysis</a:t>
            </a:r>
          </a:p>
        </p:txBody>
      </p:sp>
      <p:sp>
        <p:nvSpPr>
          <p:cNvPr id="84995" name="Rectangle 3"/>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n-US"/>
          </a:p>
        </p:txBody>
      </p:sp>
      <p:sp>
        <p:nvSpPr>
          <p:cNvPr id="84996" name="Rectangle 4"/>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84997" name="Rectangle 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84998" name="Text Box 6"/>
          <p:cNvSpPr txBox="1">
            <a:spLocks noChangeArrowheads="1"/>
          </p:cNvSpPr>
          <p:nvPr/>
        </p:nvSpPr>
        <p:spPr bwMode="auto">
          <a:xfrm>
            <a:off x="7893050" y="6361113"/>
            <a:ext cx="709613" cy="274637"/>
          </a:xfrm>
          <a:prstGeom prst="rect">
            <a:avLst/>
          </a:prstGeom>
          <a:noFill/>
          <a:ln w="9525">
            <a:noFill/>
            <a:miter lim="800000"/>
            <a:headEnd/>
            <a:tailEnd/>
          </a:ln>
          <a:effectLst/>
        </p:spPr>
        <p:txBody>
          <a:bodyPr wrap="none">
            <a:spAutoFit/>
          </a:bodyPr>
          <a:lstStyle/>
          <a:p>
            <a:r>
              <a:rPr lang="en-US" sz="1200"/>
              <a:t>(Holton)</a:t>
            </a:r>
          </a:p>
        </p:txBody>
      </p:sp>
      <p:pic>
        <p:nvPicPr>
          <p:cNvPr id="84999" name="Picture 7" descr="holt2"/>
          <p:cNvPicPr>
            <a:picLocks noChangeAspect="1" noChangeArrowheads="1"/>
          </p:cNvPicPr>
          <p:nvPr/>
        </p:nvPicPr>
        <p:blipFill>
          <a:blip r:embed="rId2" cstate="print"/>
          <a:srcRect/>
          <a:stretch>
            <a:fillRect/>
          </a:stretch>
        </p:blipFill>
        <p:spPr bwMode="auto">
          <a:xfrm>
            <a:off x="0" y="2028825"/>
            <a:ext cx="9144000" cy="2798763"/>
          </a:xfrm>
          <a:prstGeom prst="rect">
            <a:avLst/>
          </a:prstGeom>
          <a:noFill/>
        </p:spPr>
      </p:pic>
      <p:sp>
        <p:nvSpPr>
          <p:cNvPr id="85000" name="Oval 8"/>
          <p:cNvSpPr>
            <a:spLocks noChangeArrowheads="1"/>
          </p:cNvSpPr>
          <p:nvPr/>
        </p:nvSpPr>
        <p:spPr bwMode="auto">
          <a:xfrm>
            <a:off x="5410200" y="2133600"/>
            <a:ext cx="1447800" cy="2895600"/>
          </a:xfrm>
          <a:prstGeom prst="ellipse">
            <a:avLst/>
          </a:prstGeom>
          <a:noFill/>
          <a:ln w="9525">
            <a:solidFill>
              <a:srgbClr val="FF0000"/>
            </a:solidFill>
            <a:round/>
            <a:headEnd/>
            <a:tailEnd/>
          </a:ln>
          <a:effectLst/>
        </p:spPr>
        <p:txBody>
          <a:bodyPr wrap="none" anchor="ctr"/>
          <a:lstStyle/>
          <a:p>
            <a:endParaRPr lang="en-US"/>
          </a:p>
        </p:txBody>
      </p:sp>
      <p:sp>
        <p:nvSpPr>
          <p:cNvPr id="85001" name="Oval 9"/>
          <p:cNvSpPr>
            <a:spLocks noChangeArrowheads="1"/>
          </p:cNvSpPr>
          <p:nvPr/>
        </p:nvSpPr>
        <p:spPr bwMode="auto">
          <a:xfrm>
            <a:off x="6858000" y="2133600"/>
            <a:ext cx="838200" cy="2895600"/>
          </a:xfrm>
          <a:prstGeom prst="ellipse">
            <a:avLst/>
          </a:prstGeom>
          <a:noFill/>
          <a:ln w="952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5000"/>
                                        </p:tgtEl>
                                        <p:attrNameLst>
                                          <p:attrName>style.visibility</p:attrName>
                                        </p:attrNameLst>
                                      </p:cBhvr>
                                      <p:to>
                                        <p:strVal val="visible"/>
                                      </p:to>
                                    </p:set>
                                    <p:anim calcmode="lin" valueType="num">
                                      <p:cBhvr additive="base">
                                        <p:cTn id="7" dur="500" fill="hold"/>
                                        <p:tgtEl>
                                          <p:spTgt spid="85000"/>
                                        </p:tgtEl>
                                        <p:attrNameLst>
                                          <p:attrName>ppt_x</p:attrName>
                                        </p:attrNameLst>
                                      </p:cBhvr>
                                      <p:tavLst>
                                        <p:tav tm="0">
                                          <p:val>
                                            <p:strVal val="#ppt_x"/>
                                          </p:val>
                                        </p:tav>
                                        <p:tav tm="100000">
                                          <p:val>
                                            <p:strVal val="#ppt_x"/>
                                          </p:val>
                                        </p:tav>
                                      </p:tavLst>
                                    </p:anim>
                                    <p:anim calcmode="lin" valueType="num">
                                      <p:cBhvr additive="base">
                                        <p:cTn id="8" dur="500" fill="hold"/>
                                        <p:tgtEl>
                                          <p:spTgt spid="850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5001"/>
                                        </p:tgtEl>
                                        <p:attrNameLst>
                                          <p:attrName>style.visibility</p:attrName>
                                        </p:attrNameLst>
                                      </p:cBhvr>
                                      <p:to>
                                        <p:strVal val="visible"/>
                                      </p:to>
                                    </p:set>
                                    <p:anim calcmode="lin" valueType="num">
                                      <p:cBhvr additive="base">
                                        <p:cTn id="11" dur="500" fill="hold"/>
                                        <p:tgtEl>
                                          <p:spTgt spid="85001"/>
                                        </p:tgtEl>
                                        <p:attrNameLst>
                                          <p:attrName>ppt_x</p:attrName>
                                        </p:attrNameLst>
                                      </p:cBhvr>
                                      <p:tavLst>
                                        <p:tav tm="0">
                                          <p:val>
                                            <p:strVal val="#ppt_x"/>
                                          </p:val>
                                        </p:tav>
                                        <p:tav tm="100000">
                                          <p:val>
                                            <p:strVal val="#ppt_x"/>
                                          </p:val>
                                        </p:tav>
                                      </p:tavLst>
                                    </p:anim>
                                    <p:anim calcmode="lin" valueType="num">
                                      <p:cBhvr additive="base">
                                        <p:cTn id="12" dur="500" fill="hold"/>
                                        <p:tgtEl>
                                          <p:spTgt spid="850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animBg="1"/>
      <p:bldP spid="850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0" name="Picture 6"/>
          <p:cNvPicPr>
            <a:picLocks noChangeAspect="1" noChangeArrowheads="1"/>
          </p:cNvPicPr>
          <p:nvPr/>
        </p:nvPicPr>
        <p:blipFill>
          <a:blip r:embed="rId2" cstate="print"/>
          <a:srcRect/>
          <a:stretch>
            <a:fillRect/>
          </a:stretch>
        </p:blipFill>
        <p:spPr bwMode="auto">
          <a:xfrm>
            <a:off x="76200" y="1524000"/>
            <a:ext cx="8229600" cy="5032375"/>
          </a:xfrm>
          <a:prstGeom prst="rect">
            <a:avLst/>
          </a:prstGeom>
          <a:noFill/>
          <a:ln w="9525">
            <a:noFill/>
            <a:miter lim="800000"/>
            <a:headEnd/>
            <a:tailEnd/>
          </a:ln>
          <a:effectLst/>
        </p:spPr>
      </p:pic>
      <p:sp>
        <p:nvSpPr>
          <p:cNvPr id="129026" name="Rectangle 2"/>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129027" name="Rectangle 3"/>
          <p:cNvSpPr>
            <a:spLocks noGrp="1" noChangeArrowheads="1"/>
          </p:cNvSpPr>
          <p:nvPr>
            <p:ph type="title"/>
          </p:nvPr>
        </p:nvSpPr>
        <p:spPr>
          <a:noFill/>
          <a:ln/>
        </p:spPr>
        <p:txBody>
          <a:bodyPr/>
          <a:lstStyle/>
          <a:p>
            <a:r>
              <a:rPr lang="en-US"/>
              <a:t>ATMS 316- Background</a:t>
            </a:r>
          </a:p>
        </p:txBody>
      </p:sp>
      <p:sp>
        <p:nvSpPr>
          <p:cNvPr id="129029" name="Text Box 5"/>
          <p:cNvSpPr txBox="1">
            <a:spLocks noChangeArrowheads="1"/>
          </p:cNvSpPr>
          <p:nvPr/>
        </p:nvSpPr>
        <p:spPr bwMode="auto">
          <a:xfrm>
            <a:off x="6781800" y="3559175"/>
            <a:ext cx="2286000" cy="1927225"/>
          </a:xfrm>
          <a:prstGeom prst="rect">
            <a:avLst/>
          </a:prstGeom>
          <a:noFill/>
          <a:ln w="9525">
            <a:solidFill>
              <a:srgbClr val="FF0000"/>
            </a:solidFill>
            <a:miter lim="800000"/>
            <a:headEnd/>
            <a:tailEnd/>
          </a:ln>
          <a:effectLst/>
        </p:spPr>
        <p:txBody>
          <a:bodyPr>
            <a:spAutoFit/>
          </a:bodyPr>
          <a:lstStyle/>
          <a:p>
            <a:r>
              <a:rPr lang="en-US"/>
              <a:t>Hydrostatic balance variation by depth and length scales (Fig. 1.4)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1416</TotalTime>
  <Words>1757</Words>
  <Application>Microsoft Office PowerPoint</Application>
  <PresentationFormat>On-screen Show (4:3)</PresentationFormat>
  <Paragraphs>231</Paragraphs>
  <Slides>40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Symbol</vt:lpstr>
      <vt:lpstr>Times New Roman</vt:lpstr>
      <vt:lpstr>Wingdings</vt:lpstr>
      <vt:lpstr>Default Design</vt:lpstr>
      <vt:lpstr>Equation</vt:lpstr>
      <vt:lpstr>ATMS 316- Mesoscale Meteorology</vt:lpstr>
      <vt:lpstr>ATMS 316- Mesoscale Meteorology</vt:lpstr>
      <vt:lpstr>ATMS 316- Background</vt:lpstr>
      <vt:lpstr>ATMS 316- Background</vt:lpstr>
      <vt:lpstr>Scale Analysis</vt:lpstr>
      <vt:lpstr>Synoptic Scale Analysis</vt:lpstr>
      <vt:lpstr>Synoptic Scale Analysis</vt:lpstr>
      <vt:lpstr>Synoptic Scale Analysis</vt:lpstr>
      <vt:lpstr>ATMS 316- Background</vt:lpstr>
      <vt:lpstr>ATMS 316- Synoptic Scale Motion</vt:lpstr>
      <vt:lpstr>ATMS 316- Synoptic Scale Motion</vt:lpstr>
      <vt:lpstr>ATMS 316- Synoptic Scale Motion</vt:lpstr>
      <vt:lpstr>ATMS 316- Synoptic Scale Motion</vt:lpstr>
      <vt:lpstr>ATMS 316- Synoptic Scale Motion</vt:lpstr>
      <vt:lpstr>ATMS 316- Background</vt:lpstr>
      <vt:lpstr>ATMS 316- Background</vt:lpstr>
      <vt:lpstr>ATMS 316- Background</vt:lpstr>
      <vt:lpstr>ATMS 316- Background</vt:lpstr>
      <vt:lpstr>ATMS 316- Background</vt:lpstr>
      <vt:lpstr>ATMS 316- Scaling Parameters</vt:lpstr>
      <vt:lpstr>ATMS 316- Scaling Parameters</vt:lpstr>
      <vt:lpstr>ATMS 316- Defining Mesoscale</vt:lpstr>
      <vt:lpstr>ATMS 316- Scaling Parameters</vt:lpstr>
      <vt:lpstr>ATMS 316- Scaling Parameters</vt:lpstr>
      <vt:lpstr>ATMS 316- Scaling Parameters</vt:lpstr>
      <vt:lpstr>ATMS 316- Scaling Parameters</vt:lpstr>
      <vt:lpstr>ATMS 316- Scaling Parameters</vt:lpstr>
      <vt:lpstr>ATMS 316- Scaling Parameters</vt:lpstr>
      <vt:lpstr>ATMS 316- Scaling Parameters</vt:lpstr>
      <vt:lpstr>ATMS 316- Scaling Parameters</vt:lpstr>
      <vt:lpstr>ATMS 316- Scaling Parameters</vt:lpstr>
      <vt:lpstr>ATMS 316- Scaling Parameters</vt:lpstr>
      <vt:lpstr>ATMS 316- Scaling Parameters</vt:lpstr>
      <vt:lpstr>ATMS 316- Scaling Parameters</vt:lpstr>
      <vt:lpstr>ATMS 316- Scaling Parameters</vt:lpstr>
      <vt:lpstr>ATMS 316- Scaling Parameters</vt:lpstr>
      <vt:lpstr>ATMS 316- Scaling Parameters</vt:lpstr>
      <vt:lpstr>ATMS 316- Mesoscale Research</vt:lpstr>
      <vt:lpstr>ATMS 316- Mesoscale Research</vt:lpstr>
      <vt:lpstr>ATMS 316- Textbook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Doug Miller</cp:lastModifiedBy>
  <cp:revision>336</cp:revision>
  <dcterms:created xsi:type="dcterms:W3CDTF">1601-01-01T00:00:00Z</dcterms:created>
  <dcterms:modified xsi:type="dcterms:W3CDTF">2016-01-12T21:30:51Z</dcterms:modified>
</cp:coreProperties>
</file>