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70" r:id="rId2"/>
    <p:sldId id="282" r:id="rId3"/>
    <p:sldId id="304" r:id="rId4"/>
    <p:sldId id="310" r:id="rId5"/>
    <p:sldId id="311" r:id="rId6"/>
    <p:sldId id="317" r:id="rId7"/>
    <p:sldId id="318" r:id="rId8"/>
    <p:sldId id="320" r:id="rId9"/>
    <p:sldId id="321" r:id="rId10"/>
    <p:sldId id="322" r:id="rId11"/>
    <p:sldId id="323" r:id="rId12"/>
    <p:sldId id="324" r:id="rId13"/>
    <p:sldId id="325" r:id="rId14"/>
    <p:sldId id="312" r:id="rId15"/>
    <p:sldId id="375" r:id="rId16"/>
    <p:sldId id="376" r:id="rId17"/>
    <p:sldId id="377" r:id="rId18"/>
    <p:sldId id="313" r:id="rId19"/>
    <p:sldId id="378" r:id="rId20"/>
    <p:sldId id="379" r:id="rId21"/>
    <p:sldId id="380" r:id="rId22"/>
    <p:sldId id="381" r:id="rId23"/>
    <p:sldId id="383" r:id="rId24"/>
    <p:sldId id="382" r:id="rId25"/>
    <p:sldId id="384" r:id="rId26"/>
    <p:sldId id="385" r:id="rId27"/>
    <p:sldId id="314" r:id="rId28"/>
    <p:sldId id="386" r:id="rId29"/>
    <p:sldId id="387" r:id="rId30"/>
    <p:sldId id="388" r:id="rId31"/>
    <p:sldId id="389" r:id="rId32"/>
    <p:sldId id="390" r:id="rId33"/>
    <p:sldId id="391" r:id="rId34"/>
    <p:sldId id="392" r:id="rId35"/>
    <p:sldId id="393" r:id="rId36"/>
    <p:sldId id="394" r:id="rId37"/>
    <p:sldId id="395" r:id="rId38"/>
    <p:sldId id="413" r:id="rId39"/>
    <p:sldId id="396" r:id="rId40"/>
    <p:sldId id="408" r:id="rId41"/>
    <p:sldId id="407" r:id="rId42"/>
    <p:sldId id="397" r:id="rId43"/>
    <p:sldId id="399" r:id="rId44"/>
    <p:sldId id="400" r:id="rId45"/>
    <p:sldId id="401" r:id="rId46"/>
    <p:sldId id="398" r:id="rId47"/>
    <p:sldId id="415" r:id="rId48"/>
    <p:sldId id="416" r:id="rId49"/>
    <p:sldId id="417" r:id="rId50"/>
    <p:sldId id="418" r:id="rId51"/>
    <p:sldId id="409" r:id="rId52"/>
    <p:sldId id="419" r:id="rId53"/>
    <p:sldId id="420" r:id="rId54"/>
    <p:sldId id="422" r:id="rId55"/>
    <p:sldId id="423" r:id="rId56"/>
    <p:sldId id="424" r:id="rId57"/>
    <p:sldId id="410" r:id="rId58"/>
    <p:sldId id="425" r:id="rId59"/>
    <p:sldId id="426" r:id="rId60"/>
    <p:sldId id="411" r:id="rId61"/>
    <p:sldId id="427" r:id="rId62"/>
    <p:sldId id="428" r:id="rId63"/>
    <p:sldId id="429" r:id="rId64"/>
    <p:sldId id="412" r:id="rId65"/>
    <p:sldId id="430" r:id="rId66"/>
    <p:sldId id="431" r:id="rId67"/>
    <p:sldId id="402" r:id="rId68"/>
    <p:sldId id="414" r:id="rId69"/>
    <p:sldId id="403" r:id="rId70"/>
    <p:sldId id="404" r:id="rId71"/>
    <p:sldId id="405" r:id="rId72"/>
    <p:sldId id="406" r:id="rId73"/>
    <p:sldId id="432" r:id="rId74"/>
    <p:sldId id="433" r:id="rId75"/>
    <p:sldId id="435" r:id="rId76"/>
    <p:sldId id="434" r:id="rId77"/>
    <p:sldId id="316" r:id="rId78"/>
    <p:sldId id="436" r:id="rId79"/>
    <p:sldId id="437" r:id="rId80"/>
    <p:sldId id="438" r:id="rId81"/>
    <p:sldId id="439" r:id="rId82"/>
    <p:sldId id="374" r:id="rId8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94" autoAdjust="0"/>
    <p:restoredTop sz="94660"/>
  </p:normalViewPr>
  <p:slideViewPr>
    <p:cSldViewPr>
      <p:cViewPr varScale="1">
        <p:scale>
          <a:sx n="74" d="100"/>
          <a:sy n="74" d="100"/>
        </p:scale>
        <p:origin x="-84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75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510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75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75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49C0764-D8D6-4796-B783-8080854D756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D60AF-F3F6-4FCF-AE03-EE72057D2FAC}" type="slidenum">
              <a:rPr lang="en-US"/>
              <a:pPr/>
              <a:t>1</a:t>
            </a:fld>
            <a:endParaRPr lang="en-US"/>
          </a:p>
        </p:txBody>
      </p:sp>
      <p:sp>
        <p:nvSpPr>
          <p:cNvPr id="176130" name="Rectangle 1026"/>
          <p:cNvSpPr>
            <a:spLocks noChangeArrowheads="1" noTextEdit="1"/>
          </p:cNvSpPr>
          <p:nvPr>
            <p:ph type="sldImg"/>
          </p:nvPr>
        </p:nvSpPr>
        <p:spPr>
          <a:ln/>
        </p:spPr>
      </p:sp>
      <p:sp>
        <p:nvSpPr>
          <p:cNvPr id="1761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3C6899-94EC-4A50-BF7D-ABD01F123B9C}" type="slidenum">
              <a:rPr lang="en-US"/>
              <a:pPr/>
              <a:t>10</a:t>
            </a:fld>
            <a:endParaRPr lang="en-US"/>
          </a:p>
        </p:txBody>
      </p:sp>
      <p:sp>
        <p:nvSpPr>
          <p:cNvPr id="192514" name="Rectangle 2"/>
          <p:cNvSpPr>
            <a:spLocks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22892-5D99-491E-8541-C56EE644DA00}" type="slidenum">
              <a:rPr lang="en-US"/>
              <a:pPr/>
              <a:t>11</a:t>
            </a:fld>
            <a:endParaRPr lang="en-US"/>
          </a:p>
        </p:txBody>
      </p:sp>
      <p:sp>
        <p:nvSpPr>
          <p:cNvPr id="193538" name="Rectangle 2"/>
          <p:cNvSpPr>
            <a:spLocks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7732C-5DB3-4800-A0D6-8EE377C85DE8}" type="slidenum">
              <a:rPr lang="en-US"/>
              <a:pPr/>
              <a:t>12</a:t>
            </a:fld>
            <a:endParaRPr lang="en-US"/>
          </a:p>
        </p:txBody>
      </p:sp>
      <p:sp>
        <p:nvSpPr>
          <p:cNvPr id="194562" name="Rectangle 2"/>
          <p:cNvSpPr>
            <a:spLocks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EC3CDB-B1E6-4FF6-84F1-F72F843C45EA}" type="slidenum">
              <a:rPr lang="en-US"/>
              <a:pPr/>
              <a:t>13</a:t>
            </a:fld>
            <a:endParaRPr lang="en-US"/>
          </a:p>
        </p:txBody>
      </p:sp>
      <p:sp>
        <p:nvSpPr>
          <p:cNvPr id="195586" name="Rectangle 2"/>
          <p:cNvSpPr>
            <a:spLocks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A0DCE-2EC5-4299-BEFA-260C54A0274A}" type="slidenum">
              <a:rPr lang="en-US"/>
              <a:pPr/>
              <a:t>14</a:t>
            </a:fld>
            <a:endParaRPr lang="en-US"/>
          </a:p>
        </p:txBody>
      </p:sp>
      <p:sp>
        <p:nvSpPr>
          <p:cNvPr id="200706" name="Rectangle 2"/>
          <p:cNvSpPr>
            <a:spLocks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61D570-2FBD-4068-9617-F948055B79D1}" type="slidenum">
              <a:rPr lang="en-US"/>
              <a:pPr/>
              <a:t>15</a:t>
            </a:fld>
            <a:endParaRPr lang="en-US"/>
          </a:p>
        </p:txBody>
      </p:sp>
      <p:sp>
        <p:nvSpPr>
          <p:cNvPr id="246786" name="Rectangle 2"/>
          <p:cNvSpPr>
            <a:spLocks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FD25B-B4D4-4F63-9689-FD0C43B0116A}" type="slidenum">
              <a:rPr lang="en-US"/>
              <a:pPr/>
              <a:t>16</a:t>
            </a:fld>
            <a:endParaRPr lang="en-US"/>
          </a:p>
        </p:txBody>
      </p:sp>
      <p:sp>
        <p:nvSpPr>
          <p:cNvPr id="248834" name="Rectangle 2"/>
          <p:cNvSpPr>
            <a:spLocks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B8B3C-46C0-4558-86DA-87FEFAA92ADA}" type="slidenum">
              <a:rPr lang="en-US"/>
              <a:pPr/>
              <a:t>17</a:t>
            </a:fld>
            <a:endParaRPr lang="en-US"/>
          </a:p>
        </p:txBody>
      </p:sp>
      <p:sp>
        <p:nvSpPr>
          <p:cNvPr id="250882" name="Rectangle 2"/>
          <p:cNvSpPr>
            <a:spLocks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18E876-4571-48D6-AFAF-40F86B7989DC}" type="slidenum">
              <a:rPr lang="en-US"/>
              <a:pPr/>
              <a:t>18</a:t>
            </a:fld>
            <a:endParaRPr lang="en-US"/>
          </a:p>
        </p:txBody>
      </p:sp>
      <p:sp>
        <p:nvSpPr>
          <p:cNvPr id="207874" name="Rectangle 2"/>
          <p:cNvSpPr>
            <a:spLocks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E55C0-8F8C-4375-921F-2D5BD4B7E20E}" type="slidenum">
              <a:rPr lang="en-US"/>
              <a:pPr/>
              <a:t>19</a:t>
            </a:fld>
            <a:endParaRPr lang="en-US"/>
          </a:p>
        </p:txBody>
      </p:sp>
      <p:sp>
        <p:nvSpPr>
          <p:cNvPr id="252930" name="Rectangle 2"/>
          <p:cNvSpPr>
            <a:spLocks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6EF91-2F9B-4D11-B875-F780ED183974}" type="slidenum">
              <a:rPr lang="en-US"/>
              <a:pPr/>
              <a:t>2</a:t>
            </a:fld>
            <a:endParaRPr lang="en-US"/>
          </a:p>
        </p:txBody>
      </p:sp>
      <p:sp>
        <p:nvSpPr>
          <p:cNvPr id="177154" name="Rectangle 2"/>
          <p:cNvSpPr>
            <a:spLocks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B4AF8-671A-4C85-895E-392986624269}" type="slidenum">
              <a:rPr lang="en-US"/>
              <a:pPr/>
              <a:t>20</a:t>
            </a:fld>
            <a:endParaRPr lang="en-US"/>
          </a:p>
        </p:txBody>
      </p:sp>
      <p:sp>
        <p:nvSpPr>
          <p:cNvPr id="254978" name="Rectangle 2"/>
          <p:cNvSpPr>
            <a:spLocks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B039D-817C-40B3-979C-C719C9AB80D3}" type="slidenum">
              <a:rPr lang="en-US"/>
              <a:pPr/>
              <a:t>21</a:t>
            </a:fld>
            <a:endParaRPr lang="en-US"/>
          </a:p>
        </p:txBody>
      </p:sp>
      <p:sp>
        <p:nvSpPr>
          <p:cNvPr id="257026" name="Rectangle 2"/>
          <p:cNvSpPr>
            <a:spLocks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54FF7-596A-4D7A-9018-EDF1D28B2291}" type="slidenum">
              <a:rPr lang="en-US"/>
              <a:pPr/>
              <a:t>22</a:t>
            </a:fld>
            <a:endParaRPr lang="en-US"/>
          </a:p>
        </p:txBody>
      </p:sp>
      <p:sp>
        <p:nvSpPr>
          <p:cNvPr id="259074" name="Rectangle 2"/>
          <p:cNvSpPr>
            <a:spLocks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B0851-23E8-46EC-AAC3-3154A7764D33}" type="slidenum">
              <a:rPr lang="en-US"/>
              <a:pPr/>
              <a:t>23</a:t>
            </a:fld>
            <a:endParaRPr lang="en-US"/>
          </a:p>
        </p:txBody>
      </p:sp>
      <p:sp>
        <p:nvSpPr>
          <p:cNvPr id="263170" name="Rectangle 2"/>
          <p:cNvSpPr>
            <a:spLocks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97046C-1E11-4204-ACF3-A5AE91FCB6AC}" type="slidenum">
              <a:rPr lang="en-US"/>
              <a:pPr/>
              <a:t>24</a:t>
            </a:fld>
            <a:endParaRPr lang="en-US"/>
          </a:p>
        </p:txBody>
      </p:sp>
      <p:sp>
        <p:nvSpPr>
          <p:cNvPr id="261122" name="Rectangle 2"/>
          <p:cNvSpPr>
            <a:spLocks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FF665B-69AC-4A54-B097-33D389A65CEC}" type="slidenum">
              <a:rPr lang="en-US"/>
              <a:pPr/>
              <a:t>25</a:t>
            </a:fld>
            <a:endParaRPr lang="en-US"/>
          </a:p>
        </p:txBody>
      </p:sp>
      <p:sp>
        <p:nvSpPr>
          <p:cNvPr id="265218" name="Rectangle 2"/>
          <p:cNvSpPr>
            <a:spLocks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E2966-4269-4893-9702-9671EDECBFE5}" type="slidenum">
              <a:rPr lang="en-US"/>
              <a:pPr/>
              <a:t>26</a:t>
            </a:fld>
            <a:endParaRPr lang="en-US"/>
          </a:p>
        </p:txBody>
      </p:sp>
      <p:sp>
        <p:nvSpPr>
          <p:cNvPr id="267266" name="Rectangle 2"/>
          <p:cNvSpPr>
            <a:spLocks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456BD4-DA04-48F2-AFE7-93E32E01CE21}" type="slidenum">
              <a:rPr lang="en-US"/>
              <a:pPr/>
              <a:t>27</a:t>
            </a:fld>
            <a:endParaRPr lang="en-US"/>
          </a:p>
        </p:txBody>
      </p:sp>
      <p:sp>
        <p:nvSpPr>
          <p:cNvPr id="208898" name="Rectangle 2"/>
          <p:cNvSpPr>
            <a:spLocks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6644C-B6F1-43E2-BBBB-54519B17EF8F}" type="slidenum">
              <a:rPr lang="en-US"/>
              <a:pPr/>
              <a:t>28</a:t>
            </a:fld>
            <a:endParaRPr lang="en-US"/>
          </a:p>
        </p:txBody>
      </p:sp>
      <p:sp>
        <p:nvSpPr>
          <p:cNvPr id="269314" name="Rectangle 2"/>
          <p:cNvSpPr>
            <a:spLocks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056C4-AD26-4CEE-A6C4-DD6A21ED8572}" type="slidenum">
              <a:rPr lang="en-US"/>
              <a:pPr/>
              <a:t>29</a:t>
            </a:fld>
            <a:endParaRPr lang="en-US"/>
          </a:p>
        </p:txBody>
      </p:sp>
      <p:sp>
        <p:nvSpPr>
          <p:cNvPr id="271362" name="Rectangle 2"/>
          <p:cNvSpPr>
            <a:spLocks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81FDB-4B67-44EB-BF8B-819CD03FE155}" type="slidenum">
              <a:rPr lang="en-US"/>
              <a:pPr/>
              <a:t>3</a:t>
            </a:fld>
            <a:endParaRPr lang="en-US"/>
          </a:p>
        </p:txBody>
      </p:sp>
      <p:sp>
        <p:nvSpPr>
          <p:cNvPr id="178178" name="Rectangle 2"/>
          <p:cNvSpPr>
            <a:spLocks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02CA9E-DE6D-4BC8-ABFC-F6F3B5ADF99C}" type="slidenum">
              <a:rPr lang="en-US"/>
              <a:pPr/>
              <a:t>30</a:t>
            </a:fld>
            <a:endParaRPr lang="en-US"/>
          </a:p>
        </p:txBody>
      </p:sp>
      <p:sp>
        <p:nvSpPr>
          <p:cNvPr id="273410" name="Rectangle 2"/>
          <p:cNvSpPr>
            <a:spLocks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A501E-C627-41D6-8B16-F201E8488B55}" type="slidenum">
              <a:rPr lang="en-US"/>
              <a:pPr/>
              <a:t>31</a:t>
            </a:fld>
            <a:endParaRPr lang="en-US"/>
          </a:p>
        </p:txBody>
      </p:sp>
      <p:sp>
        <p:nvSpPr>
          <p:cNvPr id="275458" name="Rectangle 2"/>
          <p:cNvSpPr>
            <a:spLocks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C7CA7-D013-4C59-83D2-BB61A780805B}" type="slidenum">
              <a:rPr lang="en-US"/>
              <a:pPr/>
              <a:t>32</a:t>
            </a:fld>
            <a:endParaRPr lang="en-US"/>
          </a:p>
        </p:txBody>
      </p:sp>
      <p:sp>
        <p:nvSpPr>
          <p:cNvPr id="277506" name="Rectangle 2"/>
          <p:cNvSpPr>
            <a:spLocks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522EF-0A69-4E71-941F-4C9CC7127D36}" type="slidenum">
              <a:rPr lang="en-US"/>
              <a:pPr/>
              <a:t>33</a:t>
            </a:fld>
            <a:endParaRPr lang="en-US"/>
          </a:p>
        </p:txBody>
      </p:sp>
      <p:sp>
        <p:nvSpPr>
          <p:cNvPr id="279554" name="Rectangle 2"/>
          <p:cNvSpPr>
            <a:spLocks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DC891-2072-438D-B818-76FDF82B220B}" type="slidenum">
              <a:rPr lang="en-US"/>
              <a:pPr/>
              <a:t>34</a:t>
            </a:fld>
            <a:endParaRPr lang="en-US"/>
          </a:p>
        </p:txBody>
      </p:sp>
      <p:sp>
        <p:nvSpPr>
          <p:cNvPr id="281602" name="Rectangle 2"/>
          <p:cNvSpPr>
            <a:spLocks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4ED058-6BF3-4BF3-B0B3-CC5920239553}" type="slidenum">
              <a:rPr lang="en-US"/>
              <a:pPr/>
              <a:t>35</a:t>
            </a:fld>
            <a:endParaRPr lang="en-US"/>
          </a:p>
        </p:txBody>
      </p:sp>
      <p:sp>
        <p:nvSpPr>
          <p:cNvPr id="283650" name="Rectangle 2"/>
          <p:cNvSpPr>
            <a:spLocks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15F0B-D783-4673-8724-0474D7398DC4}" type="slidenum">
              <a:rPr lang="en-US"/>
              <a:pPr/>
              <a:t>36</a:t>
            </a:fld>
            <a:endParaRPr lang="en-US"/>
          </a:p>
        </p:txBody>
      </p:sp>
      <p:sp>
        <p:nvSpPr>
          <p:cNvPr id="285698" name="Rectangle 2"/>
          <p:cNvSpPr>
            <a:spLocks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74BBD-113F-4861-80C7-B4A35581048B}" type="slidenum">
              <a:rPr lang="en-US"/>
              <a:pPr/>
              <a:t>37</a:t>
            </a:fld>
            <a:endParaRPr lang="en-US"/>
          </a:p>
        </p:txBody>
      </p:sp>
      <p:sp>
        <p:nvSpPr>
          <p:cNvPr id="287746" name="Rectangle 2"/>
          <p:cNvSpPr>
            <a:spLocks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6A7C8D-8F0E-4E02-8C02-94E922D243A0}" type="slidenum">
              <a:rPr lang="en-US"/>
              <a:pPr/>
              <a:t>38</a:t>
            </a:fld>
            <a:endParaRPr lang="en-US"/>
          </a:p>
        </p:txBody>
      </p:sp>
      <p:sp>
        <p:nvSpPr>
          <p:cNvPr id="328706" name="Rectangle 2"/>
          <p:cNvSpPr>
            <a:spLocks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5B4A4-90C1-411B-BA3C-86F759B5450F}" type="slidenum">
              <a:rPr lang="en-US"/>
              <a:pPr/>
              <a:t>39</a:t>
            </a:fld>
            <a:endParaRPr lang="en-US"/>
          </a:p>
        </p:txBody>
      </p:sp>
      <p:sp>
        <p:nvSpPr>
          <p:cNvPr id="289794" name="Rectangle 2"/>
          <p:cNvSpPr>
            <a:spLocks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CF0EF-E9DB-4DFB-9DDF-9522682E3F9D}" type="slidenum">
              <a:rPr lang="en-US"/>
              <a:pPr/>
              <a:t>4</a:t>
            </a:fld>
            <a:endParaRPr lang="en-US"/>
          </a:p>
        </p:txBody>
      </p:sp>
      <p:sp>
        <p:nvSpPr>
          <p:cNvPr id="185346" name="Rectangle 1026"/>
          <p:cNvSpPr>
            <a:spLocks noChangeArrowheads="1" noTextEdit="1"/>
          </p:cNvSpPr>
          <p:nvPr>
            <p:ph type="sldImg"/>
          </p:nvPr>
        </p:nvSpPr>
        <p:spPr>
          <a:ln/>
        </p:spPr>
      </p:sp>
      <p:sp>
        <p:nvSpPr>
          <p:cNvPr id="1853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E9D18-9550-4EAA-886A-E41A599A64C0}" type="slidenum">
              <a:rPr lang="en-US"/>
              <a:pPr/>
              <a:t>40</a:t>
            </a:fld>
            <a:endParaRPr lang="en-US"/>
          </a:p>
        </p:txBody>
      </p:sp>
      <p:sp>
        <p:nvSpPr>
          <p:cNvPr id="316418" name="Rectangle 2"/>
          <p:cNvSpPr>
            <a:spLocks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D02D6-A6B0-4729-A10A-665DDED9C897}" type="slidenum">
              <a:rPr lang="en-US"/>
              <a:pPr/>
              <a:t>41</a:t>
            </a:fld>
            <a:endParaRPr lang="en-US"/>
          </a:p>
        </p:txBody>
      </p:sp>
      <p:sp>
        <p:nvSpPr>
          <p:cNvPr id="314370" name="Rectangle 2"/>
          <p:cNvSpPr>
            <a:spLocks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67058-D41A-408E-B69C-65AC63C12550}" type="slidenum">
              <a:rPr lang="en-US"/>
              <a:pPr/>
              <a:t>42</a:t>
            </a:fld>
            <a:endParaRPr lang="en-US"/>
          </a:p>
        </p:txBody>
      </p:sp>
      <p:sp>
        <p:nvSpPr>
          <p:cNvPr id="291842" name="Rectangle 2"/>
          <p:cNvSpPr>
            <a:spLocks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5B6BE-C5B7-40F7-8750-C0EFA841326B}" type="slidenum">
              <a:rPr lang="en-US"/>
              <a:pPr/>
              <a:t>43</a:t>
            </a:fld>
            <a:endParaRPr lang="en-US"/>
          </a:p>
        </p:txBody>
      </p:sp>
      <p:sp>
        <p:nvSpPr>
          <p:cNvPr id="295938" name="Rectangle 2"/>
          <p:cNvSpPr>
            <a:spLocks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59F346-38B0-4ECA-AD9F-AE0A29C963A7}" type="slidenum">
              <a:rPr lang="en-US"/>
              <a:pPr/>
              <a:t>44</a:t>
            </a:fld>
            <a:endParaRPr lang="en-US"/>
          </a:p>
        </p:txBody>
      </p:sp>
      <p:sp>
        <p:nvSpPr>
          <p:cNvPr id="297986" name="Rectangle 2"/>
          <p:cNvSpPr>
            <a:spLocks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78688-E89B-4946-9FE1-26544A5E42B6}" type="slidenum">
              <a:rPr lang="en-US"/>
              <a:pPr/>
              <a:t>45</a:t>
            </a:fld>
            <a:endParaRPr lang="en-US"/>
          </a:p>
        </p:txBody>
      </p:sp>
      <p:sp>
        <p:nvSpPr>
          <p:cNvPr id="300034" name="Rectangle 2"/>
          <p:cNvSpPr>
            <a:spLocks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BCFCE-4179-45FE-BA08-C9636700E4FE}" type="slidenum">
              <a:rPr lang="en-US"/>
              <a:pPr/>
              <a:t>46</a:t>
            </a:fld>
            <a:endParaRPr lang="en-US"/>
          </a:p>
        </p:txBody>
      </p:sp>
      <p:sp>
        <p:nvSpPr>
          <p:cNvPr id="293890" name="Rectangle 2"/>
          <p:cNvSpPr>
            <a:spLocks noChangeArrowheads="1" noTextEdit="1"/>
          </p:cNvSpPr>
          <p:nvPr>
            <p:ph type="sldImg"/>
          </p:nvPr>
        </p:nvSpPr>
        <p:spPr>
          <a:ln/>
        </p:spPr>
      </p:sp>
      <p:sp>
        <p:nvSpPr>
          <p:cNvPr id="29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50F96D-899F-46CA-9526-B5725783C576}" type="slidenum">
              <a:rPr lang="en-US"/>
              <a:pPr/>
              <a:t>47</a:t>
            </a:fld>
            <a:endParaRPr lang="en-US"/>
          </a:p>
        </p:txBody>
      </p:sp>
      <p:sp>
        <p:nvSpPr>
          <p:cNvPr id="332802" name="Rectangle 2"/>
          <p:cNvSpPr>
            <a:spLocks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1171F-8415-448D-BB16-74BBDAF13BAF}" type="slidenum">
              <a:rPr lang="en-US"/>
              <a:pPr/>
              <a:t>48</a:t>
            </a:fld>
            <a:endParaRPr lang="en-US"/>
          </a:p>
        </p:txBody>
      </p:sp>
      <p:sp>
        <p:nvSpPr>
          <p:cNvPr id="334850" name="Rectangle 2"/>
          <p:cNvSpPr>
            <a:spLocks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9C2BB-18DC-4B59-8333-8BA3D8B2AE6A}" type="slidenum">
              <a:rPr lang="en-US"/>
              <a:pPr/>
              <a:t>49</a:t>
            </a:fld>
            <a:endParaRPr lang="en-US"/>
          </a:p>
        </p:txBody>
      </p:sp>
      <p:sp>
        <p:nvSpPr>
          <p:cNvPr id="336898" name="Rectangle 2"/>
          <p:cNvSpPr>
            <a:spLocks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E1B5EF-FA7F-40A1-B1CF-5271291C4F46}" type="slidenum">
              <a:rPr lang="en-US"/>
              <a:pPr/>
              <a:t>5</a:t>
            </a:fld>
            <a:endParaRPr lang="en-US"/>
          </a:p>
        </p:txBody>
      </p:sp>
      <p:sp>
        <p:nvSpPr>
          <p:cNvPr id="186370" name="Rectangle 1026"/>
          <p:cNvSpPr>
            <a:spLocks noChangeArrowheads="1" noTextEdit="1"/>
          </p:cNvSpPr>
          <p:nvPr>
            <p:ph type="sldImg"/>
          </p:nvPr>
        </p:nvSpPr>
        <p:spPr>
          <a:ln/>
        </p:spPr>
      </p:sp>
      <p:sp>
        <p:nvSpPr>
          <p:cNvPr id="1863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97384-444E-419F-892A-47376001776F}" type="slidenum">
              <a:rPr lang="en-US"/>
              <a:pPr/>
              <a:t>50</a:t>
            </a:fld>
            <a:endParaRPr lang="en-US"/>
          </a:p>
        </p:txBody>
      </p:sp>
      <p:sp>
        <p:nvSpPr>
          <p:cNvPr id="338946" name="Rectangle 2"/>
          <p:cNvSpPr>
            <a:spLocks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64C7B-11F4-47D6-839D-DC4BA0DD8D4C}" type="slidenum">
              <a:rPr lang="en-US"/>
              <a:pPr/>
              <a:t>51</a:t>
            </a:fld>
            <a:endParaRPr lang="en-US"/>
          </a:p>
        </p:txBody>
      </p:sp>
      <p:sp>
        <p:nvSpPr>
          <p:cNvPr id="318466" name="Rectangle 2"/>
          <p:cNvSpPr>
            <a:spLocks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017B7-0886-4C87-AF8F-C88FC823F6D3}" type="slidenum">
              <a:rPr lang="en-US"/>
              <a:pPr/>
              <a:t>52</a:t>
            </a:fld>
            <a:endParaRPr lang="en-US"/>
          </a:p>
        </p:txBody>
      </p:sp>
      <p:sp>
        <p:nvSpPr>
          <p:cNvPr id="340994" name="Rectangle 2"/>
          <p:cNvSpPr>
            <a:spLocks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D9EA3-5B30-4774-B702-08241F27AA75}" type="slidenum">
              <a:rPr lang="en-US"/>
              <a:pPr/>
              <a:t>53</a:t>
            </a:fld>
            <a:endParaRPr lang="en-US"/>
          </a:p>
        </p:txBody>
      </p:sp>
      <p:sp>
        <p:nvSpPr>
          <p:cNvPr id="343042" name="Rectangle 2"/>
          <p:cNvSpPr>
            <a:spLocks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2AD89-FAC1-4B7B-A96A-EC2C75260FDE}" type="slidenum">
              <a:rPr lang="en-US"/>
              <a:pPr/>
              <a:t>54</a:t>
            </a:fld>
            <a:endParaRPr lang="en-US"/>
          </a:p>
        </p:txBody>
      </p:sp>
      <p:sp>
        <p:nvSpPr>
          <p:cNvPr id="347138" name="Rectangle 2"/>
          <p:cNvSpPr>
            <a:spLocks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50ED6-A973-441D-8B67-9CFEEE9DD7A1}" type="slidenum">
              <a:rPr lang="en-US"/>
              <a:pPr/>
              <a:t>55</a:t>
            </a:fld>
            <a:endParaRPr lang="en-US"/>
          </a:p>
        </p:txBody>
      </p:sp>
      <p:sp>
        <p:nvSpPr>
          <p:cNvPr id="349186" name="Rectangle 2"/>
          <p:cNvSpPr>
            <a:spLocks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74461-EE57-46F3-9FED-173287C2F62D}" type="slidenum">
              <a:rPr lang="en-US"/>
              <a:pPr/>
              <a:t>56</a:t>
            </a:fld>
            <a:endParaRPr lang="en-US"/>
          </a:p>
        </p:txBody>
      </p:sp>
      <p:sp>
        <p:nvSpPr>
          <p:cNvPr id="351234" name="Rectangle 2"/>
          <p:cNvSpPr>
            <a:spLocks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7EB0F-13FE-4157-B998-8A516685B66C}" type="slidenum">
              <a:rPr lang="en-US"/>
              <a:pPr/>
              <a:t>57</a:t>
            </a:fld>
            <a:endParaRPr lang="en-US"/>
          </a:p>
        </p:txBody>
      </p:sp>
      <p:sp>
        <p:nvSpPr>
          <p:cNvPr id="320514" name="Rectangle 2"/>
          <p:cNvSpPr>
            <a:spLocks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58AE2-0E31-40BD-A4AB-B38E7E198765}" type="slidenum">
              <a:rPr lang="en-US"/>
              <a:pPr/>
              <a:t>58</a:t>
            </a:fld>
            <a:endParaRPr lang="en-US"/>
          </a:p>
        </p:txBody>
      </p:sp>
      <p:sp>
        <p:nvSpPr>
          <p:cNvPr id="353282" name="Rectangle 2"/>
          <p:cNvSpPr>
            <a:spLocks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177E4-1C3B-4702-94BA-1A26D8146B1E}" type="slidenum">
              <a:rPr lang="en-US"/>
              <a:pPr/>
              <a:t>59</a:t>
            </a:fld>
            <a:endParaRPr lang="en-US"/>
          </a:p>
        </p:txBody>
      </p:sp>
      <p:sp>
        <p:nvSpPr>
          <p:cNvPr id="355330" name="Rectangle 2"/>
          <p:cNvSpPr>
            <a:spLocks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DB37B8-E565-4EB5-BBA6-0AD9FFADF07C}" type="slidenum">
              <a:rPr lang="en-US"/>
              <a:pPr/>
              <a:t>6</a:t>
            </a:fld>
            <a:endParaRPr lang="en-US"/>
          </a:p>
        </p:txBody>
      </p:sp>
      <p:sp>
        <p:nvSpPr>
          <p:cNvPr id="187394" name="Rectangle 1026"/>
          <p:cNvSpPr>
            <a:spLocks noChangeArrowheads="1" noTextEdit="1"/>
          </p:cNvSpPr>
          <p:nvPr>
            <p:ph type="sldImg"/>
          </p:nvPr>
        </p:nvSpPr>
        <p:spPr>
          <a:ln/>
        </p:spPr>
      </p:sp>
      <p:sp>
        <p:nvSpPr>
          <p:cNvPr id="1873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5F6EAE-1BCF-43C1-8CD8-E9EA65AD0FE8}" type="slidenum">
              <a:rPr lang="en-US"/>
              <a:pPr/>
              <a:t>60</a:t>
            </a:fld>
            <a:endParaRPr lang="en-US"/>
          </a:p>
        </p:txBody>
      </p:sp>
      <p:sp>
        <p:nvSpPr>
          <p:cNvPr id="322562" name="Rectangle 2"/>
          <p:cNvSpPr>
            <a:spLocks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D9959-8232-4F8D-B59F-14B8EA8A5BDC}" type="slidenum">
              <a:rPr lang="en-US"/>
              <a:pPr/>
              <a:t>61</a:t>
            </a:fld>
            <a:endParaRPr lang="en-US"/>
          </a:p>
        </p:txBody>
      </p:sp>
      <p:sp>
        <p:nvSpPr>
          <p:cNvPr id="357378" name="Rectangle 2"/>
          <p:cNvSpPr>
            <a:spLocks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5ED65-517C-404B-BF52-EF618EB768BD}" type="slidenum">
              <a:rPr lang="en-US"/>
              <a:pPr/>
              <a:t>62</a:t>
            </a:fld>
            <a:endParaRPr lang="en-US"/>
          </a:p>
        </p:txBody>
      </p:sp>
      <p:sp>
        <p:nvSpPr>
          <p:cNvPr id="359426" name="Rectangle 2"/>
          <p:cNvSpPr>
            <a:spLocks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A8B660-E9DD-4F20-9023-E0B290A0E94A}" type="slidenum">
              <a:rPr lang="en-US"/>
              <a:pPr/>
              <a:t>63</a:t>
            </a:fld>
            <a:endParaRPr lang="en-US"/>
          </a:p>
        </p:txBody>
      </p:sp>
      <p:sp>
        <p:nvSpPr>
          <p:cNvPr id="361474" name="Rectangle 2"/>
          <p:cNvSpPr>
            <a:spLocks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5F54A-3196-42E7-BAA3-8BA6C4D69213}" type="slidenum">
              <a:rPr lang="en-US"/>
              <a:pPr/>
              <a:t>64</a:t>
            </a:fld>
            <a:endParaRPr lang="en-US"/>
          </a:p>
        </p:txBody>
      </p:sp>
      <p:sp>
        <p:nvSpPr>
          <p:cNvPr id="324610" name="Rectangle 2"/>
          <p:cNvSpPr>
            <a:spLocks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1BA19-24E1-4549-996F-848108263F3D}" type="slidenum">
              <a:rPr lang="en-US"/>
              <a:pPr/>
              <a:t>65</a:t>
            </a:fld>
            <a:endParaRPr lang="en-US"/>
          </a:p>
        </p:txBody>
      </p:sp>
      <p:sp>
        <p:nvSpPr>
          <p:cNvPr id="363522" name="Rectangle 2"/>
          <p:cNvSpPr>
            <a:spLocks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373738-1FB2-4B9D-B821-C338F5BD7001}" type="slidenum">
              <a:rPr lang="en-US"/>
              <a:pPr/>
              <a:t>66</a:t>
            </a:fld>
            <a:endParaRPr lang="en-US"/>
          </a:p>
        </p:txBody>
      </p:sp>
      <p:sp>
        <p:nvSpPr>
          <p:cNvPr id="365570" name="Rectangle 2"/>
          <p:cNvSpPr>
            <a:spLocks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42FC8-BDEA-44B1-AC7C-CC711C776F0C}" type="slidenum">
              <a:rPr lang="en-US"/>
              <a:pPr/>
              <a:t>67</a:t>
            </a:fld>
            <a:endParaRPr lang="en-US"/>
          </a:p>
        </p:txBody>
      </p:sp>
      <p:sp>
        <p:nvSpPr>
          <p:cNvPr id="302082" name="Rectangle 2"/>
          <p:cNvSpPr>
            <a:spLocks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1E994-8090-43EF-AADF-8D9B194BE896}" type="slidenum">
              <a:rPr lang="en-US"/>
              <a:pPr/>
              <a:t>68</a:t>
            </a:fld>
            <a:endParaRPr lang="en-US"/>
          </a:p>
        </p:txBody>
      </p:sp>
      <p:sp>
        <p:nvSpPr>
          <p:cNvPr id="330754" name="Rectangle 2"/>
          <p:cNvSpPr>
            <a:spLocks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EE21F-7E28-4284-810D-7836B3A1A501}" type="slidenum">
              <a:rPr lang="en-US"/>
              <a:pPr/>
              <a:t>69</a:t>
            </a:fld>
            <a:endParaRPr lang="en-US"/>
          </a:p>
        </p:txBody>
      </p:sp>
      <p:sp>
        <p:nvSpPr>
          <p:cNvPr id="304130" name="Rectangle 2"/>
          <p:cNvSpPr>
            <a:spLocks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BF377-C366-4368-81FD-370E32C659E7}" type="slidenum">
              <a:rPr lang="en-US"/>
              <a:pPr/>
              <a:t>7</a:t>
            </a:fld>
            <a:endParaRPr lang="en-US"/>
          </a:p>
        </p:txBody>
      </p:sp>
      <p:sp>
        <p:nvSpPr>
          <p:cNvPr id="188418" name="Rectangle 1026"/>
          <p:cNvSpPr>
            <a:spLocks noChangeArrowheads="1" noTextEdit="1"/>
          </p:cNvSpPr>
          <p:nvPr>
            <p:ph type="sldImg"/>
          </p:nvPr>
        </p:nvSpPr>
        <p:spPr>
          <a:ln/>
        </p:spPr>
      </p:sp>
      <p:sp>
        <p:nvSpPr>
          <p:cNvPr id="1884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90FC6-A24B-4F99-A4AA-4267B87EB166}" type="slidenum">
              <a:rPr lang="en-US"/>
              <a:pPr/>
              <a:t>70</a:t>
            </a:fld>
            <a:endParaRPr lang="en-US"/>
          </a:p>
        </p:txBody>
      </p:sp>
      <p:sp>
        <p:nvSpPr>
          <p:cNvPr id="306178" name="Rectangle 2"/>
          <p:cNvSpPr>
            <a:spLocks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53853-64C5-45AE-8A3F-1E1971C359AF}" type="slidenum">
              <a:rPr lang="en-US"/>
              <a:pPr/>
              <a:t>71</a:t>
            </a:fld>
            <a:endParaRPr lang="en-US"/>
          </a:p>
        </p:txBody>
      </p:sp>
      <p:sp>
        <p:nvSpPr>
          <p:cNvPr id="308226" name="Rectangle 2"/>
          <p:cNvSpPr>
            <a:spLocks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3EF77-8B49-44E7-B7D7-26D20028A99C}" type="slidenum">
              <a:rPr lang="en-US"/>
              <a:pPr/>
              <a:t>72</a:t>
            </a:fld>
            <a:endParaRPr lang="en-US"/>
          </a:p>
        </p:txBody>
      </p:sp>
      <p:sp>
        <p:nvSpPr>
          <p:cNvPr id="312322" name="Rectangle 2"/>
          <p:cNvSpPr>
            <a:spLocks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A7BA51-ECE3-48C5-926F-16FB3A23094E}" type="slidenum">
              <a:rPr lang="en-US"/>
              <a:pPr/>
              <a:t>73</a:t>
            </a:fld>
            <a:endParaRPr lang="en-US"/>
          </a:p>
        </p:txBody>
      </p:sp>
      <p:sp>
        <p:nvSpPr>
          <p:cNvPr id="367618" name="Rectangle 2"/>
          <p:cNvSpPr>
            <a:spLocks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F5646-AC97-44B5-B832-17AD348A5159}" type="slidenum">
              <a:rPr lang="en-US"/>
              <a:pPr/>
              <a:t>74</a:t>
            </a:fld>
            <a:endParaRPr lang="en-US"/>
          </a:p>
        </p:txBody>
      </p:sp>
      <p:sp>
        <p:nvSpPr>
          <p:cNvPr id="369666" name="Rectangle 2"/>
          <p:cNvSpPr>
            <a:spLocks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A1B195-C3ED-4CB0-A093-0681B2177FCB}" type="slidenum">
              <a:rPr lang="en-US"/>
              <a:pPr/>
              <a:t>75</a:t>
            </a:fld>
            <a:endParaRPr lang="en-US"/>
          </a:p>
        </p:txBody>
      </p:sp>
      <p:sp>
        <p:nvSpPr>
          <p:cNvPr id="373762" name="Rectangle 2"/>
          <p:cNvSpPr>
            <a:spLocks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CEEE4-0583-4A94-887B-CC26A35C26C9}" type="slidenum">
              <a:rPr lang="en-US"/>
              <a:pPr/>
              <a:t>76</a:t>
            </a:fld>
            <a:endParaRPr lang="en-US"/>
          </a:p>
        </p:txBody>
      </p:sp>
      <p:sp>
        <p:nvSpPr>
          <p:cNvPr id="371714" name="Rectangle 2"/>
          <p:cNvSpPr>
            <a:spLocks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566C6D-A0E2-446C-A532-47E36E716021}" type="slidenum">
              <a:rPr lang="en-US"/>
              <a:pPr/>
              <a:t>77</a:t>
            </a:fld>
            <a:endParaRPr lang="en-US"/>
          </a:p>
        </p:txBody>
      </p:sp>
      <p:sp>
        <p:nvSpPr>
          <p:cNvPr id="242690" name="Rectangle 2"/>
          <p:cNvSpPr>
            <a:spLocks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4704A-EA31-43E2-A9AE-912577421123}" type="slidenum">
              <a:rPr lang="en-US"/>
              <a:pPr/>
              <a:t>78</a:t>
            </a:fld>
            <a:endParaRPr lang="en-US"/>
          </a:p>
        </p:txBody>
      </p:sp>
      <p:sp>
        <p:nvSpPr>
          <p:cNvPr id="375810" name="Rectangle 2"/>
          <p:cNvSpPr>
            <a:spLocks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AC36E4-9595-423C-AD83-17055E979B3A}" type="slidenum">
              <a:rPr lang="en-US"/>
              <a:pPr/>
              <a:t>79</a:t>
            </a:fld>
            <a:endParaRPr lang="en-US"/>
          </a:p>
        </p:txBody>
      </p:sp>
      <p:sp>
        <p:nvSpPr>
          <p:cNvPr id="377858" name="Rectangle 2"/>
          <p:cNvSpPr>
            <a:spLocks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142D1-51E5-478B-9E32-57A77AD08B88}" type="slidenum">
              <a:rPr lang="en-US"/>
              <a:pPr/>
              <a:t>8</a:t>
            </a:fld>
            <a:endParaRPr lang="en-US"/>
          </a:p>
        </p:txBody>
      </p:sp>
      <p:sp>
        <p:nvSpPr>
          <p:cNvPr id="190466" name="Rectangle 2"/>
          <p:cNvSpPr>
            <a:spLocks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84D2FB-A8F2-4348-AC6A-774A9DBE08BC}" type="slidenum">
              <a:rPr lang="en-US"/>
              <a:pPr/>
              <a:t>80</a:t>
            </a:fld>
            <a:endParaRPr lang="en-US"/>
          </a:p>
        </p:txBody>
      </p:sp>
      <p:sp>
        <p:nvSpPr>
          <p:cNvPr id="379906" name="Rectangle 2"/>
          <p:cNvSpPr>
            <a:spLocks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00971-68C6-4B3E-8B95-372C95685C80}" type="slidenum">
              <a:rPr lang="en-US"/>
              <a:pPr/>
              <a:t>81</a:t>
            </a:fld>
            <a:endParaRPr lang="en-US"/>
          </a:p>
        </p:txBody>
      </p:sp>
      <p:sp>
        <p:nvSpPr>
          <p:cNvPr id="381954" name="Rectangle 2"/>
          <p:cNvSpPr>
            <a:spLocks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49F18-7FCC-428D-8D2F-31E39B677BC9}" type="slidenum">
              <a:rPr lang="en-US"/>
              <a:pPr/>
              <a:t>82</a:t>
            </a:fld>
            <a:endParaRPr lang="en-US"/>
          </a:p>
        </p:txBody>
      </p:sp>
      <p:sp>
        <p:nvSpPr>
          <p:cNvPr id="244738" name="Rectangle 2"/>
          <p:cNvSpPr>
            <a:spLocks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F2ACA-00E9-40A0-B99E-A431886023D0}" type="slidenum">
              <a:rPr lang="en-US"/>
              <a:pPr/>
              <a:t>9</a:t>
            </a:fld>
            <a:endParaRPr lang="en-US"/>
          </a:p>
        </p:txBody>
      </p:sp>
      <p:sp>
        <p:nvSpPr>
          <p:cNvPr id="191490" name="Rectangle 2"/>
          <p:cNvSpPr>
            <a:spLocks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C1E8F2-C860-4E7C-A5C1-BFE8BB74106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159A6E-2E0F-4848-A6BD-4435C4DB901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74D9AB-3A04-4244-8FB9-85C2459B48F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A415125-16B3-4FE1-A94D-FE046900058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00C944C-7E04-4AD1-8465-AAB1EBF82DA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C56632-1B64-4BC3-9D95-5DE39E3A89D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216FF9-25F2-457A-BC60-AD46FA6B06D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5AB405-515F-4219-ABFA-1531470D523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13082F9-9486-4B29-AE95-5E081D01A5B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28CE41A-3FBD-44FF-B691-CDBEF1C219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9EB733C-C568-4F79-A0DF-3E395AAA4B3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2DFCF65-B1AE-4938-A4A7-E0DAC0DC18C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1A59E0-9FB7-4037-97D5-C0CF9A40BC5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58690A4-0745-4218-ADCC-E4B60FFB622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1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erh.noaa.gov/gsp/localdat/NWFS_discussion_group/nwfs_discussion_group.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3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4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wmf"/></Relationships>
</file>

<file path=ppt/slides/_rels/slide4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5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5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6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erh.noaa.gov/gsp/localdat/cases/2012/11Feb12_NWFS/The%20Northwest%20Flow%20Snow%20Event%20of%2011%20February%202012.pdf"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a:t>ATMS 316- Mesoscale Meteorology</a:t>
            </a:r>
          </a:p>
        </p:txBody>
      </p:sp>
      <p:sp>
        <p:nvSpPr>
          <p:cNvPr id="23557" name="Text Box 5"/>
          <p:cNvSpPr txBox="1">
            <a:spLocks noChangeArrowheads="1"/>
          </p:cNvSpPr>
          <p:nvPr/>
        </p:nvSpPr>
        <p:spPr bwMode="auto">
          <a:xfrm>
            <a:off x="4572000" y="6278563"/>
            <a:ext cx="4146550" cy="274637"/>
          </a:xfrm>
          <a:prstGeom prst="rect">
            <a:avLst/>
          </a:prstGeom>
          <a:noFill/>
          <a:ln w="9525">
            <a:noFill/>
            <a:miter lim="800000"/>
            <a:headEnd/>
            <a:tailEnd/>
          </a:ln>
          <a:effectLst/>
        </p:spPr>
        <p:txBody>
          <a:bodyPr wrap="none">
            <a:spAutoFit/>
          </a:bodyPr>
          <a:lstStyle/>
          <a:p>
            <a:r>
              <a:rPr lang="en-US" sz="1200"/>
              <a:t>http://www.ucar.edu/communications/factsheets/Tornadoes.html</a:t>
            </a:r>
          </a:p>
        </p:txBody>
      </p:sp>
      <p:sp>
        <p:nvSpPr>
          <p:cNvPr id="23558" name="Rectangle 6"/>
          <p:cNvSpPr>
            <a:spLocks noGrp="1" noChangeArrowheads="1"/>
          </p:cNvSpPr>
          <p:nvPr>
            <p:ph type="body" sz="half" idx="1"/>
          </p:nvPr>
        </p:nvSpPr>
        <p:spPr>
          <a:xfrm>
            <a:off x="304800" y="2057400"/>
            <a:ext cx="3810000" cy="4114800"/>
          </a:xfrm>
          <a:noFill/>
          <a:ln/>
        </p:spPr>
        <p:txBody>
          <a:bodyPr/>
          <a:lstStyle/>
          <a:p>
            <a:r>
              <a:rPr lang="en-US" sz="2800"/>
              <a:t>Packet#4</a:t>
            </a:r>
          </a:p>
          <a:p>
            <a:r>
              <a:rPr lang="en-US" sz="2800"/>
              <a:t>Interesting things happen at the </a:t>
            </a:r>
            <a:r>
              <a:rPr lang="en-US" sz="2800" u="sng"/>
              <a:t>boundaries</a:t>
            </a:r>
            <a:r>
              <a:rPr lang="en-US" sz="2800"/>
              <a:t>, or at the </a:t>
            </a:r>
            <a:r>
              <a:rPr lang="en-US" sz="2800" i="1"/>
              <a:t>interface</a:t>
            </a:r>
            <a:r>
              <a:rPr lang="en-US" sz="2800"/>
              <a:t>…</a:t>
            </a:r>
          </a:p>
          <a:p>
            <a:pPr lvl="1"/>
            <a:r>
              <a:rPr lang="en-US" sz="2400"/>
              <a:t>Flat, mountainous</a:t>
            </a:r>
          </a:p>
        </p:txBody>
      </p:sp>
      <p:pic>
        <p:nvPicPr>
          <p:cNvPr id="23560" name="Picture 8" descr="1600"/>
          <p:cNvPicPr>
            <a:picLocks noChangeAspect="1" noChangeArrowheads="1"/>
          </p:cNvPicPr>
          <p:nvPr/>
        </p:nvPicPr>
        <p:blipFill>
          <a:blip r:embed="rId3" cstate="print"/>
          <a:srcRect/>
          <a:stretch>
            <a:fillRect/>
          </a:stretch>
        </p:blipFill>
        <p:spPr bwMode="auto">
          <a:xfrm>
            <a:off x="5105400" y="1828800"/>
            <a:ext cx="2895600" cy="4114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a:xfrm>
            <a:off x="685800" y="1828800"/>
            <a:ext cx="5257800" cy="4800600"/>
          </a:xfrm>
        </p:spPr>
        <p:txBody>
          <a:bodyPr/>
          <a:lstStyle/>
          <a:p>
            <a:r>
              <a:rPr lang="en-US" dirty="0"/>
              <a:t>Introduction</a:t>
            </a:r>
          </a:p>
          <a:p>
            <a:pPr lvl="1"/>
            <a:r>
              <a:rPr lang="en-US" dirty="0"/>
              <a:t>NWFS is closely related to lake-effect snow events, accumulations sensitive to</a:t>
            </a:r>
          </a:p>
          <a:p>
            <a:pPr lvl="2"/>
            <a:r>
              <a:rPr lang="en-US" dirty="0"/>
              <a:t>Rapidly varying SLRs</a:t>
            </a:r>
          </a:p>
          <a:p>
            <a:pPr lvl="2"/>
            <a:r>
              <a:rPr lang="en-US" dirty="0" err="1"/>
              <a:t>Shortwaves</a:t>
            </a:r>
            <a:r>
              <a:rPr lang="en-US" dirty="0"/>
              <a:t> transiting upper-level trough</a:t>
            </a:r>
          </a:p>
          <a:p>
            <a:pPr lvl="2"/>
            <a:r>
              <a:rPr lang="en-US" dirty="0"/>
              <a:t>Evolving PBL; influenced by </a:t>
            </a:r>
            <a:r>
              <a:rPr lang="en-US" dirty="0" err="1"/>
              <a:t>shortwaves</a:t>
            </a:r>
            <a:r>
              <a:rPr lang="en-US" dirty="0"/>
              <a:t> &amp; diurnal cycle</a:t>
            </a:r>
          </a:p>
          <a:p>
            <a:pPr lvl="2"/>
            <a:r>
              <a:rPr lang="en-US" dirty="0"/>
              <a:t>Strength &amp; height of capping inversion</a:t>
            </a:r>
          </a:p>
        </p:txBody>
      </p:sp>
      <p:sp>
        <p:nvSpPr>
          <p:cNvPr id="119811" name="Rectangle 3"/>
          <p:cNvSpPr>
            <a:spLocks noGrp="1" noChangeArrowheads="1"/>
          </p:cNvSpPr>
          <p:nvPr>
            <p:ph type="title"/>
          </p:nvPr>
        </p:nvSpPr>
        <p:spPr>
          <a:noFill/>
          <a:ln/>
        </p:spPr>
        <p:txBody>
          <a:bodyPr/>
          <a:lstStyle/>
          <a:p>
            <a:r>
              <a:rPr lang="en-US" sz="4000"/>
              <a:t>ATMS 316- NW Flow Snowfall</a:t>
            </a:r>
          </a:p>
        </p:txBody>
      </p:sp>
      <p:pic>
        <p:nvPicPr>
          <p:cNvPr id="119813" name="Picture 5"/>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1"/>
          </p:nvPr>
        </p:nvSpPr>
        <p:spPr>
          <a:xfrm>
            <a:off x="152400" y="1981200"/>
            <a:ext cx="5257800" cy="4648200"/>
          </a:xfrm>
        </p:spPr>
        <p:txBody>
          <a:bodyPr/>
          <a:lstStyle/>
          <a:p>
            <a:r>
              <a:rPr lang="en-US" dirty="0">
                <a:latin typeface="+mj-lt"/>
              </a:rPr>
              <a:t>Introduction</a:t>
            </a:r>
          </a:p>
          <a:p>
            <a:pPr lvl="1"/>
            <a:r>
              <a:rPr lang="en-US" dirty="0">
                <a:latin typeface="+mj-lt"/>
              </a:rPr>
              <a:t>Great Lakes “tap”</a:t>
            </a:r>
          </a:p>
          <a:p>
            <a:pPr lvl="2"/>
            <a:r>
              <a:rPr lang="en-US" dirty="0">
                <a:latin typeface="+mj-lt"/>
              </a:rPr>
              <a:t>upwind trajectories extend to the Appalachian Mountains southeastward from the Great Lakes (</a:t>
            </a:r>
            <a:r>
              <a:rPr lang="en-US" dirty="0" err="1">
                <a:latin typeface="+mj-lt"/>
              </a:rPr>
              <a:t>Schmidlin</a:t>
            </a:r>
            <a:r>
              <a:rPr lang="en-US" dirty="0">
                <a:latin typeface="+mj-lt"/>
              </a:rPr>
              <a:t> 1992; </a:t>
            </a:r>
            <a:r>
              <a:rPr lang="en-US" dirty="0" err="1">
                <a:latin typeface="+mj-lt"/>
              </a:rPr>
              <a:t>Sousounis</a:t>
            </a:r>
            <a:r>
              <a:rPr lang="en-US" dirty="0">
                <a:latin typeface="+mj-lt"/>
              </a:rPr>
              <a:t> and Fritsch 1994; Holloway 2007; Perry et al. 2007; </a:t>
            </a:r>
            <a:r>
              <a:rPr lang="en-US" dirty="0" err="1">
                <a:latin typeface="+mj-lt"/>
              </a:rPr>
              <a:t>Keighton</a:t>
            </a:r>
            <a:r>
              <a:rPr lang="en-US" dirty="0">
                <a:latin typeface="+mj-lt"/>
              </a:rPr>
              <a:t> et al. 2009)</a:t>
            </a:r>
          </a:p>
          <a:p>
            <a:pPr lvl="3"/>
            <a:r>
              <a:rPr lang="en-US" dirty="0">
                <a:latin typeface="+mj-lt"/>
              </a:rPr>
              <a:t>Moistens and destabilizes PBL</a:t>
            </a:r>
          </a:p>
          <a:p>
            <a:pPr lvl="2"/>
            <a:endParaRPr lang="en-US" dirty="0">
              <a:latin typeface="+mj-lt"/>
            </a:endParaRPr>
          </a:p>
        </p:txBody>
      </p:sp>
      <p:sp>
        <p:nvSpPr>
          <p:cNvPr id="120835" name="Rectangle 3"/>
          <p:cNvSpPr>
            <a:spLocks noGrp="1" noChangeArrowheads="1"/>
          </p:cNvSpPr>
          <p:nvPr>
            <p:ph type="title"/>
          </p:nvPr>
        </p:nvSpPr>
        <p:spPr>
          <a:noFill/>
          <a:ln/>
        </p:spPr>
        <p:txBody>
          <a:bodyPr/>
          <a:lstStyle/>
          <a:p>
            <a:r>
              <a:rPr lang="en-US" sz="4000"/>
              <a:t>ATMS 316- NW Flow Snowfall</a:t>
            </a:r>
          </a:p>
        </p:txBody>
      </p:sp>
      <p:pic>
        <p:nvPicPr>
          <p:cNvPr id="120839" name="Picture 7"/>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body" idx="1"/>
          </p:nvPr>
        </p:nvSpPr>
        <p:spPr>
          <a:xfrm>
            <a:off x="76200" y="1524000"/>
            <a:ext cx="5257800" cy="5029200"/>
          </a:xfrm>
        </p:spPr>
        <p:txBody>
          <a:bodyPr/>
          <a:lstStyle/>
          <a:p>
            <a:r>
              <a:rPr lang="en-US" dirty="0">
                <a:latin typeface="+mj-lt"/>
              </a:rPr>
              <a:t>Introduction</a:t>
            </a:r>
          </a:p>
          <a:p>
            <a:pPr lvl="1"/>
            <a:r>
              <a:rPr lang="en-US" sz="2400" dirty="0">
                <a:latin typeface="+mj-lt"/>
              </a:rPr>
              <a:t>NWFS convection type sometimes varies with the diurnal cycle</a:t>
            </a:r>
          </a:p>
          <a:p>
            <a:pPr lvl="2"/>
            <a:r>
              <a:rPr lang="en-US" dirty="0">
                <a:latin typeface="+mj-lt"/>
              </a:rPr>
              <a:t>Cellular – daytime (deeper PBL)</a:t>
            </a:r>
          </a:p>
          <a:p>
            <a:pPr lvl="2"/>
            <a:r>
              <a:rPr lang="en-US" dirty="0">
                <a:latin typeface="+mj-lt"/>
              </a:rPr>
              <a:t>Banding – nighttime (resembles HCRs)</a:t>
            </a:r>
          </a:p>
          <a:p>
            <a:pPr lvl="3"/>
            <a:r>
              <a:rPr lang="en-US" dirty="0">
                <a:latin typeface="+mj-lt"/>
              </a:rPr>
              <a:t>Banding could also be a response to a convective mode distinct from HCRs (</a:t>
            </a:r>
            <a:r>
              <a:rPr lang="en-US" dirty="0" err="1">
                <a:latin typeface="+mj-lt"/>
              </a:rPr>
              <a:t>Kirshbaum</a:t>
            </a:r>
            <a:r>
              <a:rPr lang="en-US" dirty="0">
                <a:latin typeface="+mj-lt"/>
              </a:rPr>
              <a:t> and </a:t>
            </a:r>
            <a:r>
              <a:rPr lang="en-US" dirty="0" err="1">
                <a:latin typeface="+mj-lt"/>
              </a:rPr>
              <a:t>Durran</a:t>
            </a:r>
            <a:r>
              <a:rPr lang="en-US" dirty="0">
                <a:latin typeface="+mj-lt"/>
              </a:rPr>
              <a:t> 2005; </a:t>
            </a:r>
            <a:r>
              <a:rPr lang="en-US" dirty="0" err="1">
                <a:latin typeface="+mj-lt"/>
              </a:rPr>
              <a:t>Kirshbaum</a:t>
            </a:r>
            <a:r>
              <a:rPr lang="en-US" dirty="0">
                <a:latin typeface="+mj-lt"/>
              </a:rPr>
              <a:t> et al. 2007a,b)</a:t>
            </a:r>
          </a:p>
        </p:txBody>
      </p:sp>
      <p:sp>
        <p:nvSpPr>
          <p:cNvPr id="121859" name="Rectangle 3"/>
          <p:cNvSpPr>
            <a:spLocks noGrp="1" noChangeArrowheads="1"/>
          </p:cNvSpPr>
          <p:nvPr>
            <p:ph type="title"/>
          </p:nvPr>
        </p:nvSpPr>
        <p:spPr>
          <a:noFill/>
          <a:ln/>
        </p:spPr>
        <p:txBody>
          <a:bodyPr/>
          <a:lstStyle/>
          <a:p>
            <a:r>
              <a:rPr lang="en-US" sz="4000"/>
              <a:t>ATMS 316- NW Flow Snowfall</a:t>
            </a:r>
          </a:p>
        </p:txBody>
      </p:sp>
      <p:pic>
        <p:nvPicPr>
          <p:cNvPr id="121862" name="Picture 6"/>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a:xfrm>
            <a:off x="304800" y="2590800"/>
            <a:ext cx="8534400" cy="3886200"/>
          </a:xfrm>
        </p:spPr>
        <p:txBody>
          <a:bodyPr/>
          <a:lstStyle/>
          <a:p>
            <a:r>
              <a:rPr lang="en-US" dirty="0">
                <a:latin typeface="+mj-lt"/>
              </a:rPr>
              <a:t>Introduction</a:t>
            </a:r>
          </a:p>
          <a:p>
            <a:pPr lvl="1"/>
            <a:r>
              <a:rPr lang="en-US" dirty="0">
                <a:latin typeface="+mj-lt"/>
              </a:rPr>
              <a:t>Hypotheses</a:t>
            </a:r>
          </a:p>
          <a:p>
            <a:pPr lvl="2"/>
            <a:r>
              <a:rPr lang="en-US" dirty="0">
                <a:latin typeface="+mj-lt"/>
              </a:rPr>
              <a:t>soil moisture conditions upstream of the mountains can contribute to a higher NWFS snowfall accumulation event if the soil contains elevated amounts of groundwater from recent rainfall or snowmelt and no snow covers the ground</a:t>
            </a:r>
          </a:p>
          <a:p>
            <a:pPr lvl="2"/>
            <a:r>
              <a:rPr lang="en-US" dirty="0">
                <a:latin typeface="+mj-lt"/>
              </a:rPr>
              <a:t>the intensity of cloud and precipitation formation during NWFS events can be significantly influenced by diurnal effects in the PBL</a:t>
            </a:r>
          </a:p>
        </p:txBody>
      </p:sp>
      <p:sp>
        <p:nvSpPr>
          <p:cNvPr id="122883" name="Rectangle 3"/>
          <p:cNvSpPr>
            <a:spLocks noGrp="1" noChangeArrowheads="1"/>
          </p:cNvSpPr>
          <p:nvPr>
            <p:ph type="title"/>
          </p:nvPr>
        </p:nvSpPr>
        <p:spPr>
          <a:noFill/>
          <a:ln/>
        </p:spPr>
        <p:txBody>
          <a:bodyPr/>
          <a:lstStyle/>
          <a:p>
            <a:r>
              <a:rPr lang="en-US" sz="4000"/>
              <a:t>ATMS 316- NW Flow Snowfall</a:t>
            </a:r>
          </a:p>
        </p:txBody>
      </p:sp>
      <p:pic>
        <p:nvPicPr>
          <p:cNvPr id="122886" name="Picture 6"/>
          <p:cNvPicPr>
            <a:picLocks noChangeAspect="1" noChangeArrowheads="1"/>
          </p:cNvPicPr>
          <p:nvPr/>
        </p:nvPicPr>
        <p:blipFill>
          <a:blip r:embed="rId3" cstate="print"/>
          <a:srcRect/>
          <a:stretch>
            <a:fillRect/>
          </a:stretch>
        </p:blipFill>
        <p:spPr bwMode="auto">
          <a:xfrm>
            <a:off x="6629400" y="1562100"/>
            <a:ext cx="2514600" cy="1970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4" name="Picture 6"/>
          <p:cNvPicPr>
            <a:picLocks noChangeAspect="1" noChangeArrowheads="1"/>
          </p:cNvPicPr>
          <p:nvPr/>
        </p:nvPicPr>
        <p:blipFill>
          <a:blip r:embed="rId3" cstate="print"/>
          <a:srcRect/>
          <a:stretch>
            <a:fillRect/>
          </a:stretch>
        </p:blipFill>
        <p:spPr bwMode="auto">
          <a:xfrm>
            <a:off x="25400" y="1554163"/>
            <a:ext cx="3937000" cy="4922837"/>
          </a:xfrm>
          <a:prstGeom prst="rect">
            <a:avLst/>
          </a:prstGeom>
          <a:noFill/>
          <a:ln w="9525">
            <a:noFill/>
            <a:miter lim="800000"/>
            <a:headEnd/>
            <a:tailEnd/>
          </a:ln>
          <a:effectLst/>
        </p:spPr>
      </p:pic>
      <p:sp>
        <p:nvSpPr>
          <p:cNvPr id="109570" name="Rectangle 2"/>
          <p:cNvSpPr>
            <a:spLocks noGrp="1" noChangeArrowheads="1"/>
          </p:cNvSpPr>
          <p:nvPr>
            <p:ph type="body" idx="1"/>
          </p:nvPr>
        </p:nvSpPr>
        <p:spPr>
          <a:xfrm>
            <a:off x="3810000" y="1981200"/>
            <a:ext cx="5257800" cy="4648200"/>
          </a:xfrm>
        </p:spPr>
        <p:txBody>
          <a:bodyPr/>
          <a:lstStyle/>
          <a:p>
            <a:pPr>
              <a:lnSpc>
                <a:spcPct val="90000"/>
              </a:lnSpc>
            </a:pPr>
            <a:r>
              <a:rPr lang="en-US" dirty="0">
                <a:latin typeface="+mj-lt"/>
              </a:rPr>
              <a:t>Methodology</a:t>
            </a:r>
          </a:p>
          <a:p>
            <a:pPr lvl="1">
              <a:lnSpc>
                <a:spcPct val="90000"/>
              </a:lnSpc>
            </a:pPr>
            <a:r>
              <a:rPr lang="en-US" dirty="0">
                <a:latin typeface="+mj-lt"/>
              </a:rPr>
              <a:t>Use WRF-ARW </a:t>
            </a:r>
            <a:r>
              <a:rPr lang="en-US" dirty="0" err="1">
                <a:latin typeface="+mj-lt"/>
              </a:rPr>
              <a:t>mesoscale</a:t>
            </a:r>
            <a:r>
              <a:rPr lang="en-US" dirty="0">
                <a:latin typeface="+mj-lt"/>
              </a:rPr>
              <a:t> model to study 5–8 December 2010 NWFS event</a:t>
            </a:r>
          </a:p>
          <a:p>
            <a:pPr lvl="2">
              <a:lnSpc>
                <a:spcPct val="90000"/>
              </a:lnSpc>
            </a:pPr>
            <a:r>
              <a:rPr lang="en-US" dirty="0">
                <a:latin typeface="+mj-lt"/>
              </a:rPr>
              <a:t>horizontal grid </a:t>
            </a:r>
            <a:r>
              <a:rPr lang="en-US" dirty="0" err="1">
                <a:latin typeface="+mj-lt"/>
              </a:rPr>
              <a:t>spacings</a:t>
            </a:r>
            <a:r>
              <a:rPr lang="en-US" dirty="0">
                <a:latin typeface="+mj-lt"/>
              </a:rPr>
              <a:t> were defined to be 13.5, 4.5, and 1.5 km for the outer, middle, and innermost nests, respectively</a:t>
            </a:r>
          </a:p>
          <a:p>
            <a:pPr lvl="2">
              <a:lnSpc>
                <a:spcPct val="90000"/>
              </a:lnSpc>
            </a:pPr>
            <a:r>
              <a:rPr lang="en-US" dirty="0">
                <a:latin typeface="+mj-lt"/>
              </a:rPr>
              <a:t>45 model vertical levels of the three domains extended from the ground to the model top at the 100-hPa level</a:t>
            </a:r>
          </a:p>
        </p:txBody>
      </p:sp>
      <p:sp>
        <p:nvSpPr>
          <p:cNvPr id="109571" name="Rectangle 3"/>
          <p:cNvSpPr>
            <a:spLocks noGrp="1" noChangeArrowheads="1"/>
          </p:cNvSpPr>
          <p:nvPr>
            <p:ph type="title"/>
          </p:nvPr>
        </p:nvSpPr>
        <p:spPr>
          <a:noFill/>
          <a:ln/>
        </p:spPr>
        <p:txBody>
          <a:bodyPr/>
          <a:lstStyle/>
          <a:p>
            <a:r>
              <a:rPr lang="en-US" sz="4000"/>
              <a:t>ATMS 316- NW Flow Snowfall</a:t>
            </a:r>
          </a:p>
        </p:txBody>
      </p:sp>
      <p:pic>
        <p:nvPicPr>
          <p:cNvPr id="109575" name="Picture 7"/>
          <p:cNvPicPr>
            <a:picLocks noChangeAspect="1" noChangeArrowheads="1"/>
          </p:cNvPicPr>
          <p:nvPr/>
        </p:nvPicPr>
        <p:blipFill>
          <a:blip r:embed="rId4" cstate="print"/>
          <a:srcRect/>
          <a:stretch>
            <a:fillRect/>
          </a:stretch>
        </p:blipFill>
        <p:spPr bwMode="auto">
          <a:xfrm>
            <a:off x="34925" y="1524000"/>
            <a:ext cx="4003675" cy="384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3" cstate="print"/>
          <a:srcRect/>
          <a:stretch>
            <a:fillRect/>
          </a:stretch>
        </p:blipFill>
        <p:spPr bwMode="auto">
          <a:xfrm>
            <a:off x="25400" y="1554163"/>
            <a:ext cx="3937000" cy="4922837"/>
          </a:xfrm>
          <a:prstGeom prst="rect">
            <a:avLst/>
          </a:prstGeom>
          <a:noFill/>
          <a:ln w="9525">
            <a:noFill/>
            <a:miter lim="800000"/>
            <a:headEnd/>
            <a:tailEnd/>
          </a:ln>
          <a:effectLst/>
        </p:spPr>
      </p:pic>
      <p:sp>
        <p:nvSpPr>
          <p:cNvPr id="245763" name="Rectangle 3"/>
          <p:cNvSpPr>
            <a:spLocks noGrp="1" noChangeArrowheads="1"/>
          </p:cNvSpPr>
          <p:nvPr>
            <p:ph type="body" idx="1"/>
          </p:nvPr>
        </p:nvSpPr>
        <p:spPr>
          <a:xfrm>
            <a:off x="3810000" y="1981200"/>
            <a:ext cx="5257800" cy="4648200"/>
          </a:xfrm>
        </p:spPr>
        <p:txBody>
          <a:bodyPr/>
          <a:lstStyle/>
          <a:p>
            <a:r>
              <a:rPr lang="en-US" dirty="0">
                <a:latin typeface="+mj-lt"/>
              </a:rPr>
              <a:t>Methodology</a:t>
            </a:r>
          </a:p>
          <a:p>
            <a:pPr lvl="1"/>
            <a:r>
              <a:rPr lang="en-US" dirty="0">
                <a:latin typeface="+mj-lt"/>
              </a:rPr>
              <a:t>Use WRF-ARW </a:t>
            </a:r>
            <a:r>
              <a:rPr lang="en-US" dirty="0" err="1">
                <a:latin typeface="+mj-lt"/>
              </a:rPr>
              <a:t>mesoscale</a:t>
            </a:r>
            <a:r>
              <a:rPr lang="en-US" dirty="0">
                <a:latin typeface="+mj-lt"/>
              </a:rPr>
              <a:t> model to study 5–8 December 2010 NWFS event</a:t>
            </a:r>
          </a:p>
          <a:p>
            <a:pPr lvl="2"/>
            <a:r>
              <a:rPr lang="en-US" dirty="0">
                <a:latin typeface="+mj-lt"/>
              </a:rPr>
              <a:t>Initialized from NARR at 0000 UTC 6 December 2010</a:t>
            </a:r>
          </a:p>
          <a:p>
            <a:pPr lvl="2"/>
            <a:r>
              <a:rPr lang="en-US" dirty="0">
                <a:latin typeface="+mj-lt"/>
              </a:rPr>
              <a:t>48-h simulations</a:t>
            </a:r>
          </a:p>
        </p:txBody>
      </p:sp>
      <p:sp>
        <p:nvSpPr>
          <p:cNvPr id="245764" name="Rectangle 4"/>
          <p:cNvSpPr>
            <a:spLocks noGrp="1" noChangeArrowheads="1"/>
          </p:cNvSpPr>
          <p:nvPr>
            <p:ph type="title"/>
          </p:nvPr>
        </p:nvSpPr>
        <p:spPr>
          <a:noFill/>
          <a:ln/>
        </p:spPr>
        <p:txBody>
          <a:bodyPr/>
          <a:lstStyle/>
          <a:p>
            <a:r>
              <a:rPr lang="en-US" sz="4000"/>
              <a:t>ATMS 316- NW Flow Snowfall</a:t>
            </a:r>
          </a:p>
        </p:txBody>
      </p:sp>
      <p:pic>
        <p:nvPicPr>
          <p:cNvPr id="245765" name="Picture 5"/>
          <p:cNvPicPr>
            <a:picLocks noChangeAspect="1" noChangeArrowheads="1"/>
          </p:cNvPicPr>
          <p:nvPr/>
        </p:nvPicPr>
        <p:blipFill>
          <a:blip r:embed="rId4" cstate="print"/>
          <a:srcRect/>
          <a:stretch>
            <a:fillRect/>
          </a:stretch>
        </p:blipFill>
        <p:spPr bwMode="auto">
          <a:xfrm>
            <a:off x="34925" y="1524000"/>
            <a:ext cx="4003675" cy="384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p:cNvSpPr>
            <a:spLocks noGrp="1" noChangeArrowheads="1"/>
          </p:cNvSpPr>
          <p:nvPr>
            <p:ph type="body" idx="1"/>
          </p:nvPr>
        </p:nvSpPr>
        <p:spPr>
          <a:xfrm>
            <a:off x="3810000" y="1447800"/>
            <a:ext cx="5257800" cy="5257800"/>
          </a:xfrm>
        </p:spPr>
        <p:txBody>
          <a:bodyPr/>
          <a:lstStyle/>
          <a:p>
            <a:r>
              <a:rPr lang="en-US" dirty="0">
                <a:latin typeface="+mj-lt"/>
              </a:rPr>
              <a:t>Methodology</a:t>
            </a:r>
          </a:p>
          <a:p>
            <a:pPr lvl="1">
              <a:buFontTx/>
              <a:buNone/>
            </a:pPr>
            <a:endParaRPr lang="en-US" sz="3200" dirty="0">
              <a:latin typeface="+mj-lt"/>
            </a:endParaRPr>
          </a:p>
          <a:p>
            <a:pPr lvl="1">
              <a:buFontTx/>
              <a:buNone/>
            </a:pPr>
            <a:endParaRPr lang="en-US" sz="3200" dirty="0">
              <a:latin typeface="+mj-lt"/>
            </a:endParaRPr>
          </a:p>
          <a:p>
            <a:pPr lvl="1">
              <a:buFontTx/>
              <a:buNone/>
            </a:pPr>
            <a:endParaRPr lang="en-US" sz="3200" dirty="0">
              <a:latin typeface="+mj-lt"/>
            </a:endParaRPr>
          </a:p>
          <a:p>
            <a:pPr lvl="1">
              <a:buFontTx/>
              <a:buNone/>
            </a:pPr>
            <a:endParaRPr lang="en-US" sz="3200" dirty="0">
              <a:latin typeface="+mj-lt"/>
            </a:endParaRPr>
          </a:p>
          <a:p>
            <a:pPr lvl="1">
              <a:buFontTx/>
              <a:buNone/>
            </a:pPr>
            <a:endParaRPr lang="en-US" sz="3200" dirty="0">
              <a:latin typeface="+mj-lt"/>
            </a:endParaRPr>
          </a:p>
          <a:p>
            <a:pPr lvl="1">
              <a:buFontTx/>
              <a:buNone/>
            </a:pPr>
            <a:endParaRPr lang="en-US" sz="3200" dirty="0">
              <a:latin typeface="+mj-lt"/>
            </a:endParaRPr>
          </a:p>
          <a:p>
            <a:pPr lvl="1">
              <a:buFontTx/>
              <a:buNone/>
            </a:pPr>
            <a:endParaRPr lang="en-US" sz="3200" dirty="0">
              <a:latin typeface="+mj-lt"/>
            </a:endParaRPr>
          </a:p>
          <a:p>
            <a:pPr lvl="1">
              <a:buFontTx/>
              <a:buNone/>
            </a:pPr>
            <a:r>
              <a:rPr lang="en-US" sz="3200" dirty="0">
                <a:latin typeface="+mj-lt"/>
              </a:rPr>
              <a:t>WRF-ARW </a:t>
            </a:r>
            <a:r>
              <a:rPr lang="en-US" sz="3200" dirty="0" err="1">
                <a:latin typeface="+mj-lt"/>
              </a:rPr>
              <a:t>orography</a:t>
            </a:r>
            <a:endParaRPr lang="en-US" sz="3200" dirty="0">
              <a:latin typeface="+mj-lt"/>
            </a:endParaRPr>
          </a:p>
        </p:txBody>
      </p:sp>
      <p:sp>
        <p:nvSpPr>
          <p:cNvPr id="247812" name="Rectangle 4"/>
          <p:cNvSpPr>
            <a:spLocks noGrp="1" noChangeArrowheads="1"/>
          </p:cNvSpPr>
          <p:nvPr>
            <p:ph type="title"/>
          </p:nvPr>
        </p:nvSpPr>
        <p:spPr>
          <a:noFill/>
          <a:ln/>
        </p:spPr>
        <p:txBody>
          <a:bodyPr/>
          <a:lstStyle/>
          <a:p>
            <a:r>
              <a:rPr lang="en-US" sz="4000"/>
              <a:t>ATMS 316- NW Flow Snowfall</a:t>
            </a:r>
          </a:p>
        </p:txBody>
      </p:sp>
      <p:pic>
        <p:nvPicPr>
          <p:cNvPr id="247814" name="Picture 6"/>
          <p:cNvPicPr>
            <a:picLocks noChangeAspect="1" noChangeArrowheads="1"/>
          </p:cNvPicPr>
          <p:nvPr/>
        </p:nvPicPr>
        <p:blipFill>
          <a:blip r:embed="rId3" cstate="print"/>
          <a:srcRect/>
          <a:stretch>
            <a:fillRect/>
          </a:stretch>
        </p:blipFill>
        <p:spPr bwMode="auto">
          <a:xfrm>
            <a:off x="685800" y="2092325"/>
            <a:ext cx="7772400" cy="3625850"/>
          </a:xfrm>
          <a:prstGeom prst="rect">
            <a:avLst/>
          </a:prstGeom>
          <a:noFill/>
          <a:ln w="9525">
            <a:noFill/>
            <a:miter lim="800000"/>
            <a:headEnd/>
            <a:tailEnd/>
          </a:ln>
          <a:effectLst/>
        </p:spPr>
      </p:pic>
      <p:pic>
        <p:nvPicPr>
          <p:cNvPr id="247816" name="Picture 8"/>
          <p:cNvPicPr>
            <a:picLocks noChangeAspect="1" noChangeArrowheads="1"/>
          </p:cNvPicPr>
          <p:nvPr/>
        </p:nvPicPr>
        <p:blipFill>
          <a:blip r:embed="rId4" cstate="print"/>
          <a:srcRect/>
          <a:stretch>
            <a:fillRect/>
          </a:stretch>
        </p:blipFill>
        <p:spPr bwMode="auto">
          <a:xfrm>
            <a:off x="258763" y="1981200"/>
            <a:ext cx="8199437" cy="2779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3" cstate="print"/>
          <a:srcRect/>
          <a:stretch>
            <a:fillRect/>
          </a:stretch>
        </p:blipFill>
        <p:spPr bwMode="auto">
          <a:xfrm>
            <a:off x="25400" y="1554163"/>
            <a:ext cx="3937000" cy="4922837"/>
          </a:xfrm>
          <a:prstGeom prst="rect">
            <a:avLst/>
          </a:prstGeom>
          <a:noFill/>
          <a:ln w="9525">
            <a:noFill/>
            <a:miter lim="800000"/>
            <a:headEnd/>
            <a:tailEnd/>
          </a:ln>
          <a:effectLst/>
        </p:spPr>
      </p:pic>
      <p:sp>
        <p:nvSpPr>
          <p:cNvPr id="249859" name="Rectangle 3"/>
          <p:cNvSpPr>
            <a:spLocks noGrp="1" noChangeArrowheads="1"/>
          </p:cNvSpPr>
          <p:nvPr>
            <p:ph type="body" idx="1"/>
          </p:nvPr>
        </p:nvSpPr>
        <p:spPr>
          <a:xfrm>
            <a:off x="3810000" y="1447800"/>
            <a:ext cx="5257800" cy="5257800"/>
          </a:xfrm>
        </p:spPr>
        <p:txBody>
          <a:bodyPr/>
          <a:lstStyle/>
          <a:p>
            <a:pPr>
              <a:lnSpc>
                <a:spcPct val="90000"/>
              </a:lnSpc>
            </a:pPr>
            <a:r>
              <a:rPr lang="en-US" dirty="0">
                <a:latin typeface="+mj-lt"/>
              </a:rPr>
              <a:t>Methodology</a:t>
            </a:r>
          </a:p>
          <a:p>
            <a:pPr lvl="1">
              <a:lnSpc>
                <a:spcPct val="90000"/>
              </a:lnSpc>
            </a:pPr>
            <a:r>
              <a:rPr lang="en-US" dirty="0">
                <a:latin typeface="+mj-lt"/>
              </a:rPr>
              <a:t>Experiments</a:t>
            </a:r>
          </a:p>
          <a:p>
            <a:pPr lvl="2">
              <a:lnSpc>
                <a:spcPct val="90000"/>
              </a:lnSpc>
            </a:pPr>
            <a:r>
              <a:rPr lang="en-US" dirty="0">
                <a:latin typeface="+mj-lt"/>
              </a:rPr>
              <a:t>Running ‘‘</a:t>
            </a:r>
            <a:r>
              <a:rPr lang="en-US" dirty="0" err="1">
                <a:latin typeface="+mj-lt"/>
              </a:rPr>
              <a:t>SHoff</a:t>
            </a:r>
            <a:r>
              <a:rPr lang="en-US" dirty="0">
                <a:latin typeface="+mj-lt"/>
              </a:rPr>
              <a:t>’’ or ‘‘</a:t>
            </a:r>
            <a:r>
              <a:rPr lang="en-US" dirty="0" err="1">
                <a:latin typeface="+mj-lt"/>
              </a:rPr>
              <a:t>LHoff</a:t>
            </a:r>
            <a:r>
              <a:rPr lang="en-US" dirty="0">
                <a:latin typeface="+mj-lt"/>
              </a:rPr>
              <a:t>’’ during the first 12-h period of the model simulation (P1), during the middle 12-h period of the model simulation (P2), or during the final 24-h period of the model simulation (P34)</a:t>
            </a:r>
          </a:p>
          <a:p>
            <a:pPr lvl="2">
              <a:lnSpc>
                <a:spcPct val="90000"/>
              </a:lnSpc>
            </a:pPr>
            <a:r>
              <a:rPr lang="en-US" dirty="0">
                <a:latin typeface="+mj-lt"/>
              </a:rPr>
              <a:t>The remainder of the model time integration consisted of using either the ‘‘default,’’ ‘‘50% SH enhancement,’’ or ‘‘50% LH enhancement’’ land surface model</a:t>
            </a:r>
          </a:p>
        </p:txBody>
      </p:sp>
      <p:sp>
        <p:nvSpPr>
          <p:cNvPr id="249860" name="Rectangle 4"/>
          <p:cNvSpPr>
            <a:spLocks noGrp="1" noChangeArrowheads="1"/>
          </p:cNvSpPr>
          <p:nvPr>
            <p:ph type="title"/>
          </p:nvPr>
        </p:nvSpPr>
        <p:spPr>
          <a:noFill/>
          <a:ln/>
        </p:spPr>
        <p:txBody>
          <a:bodyPr/>
          <a:lstStyle/>
          <a:p>
            <a:r>
              <a:rPr lang="en-US" sz="4000"/>
              <a:t>ATMS 316- NW Flow Snowfall</a:t>
            </a:r>
          </a:p>
        </p:txBody>
      </p:sp>
      <p:pic>
        <p:nvPicPr>
          <p:cNvPr id="249861" name="Picture 5"/>
          <p:cNvPicPr>
            <a:picLocks noChangeAspect="1" noChangeArrowheads="1"/>
          </p:cNvPicPr>
          <p:nvPr/>
        </p:nvPicPr>
        <p:blipFill>
          <a:blip r:embed="rId4" cstate="print"/>
          <a:srcRect/>
          <a:stretch>
            <a:fillRect/>
          </a:stretch>
        </p:blipFill>
        <p:spPr bwMode="auto">
          <a:xfrm>
            <a:off x="34925" y="1524000"/>
            <a:ext cx="4003675" cy="384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685800" y="1981200"/>
            <a:ext cx="5257800" cy="4648200"/>
          </a:xfrm>
        </p:spPr>
        <p:txBody>
          <a:bodyPr/>
          <a:lstStyle/>
          <a:p>
            <a:r>
              <a:rPr lang="en-US" dirty="0">
                <a:latin typeface="+mj-lt"/>
              </a:rPr>
              <a:t>Synoptic Conditions</a:t>
            </a:r>
          </a:p>
          <a:p>
            <a:pPr lvl="1"/>
            <a:r>
              <a:rPr lang="en-US" dirty="0">
                <a:latin typeface="+mj-lt"/>
              </a:rPr>
              <a:t>Why study the 5–8 December 2010 NWFS event?</a:t>
            </a:r>
          </a:p>
          <a:p>
            <a:pPr lvl="2"/>
            <a:r>
              <a:rPr lang="en-US" dirty="0">
                <a:latin typeface="+mj-lt"/>
              </a:rPr>
              <a:t>soil conditions upstream of the SAMs had significant moisture content at the time of its onset</a:t>
            </a:r>
          </a:p>
          <a:p>
            <a:pPr lvl="2"/>
            <a:r>
              <a:rPr lang="en-US" dirty="0">
                <a:latin typeface="+mj-lt"/>
              </a:rPr>
              <a:t>relatively significant impact on the residents of western North Carolina</a:t>
            </a:r>
          </a:p>
        </p:txBody>
      </p:sp>
      <p:sp>
        <p:nvSpPr>
          <p:cNvPr id="110595" name="Rectangle 3"/>
          <p:cNvSpPr>
            <a:spLocks noGrp="1" noChangeArrowheads="1"/>
          </p:cNvSpPr>
          <p:nvPr>
            <p:ph type="title"/>
          </p:nvPr>
        </p:nvSpPr>
        <p:spPr>
          <a:noFill/>
          <a:ln/>
        </p:spPr>
        <p:txBody>
          <a:bodyPr/>
          <a:lstStyle/>
          <a:p>
            <a:r>
              <a:rPr lang="en-US" sz="4000"/>
              <a:t>ATMS 316- NW Flow Snowfall</a:t>
            </a:r>
          </a:p>
        </p:txBody>
      </p:sp>
      <p:pic>
        <p:nvPicPr>
          <p:cNvPr id="110599" name="Picture 7"/>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body" idx="1"/>
          </p:nvPr>
        </p:nvSpPr>
        <p:spPr>
          <a:xfrm>
            <a:off x="685800" y="1981200"/>
            <a:ext cx="5257800" cy="4648200"/>
          </a:xfrm>
        </p:spPr>
        <p:txBody>
          <a:bodyPr/>
          <a:lstStyle/>
          <a:p>
            <a:pPr>
              <a:lnSpc>
                <a:spcPct val="90000"/>
              </a:lnSpc>
            </a:pPr>
            <a:r>
              <a:rPr lang="en-US" sz="2800" dirty="0">
                <a:latin typeface="+mj-lt"/>
              </a:rPr>
              <a:t>Synoptic Conditions</a:t>
            </a:r>
          </a:p>
          <a:p>
            <a:pPr lvl="1">
              <a:lnSpc>
                <a:spcPct val="90000"/>
              </a:lnSpc>
            </a:pPr>
            <a:r>
              <a:rPr lang="en-US" sz="2400" dirty="0">
                <a:latin typeface="+mj-lt"/>
              </a:rPr>
              <a:t>Timing of the 5–8 December 2010 NWFS event</a:t>
            </a:r>
          </a:p>
          <a:p>
            <a:pPr lvl="2">
              <a:lnSpc>
                <a:spcPct val="90000"/>
              </a:lnSpc>
            </a:pPr>
            <a:r>
              <a:rPr lang="en-US" sz="2000" dirty="0">
                <a:latin typeface="+mj-lt"/>
              </a:rPr>
              <a:t>at 1800 UTC 4 December 2010 [1300 EST 4 December 2010] light rain was observed at the KAVL ASOS station </a:t>
            </a:r>
          </a:p>
          <a:p>
            <a:pPr lvl="2">
              <a:lnSpc>
                <a:spcPct val="90000"/>
              </a:lnSpc>
            </a:pPr>
            <a:r>
              <a:rPr lang="en-US" sz="2000" dirty="0">
                <a:latin typeface="+mj-lt"/>
              </a:rPr>
              <a:t>cold front passed Asheville at 0000 UTC 5 December</a:t>
            </a:r>
          </a:p>
          <a:p>
            <a:pPr lvl="2">
              <a:lnSpc>
                <a:spcPct val="90000"/>
              </a:lnSpc>
            </a:pPr>
            <a:r>
              <a:rPr lang="en-US" sz="2000" dirty="0">
                <a:latin typeface="+mj-lt"/>
              </a:rPr>
              <a:t>light snow was reported at KAVL starting at 1400 UTC 5 December, by which time the NWFS event can be defined to have started at Asheville </a:t>
            </a:r>
          </a:p>
          <a:p>
            <a:pPr lvl="2">
              <a:lnSpc>
                <a:spcPct val="90000"/>
              </a:lnSpc>
            </a:pPr>
            <a:r>
              <a:rPr lang="en-US" sz="2000" dirty="0">
                <a:latin typeface="+mj-lt"/>
              </a:rPr>
              <a:t>Snowfall associated with the NWFS portion of the event was over by 0000 UTC 8 December</a:t>
            </a:r>
          </a:p>
        </p:txBody>
      </p:sp>
      <p:sp>
        <p:nvSpPr>
          <p:cNvPr id="251907" name="Rectangle 3"/>
          <p:cNvSpPr>
            <a:spLocks noGrp="1" noChangeArrowheads="1"/>
          </p:cNvSpPr>
          <p:nvPr>
            <p:ph type="title"/>
          </p:nvPr>
        </p:nvSpPr>
        <p:spPr>
          <a:noFill/>
          <a:ln/>
        </p:spPr>
        <p:txBody>
          <a:bodyPr/>
          <a:lstStyle/>
          <a:p>
            <a:r>
              <a:rPr lang="en-US" sz="4000"/>
              <a:t>ATMS 316- NW Flow Snowfall</a:t>
            </a:r>
          </a:p>
        </p:txBody>
      </p:sp>
      <p:pic>
        <p:nvPicPr>
          <p:cNvPr id="251908" name="Picture 4"/>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000"/>
              <a:t>ATMS 316- Mesoscale Meteorology</a:t>
            </a:r>
          </a:p>
        </p:txBody>
      </p:sp>
      <p:sp>
        <p:nvSpPr>
          <p:cNvPr id="78852" name="Rectangle 4"/>
          <p:cNvSpPr>
            <a:spLocks noGrp="1" noChangeArrowheads="1"/>
          </p:cNvSpPr>
          <p:nvPr>
            <p:ph type="body" sz="half" idx="1"/>
          </p:nvPr>
        </p:nvSpPr>
        <p:spPr>
          <a:xfrm>
            <a:off x="304800" y="2057400"/>
            <a:ext cx="3810000" cy="4114800"/>
          </a:xfrm>
          <a:noFill/>
          <a:ln/>
        </p:spPr>
        <p:txBody>
          <a:bodyPr/>
          <a:lstStyle/>
          <a:p>
            <a:r>
              <a:rPr lang="en-US" sz="2800"/>
              <a:t>Outline</a:t>
            </a:r>
          </a:p>
          <a:p>
            <a:pPr lvl="1"/>
            <a:r>
              <a:rPr lang="en-US" sz="2400"/>
              <a:t>Background</a:t>
            </a:r>
          </a:p>
          <a:p>
            <a:pPr lvl="1"/>
            <a:r>
              <a:rPr lang="en-US" sz="2400"/>
              <a:t>Northwest flow snowfall</a:t>
            </a:r>
          </a:p>
          <a:p>
            <a:pPr lvl="2"/>
            <a:r>
              <a:rPr lang="en-US" sz="2000"/>
              <a:t>Introduction</a:t>
            </a:r>
          </a:p>
          <a:p>
            <a:pPr lvl="2"/>
            <a:r>
              <a:rPr lang="en-US" sz="2000"/>
              <a:t>Methodology</a:t>
            </a:r>
          </a:p>
          <a:p>
            <a:pPr lvl="2"/>
            <a:r>
              <a:rPr lang="en-US" sz="2000"/>
              <a:t>Synoptic Conditions </a:t>
            </a:r>
          </a:p>
          <a:p>
            <a:pPr lvl="2"/>
            <a:r>
              <a:rPr lang="en-US" sz="2000"/>
              <a:t>Results</a:t>
            </a:r>
          </a:p>
          <a:p>
            <a:pPr lvl="2"/>
            <a:r>
              <a:rPr lang="en-US" sz="2000"/>
              <a:t>Summary</a:t>
            </a:r>
          </a:p>
        </p:txBody>
      </p:sp>
      <p:pic>
        <p:nvPicPr>
          <p:cNvPr id="78853" name="Picture 5" descr="1600"/>
          <p:cNvPicPr>
            <a:picLocks noChangeAspect="1" noChangeArrowheads="1"/>
          </p:cNvPicPr>
          <p:nvPr/>
        </p:nvPicPr>
        <p:blipFill>
          <a:blip r:embed="rId3" cstate="print"/>
          <a:srcRect/>
          <a:stretch>
            <a:fillRect/>
          </a:stretch>
        </p:blipFill>
        <p:spPr bwMode="auto">
          <a:xfrm>
            <a:off x="5105400" y="1828800"/>
            <a:ext cx="2895600" cy="4114800"/>
          </a:xfrm>
          <a:prstGeom prst="rect">
            <a:avLst/>
          </a:prstGeom>
          <a:noFill/>
        </p:spPr>
      </p:pic>
      <p:sp>
        <p:nvSpPr>
          <p:cNvPr id="78855" name="Rectangle 7">
            <a:hlinkClick r:id="rId4"/>
          </p:cNvPr>
          <p:cNvSpPr>
            <a:spLocks noChangeArrowheads="1"/>
          </p:cNvSpPr>
          <p:nvPr/>
        </p:nvSpPr>
        <p:spPr bwMode="auto">
          <a:xfrm>
            <a:off x="152400" y="1614488"/>
            <a:ext cx="8743950" cy="366712"/>
          </a:xfrm>
          <a:prstGeom prst="rect">
            <a:avLst/>
          </a:prstGeom>
          <a:noFill/>
          <a:ln w="9525">
            <a:noFill/>
            <a:miter lim="800000"/>
            <a:headEnd/>
            <a:tailEnd/>
          </a:ln>
          <a:effectLst/>
        </p:spPr>
        <p:txBody>
          <a:bodyPr wrap="none">
            <a:spAutoFit/>
          </a:bodyPr>
          <a:lstStyle/>
          <a:p>
            <a:r>
              <a:rPr lang="en-US" sz="1800"/>
              <a:t>http://www.erh.noaa.gov/gsp/localdat/NWFS_discussion_group/nwfs_discussion_group.html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body" idx="1"/>
          </p:nvPr>
        </p:nvSpPr>
        <p:spPr>
          <a:xfrm>
            <a:off x="5257800" y="1981200"/>
            <a:ext cx="3733800" cy="4648200"/>
          </a:xfrm>
        </p:spPr>
        <p:txBody>
          <a:bodyPr/>
          <a:lstStyle/>
          <a:p>
            <a:r>
              <a:rPr lang="en-US" sz="2800" dirty="0">
                <a:latin typeface="+mj-lt"/>
              </a:rPr>
              <a:t>Synoptic Conditions</a:t>
            </a:r>
          </a:p>
          <a:p>
            <a:pPr lvl="1"/>
            <a:r>
              <a:rPr lang="en-US" sz="2400" dirty="0">
                <a:latin typeface="+mj-lt"/>
              </a:rPr>
              <a:t>a southeastward-tracking short wave, marked by a </a:t>
            </a:r>
            <a:r>
              <a:rPr lang="en-US" sz="2400" dirty="0" err="1">
                <a:latin typeface="+mj-lt"/>
              </a:rPr>
              <a:t>vorticity</a:t>
            </a:r>
            <a:r>
              <a:rPr lang="en-US" sz="2400" dirty="0">
                <a:latin typeface="+mj-lt"/>
              </a:rPr>
              <a:t> maximum at the 500-hPa level brings snow to the region via upslope or northwest flow near the surface</a:t>
            </a:r>
          </a:p>
          <a:p>
            <a:pPr lvl="1"/>
            <a:endParaRPr lang="en-US" sz="2400" dirty="0">
              <a:latin typeface="+mj-lt"/>
            </a:endParaRPr>
          </a:p>
        </p:txBody>
      </p:sp>
      <p:sp>
        <p:nvSpPr>
          <p:cNvPr id="253955" name="Rectangle 3"/>
          <p:cNvSpPr>
            <a:spLocks noGrp="1" noChangeArrowheads="1"/>
          </p:cNvSpPr>
          <p:nvPr>
            <p:ph type="title"/>
          </p:nvPr>
        </p:nvSpPr>
        <p:spPr>
          <a:noFill/>
          <a:ln/>
        </p:spPr>
        <p:txBody>
          <a:bodyPr/>
          <a:lstStyle/>
          <a:p>
            <a:r>
              <a:rPr lang="en-US" sz="4000"/>
              <a:t>ATMS 316- NW Flow Snowfall</a:t>
            </a:r>
          </a:p>
        </p:txBody>
      </p:sp>
      <p:pic>
        <p:nvPicPr>
          <p:cNvPr id="253957" name="Picture 5"/>
          <p:cNvPicPr>
            <a:picLocks noChangeAspect="1" noChangeArrowheads="1"/>
          </p:cNvPicPr>
          <p:nvPr/>
        </p:nvPicPr>
        <p:blipFill>
          <a:blip r:embed="rId3" cstate="print"/>
          <a:srcRect/>
          <a:stretch>
            <a:fillRect/>
          </a:stretch>
        </p:blipFill>
        <p:spPr bwMode="auto">
          <a:xfrm>
            <a:off x="76200" y="1592263"/>
            <a:ext cx="5105400" cy="4418012"/>
          </a:xfrm>
          <a:prstGeom prst="rect">
            <a:avLst/>
          </a:prstGeom>
          <a:noFill/>
          <a:ln w="9525">
            <a:noFill/>
            <a:miter lim="800000"/>
            <a:headEnd/>
            <a:tailEnd/>
          </a:ln>
          <a:effectLst/>
        </p:spPr>
      </p:pic>
      <p:pic>
        <p:nvPicPr>
          <p:cNvPr id="253958" name="Picture 6"/>
          <p:cNvPicPr>
            <a:picLocks noChangeAspect="1" noChangeArrowheads="1"/>
          </p:cNvPicPr>
          <p:nvPr/>
        </p:nvPicPr>
        <p:blipFill>
          <a:blip r:embed="rId4" cstate="print"/>
          <a:srcRect/>
          <a:stretch>
            <a:fillRect/>
          </a:stretch>
        </p:blipFill>
        <p:spPr bwMode="auto">
          <a:xfrm>
            <a:off x="0" y="1371600"/>
            <a:ext cx="5465763" cy="4122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7" name="Picture 7"/>
          <p:cNvPicPr>
            <a:picLocks noChangeAspect="1" noChangeArrowheads="1"/>
          </p:cNvPicPr>
          <p:nvPr/>
        </p:nvPicPr>
        <p:blipFill>
          <a:blip r:embed="rId3" cstate="print"/>
          <a:srcRect/>
          <a:stretch>
            <a:fillRect/>
          </a:stretch>
        </p:blipFill>
        <p:spPr bwMode="auto">
          <a:xfrm>
            <a:off x="82550" y="1752600"/>
            <a:ext cx="5556250" cy="4378325"/>
          </a:xfrm>
          <a:prstGeom prst="rect">
            <a:avLst/>
          </a:prstGeom>
          <a:noFill/>
          <a:ln w="9525">
            <a:noFill/>
            <a:miter lim="800000"/>
            <a:headEnd/>
            <a:tailEnd/>
          </a:ln>
          <a:effectLst/>
        </p:spPr>
      </p:pic>
      <p:sp>
        <p:nvSpPr>
          <p:cNvPr id="256002" name="Rectangle 2"/>
          <p:cNvSpPr>
            <a:spLocks noGrp="1" noChangeArrowheads="1"/>
          </p:cNvSpPr>
          <p:nvPr>
            <p:ph type="body" idx="1"/>
          </p:nvPr>
        </p:nvSpPr>
        <p:spPr>
          <a:xfrm>
            <a:off x="5257800" y="1981200"/>
            <a:ext cx="3733800" cy="4648200"/>
          </a:xfrm>
        </p:spPr>
        <p:txBody>
          <a:bodyPr/>
          <a:lstStyle/>
          <a:p>
            <a:r>
              <a:rPr lang="en-US" sz="2800" dirty="0">
                <a:latin typeface="+mj-lt"/>
              </a:rPr>
              <a:t>Synoptic Conditions</a:t>
            </a:r>
          </a:p>
          <a:p>
            <a:pPr lvl="1"/>
            <a:r>
              <a:rPr lang="en-US" sz="2400" dirty="0">
                <a:latin typeface="+mj-lt"/>
              </a:rPr>
              <a:t>a southeastward-tracking short wave, marked by a </a:t>
            </a:r>
            <a:r>
              <a:rPr lang="en-US" sz="2400" dirty="0" err="1">
                <a:latin typeface="+mj-lt"/>
              </a:rPr>
              <a:t>vorticity</a:t>
            </a:r>
            <a:r>
              <a:rPr lang="en-US" sz="2400" dirty="0">
                <a:latin typeface="+mj-lt"/>
              </a:rPr>
              <a:t> maximum at the 500-hPa level brings snow to the region via upslope or northwest flow near the surface</a:t>
            </a:r>
          </a:p>
          <a:p>
            <a:pPr lvl="1"/>
            <a:endParaRPr lang="en-US" sz="2400" dirty="0">
              <a:latin typeface="+mj-lt"/>
            </a:endParaRPr>
          </a:p>
        </p:txBody>
      </p:sp>
      <p:sp>
        <p:nvSpPr>
          <p:cNvPr id="256003" name="Rectangle 3"/>
          <p:cNvSpPr>
            <a:spLocks noGrp="1" noChangeArrowheads="1"/>
          </p:cNvSpPr>
          <p:nvPr>
            <p:ph type="title"/>
          </p:nvPr>
        </p:nvSpPr>
        <p:spPr>
          <a:noFill/>
          <a:ln/>
        </p:spPr>
        <p:txBody>
          <a:bodyPr/>
          <a:lstStyle/>
          <a:p>
            <a:r>
              <a:rPr lang="en-US" sz="4000"/>
              <a:t>ATMS 316- NW Flow Snowfall</a:t>
            </a:r>
          </a:p>
        </p:txBody>
      </p:sp>
      <p:pic>
        <p:nvPicPr>
          <p:cNvPr id="256008" name="Picture 8"/>
          <p:cNvPicPr>
            <a:picLocks noChangeAspect="1" noChangeArrowheads="1"/>
          </p:cNvPicPr>
          <p:nvPr/>
        </p:nvPicPr>
        <p:blipFill>
          <a:blip r:embed="rId4" cstate="print"/>
          <a:srcRect/>
          <a:stretch>
            <a:fillRect/>
          </a:stretch>
        </p:blipFill>
        <p:spPr bwMode="auto">
          <a:xfrm>
            <a:off x="96838" y="1801813"/>
            <a:ext cx="5465762" cy="3684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type="body" idx="1"/>
          </p:nvPr>
        </p:nvSpPr>
        <p:spPr>
          <a:xfrm>
            <a:off x="4800600" y="1524000"/>
            <a:ext cx="4191000" cy="4648200"/>
          </a:xfrm>
        </p:spPr>
        <p:txBody>
          <a:bodyPr/>
          <a:lstStyle/>
          <a:p>
            <a:r>
              <a:rPr lang="en-US" dirty="0"/>
              <a:t>Synoptic Conditions</a:t>
            </a:r>
            <a:endParaRPr lang="en-US" dirty="0">
              <a:latin typeface="AdvPSTIM10-R" charset="0"/>
            </a:endParaRPr>
          </a:p>
          <a:p>
            <a:pPr lvl="1"/>
            <a:endParaRPr lang="en-US" dirty="0"/>
          </a:p>
        </p:txBody>
      </p:sp>
      <p:sp>
        <p:nvSpPr>
          <p:cNvPr id="258052" name="Rectangle 4"/>
          <p:cNvSpPr>
            <a:spLocks noGrp="1" noChangeArrowheads="1"/>
          </p:cNvSpPr>
          <p:nvPr>
            <p:ph type="title"/>
          </p:nvPr>
        </p:nvSpPr>
        <p:spPr>
          <a:noFill/>
          <a:ln/>
        </p:spPr>
        <p:txBody>
          <a:bodyPr/>
          <a:lstStyle/>
          <a:p>
            <a:r>
              <a:rPr lang="en-US" sz="4000"/>
              <a:t>ATMS 316- NW Flow Snowfall</a:t>
            </a:r>
          </a:p>
        </p:txBody>
      </p:sp>
      <p:pic>
        <p:nvPicPr>
          <p:cNvPr id="258054" name="Picture 6"/>
          <p:cNvPicPr>
            <a:picLocks noChangeAspect="1" noChangeArrowheads="1"/>
          </p:cNvPicPr>
          <p:nvPr/>
        </p:nvPicPr>
        <p:blipFill>
          <a:blip r:embed="rId3" cstate="print"/>
          <a:srcRect/>
          <a:stretch>
            <a:fillRect/>
          </a:stretch>
        </p:blipFill>
        <p:spPr bwMode="auto">
          <a:xfrm>
            <a:off x="1160463" y="2057400"/>
            <a:ext cx="6821487" cy="3759200"/>
          </a:xfrm>
          <a:prstGeom prst="rect">
            <a:avLst/>
          </a:prstGeom>
          <a:noFill/>
          <a:ln w="9525">
            <a:noFill/>
            <a:miter lim="800000"/>
            <a:headEnd/>
            <a:tailEnd/>
          </a:ln>
          <a:effectLst/>
        </p:spPr>
      </p:pic>
      <p:pic>
        <p:nvPicPr>
          <p:cNvPr id="258055" name="Picture 7"/>
          <p:cNvPicPr>
            <a:picLocks noChangeAspect="1" noChangeArrowheads="1"/>
          </p:cNvPicPr>
          <p:nvPr/>
        </p:nvPicPr>
        <p:blipFill>
          <a:blip r:embed="rId4" cstate="print"/>
          <a:srcRect/>
          <a:stretch>
            <a:fillRect/>
          </a:stretch>
        </p:blipFill>
        <p:spPr bwMode="auto">
          <a:xfrm>
            <a:off x="1143000" y="2074863"/>
            <a:ext cx="6929438" cy="3335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4800600" y="1524000"/>
            <a:ext cx="4191000" cy="4648200"/>
          </a:xfrm>
        </p:spPr>
        <p:txBody>
          <a:bodyPr/>
          <a:lstStyle/>
          <a:p>
            <a:pPr>
              <a:lnSpc>
                <a:spcPct val="90000"/>
              </a:lnSpc>
            </a:pPr>
            <a:r>
              <a:rPr lang="en-US" dirty="0">
                <a:latin typeface="+mj-lt"/>
              </a:rPr>
              <a:t>Synoptic Conditions</a:t>
            </a:r>
          </a:p>
          <a:p>
            <a:pPr lvl="1">
              <a:lnSpc>
                <a:spcPct val="90000"/>
              </a:lnSpc>
            </a:pPr>
            <a:r>
              <a:rPr lang="en-US" dirty="0">
                <a:latin typeface="+mj-lt"/>
              </a:rPr>
              <a:t>Sky relatively clear at 1602 UTC 6 Dec (a)</a:t>
            </a:r>
          </a:p>
          <a:p>
            <a:pPr lvl="2">
              <a:lnSpc>
                <a:spcPct val="90000"/>
              </a:lnSpc>
            </a:pPr>
            <a:r>
              <a:rPr lang="en-US" dirty="0">
                <a:latin typeface="+mj-lt"/>
              </a:rPr>
              <a:t>Trapped or resonant lee waves (transverse banding)</a:t>
            </a:r>
          </a:p>
          <a:p>
            <a:pPr lvl="1">
              <a:lnSpc>
                <a:spcPct val="90000"/>
              </a:lnSpc>
            </a:pPr>
            <a:r>
              <a:rPr lang="en-US" dirty="0">
                <a:latin typeface="+mj-lt"/>
              </a:rPr>
              <a:t>Clouds “fill in” by 1902 UTC 6 Dec (b)</a:t>
            </a:r>
          </a:p>
          <a:p>
            <a:pPr lvl="2">
              <a:lnSpc>
                <a:spcPct val="90000"/>
              </a:lnSpc>
            </a:pPr>
            <a:r>
              <a:rPr lang="en-US" dirty="0">
                <a:latin typeface="+mj-lt"/>
              </a:rPr>
              <a:t>Transverse and longitudinally oriented banding</a:t>
            </a:r>
          </a:p>
        </p:txBody>
      </p:sp>
      <p:sp>
        <p:nvSpPr>
          <p:cNvPr id="262147" name="Rectangle 3"/>
          <p:cNvSpPr>
            <a:spLocks noGrp="1" noChangeArrowheads="1"/>
          </p:cNvSpPr>
          <p:nvPr>
            <p:ph type="title"/>
          </p:nvPr>
        </p:nvSpPr>
        <p:spPr>
          <a:noFill/>
          <a:ln/>
        </p:spPr>
        <p:txBody>
          <a:bodyPr/>
          <a:lstStyle/>
          <a:p>
            <a:r>
              <a:rPr lang="en-US" sz="4000"/>
              <a:t>ATMS 316- NW Flow Snowfall</a:t>
            </a:r>
          </a:p>
        </p:txBody>
      </p:sp>
      <p:pic>
        <p:nvPicPr>
          <p:cNvPr id="262148" name="Picture 4"/>
          <p:cNvPicPr>
            <a:picLocks noChangeAspect="1" noChangeArrowheads="1"/>
          </p:cNvPicPr>
          <p:nvPr/>
        </p:nvPicPr>
        <p:blipFill>
          <a:blip r:embed="rId3" cstate="print"/>
          <a:srcRect/>
          <a:stretch>
            <a:fillRect/>
          </a:stretch>
        </p:blipFill>
        <p:spPr bwMode="auto">
          <a:xfrm>
            <a:off x="76200" y="1447800"/>
            <a:ext cx="4572000" cy="2519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body" idx="1"/>
          </p:nvPr>
        </p:nvSpPr>
        <p:spPr>
          <a:xfrm>
            <a:off x="4800600" y="1524000"/>
            <a:ext cx="4191000" cy="4648200"/>
          </a:xfrm>
        </p:spPr>
        <p:txBody>
          <a:bodyPr/>
          <a:lstStyle/>
          <a:p>
            <a:r>
              <a:rPr lang="en-US" dirty="0"/>
              <a:t>Synoptic Conditions</a:t>
            </a:r>
            <a:endParaRPr lang="en-US" dirty="0">
              <a:latin typeface="AdvPSTIM10-R" charset="0"/>
            </a:endParaRPr>
          </a:p>
          <a:p>
            <a:pPr lvl="1"/>
            <a:endParaRPr lang="en-US" dirty="0"/>
          </a:p>
        </p:txBody>
      </p:sp>
      <p:sp>
        <p:nvSpPr>
          <p:cNvPr id="260099" name="Rectangle 3"/>
          <p:cNvSpPr>
            <a:spLocks noGrp="1" noChangeArrowheads="1"/>
          </p:cNvSpPr>
          <p:nvPr>
            <p:ph type="title"/>
          </p:nvPr>
        </p:nvSpPr>
        <p:spPr>
          <a:noFill/>
          <a:ln/>
        </p:spPr>
        <p:txBody>
          <a:bodyPr/>
          <a:lstStyle/>
          <a:p>
            <a:r>
              <a:rPr lang="en-US" sz="4000"/>
              <a:t>ATMS 316- NW Flow Snowfall</a:t>
            </a:r>
          </a:p>
        </p:txBody>
      </p:sp>
      <p:pic>
        <p:nvPicPr>
          <p:cNvPr id="260102" name="Picture 6"/>
          <p:cNvPicPr>
            <a:picLocks noChangeAspect="1" noChangeArrowheads="1"/>
          </p:cNvPicPr>
          <p:nvPr/>
        </p:nvPicPr>
        <p:blipFill>
          <a:blip r:embed="rId3" cstate="print"/>
          <a:srcRect/>
          <a:stretch>
            <a:fillRect/>
          </a:stretch>
        </p:blipFill>
        <p:spPr bwMode="auto">
          <a:xfrm>
            <a:off x="214313" y="1600200"/>
            <a:ext cx="6872287" cy="5202238"/>
          </a:xfrm>
          <a:prstGeom prst="rect">
            <a:avLst/>
          </a:prstGeom>
          <a:noFill/>
          <a:ln w="9525">
            <a:noFill/>
            <a:miter lim="800000"/>
            <a:headEnd/>
            <a:tailEnd/>
          </a:ln>
          <a:effectLst/>
        </p:spPr>
      </p:pic>
      <p:pic>
        <p:nvPicPr>
          <p:cNvPr id="260103" name="Picture 7"/>
          <p:cNvPicPr>
            <a:picLocks noChangeAspect="1" noChangeArrowheads="1"/>
          </p:cNvPicPr>
          <p:nvPr/>
        </p:nvPicPr>
        <p:blipFill>
          <a:blip r:embed="rId4" cstate="print"/>
          <a:srcRect/>
          <a:stretch>
            <a:fillRect/>
          </a:stretch>
        </p:blipFill>
        <p:spPr bwMode="auto">
          <a:xfrm>
            <a:off x="157163" y="1524000"/>
            <a:ext cx="6929437" cy="4505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body" idx="1"/>
          </p:nvPr>
        </p:nvSpPr>
        <p:spPr>
          <a:xfrm>
            <a:off x="4800600" y="1524000"/>
            <a:ext cx="4191000" cy="4648200"/>
          </a:xfrm>
        </p:spPr>
        <p:txBody>
          <a:bodyPr/>
          <a:lstStyle/>
          <a:p>
            <a:r>
              <a:rPr lang="en-US" dirty="0">
                <a:latin typeface="+mj-lt"/>
              </a:rPr>
              <a:t>Synoptic Conditions</a:t>
            </a:r>
          </a:p>
          <a:p>
            <a:pPr lvl="1"/>
            <a:r>
              <a:rPr lang="en-US" dirty="0">
                <a:latin typeface="+mj-lt"/>
              </a:rPr>
              <a:t>After sunset (0206 UTC 7 Dec), longitudinal banding becomes isolated</a:t>
            </a:r>
          </a:p>
          <a:p>
            <a:pPr lvl="2"/>
            <a:r>
              <a:rPr lang="en-US" dirty="0">
                <a:latin typeface="+mj-lt"/>
              </a:rPr>
              <a:t>Dominant </a:t>
            </a:r>
            <a:r>
              <a:rPr lang="en-US" dirty="0" err="1">
                <a:latin typeface="+mj-lt"/>
              </a:rPr>
              <a:t>snowband</a:t>
            </a:r>
            <a:r>
              <a:rPr lang="en-US" dirty="0">
                <a:latin typeface="+mj-lt"/>
              </a:rPr>
              <a:t> position highlighted by the arrow</a:t>
            </a:r>
          </a:p>
          <a:p>
            <a:pPr lvl="1"/>
            <a:endParaRPr lang="en-US" dirty="0">
              <a:latin typeface="+mj-lt"/>
            </a:endParaRPr>
          </a:p>
        </p:txBody>
      </p:sp>
      <p:sp>
        <p:nvSpPr>
          <p:cNvPr id="264195" name="Rectangle 3"/>
          <p:cNvSpPr>
            <a:spLocks noGrp="1" noChangeArrowheads="1"/>
          </p:cNvSpPr>
          <p:nvPr>
            <p:ph type="title"/>
          </p:nvPr>
        </p:nvSpPr>
        <p:spPr>
          <a:noFill/>
          <a:ln/>
        </p:spPr>
        <p:txBody>
          <a:bodyPr/>
          <a:lstStyle/>
          <a:p>
            <a:r>
              <a:rPr lang="en-US" sz="4000"/>
              <a:t>ATMS 316- NW Flow Snowfall</a:t>
            </a:r>
          </a:p>
        </p:txBody>
      </p:sp>
      <p:pic>
        <p:nvPicPr>
          <p:cNvPr id="264196" name="Picture 4"/>
          <p:cNvPicPr>
            <a:picLocks noChangeAspect="1" noChangeArrowheads="1"/>
          </p:cNvPicPr>
          <p:nvPr/>
        </p:nvPicPr>
        <p:blipFill>
          <a:blip r:embed="rId3" cstate="print"/>
          <a:srcRect/>
          <a:stretch>
            <a:fillRect/>
          </a:stretch>
        </p:blipFill>
        <p:spPr bwMode="auto">
          <a:xfrm>
            <a:off x="214313" y="1600200"/>
            <a:ext cx="4433887" cy="335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4" name="Picture 4"/>
          <p:cNvPicPr>
            <a:picLocks noChangeAspect="1" noChangeArrowheads="1"/>
          </p:cNvPicPr>
          <p:nvPr/>
        </p:nvPicPr>
        <p:blipFill>
          <a:blip r:embed="rId3" cstate="print"/>
          <a:srcRect/>
          <a:stretch>
            <a:fillRect/>
          </a:stretch>
        </p:blipFill>
        <p:spPr bwMode="auto">
          <a:xfrm>
            <a:off x="5005388" y="1690688"/>
            <a:ext cx="4138612" cy="4176712"/>
          </a:xfrm>
          <a:prstGeom prst="rect">
            <a:avLst/>
          </a:prstGeom>
          <a:noFill/>
          <a:ln w="9525">
            <a:noFill/>
            <a:miter lim="800000"/>
            <a:headEnd/>
            <a:tailEnd/>
          </a:ln>
          <a:effectLst/>
        </p:spPr>
      </p:pic>
      <p:sp>
        <p:nvSpPr>
          <p:cNvPr id="266242" name="Rectangle 2"/>
          <p:cNvSpPr>
            <a:spLocks noGrp="1" noChangeArrowheads="1"/>
          </p:cNvSpPr>
          <p:nvPr>
            <p:ph type="body" idx="1"/>
          </p:nvPr>
        </p:nvSpPr>
        <p:spPr>
          <a:xfrm>
            <a:off x="152400" y="1981200"/>
            <a:ext cx="5029200" cy="4648200"/>
          </a:xfrm>
        </p:spPr>
        <p:txBody>
          <a:bodyPr/>
          <a:lstStyle/>
          <a:p>
            <a:r>
              <a:rPr lang="en-US" dirty="0"/>
              <a:t>Results</a:t>
            </a:r>
          </a:p>
          <a:p>
            <a:pPr lvl="1"/>
            <a:r>
              <a:rPr lang="en-US" dirty="0">
                <a:solidFill>
                  <a:srgbClr val="FF0000"/>
                </a:solidFill>
              </a:rPr>
              <a:t>Default</a:t>
            </a:r>
            <a:r>
              <a:rPr lang="en-US" dirty="0"/>
              <a:t> WRF-ARW land surface model 3-h liquid equivalent accumulation at Max Patch</a:t>
            </a:r>
          </a:p>
          <a:p>
            <a:pPr lvl="2"/>
            <a:r>
              <a:rPr lang="en-US" dirty="0"/>
              <a:t>1.64 cm (0.6 in) total liquid equivalent accumulation</a:t>
            </a:r>
          </a:p>
          <a:p>
            <a:pPr lvl="2"/>
            <a:r>
              <a:rPr lang="en-US" dirty="0"/>
              <a:t>40:1 SLR translates to a total snowfall accumulation of 65.6 cm (24 in)</a:t>
            </a:r>
          </a:p>
        </p:txBody>
      </p:sp>
      <p:sp>
        <p:nvSpPr>
          <p:cNvPr id="266243" name="Rectangle 3"/>
          <p:cNvSpPr>
            <a:spLocks noGrp="1" noChangeArrowheads="1"/>
          </p:cNvSpPr>
          <p:nvPr>
            <p:ph type="title"/>
          </p:nvPr>
        </p:nvSpPr>
        <p:spPr>
          <a:noFill/>
          <a:ln/>
        </p:spPr>
        <p:txBody>
          <a:bodyPr/>
          <a:lstStyle/>
          <a:p>
            <a:r>
              <a:rPr lang="en-US" sz="4000"/>
              <a:t>ATMS 316- NW Flow Snowfall</a:t>
            </a:r>
          </a:p>
        </p:txBody>
      </p:sp>
      <p:pic>
        <p:nvPicPr>
          <p:cNvPr id="266245" name="Picture 5"/>
          <p:cNvPicPr>
            <a:picLocks noChangeAspect="1" noChangeArrowheads="1"/>
          </p:cNvPicPr>
          <p:nvPr/>
        </p:nvPicPr>
        <p:blipFill>
          <a:blip r:embed="rId4" cstate="print"/>
          <a:srcRect/>
          <a:stretch>
            <a:fillRect/>
          </a:stretch>
        </p:blipFill>
        <p:spPr bwMode="auto">
          <a:xfrm>
            <a:off x="5149850" y="1752600"/>
            <a:ext cx="3994150" cy="3025775"/>
          </a:xfrm>
          <a:prstGeom prst="rect">
            <a:avLst/>
          </a:prstGeom>
          <a:noFill/>
          <a:ln w="9525">
            <a:noFill/>
            <a:miter lim="800000"/>
            <a:headEnd/>
            <a:tailEnd/>
          </a:ln>
          <a:effectLst/>
        </p:spPr>
      </p:pic>
      <p:sp>
        <p:nvSpPr>
          <p:cNvPr id="266247" name="Text Box 7"/>
          <p:cNvSpPr txBox="1">
            <a:spLocks noChangeArrowheads="1"/>
          </p:cNvSpPr>
          <p:nvPr/>
        </p:nvSpPr>
        <p:spPr bwMode="auto">
          <a:xfrm>
            <a:off x="6097588" y="6086475"/>
            <a:ext cx="2360612" cy="466725"/>
          </a:xfrm>
          <a:prstGeom prst="rect">
            <a:avLst/>
          </a:prstGeom>
          <a:noFill/>
          <a:ln w="9525">
            <a:solidFill>
              <a:srgbClr val="FF0000"/>
            </a:solidFill>
            <a:miter lim="800000"/>
            <a:headEnd/>
            <a:tailEnd/>
          </a:ln>
          <a:effectLst/>
        </p:spPr>
        <p:txBody>
          <a:bodyPr wrap="none">
            <a:spAutoFit/>
          </a:bodyPr>
          <a:lstStyle/>
          <a:p>
            <a:r>
              <a:rPr lang="en-US"/>
              <a:t>Default = Control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title"/>
          </p:nvPr>
        </p:nvSpPr>
        <p:spPr>
          <a:noFill/>
          <a:ln/>
        </p:spPr>
        <p:txBody>
          <a:bodyPr/>
          <a:lstStyle/>
          <a:p>
            <a:r>
              <a:rPr lang="en-US" sz="4000"/>
              <a:t>ATMS 316- NW Flow Snowfall</a:t>
            </a:r>
          </a:p>
        </p:txBody>
      </p:sp>
      <p:sp>
        <p:nvSpPr>
          <p:cNvPr id="111626" name="Rectangle 10"/>
          <p:cNvSpPr>
            <a:spLocks noGrp="1" noChangeArrowheads="1"/>
          </p:cNvSpPr>
          <p:nvPr>
            <p:ph type="body" idx="1"/>
          </p:nvPr>
        </p:nvSpPr>
        <p:spPr>
          <a:xfrm>
            <a:off x="152400" y="1981200"/>
            <a:ext cx="5029200" cy="4648200"/>
          </a:xfrm>
          <a:noFill/>
          <a:ln/>
        </p:spPr>
        <p:txBody>
          <a:bodyPr/>
          <a:lstStyle/>
          <a:p>
            <a:r>
              <a:rPr lang="en-US" dirty="0"/>
              <a:t>Results</a:t>
            </a:r>
          </a:p>
          <a:p>
            <a:pPr lvl="1"/>
            <a:r>
              <a:rPr lang="en-US" dirty="0"/>
              <a:t>Significant accumulation during nighttime hours</a:t>
            </a:r>
          </a:p>
          <a:p>
            <a:pPr lvl="1"/>
            <a:r>
              <a:rPr lang="en-US" dirty="0"/>
              <a:t>Lesser accumulations in the daylight hours</a:t>
            </a:r>
          </a:p>
          <a:p>
            <a:pPr lvl="2"/>
            <a:r>
              <a:rPr lang="en-US" dirty="0"/>
              <a:t>Diurnal implications or coincidence?</a:t>
            </a:r>
          </a:p>
        </p:txBody>
      </p:sp>
      <p:pic>
        <p:nvPicPr>
          <p:cNvPr id="111627" name="Picture 11"/>
          <p:cNvPicPr>
            <a:picLocks noChangeAspect="1" noChangeArrowheads="1"/>
          </p:cNvPicPr>
          <p:nvPr/>
        </p:nvPicPr>
        <p:blipFill>
          <a:blip r:embed="rId3" cstate="print"/>
          <a:srcRect/>
          <a:stretch>
            <a:fillRect/>
          </a:stretch>
        </p:blipFill>
        <p:spPr bwMode="auto">
          <a:xfrm>
            <a:off x="5005388" y="1690688"/>
            <a:ext cx="4138612" cy="4176712"/>
          </a:xfrm>
          <a:prstGeom prst="rect">
            <a:avLst/>
          </a:prstGeom>
          <a:noFill/>
          <a:ln w="9525">
            <a:noFill/>
            <a:miter lim="800000"/>
            <a:headEnd/>
            <a:tailEnd/>
          </a:ln>
          <a:effectLst/>
        </p:spPr>
      </p:pic>
      <p:pic>
        <p:nvPicPr>
          <p:cNvPr id="111628" name="Picture 12"/>
          <p:cNvPicPr>
            <a:picLocks noChangeAspect="1" noChangeArrowheads="1"/>
          </p:cNvPicPr>
          <p:nvPr/>
        </p:nvPicPr>
        <p:blipFill>
          <a:blip r:embed="rId4" cstate="print"/>
          <a:srcRect/>
          <a:stretch>
            <a:fillRect/>
          </a:stretch>
        </p:blipFill>
        <p:spPr bwMode="auto">
          <a:xfrm>
            <a:off x="5149850" y="1752600"/>
            <a:ext cx="3994150" cy="3025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noFill/>
          <a:ln/>
        </p:spPr>
        <p:txBody>
          <a:bodyPr/>
          <a:lstStyle/>
          <a:p>
            <a:r>
              <a:rPr lang="en-US" sz="4000"/>
              <a:t>ATMS 316- NW Flow Snowfall</a:t>
            </a:r>
          </a:p>
        </p:txBody>
      </p:sp>
      <p:sp>
        <p:nvSpPr>
          <p:cNvPr id="268291" name="Rectangle 3"/>
          <p:cNvSpPr>
            <a:spLocks noGrp="1" noChangeArrowheads="1"/>
          </p:cNvSpPr>
          <p:nvPr>
            <p:ph type="body" idx="1"/>
          </p:nvPr>
        </p:nvSpPr>
        <p:spPr>
          <a:xfrm>
            <a:off x="4724400" y="1981200"/>
            <a:ext cx="4267200" cy="4648200"/>
          </a:xfrm>
          <a:noFill/>
          <a:ln/>
        </p:spPr>
        <p:txBody>
          <a:bodyPr/>
          <a:lstStyle/>
          <a:p>
            <a:r>
              <a:rPr lang="en-US" dirty="0"/>
              <a:t>Results</a:t>
            </a:r>
          </a:p>
        </p:txBody>
      </p:sp>
      <p:pic>
        <p:nvPicPr>
          <p:cNvPr id="268294" name="Picture 6"/>
          <p:cNvPicPr>
            <a:picLocks noChangeAspect="1" noChangeArrowheads="1"/>
          </p:cNvPicPr>
          <p:nvPr/>
        </p:nvPicPr>
        <p:blipFill>
          <a:blip r:embed="rId3" cstate="print"/>
          <a:srcRect/>
          <a:stretch>
            <a:fillRect/>
          </a:stretch>
        </p:blipFill>
        <p:spPr bwMode="auto">
          <a:xfrm>
            <a:off x="609600" y="2514600"/>
            <a:ext cx="7935913" cy="3354388"/>
          </a:xfrm>
          <a:prstGeom prst="rect">
            <a:avLst/>
          </a:prstGeom>
          <a:noFill/>
          <a:ln w="9525">
            <a:noFill/>
            <a:miter lim="800000"/>
            <a:headEnd/>
            <a:tailEnd/>
          </a:ln>
          <a:effectLst/>
        </p:spPr>
      </p:pic>
      <p:pic>
        <p:nvPicPr>
          <p:cNvPr id="268295" name="Picture 7"/>
          <p:cNvPicPr>
            <a:picLocks noChangeAspect="1" noChangeArrowheads="1"/>
          </p:cNvPicPr>
          <p:nvPr/>
        </p:nvPicPr>
        <p:blipFill>
          <a:blip r:embed="rId4" cstate="print"/>
          <a:srcRect/>
          <a:stretch>
            <a:fillRect/>
          </a:stretch>
        </p:blipFill>
        <p:spPr bwMode="auto">
          <a:xfrm>
            <a:off x="457200" y="2514600"/>
            <a:ext cx="8199438" cy="2925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40" name="Picture 4"/>
          <p:cNvPicPr>
            <a:picLocks noChangeAspect="1" noChangeArrowheads="1"/>
          </p:cNvPicPr>
          <p:nvPr/>
        </p:nvPicPr>
        <p:blipFill>
          <a:blip r:embed="rId3" cstate="print"/>
          <a:srcRect/>
          <a:stretch>
            <a:fillRect/>
          </a:stretch>
        </p:blipFill>
        <p:spPr bwMode="auto">
          <a:xfrm>
            <a:off x="152400" y="1520825"/>
            <a:ext cx="4876800" cy="2060575"/>
          </a:xfrm>
          <a:prstGeom prst="rect">
            <a:avLst/>
          </a:prstGeom>
          <a:noFill/>
          <a:ln w="9525">
            <a:noFill/>
            <a:miter lim="800000"/>
            <a:headEnd/>
            <a:tailEnd/>
          </a:ln>
          <a:effectLst/>
        </p:spPr>
      </p:pic>
      <p:sp>
        <p:nvSpPr>
          <p:cNvPr id="270338" name="Rectangle 2"/>
          <p:cNvSpPr>
            <a:spLocks noGrp="1" noChangeArrowheads="1"/>
          </p:cNvSpPr>
          <p:nvPr>
            <p:ph type="title"/>
          </p:nvPr>
        </p:nvSpPr>
        <p:spPr>
          <a:noFill/>
          <a:ln/>
        </p:spPr>
        <p:txBody>
          <a:bodyPr/>
          <a:lstStyle/>
          <a:p>
            <a:r>
              <a:rPr lang="en-US" sz="4000"/>
              <a:t>ATMS 316- NW Flow Snowfall</a:t>
            </a:r>
          </a:p>
        </p:txBody>
      </p:sp>
      <p:sp>
        <p:nvSpPr>
          <p:cNvPr id="270339" name="Rectangle 3"/>
          <p:cNvSpPr>
            <a:spLocks noGrp="1" noChangeArrowheads="1"/>
          </p:cNvSpPr>
          <p:nvPr>
            <p:ph type="body" idx="1"/>
          </p:nvPr>
        </p:nvSpPr>
        <p:spPr>
          <a:xfrm>
            <a:off x="152400" y="3352800"/>
            <a:ext cx="8839200" cy="3429000"/>
          </a:xfrm>
          <a:solidFill>
            <a:schemeClr val="bg1"/>
          </a:solidFill>
          <a:ln/>
        </p:spPr>
        <p:txBody>
          <a:bodyPr/>
          <a:lstStyle/>
          <a:p>
            <a:pPr>
              <a:lnSpc>
                <a:spcPct val="90000"/>
              </a:lnSpc>
            </a:pPr>
            <a:r>
              <a:rPr lang="en-US" dirty="0">
                <a:latin typeface="+mj-lt"/>
              </a:rPr>
              <a:t>Results</a:t>
            </a:r>
          </a:p>
          <a:p>
            <a:pPr lvl="1">
              <a:lnSpc>
                <a:spcPct val="90000"/>
              </a:lnSpc>
            </a:pPr>
            <a:r>
              <a:rPr lang="en-US" dirty="0">
                <a:latin typeface="+mj-lt"/>
              </a:rPr>
              <a:t>The study region during the period leading up to the 24-h period of interest (P34) is characterized synoptically by large-scale subsidence in the wake of the 500-hPa trough passage</a:t>
            </a:r>
          </a:p>
          <a:p>
            <a:pPr lvl="1">
              <a:lnSpc>
                <a:spcPct val="90000"/>
              </a:lnSpc>
            </a:pPr>
            <a:r>
              <a:rPr lang="en-US" dirty="0">
                <a:latin typeface="+mj-lt"/>
              </a:rPr>
              <a:t>However, a short wave is evident over Wisconsin at 1200 UTC 6 Dec that contributes to localized ascent due to vertical differential cyclonic </a:t>
            </a:r>
            <a:r>
              <a:rPr lang="en-US" dirty="0" err="1">
                <a:latin typeface="+mj-lt"/>
              </a:rPr>
              <a:t>vorticity</a:t>
            </a:r>
            <a:r>
              <a:rPr lang="en-US" dirty="0">
                <a:latin typeface="+mj-lt"/>
              </a:rPr>
              <a:t> advection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ChangeArrowheads="1"/>
          </p:cNvSpPr>
          <p:nvPr/>
        </p:nvSpPr>
        <p:spPr bwMode="auto">
          <a:xfrm>
            <a:off x="76200" y="2057400"/>
            <a:ext cx="3810000" cy="4114800"/>
          </a:xfrm>
          <a:prstGeom prst="rect">
            <a:avLst/>
          </a:prstGeom>
          <a:noFill/>
          <a:ln w="9525">
            <a:noFill/>
            <a:miter lim="800000"/>
            <a:headEnd/>
            <a:tailEnd/>
          </a:ln>
          <a:effectLst/>
        </p:spPr>
        <p:txBody>
          <a:bodyPr/>
          <a:lstStyle/>
          <a:p>
            <a:pPr marL="342900" indent="-342900">
              <a:spcBef>
                <a:spcPct val="20000"/>
              </a:spcBef>
              <a:buFontTx/>
              <a:buChar char="•"/>
            </a:pPr>
            <a:r>
              <a:rPr lang="en-US" sz="2800"/>
              <a:t>Cyclonic vorticity advection (CVA) at 500 hPa occurs downstream of a maximum in absolute vorticity (shading) and contributes to rising motion in the lower troposphere</a:t>
            </a:r>
          </a:p>
        </p:txBody>
      </p:sp>
      <p:sp>
        <p:nvSpPr>
          <p:cNvPr id="101383" name="Rectangle 7"/>
          <p:cNvSpPr>
            <a:spLocks noGrp="1" noChangeArrowheads="1"/>
          </p:cNvSpPr>
          <p:nvPr>
            <p:ph type="title"/>
          </p:nvPr>
        </p:nvSpPr>
        <p:spPr>
          <a:noFill/>
          <a:ln/>
        </p:spPr>
        <p:txBody>
          <a:bodyPr/>
          <a:lstStyle/>
          <a:p>
            <a:r>
              <a:rPr lang="en-US"/>
              <a:t>ATMS 316- Background</a:t>
            </a:r>
          </a:p>
        </p:txBody>
      </p:sp>
      <p:pic>
        <p:nvPicPr>
          <p:cNvPr id="101386" name="Picture 10"/>
          <p:cNvPicPr>
            <a:picLocks noChangeAspect="1" noChangeArrowheads="1"/>
          </p:cNvPicPr>
          <p:nvPr/>
        </p:nvPicPr>
        <p:blipFill>
          <a:blip r:embed="rId3" cstate="print"/>
          <a:srcRect/>
          <a:stretch>
            <a:fillRect/>
          </a:stretch>
        </p:blipFill>
        <p:spPr bwMode="auto">
          <a:xfrm>
            <a:off x="3810000" y="2279650"/>
            <a:ext cx="5257800" cy="3792538"/>
          </a:xfrm>
          <a:prstGeom prst="rect">
            <a:avLst/>
          </a:prstGeom>
          <a:noFill/>
          <a:ln w="9525">
            <a:noFill/>
            <a:miter lim="800000"/>
            <a:headEnd/>
            <a:tailEnd/>
          </a:ln>
          <a:effectLst/>
        </p:spPr>
      </p:pic>
      <p:pic>
        <p:nvPicPr>
          <p:cNvPr id="101387" name="Picture 11"/>
          <p:cNvPicPr>
            <a:picLocks noChangeAspect="1" noChangeArrowheads="1"/>
          </p:cNvPicPr>
          <p:nvPr/>
        </p:nvPicPr>
        <p:blipFill>
          <a:blip r:embed="rId4" cstate="print"/>
          <a:srcRect/>
          <a:stretch>
            <a:fillRect/>
          </a:stretch>
        </p:blipFill>
        <p:spPr bwMode="auto">
          <a:xfrm>
            <a:off x="1182688" y="6248400"/>
            <a:ext cx="7885112" cy="3794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noFill/>
          <a:ln/>
        </p:spPr>
        <p:txBody>
          <a:bodyPr/>
          <a:lstStyle/>
          <a:p>
            <a:r>
              <a:rPr lang="en-US" sz="4000"/>
              <a:t>ATMS 316- NW Flow Snowfall</a:t>
            </a:r>
          </a:p>
        </p:txBody>
      </p:sp>
      <p:sp>
        <p:nvSpPr>
          <p:cNvPr id="272387" name="Rectangle 3"/>
          <p:cNvSpPr>
            <a:spLocks noGrp="1" noChangeArrowheads="1"/>
          </p:cNvSpPr>
          <p:nvPr>
            <p:ph type="body" idx="1"/>
          </p:nvPr>
        </p:nvSpPr>
        <p:spPr>
          <a:xfrm>
            <a:off x="5486400" y="1981200"/>
            <a:ext cx="3505200" cy="4648200"/>
          </a:xfrm>
          <a:noFill/>
          <a:ln/>
        </p:spPr>
        <p:txBody>
          <a:bodyPr/>
          <a:lstStyle/>
          <a:p>
            <a:r>
              <a:rPr lang="en-US" dirty="0"/>
              <a:t>Results</a:t>
            </a:r>
          </a:p>
        </p:txBody>
      </p:sp>
      <p:pic>
        <p:nvPicPr>
          <p:cNvPr id="272390" name="Picture 6"/>
          <p:cNvPicPr>
            <a:picLocks noChangeAspect="1" noChangeArrowheads="1"/>
          </p:cNvPicPr>
          <p:nvPr/>
        </p:nvPicPr>
        <p:blipFill>
          <a:blip r:embed="rId3" cstate="print"/>
          <a:srcRect/>
          <a:stretch>
            <a:fillRect/>
          </a:stretch>
        </p:blipFill>
        <p:spPr bwMode="auto">
          <a:xfrm>
            <a:off x="152400" y="508000"/>
            <a:ext cx="5757863" cy="5834063"/>
          </a:xfrm>
          <a:prstGeom prst="rect">
            <a:avLst/>
          </a:prstGeom>
          <a:noFill/>
          <a:ln w="9525">
            <a:noFill/>
            <a:miter lim="800000"/>
            <a:headEnd/>
            <a:tailEnd/>
          </a:ln>
          <a:effectLst/>
        </p:spPr>
      </p:pic>
      <p:pic>
        <p:nvPicPr>
          <p:cNvPr id="272391" name="Picture 7"/>
          <p:cNvPicPr>
            <a:picLocks noChangeAspect="1" noChangeArrowheads="1"/>
          </p:cNvPicPr>
          <p:nvPr/>
        </p:nvPicPr>
        <p:blipFill>
          <a:blip r:embed="rId4" cstate="print"/>
          <a:srcRect/>
          <a:stretch>
            <a:fillRect/>
          </a:stretch>
        </p:blipFill>
        <p:spPr bwMode="auto">
          <a:xfrm>
            <a:off x="173038" y="381000"/>
            <a:ext cx="5694362" cy="5541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noFill/>
          <a:ln/>
        </p:spPr>
        <p:txBody>
          <a:bodyPr/>
          <a:lstStyle/>
          <a:p>
            <a:r>
              <a:rPr lang="en-US" sz="4000"/>
              <a:t>ATMS 316- NW Flow Snowfall</a:t>
            </a:r>
          </a:p>
        </p:txBody>
      </p:sp>
      <p:sp>
        <p:nvSpPr>
          <p:cNvPr id="274435" name="Rectangle 3"/>
          <p:cNvSpPr>
            <a:spLocks noGrp="1" noChangeArrowheads="1"/>
          </p:cNvSpPr>
          <p:nvPr>
            <p:ph type="body" idx="1"/>
          </p:nvPr>
        </p:nvSpPr>
        <p:spPr>
          <a:xfrm>
            <a:off x="4191000" y="1676400"/>
            <a:ext cx="4800600" cy="4953000"/>
          </a:xfrm>
          <a:noFill/>
          <a:ln/>
        </p:spPr>
        <p:txBody>
          <a:bodyPr/>
          <a:lstStyle/>
          <a:p>
            <a:pPr>
              <a:lnSpc>
                <a:spcPct val="90000"/>
              </a:lnSpc>
            </a:pPr>
            <a:r>
              <a:rPr lang="en-US" sz="2800" dirty="0">
                <a:latin typeface="+mj-lt"/>
              </a:rPr>
              <a:t>Results</a:t>
            </a:r>
          </a:p>
          <a:p>
            <a:pPr lvl="1">
              <a:lnSpc>
                <a:spcPct val="90000"/>
              </a:lnSpc>
            </a:pPr>
            <a:r>
              <a:rPr lang="en-US" sz="2400" dirty="0">
                <a:latin typeface="+mj-lt"/>
              </a:rPr>
              <a:t>a well-mixed PBL from the surface to the 850-hPa level</a:t>
            </a:r>
          </a:p>
          <a:p>
            <a:pPr lvl="1">
              <a:lnSpc>
                <a:spcPct val="90000"/>
              </a:lnSpc>
            </a:pPr>
            <a:r>
              <a:rPr lang="en-US" sz="2400" dirty="0">
                <a:latin typeface="+mj-lt"/>
              </a:rPr>
              <a:t>vapor mixing ratios exceeding 1.4 g kg</a:t>
            </a:r>
            <a:r>
              <a:rPr lang="en-US" sz="2400" baseline="30000" dirty="0">
                <a:latin typeface="+mj-lt"/>
              </a:rPr>
              <a:t>-1</a:t>
            </a:r>
            <a:r>
              <a:rPr lang="en-US" sz="2400" dirty="0">
                <a:latin typeface="+mj-lt"/>
              </a:rPr>
              <a:t> are confined to a shallow layer below the 850-hPa level</a:t>
            </a:r>
          </a:p>
          <a:p>
            <a:pPr lvl="1">
              <a:lnSpc>
                <a:spcPct val="90000"/>
              </a:lnSpc>
            </a:pPr>
            <a:r>
              <a:rPr lang="en-US" sz="2400" dirty="0">
                <a:latin typeface="+mj-lt"/>
              </a:rPr>
              <a:t>moist layer is capped by a stable layer associated with large-scale subsidence</a:t>
            </a:r>
          </a:p>
          <a:p>
            <a:pPr lvl="1">
              <a:lnSpc>
                <a:spcPct val="90000"/>
              </a:lnSpc>
            </a:pPr>
            <a:r>
              <a:rPr lang="en-US" sz="2400" dirty="0">
                <a:latin typeface="+mj-lt"/>
              </a:rPr>
              <a:t>nearly unidirectional northwesterly flow is evident from near the ground through the 100-hPa level</a:t>
            </a:r>
          </a:p>
        </p:txBody>
      </p:sp>
      <p:pic>
        <p:nvPicPr>
          <p:cNvPr id="274436" name="Picture 4"/>
          <p:cNvPicPr>
            <a:picLocks noChangeAspect="1" noChangeArrowheads="1"/>
          </p:cNvPicPr>
          <p:nvPr/>
        </p:nvPicPr>
        <p:blipFill>
          <a:blip r:embed="rId3" cstate="print"/>
          <a:srcRect/>
          <a:stretch>
            <a:fillRect/>
          </a:stretch>
        </p:blipFill>
        <p:spPr bwMode="auto">
          <a:xfrm>
            <a:off x="152400" y="1447800"/>
            <a:ext cx="4060825"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noFill/>
          <a:ln/>
        </p:spPr>
        <p:txBody>
          <a:bodyPr/>
          <a:lstStyle/>
          <a:p>
            <a:r>
              <a:rPr lang="en-US" sz="4000"/>
              <a:t>ATMS 316- NW Flow Snowfall</a:t>
            </a:r>
          </a:p>
        </p:txBody>
      </p:sp>
      <p:sp>
        <p:nvSpPr>
          <p:cNvPr id="276483" name="Rectangle 3"/>
          <p:cNvSpPr>
            <a:spLocks noGrp="1" noChangeArrowheads="1"/>
          </p:cNvSpPr>
          <p:nvPr>
            <p:ph type="body" idx="1"/>
          </p:nvPr>
        </p:nvSpPr>
        <p:spPr>
          <a:xfrm>
            <a:off x="5486400" y="1981200"/>
            <a:ext cx="3505200" cy="4648200"/>
          </a:xfrm>
          <a:noFill/>
          <a:ln/>
        </p:spPr>
        <p:txBody>
          <a:bodyPr/>
          <a:lstStyle/>
          <a:p>
            <a:r>
              <a:rPr lang="en-US"/>
              <a:t>Results</a:t>
            </a:r>
          </a:p>
        </p:txBody>
      </p:sp>
      <p:pic>
        <p:nvPicPr>
          <p:cNvPr id="276486" name="Picture 6"/>
          <p:cNvPicPr>
            <a:picLocks noChangeAspect="1" noChangeArrowheads="1"/>
          </p:cNvPicPr>
          <p:nvPr/>
        </p:nvPicPr>
        <p:blipFill>
          <a:blip r:embed="rId3" cstate="print"/>
          <a:srcRect/>
          <a:stretch>
            <a:fillRect/>
          </a:stretch>
        </p:blipFill>
        <p:spPr bwMode="auto">
          <a:xfrm>
            <a:off x="554038" y="323850"/>
            <a:ext cx="8035925" cy="6202363"/>
          </a:xfrm>
          <a:prstGeom prst="rect">
            <a:avLst/>
          </a:prstGeom>
          <a:noFill/>
          <a:ln w="9525">
            <a:noFill/>
            <a:miter lim="800000"/>
            <a:headEnd/>
            <a:tailEnd/>
          </a:ln>
          <a:effectLst/>
        </p:spPr>
      </p:pic>
      <p:pic>
        <p:nvPicPr>
          <p:cNvPr id="276487" name="Picture 7"/>
          <p:cNvPicPr>
            <a:picLocks noChangeAspect="1" noChangeArrowheads="1"/>
          </p:cNvPicPr>
          <p:nvPr/>
        </p:nvPicPr>
        <p:blipFill>
          <a:blip r:embed="rId4" cstate="print"/>
          <a:srcRect/>
          <a:stretch>
            <a:fillRect/>
          </a:stretch>
        </p:blipFill>
        <p:spPr bwMode="auto">
          <a:xfrm>
            <a:off x="411163" y="198438"/>
            <a:ext cx="8199437" cy="52117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noFill/>
          <a:ln/>
        </p:spPr>
        <p:txBody>
          <a:bodyPr/>
          <a:lstStyle/>
          <a:p>
            <a:r>
              <a:rPr lang="en-US" sz="4000"/>
              <a:t>ATMS 316- NW Flow Snowfall</a:t>
            </a:r>
          </a:p>
        </p:txBody>
      </p:sp>
      <p:sp>
        <p:nvSpPr>
          <p:cNvPr id="278531"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78535" name="Picture 7"/>
          <p:cNvPicPr>
            <a:picLocks noChangeAspect="1" noChangeArrowheads="1"/>
          </p:cNvPicPr>
          <p:nvPr/>
        </p:nvPicPr>
        <p:blipFill>
          <a:blip r:embed="rId3" cstate="print"/>
          <a:srcRect/>
          <a:stretch>
            <a:fillRect/>
          </a:stretch>
        </p:blipFill>
        <p:spPr bwMode="auto">
          <a:xfrm>
            <a:off x="879475" y="1071563"/>
            <a:ext cx="7383463" cy="4708525"/>
          </a:xfrm>
          <a:prstGeom prst="rect">
            <a:avLst/>
          </a:prstGeom>
          <a:noFill/>
          <a:ln w="9525">
            <a:noFill/>
            <a:miter lim="800000"/>
            <a:headEnd/>
            <a:tailEnd/>
          </a:ln>
          <a:effectLst/>
        </p:spPr>
      </p:pic>
      <p:pic>
        <p:nvPicPr>
          <p:cNvPr id="278536" name="Picture 8"/>
          <p:cNvPicPr>
            <a:picLocks noChangeAspect="1" noChangeArrowheads="1"/>
          </p:cNvPicPr>
          <p:nvPr/>
        </p:nvPicPr>
        <p:blipFill>
          <a:blip r:embed="rId4" cstate="print"/>
          <a:srcRect/>
          <a:stretch>
            <a:fillRect/>
          </a:stretch>
        </p:blipFill>
        <p:spPr bwMode="auto">
          <a:xfrm>
            <a:off x="603250" y="5768975"/>
            <a:ext cx="7935913" cy="108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noFill/>
          <a:ln/>
        </p:spPr>
        <p:txBody>
          <a:bodyPr/>
          <a:lstStyle/>
          <a:p>
            <a:r>
              <a:rPr lang="en-US" sz="4000"/>
              <a:t>ATMS 316- NW Flow Snowfall</a:t>
            </a:r>
          </a:p>
        </p:txBody>
      </p:sp>
      <p:sp>
        <p:nvSpPr>
          <p:cNvPr id="280579"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80581" name="Picture 5"/>
          <p:cNvPicPr>
            <a:picLocks noChangeAspect="1" noChangeArrowheads="1"/>
          </p:cNvPicPr>
          <p:nvPr/>
        </p:nvPicPr>
        <p:blipFill>
          <a:blip r:embed="rId3" cstate="print"/>
          <a:srcRect/>
          <a:stretch>
            <a:fillRect/>
          </a:stretch>
        </p:blipFill>
        <p:spPr bwMode="auto">
          <a:xfrm>
            <a:off x="862013" y="1082675"/>
            <a:ext cx="7418387" cy="4686300"/>
          </a:xfrm>
          <a:prstGeom prst="rect">
            <a:avLst/>
          </a:prstGeom>
          <a:noFill/>
          <a:ln w="9525">
            <a:noFill/>
            <a:miter lim="800000"/>
            <a:headEnd/>
            <a:tailEnd/>
          </a:ln>
          <a:effectLst/>
        </p:spPr>
      </p:pic>
      <p:pic>
        <p:nvPicPr>
          <p:cNvPr id="280582" name="Picture 6"/>
          <p:cNvPicPr>
            <a:picLocks noChangeAspect="1" noChangeArrowheads="1"/>
          </p:cNvPicPr>
          <p:nvPr/>
        </p:nvPicPr>
        <p:blipFill>
          <a:blip r:embed="rId4" cstate="print"/>
          <a:srcRect/>
          <a:stretch>
            <a:fillRect/>
          </a:stretch>
        </p:blipFill>
        <p:spPr bwMode="auto">
          <a:xfrm>
            <a:off x="603250" y="5762625"/>
            <a:ext cx="7935913" cy="108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noFill/>
          <a:ln/>
        </p:spPr>
        <p:txBody>
          <a:bodyPr/>
          <a:lstStyle/>
          <a:p>
            <a:r>
              <a:rPr lang="en-US" sz="4000"/>
              <a:t>ATMS 316- NW Flow Snowfall</a:t>
            </a:r>
          </a:p>
        </p:txBody>
      </p:sp>
      <p:sp>
        <p:nvSpPr>
          <p:cNvPr id="282627"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82629" name="Picture 5"/>
          <p:cNvPicPr>
            <a:picLocks noChangeAspect="1" noChangeArrowheads="1"/>
          </p:cNvPicPr>
          <p:nvPr/>
        </p:nvPicPr>
        <p:blipFill>
          <a:blip r:embed="rId3" cstate="print"/>
          <a:srcRect/>
          <a:stretch>
            <a:fillRect/>
          </a:stretch>
        </p:blipFill>
        <p:spPr bwMode="auto">
          <a:xfrm>
            <a:off x="857250" y="1058863"/>
            <a:ext cx="7429500" cy="4732337"/>
          </a:xfrm>
          <a:prstGeom prst="rect">
            <a:avLst/>
          </a:prstGeom>
          <a:noFill/>
          <a:ln w="9525">
            <a:noFill/>
            <a:miter lim="800000"/>
            <a:headEnd/>
            <a:tailEnd/>
          </a:ln>
          <a:effectLst/>
        </p:spPr>
      </p:pic>
      <p:pic>
        <p:nvPicPr>
          <p:cNvPr id="282630" name="Picture 6"/>
          <p:cNvPicPr>
            <a:picLocks noChangeAspect="1" noChangeArrowheads="1"/>
          </p:cNvPicPr>
          <p:nvPr/>
        </p:nvPicPr>
        <p:blipFill>
          <a:blip r:embed="rId4" cstate="print"/>
          <a:srcRect/>
          <a:stretch>
            <a:fillRect/>
          </a:stretch>
        </p:blipFill>
        <p:spPr bwMode="auto">
          <a:xfrm>
            <a:off x="603250" y="5762625"/>
            <a:ext cx="7935913" cy="108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noFill/>
          <a:ln/>
        </p:spPr>
        <p:txBody>
          <a:bodyPr/>
          <a:lstStyle/>
          <a:p>
            <a:r>
              <a:rPr lang="en-US" sz="4000"/>
              <a:t>ATMS 316- NW Flow Snowfall</a:t>
            </a:r>
          </a:p>
        </p:txBody>
      </p:sp>
      <p:sp>
        <p:nvSpPr>
          <p:cNvPr id="284675"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84677" name="Picture 5"/>
          <p:cNvPicPr>
            <a:picLocks noChangeAspect="1" noChangeArrowheads="1"/>
          </p:cNvPicPr>
          <p:nvPr/>
        </p:nvPicPr>
        <p:blipFill>
          <a:blip r:embed="rId3" cstate="print"/>
          <a:srcRect/>
          <a:stretch>
            <a:fillRect/>
          </a:stretch>
        </p:blipFill>
        <p:spPr bwMode="auto">
          <a:xfrm>
            <a:off x="862013" y="1058863"/>
            <a:ext cx="7418387" cy="4732337"/>
          </a:xfrm>
          <a:prstGeom prst="rect">
            <a:avLst/>
          </a:prstGeom>
          <a:noFill/>
          <a:ln w="9525">
            <a:noFill/>
            <a:miter lim="800000"/>
            <a:headEnd/>
            <a:tailEnd/>
          </a:ln>
          <a:effectLst/>
        </p:spPr>
      </p:pic>
      <p:pic>
        <p:nvPicPr>
          <p:cNvPr id="284678" name="Picture 6"/>
          <p:cNvPicPr>
            <a:picLocks noChangeAspect="1" noChangeArrowheads="1"/>
          </p:cNvPicPr>
          <p:nvPr/>
        </p:nvPicPr>
        <p:blipFill>
          <a:blip r:embed="rId4" cstate="print"/>
          <a:srcRect/>
          <a:stretch>
            <a:fillRect/>
          </a:stretch>
        </p:blipFill>
        <p:spPr bwMode="auto">
          <a:xfrm>
            <a:off x="603250" y="5762625"/>
            <a:ext cx="7935913" cy="108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noFill/>
          <a:ln/>
        </p:spPr>
        <p:txBody>
          <a:bodyPr/>
          <a:lstStyle/>
          <a:p>
            <a:r>
              <a:rPr lang="en-US" sz="4000"/>
              <a:t>ATMS 316- NW Flow Snowfall</a:t>
            </a:r>
          </a:p>
        </p:txBody>
      </p:sp>
      <p:sp>
        <p:nvSpPr>
          <p:cNvPr id="286723" name="Rectangle 3"/>
          <p:cNvSpPr>
            <a:spLocks noGrp="1" noChangeArrowheads="1"/>
          </p:cNvSpPr>
          <p:nvPr>
            <p:ph type="body" idx="1"/>
          </p:nvPr>
        </p:nvSpPr>
        <p:spPr>
          <a:xfrm>
            <a:off x="4876800" y="1524000"/>
            <a:ext cx="4114800" cy="5105400"/>
          </a:xfrm>
          <a:noFill/>
          <a:ln/>
        </p:spPr>
        <p:txBody>
          <a:bodyPr/>
          <a:lstStyle/>
          <a:p>
            <a:r>
              <a:rPr lang="en-US" dirty="0"/>
              <a:t>Results</a:t>
            </a:r>
          </a:p>
          <a:p>
            <a:pPr lvl="1"/>
            <a:r>
              <a:rPr lang="en-US" dirty="0"/>
              <a:t>1800 UTC; bands have reached NW corner of domain, aligned along mean wind and shear vector directions</a:t>
            </a:r>
          </a:p>
          <a:p>
            <a:pPr lvl="1"/>
            <a:r>
              <a:rPr lang="en-US" dirty="0"/>
              <a:t>2100 UTC; transverse and longitudinally oriented convection bands cover domain</a:t>
            </a:r>
          </a:p>
        </p:txBody>
      </p:sp>
      <p:pic>
        <p:nvPicPr>
          <p:cNvPr id="286724" name="Picture 4"/>
          <p:cNvPicPr>
            <a:picLocks noChangeAspect="1" noChangeArrowheads="1"/>
          </p:cNvPicPr>
          <p:nvPr/>
        </p:nvPicPr>
        <p:blipFill>
          <a:blip r:embed="rId3" cstate="print"/>
          <a:srcRect/>
          <a:stretch>
            <a:fillRect/>
          </a:stretch>
        </p:blipFill>
        <p:spPr bwMode="auto">
          <a:xfrm>
            <a:off x="76200" y="1447800"/>
            <a:ext cx="4572000" cy="3529013"/>
          </a:xfrm>
          <a:prstGeom prst="rect">
            <a:avLst/>
          </a:prstGeom>
          <a:noFill/>
          <a:ln w="9525">
            <a:noFill/>
            <a:miter lim="800000"/>
            <a:headEnd/>
            <a:tailEnd/>
          </a:ln>
          <a:effectLst/>
        </p:spPr>
      </p:pic>
      <p:sp>
        <p:nvSpPr>
          <p:cNvPr id="286726" name="Text Box 6"/>
          <p:cNvSpPr txBox="1">
            <a:spLocks noChangeArrowheads="1"/>
          </p:cNvSpPr>
          <p:nvPr/>
        </p:nvSpPr>
        <p:spPr bwMode="auto">
          <a:xfrm>
            <a:off x="228600" y="5356225"/>
            <a:ext cx="4206875" cy="1196975"/>
          </a:xfrm>
          <a:prstGeom prst="rect">
            <a:avLst/>
          </a:prstGeom>
          <a:noFill/>
          <a:ln w="9525">
            <a:solidFill>
              <a:schemeClr val="tx1"/>
            </a:solidFill>
            <a:miter lim="800000"/>
            <a:headEnd/>
            <a:tailEnd/>
          </a:ln>
          <a:effectLst/>
        </p:spPr>
        <p:txBody>
          <a:bodyPr>
            <a:spAutoFit/>
          </a:bodyPr>
          <a:lstStyle/>
          <a:p>
            <a:r>
              <a:rPr lang="en-US" dirty="0"/>
              <a:t>Sunset occurs at 2217 UTC 6 December, PBL cools after sunset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noFill/>
          <a:ln/>
        </p:spPr>
        <p:txBody>
          <a:bodyPr/>
          <a:lstStyle/>
          <a:p>
            <a:r>
              <a:rPr lang="en-US" sz="4000"/>
              <a:t>ATMS 316- NW Flow Snowfall</a:t>
            </a:r>
          </a:p>
        </p:txBody>
      </p:sp>
      <p:sp>
        <p:nvSpPr>
          <p:cNvPr id="327683" name="Rectangle 3"/>
          <p:cNvSpPr>
            <a:spLocks noGrp="1" noChangeArrowheads="1"/>
          </p:cNvSpPr>
          <p:nvPr>
            <p:ph type="body" idx="1"/>
          </p:nvPr>
        </p:nvSpPr>
        <p:spPr>
          <a:xfrm>
            <a:off x="4876800" y="1524000"/>
            <a:ext cx="4114800" cy="5105400"/>
          </a:xfrm>
          <a:noFill/>
          <a:ln/>
        </p:spPr>
        <p:txBody>
          <a:bodyPr/>
          <a:lstStyle/>
          <a:p>
            <a:pPr>
              <a:lnSpc>
                <a:spcPct val="90000"/>
              </a:lnSpc>
            </a:pPr>
            <a:r>
              <a:rPr lang="en-US" dirty="0"/>
              <a:t>Results</a:t>
            </a:r>
          </a:p>
          <a:p>
            <a:pPr lvl="1">
              <a:lnSpc>
                <a:spcPct val="90000"/>
              </a:lnSpc>
            </a:pPr>
            <a:r>
              <a:rPr lang="en-US" dirty="0"/>
              <a:t>0000 UTC; bands have shifted to </a:t>
            </a:r>
            <a:r>
              <a:rPr lang="en-US" dirty="0" err="1"/>
              <a:t>mtns</a:t>
            </a:r>
            <a:r>
              <a:rPr lang="en-US" dirty="0"/>
              <a:t> along TN/NC border, large band near Max Patch</a:t>
            </a:r>
          </a:p>
          <a:p>
            <a:pPr lvl="1">
              <a:lnSpc>
                <a:spcPct val="90000"/>
              </a:lnSpc>
            </a:pPr>
            <a:r>
              <a:rPr lang="en-US" dirty="0"/>
              <a:t>0300 UTC; banding becomes more localized, Max Patch band 15 km NE of observed dominant band</a:t>
            </a:r>
            <a:r>
              <a:rPr lang="en-US" sz="2400" dirty="0"/>
              <a:t> (</a:t>
            </a:r>
            <a:r>
              <a:rPr lang="en-US" sz="2000" dirty="0"/>
              <a:t>KMRX NEXRAD</a:t>
            </a:r>
            <a:r>
              <a:rPr lang="en-US" sz="2400" dirty="0"/>
              <a:t>)</a:t>
            </a:r>
          </a:p>
        </p:txBody>
      </p:sp>
      <p:pic>
        <p:nvPicPr>
          <p:cNvPr id="327684" name="Picture 4"/>
          <p:cNvPicPr>
            <a:picLocks noChangeAspect="1" noChangeArrowheads="1"/>
          </p:cNvPicPr>
          <p:nvPr/>
        </p:nvPicPr>
        <p:blipFill>
          <a:blip r:embed="rId3" cstate="print"/>
          <a:srcRect/>
          <a:stretch>
            <a:fillRect/>
          </a:stretch>
        </p:blipFill>
        <p:spPr bwMode="auto">
          <a:xfrm>
            <a:off x="76200" y="1447800"/>
            <a:ext cx="4572000" cy="3529013"/>
          </a:xfrm>
          <a:prstGeom prst="rect">
            <a:avLst/>
          </a:prstGeom>
          <a:noFill/>
          <a:ln w="9525">
            <a:noFill/>
            <a:miter lim="800000"/>
            <a:headEnd/>
            <a:tailEnd/>
          </a:ln>
          <a:effectLst/>
        </p:spPr>
      </p:pic>
      <p:sp>
        <p:nvSpPr>
          <p:cNvPr id="327685" name="Text Box 5"/>
          <p:cNvSpPr txBox="1">
            <a:spLocks noChangeArrowheads="1"/>
          </p:cNvSpPr>
          <p:nvPr/>
        </p:nvSpPr>
        <p:spPr bwMode="auto">
          <a:xfrm>
            <a:off x="228600" y="5356225"/>
            <a:ext cx="4206875" cy="1196975"/>
          </a:xfrm>
          <a:prstGeom prst="rect">
            <a:avLst/>
          </a:prstGeom>
          <a:noFill/>
          <a:ln w="9525">
            <a:solidFill>
              <a:schemeClr val="tx1"/>
            </a:solidFill>
            <a:miter lim="800000"/>
            <a:headEnd/>
            <a:tailEnd/>
          </a:ln>
          <a:effectLst/>
        </p:spPr>
        <p:txBody>
          <a:bodyPr>
            <a:spAutoFit/>
          </a:bodyPr>
          <a:lstStyle/>
          <a:p>
            <a:r>
              <a:rPr lang="en-US" dirty="0"/>
              <a:t>500 </a:t>
            </a:r>
            <a:r>
              <a:rPr lang="en-US" dirty="0" err="1"/>
              <a:t>hPa</a:t>
            </a:r>
            <a:r>
              <a:rPr lang="en-US" dirty="0"/>
              <a:t> </a:t>
            </a:r>
            <a:r>
              <a:rPr lang="en-US" dirty="0" err="1"/>
              <a:t>vorticity</a:t>
            </a:r>
            <a:r>
              <a:rPr lang="en-US" dirty="0"/>
              <a:t> maximum has little or no influence on rising motion at 0000 and 0300 UTC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noFill/>
          <a:ln/>
        </p:spPr>
        <p:txBody>
          <a:bodyPr/>
          <a:lstStyle/>
          <a:p>
            <a:r>
              <a:rPr lang="en-US" sz="4000"/>
              <a:t>ATMS 316- NW Flow Snowfall</a:t>
            </a:r>
          </a:p>
        </p:txBody>
      </p:sp>
      <p:sp>
        <p:nvSpPr>
          <p:cNvPr id="288771" name="Rectangle 3"/>
          <p:cNvSpPr>
            <a:spLocks noGrp="1" noChangeArrowheads="1"/>
          </p:cNvSpPr>
          <p:nvPr>
            <p:ph type="body" idx="1"/>
          </p:nvPr>
        </p:nvSpPr>
        <p:spPr>
          <a:xfrm>
            <a:off x="5486400" y="1981200"/>
            <a:ext cx="3505200" cy="4648200"/>
          </a:xfrm>
          <a:noFill/>
          <a:ln/>
        </p:spPr>
        <p:txBody>
          <a:bodyPr/>
          <a:lstStyle/>
          <a:p>
            <a:r>
              <a:rPr lang="en-US" dirty="0"/>
              <a:t>Results</a:t>
            </a:r>
          </a:p>
          <a:p>
            <a:pPr lvl="1"/>
            <a:r>
              <a:rPr lang="en-US" dirty="0"/>
              <a:t>no Great Lakes “tap”</a:t>
            </a:r>
          </a:p>
          <a:p>
            <a:pPr lvl="1"/>
            <a:r>
              <a:rPr lang="en-US" dirty="0"/>
              <a:t>air parcels spend their entire journey within the PBL</a:t>
            </a:r>
          </a:p>
          <a:p>
            <a:pPr lvl="1"/>
            <a:r>
              <a:rPr lang="en-US" dirty="0"/>
              <a:t>850 </a:t>
            </a:r>
            <a:r>
              <a:rPr lang="en-US" dirty="0" err="1"/>
              <a:t>hPa</a:t>
            </a:r>
            <a:r>
              <a:rPr lang="en-US" dirty="0"/>
              <a:t> = mid-cloud band level</a:t>
            </a:r>
          </a:p>
        </p:txBody>
      </p:sp>
      <p:pic>
        <p:nvPicPr>
          <p:cNvPr id="288776" name="Picture 8"/>
          <p:cNvPicPr>
            <a:picLocks noChangeAspect="1" noChangeArrowheads="1"/>
          </p:cNvPicPr>
          <p:nvPr/>
        </p:nvPicPr>
        <p:blipFill>
          <a:blip r:embed="rId3" cstate="print"/>
          <a:srcRect/>
          <a:stretch>
            <a:fillRect/>
          </a:stretch>
        </p:blipFill>
        <p:spPr bwMode="auto">
          <a:xfrm>
            <a:off x="133350" y="217488"/>
            <a:ext cx="5505450" cy="6416675"/>
          </a:xfrm>
          <a:prstGeom prst="rect">
            <a:avLst/>
          </a:prstGeom>
          <a:noFill/>
          <a:ln w="9525">
            <a:noFill/>
            <a:miter lim="800000"/>
            <a:headEnd/>
            <a:tailEnd/>
          </a:ln>
          <a:effectLst/>
        </p:spPr>
      </p:pic>
      <p:pic>
        <p:nvPicPr>
          <p:cNvPr id="288777" name="Picture 9"/>
          <p:cNvPicPr>
            <a:picLocks noChangeAspect="1" noChangeArrowheads="1"/>
          </p:cNvPicPr>
          <p:nvPr/>
        </p:nvPicPr>
        <p:blipFill>
          <a:blip r:embed="rId4" cstate="print"/>
          <a:srcRect/>
          <a:stretch>
            <a:fillRect/>
          </a:stretch>
        </p:blipFill>
        <p:spPr bwMode="auto">
          <a:xfrm>
            <a:off x="0" y="76200"/>
            <a:ext cx="5694363" cy="5815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685800" y="1981200"/>
            <a:ext cx="5257800" cy="4648200"/>
          </a:xfrm>
        </p:spPr>
        <p:txBody>
          <a:bodyPr/>
          <a:lstStyle/>
          <a:p>
            <a:r>
              <a:rPr lang="en-US" dirty="0">
                <a:latin typeface="+mj-lt"/>
              </a:rPr>
              <a:t>Near-Term Effects of the Lower Atmosphere in Simulated Northwest Flow Snowfall Forced over the Southern Appalachians</a:t>
            </a:r>
          </a:p>
          <a:p>
            <a:pPr lvl="1"/>
            <a:r>
              <a:rPr lang="en-US" dirty="0"/>
              <a:t>Douglas K. Miller</a:t>
            </a:r>
          </a:p>
          <a:p>
            <a:pPr lvl="1"/>
            <a:r>
              <a:rPr lang="en-US" dirty="0"/>
              <a:t>Weather and Forecasting, October 2012</a:t>
            </a:r>
          </a:p>
          <a:p>
            <a:pPr lvl="1"/>
            <a:r>
              <a:rPr lang="en-US" dirty="0"/>
              <a:t>p. 1198-1216 </a:t>
            </a:r>
          </a:p>
        </p:txBody>
      </p:sp>
      <p:sp>
        <p:nvSpPr>
          <p:cNvPr id="107523" name="Rectangle 3"/>
          <p:cNvSpPr>
            <a:spLocks noGrp="1" noChangeArrowheads="1"/>
          </p:cNvSpPr>
          <p:nvPr>
            <p:ph type="title"/>
          </p:nvPr>
        </p:nvSpPr>
        <p:spPr>
          <a:noFill/>
          <a:ln/>
        </p:spPr>
        <p:txBody>
          <a:bodyPr/>
          <a:lstStyle/>
          <a:p>
            <a:r>
              <a:rPr lang="en-US" sz="4000"/>
              <a:t>ATMS 316- NW Flow Snowfall</a:t>
            </a:r>
          </a:p>
        </p:txBody>
      </p:sp>
      <p:pic>
        <p:nvPicPr>
          <p:cNvPr id="107525" name="Picture 5"/>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noFill/>
          <a:ln/>
        </p:spPr>
        <p:txBody>
          <a:bodyPr/>
          <a:lstStyle/>
          <a:p>
            <a:r>
              <a:rPr lang="en-US" sz="4000"/>
              <a:t>ATMS 316- NW Flow Snowfall</a:t>
            </a:r>
          </a:p>
        </p:txBody>
      </p:sp>
      <p:sp>
        <p:nvSpPr>
          <p:cNvPr id="315395" name="Rectangle 3"/>
          <p:cNvSpPr>
            <a:spLocks noGrp="1" noChangeArrowheads="1"/>
          </p:cNvSpPr>
          <p:nvPr>
            <p:ph type="body" idx="1"/>
          </p:nvPr>
        </p:nvSpPr>
        <p:spPr>
          <a:xfrm>
            <a:off x="4572000" y="1600200"/>
            <a:ext cx="4419600" cy="5105400"/>
          </a:xfrm>
          <a:noFill/>
          <a:ln/>
        </p:spPr>
        <p:txBody>
          <a:bodyPr/>
          <a:lstStyle/>
          <a:p>
            <a:pPr>
              <a:lnSpc>
                <a:spcPct val="90000"/>
              </a:lnSpc>
            </a:pPr>
            <a:r>
              <a:rPr lang="en-US" sz="2800" dirty="0">
                <a:latin typeface="+mj-lt"/>
              </a:rPr>
              <a:t>Results</a:t>
            </a:r>
          </a:p>
          <a:p>
            <a:pPr lvl="1">
              <a:lnSpc>
                <a:spcPct val="90000"/>
              </a:lnSpc>
            </a:pPr>
            <a:r>
              <a:rPr lang="en-US" sz="2400" dirty="0">
                <a:latin typeface="+mj-lt"/>
              </a:rPr>
              <a:t>Periodic vertical motion evident downstream of Cumberland Plateau</a:t>
            </a:r>
          </a:p>
          <a:p>
            <a:pPr lvl="2">
              <a:lnSpc>
                <a:spcPct val="90000"/>
              </a:lnSpc>
            </a:pPr>
            <a:r>
              <a:rPr lang="en-US" sz="2000" dirty="0">
                <a:latin typeface="+mj-lt"/>
              </a:rPr>
              <a:t>transverse waves</a:t>
            </a:r>
          </a:p>
          <a:p>
            <a:pPr lvl="1">
              <a:lnSpc>
                <a:spcPct val="90000"/>
              </a:lnSpc>
            </a:pPr>
            <a:r>
              <a:rPr lang="en-US" sz="2400" dirty="0">
                <a:latin typeface="+mj-lt"/>
              </a:rPr>
              <a:t>Calculations confirm transverse waves are trapped or resonant lee waves (later this semester)</a:t>
            </a:r>
          </a:p>
          <a:p>
            <a:pPr lvl="1">
              <a:lnSpc>
                <a:spcPct val="90000"/>
              </a:lnSpc>
            </a:pPr>
            <a:r>
              <a:rPr lang="en-US" sz="2400" dirty="0">
                <a:latin typeface="+mj-lt"/>
              </a:rPr>
              <a:t>Cloud top corresponds to the bottom of the inversion layer; cloud is entirely contained in the conditionally unstable PBL</a:t>
            </a:r>
          </a:p>
        </p:txBody>
      </p:sp>
      <p:pic>
        <p:nvPicPr>
          <p:cNvPr id="315398" name="Picture 6"/>
          <p:cNvPicPr>
            <a:picLocks noChangeAspect="1" noChangeArrowheads="1"/>
          </p:cNvPicPr>
          <p:nvPr/>
        </p:nvPicPr>
        <p:blipFill>
          <a:blip r:embed="rId3" cstate="print"/>
          <a:srcRect/>
          <a:stretch>
            <a:fillRect/>
          </a:stretch>
        </p:blipFill>
        <p:spPr bwMode="auto">
          <a:xfrm>
            <a:off x="152400" y="477838"/>
            <a:ext cx="3986213" cy="6151562"/>
          </a:xfrm>
          <a:prstGeom prst="rect">
            <a:avLst/>
          </a:prstGeom>
          <a:noFill/>
          <a:ln w="9525">
            <a:noFill/>
            <a:miter lim="800000"/>
            <a:headEnd/>
            <a:tailEnd/>
          </a:ln>
          <a:effectLst/>
        </p:spPr>
      </p:pic>
      <p:pic>
        <p:nvPicPr>
          <p:cNvPr id="315399" name="Picture 7"/>
          <p:cNvPicPr>
            <a:picLocks noChangeAspect="1" noChangeArrowheads="1"/>
          </p:cNvPicPr>
          <p:nvPr/>
        </p:nvPicPr>
        <p:blipFill>
          <a:blip r:embed="rId4" cstate="print"/>
          <a:srcRect/>
          <a:stretch>
            <a:fillRect/>
          </a:stretch>
        </p:blipFill>
        <p:spPr bwMode="auto">
          <a:xfrm>
            <a:off x="196850" y="352425"/>
            <a:ext cx="3994150" cy="4829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noFill/>
          <a:ln/>
        </p:spPr>
        <p:txBody>
          <a:bodyPr/>
          <a:lstStyle/>
          <a:p>
            <a:r>
              <a:rPr lang="en-US" sz="4000"/>
              <a:t>ATMS 316- NW Flow Snowfall</a:t>
            </a:r>
          </a:p>
        </p:txBody>
      </p:sp>
      <p:sp>
        <p:nvSpPr>
          <p:cNvPr id="313347" name="Rectangle 3"/>
          <p:cNvSpPr>
            <a:spLocks noGrp="1" noChangeArrowheads="1"/>
          </p:cNvSpPr>
          <p:nvPr>
            <p:ph type="body" idx="1"/>
          </p:nvPr>
        </p:nvSpPr>
        <p:spPr>
          <a:xfrm>
            <a:off x="5486400" y="1981200"/>
            <a:ext cx="3505200" cy="4648200"/>
          </a:xfrm>
          <a:noFill/>
          <a:ln/>
        </p:spPr>
        <p:txBody>
          <a:bodyPr/>
          <a:lstStyle/>
          <a:p>
            <a:r>
              <a:rPr lang="en-US"/>
              <a:t>Results</a:t>
            </a:r>
          </a:p>
        </p:txBody>
      </p:sp>
      <p:pic>
        <p:nvPicPr>
          <p:cNvPr id="313348" name="Picture 4"/>
          <p:cNvPicPr>
            <a:picLocks noChangeAspect="1" noChangeArrowheads="1"/>
          </p:cNvPicPr>
          <p:nvPr/>
        </p:nvPicPr>
        <p:blipFill>
          <a:blip r:embed="rId3" cstate="print"/>
          <a:srcRect/>
          <a:stretch>
            <a:fillRect/>
          </a:stretch>
        </p:blipFill>
        <p:spPr bwMode="auto">
          <a:xfrm>
            <a:off x="603250" y="400050"/>
            <a:ext cx="7935913" cy="6049963"/>
          </a:xfrm>
          <a:prstGeom prst="rect">
            <a:avLst/>
          </a:prstGeom>
          <a:noFill/>
          <a:ln w="9525">
            <a:noFill/>
            <a:miter lim="800000"/>
            <a:headEnd/>
            <a:tailEnd/>
          </a:ln>
          <a:effectLst/>
        </p:spPr>
      </p:pic>
      <p:pic>
        <p:nvPicPr>
          <p:cNvPr id="313349" name="Picture 5"/>
          <p:cNvPicPr>
            <a:picLocks noChangeAspect="1" noChangeArrowheads="1"/>
          </p:cNvPicPr>
          <p:nvPr/>
        </p:nvPicPr>
        <p:blipFill>
          <a:blip r:embed="rId4" cstate="print"/>
          <a:srcRect/>
          <a:stretch>
            <a:fillRect/>
          </a:stretch>
        </p:blipFill>
        <p:spPr bwMode="auto">
          <a:xfrm>
            <a:off x="487363" y="312738"/>
            <a:ext cx="8199437" cy="5097462"/>
          </a:xfrm>
          <a:prstGeom prst="rect">
            <a:avLst/>
          </a:prstGeom>
          <a:noFill/>
          <a:ln w="9525">
            <a:noFill/>
            <a:miter lim="800000"/>
            <a:headEnd/>
            <a:tailEnd/>
          </a:ln>
          <a:effectLst/>
        </p:spPr>
      </p:pic>
      <p:sp>
        <p:nvSpPr>
          <p:cNvPr id="313350" name="Text Box 6"/>
          <p:cNvSpPr txBox="1">
            <a:spLocks noChangeArrowheads="1"/>
          </p:cNvSpPr>
          <p:nvPr/>
        </p:nvSpPr>
        <p:spPr bwMode="auto">
          <a:xfrm>
            <a:off x="8324850" y="609600"/>
            <a:ext cx="742950" cy="4622800"/>
          </a:xfrm>
          <a:prstGeom prst="rect">
            <a:avLst/>
          </a:prstGeom>
          <a:solidFill>
            <a:schemeClr val="bg1"/>
          </a:solidFill>
          <a:ln w="9525">
            <a:solidFill>
              <a:srgbClr val="FF0000"/>
            </a:solidFill>
            <a:miter lim="800000"/>
            <a:headEnd/>
            <a:tailEnd/>
          </a:ln>
          <a:effectLst/>
        </p:spPr>
        <p:txBody>
          <a:bodyPr vert="eaVert" wrap="none">
            <a:spAutoFit/>
          </a:bodyPr>
          <a:lstStyle/>
          <a:p>
            <a:r>
              <a:rPr lang="en-US" sz="3600" dirty="0"/>
              <a:t>Surface SH Experiments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noFill/>
          <a:ln/>
        </p:spPr>
        <p:txBody>
          <a:bodyPr/>
          <a:lstStyle/>
          <a:p>
            <a:r>
              <a:rPr lang="en-US" sz="4000"/>
              <a:t>ATMS 316- NW Flow Snowfall</a:t>
            </a:r>
          </a:p>
        </p:txBody>
      </p:sp>
      <p:sp>
        <p:nvSpPr>
          <p:cNvPr id="290819"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90822" name="Picture 6"/>
          <p:cNvPicPr>
            <a:picLocks noChangeAspect="1" noChangeArrowheads="1"/>
          </p:cNvPicPr>
          <p:nvPr/>
        </p:nvPicPr>
        <p:blipFill>
          <a:blip r:embed="rId3" cstate="print"/>
          <a:srcRect/>
          <a:stretch>
            <a:fillRect/>
          </a:stretch>
        </p:blipFill>
        <p:spPr bwMode="auto">
          <a:xfrm>
            <a:off x="152400" y="381000"/>
            <a:ext cx="8812213" cy="5454650"/>
          </a:xfrm>
          <a:prstGeom prst="rect">
            <a:avLst/>
          </a:prstGeom>
          <a:noFill/>
          <a:ln w="9525">
            <a:noFill/>
            <a:miter lim="800000"/>
            <a:headEnd/>
            <a:tailEnd/>
          </a:ln>
          <a:effectLst/>
        </p:spPr>
      </p:pic>
      <p:pic>
        <p:nvPicPr>
          <p:cNvPr id="290823" name="Picture 7"/>
          <p:cNvPicPr>
            <a:picLocks noChangeAspect="1" noChangeArrowheads="1"/>
          </p:cNvPicPr>
          <p:nvPr/>
        </p:nvPicPr>
        <p:blipFill>
          <a:blip r:embed="rId4" cstate="print"/>
          <a:srcRect/>
          <a:stretch>
            <a:fillRect/>
          </a:stretch>
        </p:blipFill>
        <p:spPr bwMode="auto">
          <a:xfrm>
            <a:off x="577850" y="5807075"/>
            <a:ext cx="7986713" cy="1050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noFill/>
          <a:ln/>
        </p:spPr>
        <p:txBody>
          <a:bodyPr/>
          <a:lstStyle/>
          <a:p>
            <a:r>
              <a:rPr lang="en-US" sz="4000"/>
              <a:t>ATMS 316- NW Flow Snowfall</a:t>
            </a:r>
          </a:p>
        </p:txBody>
      </p:sp>
      <p:sp>
        <p:nvSpPr>
          <p:cNvPr id="294915"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94917" name="Picture 5"/>
          <p:cNvPicPr>
            <a:picLocks noChangeAspect="1" noChangeArrowheads="1"/>
          </p:cNvPicPr>
          <p:nvPr/>
        </p:nvPicPr>
        <p:blipFill>
          <a:blip r:embed="rId3" cstate="print"/>
          <a:srcRect/>
          <a:stretch>
            <a:fillRect/>
          </a:stretch>
        </p:blipFill>
        <p:spPr bwMode="auto">
          <a:xfrm>
            <a:off x="577850" y="5807075"/>
            <a:ext cx="7986713" cy="1050925"/>
          </a:xfrm>
          <a:prstGeom prst="rect">
            <a:avLst/>
          </a:prstGeom>
          <a:noFill/>
          <a:ln w="9525">
            <a:noFill/>
            <a:miter lim="800000"/>
            <a:headEnd/>
            <a:tailEnd/>
          </a:ln>
          <a:effectLst/>
        </p:spPr>
      </p:pic>
      <p:pic>
        <p:nvPicPr>
          <p:cNvPr id="294918" name="Picture 6"/>
          <p:cNvPicPr>
            <a:picLocks noChangeAspect="1" noChangeArrowheads="1"/>
          </p:cNvPicPr>
          <p:nvPr/>
        </p:nvPicPr>
        <p:blipFill>
          <a:blip r:embed="rId4" cstate="print"/>
          <a:srcRect/>
          <a:stretch>
            <a:fillRect/>
          </a:stretch>
        </p:blipFill>
        <p:spPr bwMode="auto">
          <a:xfrm>
            <a:off x="152400" y="381000"/>
            <a:ext cx="8912225" cy="5464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noFill/>
          <a:ln/>
        </p:spPr>
        <p:txBody>
          <a:bodyPr/>
          <a:lstStyle/>
          <a:p>
            <a:r>
              <a:rPr lang="en-US" sz="4000"/>
              <a:t>ATMS 316- NW Flow Snowfall</a:t>
            </a:r>
          </a:p>
        </p:txBody>
      </p:sp>
      <p:sp>
        <p:nvSpPr>
          <p:cNvPr id="296963"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96964" name="Picture 4"/>
          <p:cNvPicPr>
            <a:picLocks noChangeAspect="1" noChangeArrowheads="1"/>
          </p:cNvPicPr>
          <p:nvPr/>
        </p:nvPicPr>
        <p:blipFill>
          <a:blip r:embed="rId3" cstate="print"/>
          <a:srcRect/>
          <a:stretch>
            <a:fillRect/>
          </a:stretch>
        </p:blipFill>
        <p:spPr bwMode="auto">
          <a:xfrm>
            <a:off x="152400" y="381000"/>
            <a:ext cx="8812213" cy="5454650"/>
          </a:xfrm>
          <a:prstGeom prst="rect">
            <a:avLst/>
          </a:prstGeom>
          <a:noFill/>
          <a:ln w="9525">
            <a:noFill/>
            <a:miter lim="800000"/>
            <a:headEnd/>
            <a:tailEnd/>
          </a:ln>
          <a:effectLst/>
        </p:spPr>
      </p:pic>
      <p:pic>
        <p:nvPicPr>
          <p:cNvPr id="296965" name="Picture 5"/>
          <p:cNvPicPr>
            <a:picLocks noChangeAspect="1" noChangeArrowheads="1"/>
          </p:cNvPicPr>
          <p:nvPr/>
        </p:nvPicPr>
        <p:blipFill>
          <a:blip r:embed="rId4" cstate="print"/>
          <a:srcRect/>
          <a:stretch>
            <a:fillRect/>
          </a:stretch>
        </p:blipFill>
        <p:spPr bwMode="auto">
          <a:xfrm>
            <a:off x="577850" y="5807075"/>
            <a:ext cx="7986713" cy="1050925"/>
          </a:xfrm>
          <a:prstGeom prst="rect">
            <a:avLst/>
          </a:prstGeom>
          <a:noFill/>
          <a:ln w="9525">
            <a:noFill/>
            <a:miter lim="800000"/>
            <a:headEnd/>
            <a:tailEnd/>
          </a:ln>
          <a:effectLst/>
        </p:spPr>
      </p:pic>
      <p:pic>
        <p:nvPicPr>
          <p:cNvPr id="296966" name="Picture 6"/>
          <p:cNvPicPr>
            <a:picLocks noChangeAspect="1" noChangeArrowheads="1"/>
          </p:cNvPicPr>
          <p:nvPr/>
        </p:nvPicPr>
        <p:blipFill>
          <a:blip r:embed="rId5" cstate="print"/>
          <a:srcRect/>
          <a:stretch>
            <a:fillRect/>
          </a:stretch>
        </p:blipFill>
        <p:spPr bwMode="auto">
          <a:xfrm>
            <a:off x="133350" y="381000"/>
            <a:ext cx="8858250" cy="5514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noFill/>
          <a:ln/>
        </p:spPr>
        <p:txBody>
          <a:bodyPr/>
          <a:lstStyle/>
          <a:p>
            <a:r>
              <a:rPr lang="en-US" sz="4000"/>
              <a:t>ATMS 316- NW Flow Snowfall</a:t>
            </a:r>
          </a:p>
        </p:txBody>
      </p:sp>
      <p:sp>
        <p:nvSpPr>
          <p:cNvPr id="299011"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299013" name="Picture 5"/>
          <p:cNvPicPr>
            <a:picLocks noChangeAspect="1" noChangeArrowheads="1"/>
          </p:cNvPicPr>
          <p:nvPr/>
        </p:nvPicPr>
        <p:blipFill>
          <a:blip r:embed="rId3" cstate="print"/>
          <a:srcRect/>
          <a:stretch>
            <a:fillRect/>
          </a:stretch>
        </p:blipFill>
        <p:spPr bwMode="auto">
          <a:xfrm>
            <a:off x="577850" y="5807075"/>
            <a:ext cx="7986713" cy="1050925"/>
          </a:xfrm>
          <a:prstGeom prst="rect">
            <a:avLst/>
          </a:prstGeom>
          <a:noFill/>
          <a:ln w="9525">
            <a:noFill/>
            <a:miter lim="800000"/>
            <a:headEnd/>
            <a:tailEnd/>
          </a:ln>
          <a:effectLst/>
        </p:spPr>
      </p:pic>
      <p:pic>
        <p:nvPicPr>
          <p:cNvPr id="299014" name="Picture 6"/>
          <p:cNvPicPr>
            <a:picLocks noChangeAspect="1" noChangeArrowheads="1"/>
          </p:cNvPicPr>
          <p:nvPr/>
        </p:nvPicPr>
        <p:blipFill>
          <a:blip r:embed="rId4" cstate="print"/>
          <a:srcRect/>
          <a:stretch>
            <a:fillRect/>
          </a:stretch>
        </p:blipFill>
        <p:spPr bwMode="auto">
          <a:xfrm>
            <a:off x="152400" y="352425"/>
            <a:ext cx="8912225" cy="5514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9" name="Picture 5"/>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292866" name="Rectangle 2"/>
          <p:cNvSpPr>
            <a:spLocks noGrp="1" noChangeArrowheads="1"/>
          </p:cNvSpPr>
          <p:nvPr>
            <p:ph type="title"/>
          </p:nvPr>
        </p:nvSpPr>
        <p:spPr>
          <a:noFill/>
          <a:ln/>
        </p:spPr>
        <p:txBody>
          <a:bodyPr/>
          <a:lstStyle/>
          <a:p>
            <a:r>
              <a:rPr lang="en-US" sz="4000"/>
              <a:t>ATMS 316- NW Flow Snowfall</a:t>
            </a:r>
          </a:p>
        </p:txBody>
      </p:sp>
      <p:sp>
        <p:nvSpPr>
          <p:cNvPr id="292867" name="Rectangle 3"/>
          <p:cNvSpPr>
            <a:spLocks noGrp="1" noChangeArrowheads="1"/>
          </p:cNvSpPr>
          <p:nvPr>
            <p:ph type="body" idx="1"/>
          </p:nvPr>
        </p:nvSpPr>
        <p:spPr>
          <a:xfrm>
            <a:off x="4876800" y="1524000"/>
            <a:ext cx="4114800" cy="5105400"/>
          </a:xfrm>
          <a:noFill/>
          <a:ln/>
        </p:spPr>
        <p:txBody>
          <a:bodyPr/>
          <a:lstStyle/>
          <a:p>
            <a:r>
              <a:rPr lang="en-US" dirty="0">
                <a:latin typeface="+mj-lt"/>
              </a:rPr>
              <a:t>Results</a:t>
            </a:r>
          </a:p>
          <a:p>
            <a:pPr lvl="1"/>
            <a:r>
              <a:rPr lang="en-US" dirty="0">
                <a:latin typeface="+mj-lt"/>
              </a:rPr>
              <a:t>elongated areas of accumulation oriented normal to the crest of </a:t>
            </a:r>
            <a:r>
              <a:rPr lang="en-US" dirty="0" err="1">
                <a:latin typeface="+mj-lt"/>
              </a:rPr>
              <a:t>mtns</a:t>
            </a:r>
            <a:r>
              <a:rPr lang="en-US" dirty="0">
                <a:latin typeface="+mj-lt"/>
              </a:rPr>
              <a:t> are consistent with the banding nature of the clouds producing the precipitation</a:t>
            </a:r>
          </a:p>
          <a:p>
            <a:pPr lvl="1"/>
            <a:endParaRPr lang="en-US"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31779" name="Rectangle 3"/>
          <p:cNvSpPr>
            <a:spLocks noGrp="1" noChangeArrowheads="1"/>
          </p:cNvSpPr>
          <p:nvPr>
            <p:ph type="title"/>
          </p:nvPr>
        </p:nvSpPr>
        <p:spPr>
          <a:noFill/>
          <a:ln/>
        </p:spPr>
        <p:txBody>
          <a:bodyPr/>
          <a:lstStyle/>
          <a:p>
            <a:r>
              <a:rPr lang="en-US" sz="4000"/>
              <a:t>ATMS 316- NW Flow Snowfall</a:t>
            </a:r>
          </a:p>
        </p:txBody>
      </p:sp>
      <p:sp>
        <p:nvSpPr>
          <p:cNvPr id="331780" name="Rectangle 4"/>
          <p:cNvSpPr>
            <a:spLocks noGrp="1" noChangeArrowheads="1"/>
          </p:cNvSpPr>
          <p:nvPr>
            <p:ph type="body" idx="1"/>
          </p:nvPr>
        </p:nvSpPr>
        <p:spPr>
          <a:xfrm>
            <a:off x="4876800" y="1524000"/>
            <a:ext cx="4114800" cy="5105400"/>
          </a:xfrm>
          <a:noFill/>
          <a:ln/>
        </p:spPr>
        <p:txBody>
          <a:bodyPr/>
          <a:lstStyle/>
          <a:p>
            <a:pPr>
              <a:lnSpc>
                <a:spcPct val="90000"/>
              </a:lnSpc>
            </a:pPr>
            <a:r>
              <a:rPr lang="en-US" dirty="0">
                <a:latin typeface="+mj-lt"/>
              </a:rPr>
              <a:t>Results</a:t>
            </a:r>
          </a:p>
          <a:p>
            <a:pPr lvl="1">
              <a:lnSpc>
                <a:spcPct val="90000"/>
              </a:lnSpc>
            </a:pPr>
            <a:r>
              <a:rPr lang="en-US" dirty="0">
                <a:latin typeface="+mj-lt"/>
              </a:rPr>
              <a:t>in precipitation over mountainous regions, banding allows precipitation to extend much farther downstream of the mountain crest than if pure upslope was the dominant mode (</a:t>
            </a:r>
            <a:r>
              <a:rPr lang="en-US" dirty="0" err="1">
                <a:latin typeface="+mj-lt"/>
              </a:rPr>
              <a:t>Yoshizaki</a:t>
            </a:r>
            <a:r>
              <a:rPr lang="en-US" dirty="0">
                <a:latin typeface="+mj-lt"/>
              </a:rPr>
              <a:t> et al. 2000)</a:t>
            </a:r>
          </a:p>
          <a:p>
            <a:pPr lvl="1">
              <a:lnSpc>
                <a:spcPct val="90000"/>
              </a:lnSpc>
            </a:pPr>
            <a:endParaRPr lang="en-US" dirty="0">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33827" name="Rectangle 3"/>
          <p:cNvSpPr>
            <a:spLocks noGrp="1" noChangeArrowheads="1"/>
          </p:cNvSpPr>
          <p:nvPr>
            <p:ph type="title"/>
          </p:nvPr>
        </p:nvSpPr>
        <p:spPr>
          <a:noFill/>
          <a:ln/>
        </p:spPr>
        <p:txBody>
          <a:bodyPr/>
          <a:lstStyle/>
          <a:p>
            <a:r>
              <a:rPr lang="en-US" sz="4000"/>
              <a:t>ATMS 316- NW Flow Snowfall</a:t>
            </a:r>
          </a:p>
        </p:txBody>
      </p:sp>
      <p:sp>
        <p:nvSpPr>
          <p:cNvPr id="333828" name="Rectangle 4"/>
          <p:cNvSpPr>
            <a:spLocks noGrp="1" noChangeArrowheads="1"/>
          </p:cNvSpPr>
          <p:nvPr>
            <p:ph type="body" idx="1"/>
          </p:nvPr>
        </p:nvSpPr>
        <p:spPr>
          <a:xfrm>
            <a:off x="4876800" y="1524000"/>
            <a:ext cx="4114800" cy="5105400"/>
          </a:xfrm>
          <a:noFill/>
          <a:ln/>
        </p:spPr>
        <p:txBody>
          <a:bodyPr/>
          <a:lstStyle/>
          <a:p>
            <a:r>
              <a:rPr lang="en-US" dirty="0">
                <a:latin typeface="+mj-lt"/>
              </a:rPr>
              <a:t>Results</a:t>
            </a:r>
          </a:p>
          <a:p>
            <a:pPr lvl="1"/>
            <a:r>
              <a:rPr lang="en-US" dirty="0">
                <a:latin typeface="+mj-lt"/>
              </a:rPr>
              <a:t>no </a:t>
            </a:r>
            <a:r>
              <a:rPr lang="en-US" dirty="0" err="1">
                <a:latin typeface="+mj-lt"/>
              </a:rPr>
              <a:t>sfc</a:t>
            </a:r>
            <a:r>
              <a:rPr lang="en-US" dirty="0">
                <a:latin typeface="+mj-lt"/>
              </a:rPr>
              <a:t> SH flux </a:t>
            </a:r>
            <a:r>
              <a:rPr lang="en-US" dirty="0" err="1">
                <a:latin typeface="+mj-lt"/>
              </a:rPr>
              <a:t>sim</a:t>
            </a:r>
            <a:r>
              <a:rPr lang="en-US" dirty="0">
                <a:latin typeface="+mj-lt"/>
              </a:rPr>
              <a:t> (d) has a systematically higher predicted accumulation amount compared with the default </a:t>
            </a:r>
            <a:r>
              <a:rPr lang="en-US" dirty="0" err="1">
                <a:latin typeface="+mj-lt"/>
              </a:rPr>
              <a:t>sfc</a:t>
            </a:r>
            <a:r>
              <a:rPr lang="en-US" dirty="0">
                <a:latin typeface="+mj-lt"/>
              </a:rPr>
              <a:t> SH flux </a:t>
            </a:r>
            <a:r>
              <a:rPr lang="en-US" dirty="0" err="1">
                <a:latin typeface="+mj-lt"/>
              </a:rPr>
              <a:t>sim</a:t>
            </a:r>
            <a:r>
              <a:rPr lang="en-US" dirty="0">
                <a:latin typeface="+mj-lt"/>
              </a:rPr>
              <a:t> (a)</a:t>
            </a:r>
          </a:p>
          <a:p>
            <a:pPr lvl="1"/>
            <a:endParaRPr lang="en-US" dirty="0">
              <a:latin typeface="+mj-lt"/>
            </a:endParaRPr>
          </a:p>
          <a:p>
            <a:pPr lvl="1"/>
            <a:endParaRPr lang="en-US" dirty="0">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35875" name="Rectangle 3"/>
          <p:cNvSpPr>
            <a:spLocks noGrp="1" noChangeArrowheads="1"/>
          </p:cNvSpPr>
          <p:nvPr>
            <p:ph type="title"/>
          </p:nvPr>
        </p:nvSpPr>
        <p:spPr>
          <a:noFill/>
          <a:ln/>
        </p:spPr>
        <p:txBody>
          <a:bodyPr/>
          <a:lstStyle/>
          <a:p>
            <a:r>
              <a:rPr lang="en-US" sz="4000"/>
              <a:t>ATMS 316- NW Flow Snowfall</a:t>
            </a:r>
          </a:p>
        </p:txBody>
      </p:sp>
      <p:sp>
        <p:nvSpPr>
          <p:cNvPr id="335876" name="Rectangle 4"/>
          <p:cNvSpPr>
            <a:spLocks noGrp="1" noChangeArrowheads="1"/>
          </p:cNvSpPr>
          <p:nvPr>
            <p:ph type="body" idx="1"/>
          </p:nvPr>
        </p:nvSpPr>
        <p:spPr>
          <a:xfrm>
            <a:off x="4876800" y="1524000"/>
            <a:ext cx="4114800" cy="5105400"/>
          </a:xfrm>
          <a:noFill/>
          <a:ln/>
        </p:spPr>
        <p:txBody>
          <a:bodyPr/>
          <a:lstStyle/>
          <a:p>
            <a:r>
              <a:rPr lang="en-US" dirty="0">
                <a:latin typeface="+mj-lt"/>
              </a:rPr>
              <a:t>Results</a:t>
            </a:r>
          </a:p>
          <a:p>
            <a:pPr lvl="1"/>
            <a:r>
              <a:rPr lang="en-US" dirty="0">
                <a:latin typeface="+mj-lt"/>
              </a:rPr>
              <a:t>enhanced </a:t>
            </a:r>
            <a:r>
              <a:rPr lang="en-US" dirty="0" err="1">
                <a:latin typeface="+mj-lt"/>
              </a:rPr>
              <a:t>sfc</a:t>
            </a:r>
            <a:r>
              <a:rPr lang="en-US" dirty="0">
                <a:latin typeface="+mj-lt"/>
              </a:rPr>
              <a:t> SH flux </a:t>
            </a:r>
            <a:r>
              <a:rPr lang="en-US" dirty="0" err="1">
                <a:latin typeface="+mj-lt"/>
              </a:rPr>
              <a:t>sim</a:t>
            </a:r>
            <a:r>
              <a:rPr lang="en-US" dirty="0">
                <a:latin typeface="+mj-lt"/>
              </a:rPr>
              <a:t> (b) has the systematically </a:t>
            </a:r>
            <a:r>
              <a:rPr lang="en-US" u="sng" dirty="0">
                <a:latin typeface="+mj-lt"/>
              </a:rPr>
              <a:t>lowest</a:t>
            </a:r>
            <a:r>
              <a:rPr lang="en-US" dirty="0">
                <a:latin typeface="+mj-lt"/>
              </a:rPr>
              <a:t> predicted accumulation amount compared with all </a:t>
            </a:r>
            <a:r>
              <a:rPr lang="en-US" dirty="0" err="1">
                <a:latin typeface="+mj-lt"/>
              </a:rPr>
              <a:t>sfc</a:t>
            </a:r>
            <a:r>
              <a:rPr lang="en-US" dirty="0">
                <a:latin typeface="+mj-lt"/>
              </a:rPr>
              <a:t> SH flux </a:t>
            </a:r>
            <a:r>
              <a:rPr lang="en-US" dirty="0" err="1">
                <a:latin typeface="+mj-lt"/>
              </a:rPr>
              <a:t>sims</a:t>
            </a:r>
            <a:r>
              <a:rPr lang="en-US" dirty="0">
                <a:latin typeface="+mj-lt"/>
              </a:rPr>
              <a:t> (a, c, d)</a:t>
            </a:r>
          </a:p>
          <a:p>
            <a:pPr lvl="1"/>
            <a:endParaRPr lang="en-US" dirty="0">
              <a:latin typeface="+mj-lt"/>
            </a:endParaRPr>
          </a:p>
          <a:p>
            <a:pPr lvl="1"/>
            <a:endParaRPr lang="en-US"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685800" y="1981200"/>
            <a:ext cx="5257800" cy="4648200"/>
          </a:xfrm>
        </p:spPr>
        <p:txBody>
          <a:bodyPr/>
          <a:lstStyle/>
          <a:p>
            <a:r>
              <a:rPr lang="en-US" dirty="0"/>
              <a:t>Introduction</a:t>
            </a:r>
          </a:p>
          <a:p>
            <a:pPr lvl="1"/>
            <a:r>
              <a:rPr lang="en-US" u="sng" dirty="0">
                <a:solidFill>
                  <a:srgbClr val="FF0000"/>
                </a:solidFill>
              </a:rPr>
              <a:t>Purpose</a:t>
            </a:r>
            <a:r>
              <a:rPr lang="en-US" dirty="0"/>
              <a:t>: </a:t>
            </a:r>
            <a:r>
              <a:rPr lang="en-US" dirty="0">
                <a:latin typeface="+mj-lt"/>
              </a:rPr>
              <a:t>numerical simulations are used to investigate the near-term impact of heat and moisture fluxes at the ground directly upstream of the southern region of the Appalachian Mountains (SAMs) on snowfall accumulation</a:t>
            </a:r>
          </a:p>
        </p:txBody>
      </p:sp>
      <p:sp>
        <p:nvSpPr>
          <p:cNvPr id="108547" name="Rectangle 3"/>
          <p:cNvSpPr>
            <a:spLocks noGrp="1" noChangeArrowheads="1"/>
          </p:cNvSpPr>
          <p:nvPr>
            <p:ph type="title"/>
          </p:nvPr>
        </p:nvSpPr>
        <p:spPr>
          <a:noFill/>
          <a:ln/>
        </p:spPr>
        <p:txBody>
          <a:bodyPr/>
          <a:lstStyle/>
          <a:p>
            <a:r>
              <a:rPr lang="en-US" sz="4000"/>
              <a:t>ATMS 316- NW Flow Snowfall</a:t>
            </a:r>
          </a:p>
        </p:txBody>
      </p:sp>
      <p:pic>
        <p:nvPicPr>
          <p:cNvPr id="108549" name="Picture 5"/>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37923" name="Rectangle 3"/>
          <p:cNvSpPr>
            <a:spLocks noGrp="1" noChangeArrowheads="1"/>
          </p:cNvSpPr>
          <p:nvPr>
            <p:ph type="title"/>
          </p:nvPr>
        </p:nvSpPr>
        <p:spPr>
          <a:noFill/>
          <a:ln/>
        </p:spPr>
        <p:txBody>
          <a:bodyPr/>
          <a:lstStyle/>
          <a:p>
            <a:r>
              <a:rPr lang="en-US" sz="4000"/>
              <a:t>ATMS 316- NW Flow Snowfall</a:t>
            </a:r>
          </a:p>
        </p:txBody>
      </p:sp>
      <p:sp>
        <p:nvSpPr>
          <p:cNvPr id="337924" name="Rectangle 4"/>
          <p:cNvSpPr>
            <a:spLocks noGrp="1" noChangeArrowheads="1"/>
          </p:cNvSpPr>
          <p:nvPr>
            <p:ph type="body" idx="1"/>
          </p:nvPr>
        </p:nvSpPr>
        <p:spPr>
          <a:xfrm>
            <a:off x="4724400" y="1524000"/>
            <a:ext cx="4267200" cy="5105400"/>
          </a:xfrm>
          <a:noFill/>
          <a:ln/>
        </p:spPr>
        <p:txBody>
          <a:bodyPr/>
          <a:lstStyle/>
          <a:p>
            <a:pPr>
              <a:lnSpc>
                <a:spcPct val="90000"/>
              </a:lnSpc>
            </a:pPr>
            <a:r>
              <a:rPr lang="en-US" dirty="0">
                <a:latin typeface="+mj-lt"/>
              </a:rPr>
              <a:t>Results</a:t>
            </a:r>
          </a:p>
          <a:p>
            <a:pPr lvl="1">
              <a:lnSpc>
                <a:spcPct val="90000"/>
              </a:lnSpc>
            </a:pPr>
            <a:r>
              <a:rPr lang="en-US" dirty="0">
                <a:latin typeface="+mj-lt"/>
              </a:rPr>
              <a:t>Sims having </a:t>
            </a:r>
            <a:r>
              <a:rPr lang="en-US" dirty="0" err="1">
                <a:latin typeface="+mj-lt"/>
              </a:rPr>
              <a:t>sfc</a:t>
            </a:r>
            <a:r>
              <a:rPr lang="en-US" dirty="0">
                <a:latin typeface="+mj-lt"/>
              </a:rPr>
              <a:t> SH fluxes shut </a:t>
            </a:r>
            <a:r>
              <a:rPr lang="en-US" u="sng" dirty="0">
                <a:latin typeface="+mj-lt"/>
              </a:rPr>
              <a:t>off during daytime hours</a:t>
            </a:r>
            <a:r>
              <a:rPr lang="en-US" dirty="0">
                <a:latin typeface="+mj-lt"/>
              </a:rPr>
              <a:t> (P2; c, d) distribute greater amounts of snowfall over the Cumberland Plateau than do the experiments having surface SH fluxes on during daytime hours (a, b)</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noFill/>
          <a:ln/>
        </p:spPr>
        <p:txBody>
          <a:bodyPr/>
          <a:lstStyle/>
          <a:p>
            <a:r>
              <a:rPr lang="en-US" sz="4000"/>
              <a:t>ATMS 316- NW Flow Snowfall</a:t>
            </a:r>
          </a:p>
        </p:txBody>
      </p:sp>
      <p:sp>
        <p:nvSpPr>
          <p:cNvPr id="317443" name="Rectangle 3"/>
          <p:cNvSpPr>
            <a:spLocks noGrp="1" noChangeArrowheads="1"/>
          </p:cNvSpPr>
          <p:nvPr>
            <p:ph type="body" idx="1"/>
          </p:nvPr>
        </p:nvSpPr>
        <p:spPr>
          <a:xfrm>
            <a:off x="5486400" y="1981200"/>
            <a:ext cx="3505200" cy="4648200"/>
          </a:xfrm>
          <a:noFill/>
          <a:ln/>
        </p:spPr>
        <p:txBody>
          <a:bodyPr/>
          <a:lstStyle/>
          <a:p>
            <a:r>
              <a:rPr lang="en-US"/>
              <a:t>Results</a:t>
            </a:r>
          </a:p>
        </p:txBody>
      </p:sp>
      <p:pic>
        <p:nvPicPr>
          <p:cNvPr id="317446" name="Picture 6"/>
          <p:cNvPicPr>
            <a:picLocks noChangeAspect="1" noChangeArrowheads="1"/>
          </p:cNvPicPr>
          <p:nvPr/>
        </p:nvPicPr>
        <p:blipFill>
          <a:blip r:embed="rId3" cstate="print"/>
          <a:srcRect/>
          <a:stretch>
            <a:fillRect/>
          </a:stretch>
        </p:blipFill>
        <p:spPr bwMode="auto">
          <a:xfrm>
            <a:off x="193675" y="1428750"/>
            <a:ext cx="8035925" cy="5276850"/>
          </a:xfrm>
          <a:prstGeom prst="rect">
            <a:avLst/>
          </a:prstGeom>
          <a:noFill/>
          <a:ln w="9525">
            <a:noFill/>
            <a:miter lim="800000"/>
            <a:headEnd/>
            <a:tailEnd/>
          </a:ln>
          <a:effectLst/>
        </p:spPr>
      </p:pic>
      <p:pic>
        <p:nvPicPr>
          <p:cNvPr id="317447" name="Picture 7"/>
          <p:cNvPicPr>
            <a:picLocks noChangeAspect="1" noChangeArrowheads="1"/>
          </p:cNvPicPr>
          <p:nvPr/>
        </p:nvPicPr>
        <p:blipFill>
          <a:blip r:embed="rId4" cstate="print"/>
          <a:srcRect/>
          <a:stretch>
            <a:fillRect/>
          </a:stretch>
        </p:blipFill>
        <p:spPr bwMode="auto">
          <a:xfrm>
            <a:off x="106363" y="1371600"/>
            <a:ext cx="8199437" cy="4965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noFill/>
          <a:ln/>
        </p:spPr>
        <p:txBody>
          <a:bodyPr/>
          <a:lstStyle/>
          <a:p>
            <a:r>
              <a:rPr lang="en-US" sz="4000"/>
              <a:t>ATMS 316- NW Flow Snowfall</a:t>
            </a:r>
          </a:p>
        </p:txBody>
      </p:sp>
      <p:sp>
        <p:nvSpPr>
          <p:cNvPr id="339971" name="Rectangle 3"/>
          <p:cNvSpPr>
            <a:spLocks noGrp="1" noChangeArrowheads="1"/>
          </p:cNvSpPr>
          <p:nvPr>
            <p:ph type="body" idx="1"/>
          </p:nvPr>
        </p:nvSpPr>
        <p:spPr>
          <a:xfrm>
            <a:off x="5257800" y="1676400"/>
            <a:ext cx="3733800" cy="4953000"/>
          </a:xfrm>
          <a:noFill/>
          <a:ln/>
        </p:spPr>
        <p:txBody>
          <a:bodyPr/>
          <a:lstStyle/>
          <a:p>
            <a:r>
              <a:rPr lang="en-US" dirty="0">
                <a:latin typeface="+mj-lt"/>
              </a:rPr>
              <a:t>Results</a:t>
            </a:r>
          </a:p>
          <a:p>
            <a:pPr lvl="1"/>
            <a:r>
              <a:rPr lang="en-US" dirty="0">
                <a:latin typeface="+mj-lt"/>
              </a:rPr>
              <a:t>enhanced </a:t>
            </a:r>
            <a:r>
              <a:rPr lang="en-US" dirty="0" err="1">
                <a:latin typeface="+mj-lt"/>
              </a:rPr>
              <a:t>sfc</a:t>
            </a:r>
            <a:r>
              <a:rPr lang="en-US" dirty="0">
                <a:latin typeface="+mj-lt"/>
              </a:rPr>
              <a:t> SH flux </a:t>
            </a:r>
            <a:r>
              <a:rPr lang="en-US" dirty="0" err="1">
                <a:latin typeface="+mj-lt"/>
              </a:rPr>
              <a:t>sim</a:t>
            </a:r>
            <a:r>
              <a:rPr lang="en-US" dirty="0">
                <a:latin typeface="+mj-lt"/>
              </a:rPr>
              <a:t> (a) shows a uniformly higher PBL and cloud base and top compared to the default </a:t>
            </a:r>
            <a:r>
              <a:rPr lang="en-US" dirty="0" err="1">
                <a:latin typeface="+mj-lt"/>
              </a:rPr>
              <a:t>sim</a:t>
            </a:r>
            <a:endParaRPr lang="en-US" dirty="0">
              <a:latin typeface="+mj-lt"/>
            </a:endParaRPr>
          </a:p>
          <a:p>
            <a:pPr lvl="2"/>
            <a:r>
              <a:rPr lang="en-US" dirty="0">
                <a:latin typeface="+mj-lt"/>
              </a:rPr>
              <a:t>also has a warmer and slightly less stable PBL</a:t>
            </a:r>
          </a:p>
        </p:txBody>
      </p:sp>
      <p:pic>
        <p:nvPicPr>
          <p:cNvPr id="339972" name="Picture 4"/>
          <p:cNvPicPr>
            <a:picLocks noChangeAspect="1" noChangeArrowheads="1"/>
          </p:cNvPicPr>
          <p:nvPr/>
        </p:nvPicPr>
        <p:blipFill>
          <a:blip r:embed="rId3" cstate="print"/>
          <a:srcRect/>
          <a:stretch>
            <a:fillRect/>
          </a:stretch>
        </p:blipFill>
        <p:spPr bwMode="auto">
          <a:xfrm>
            <a:off x="193675" y="1428750"/>
            <a:ext cx="5064125" cy="3325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noFill/>
          <a:ln/>
        </p:spPr>
        <p:txBody>
          <a:bodyPr/>
          <a:lstStyle/>
          <a:p>
            <a:r>
              <a:rPr lang="en-US" sz="4000"/>
              <a:t>ATMS 316- NW Flow Snowfall</a:t>
            </a:r>
          </a:p>
        </p:txBody>
      </p:sp>
      <p:sp>
        <p:nvSpPr>
          <p:cNvPr id="342019" name="Rectangle 3"/>
          <p:cNvSpPr>
            <a:spLocks noGrp="1" noChangeArrowheads="1"/>
          </p:cNvSpPr>
          <p:nvPr>
            <p:ph type="body" idx="1"/>
          </p:nvPr>
        </p:nvSpPr>
        <p:spPr>
          <a:xfrm>
            <a:off x="5257800" y="1676400"/>
            <a:ext cx="3733800" cy="4953000"/>
          </a:xfrm>
          <a:noFill/>
          <a:ln/>
        </p:spPr>
        <p:txBody>
          <a:bodyPr/>
          <a:lstStyle/>
          <a:p>
            <a:r>
              <a:rPr lang="en-US" dirty="0">
                <a:latin typeface="+mj-lt"/>
              </a:rPr>
              <a:t>Results</a:t>
            </a:r>
          </a:p>
          <a:p>
            <a:pPr lvl="1"/>
            <a:r>
              <a:rPr lang="en-US" dirty="0">
                <a:latin typeface="+mj-lt"/>
              </a:rPr>
              <a:t>no </a:t>
            </a:r>
            <a:r>
              <a:rPr lang="en-US" dirty="0" err="1">
                <a:latin typeface="+mj-lt"/>
              </a:rPr>
              <a:t>sfc</a:t>
            </a:r>
            <a:r>
              <a:rPr lang="en-US" dirty="0">
                <a:latin typeface="+mj-lt"/>
              </a:rPr>
              <a:t> SH flux </a:t>
            </a:r>
            <a:r>
              <a:rPr lang="en-US" dirty="0" err="1">
                <a:latin typeface="+mj-lt"/>
              </a:rPr>
              <a:t>sim</a:t>
            </a:r>
            <a:r>
              <a:rPr lang="en-US" dirty="0">
                <a:latin typeface="+mj-lt"/>
              </a:rPr>
              <a:t> (b) reveals the opposite extreme of the default </a:t>
            </a:r>
            <a:r>
              <a:rPr lang="en-US" dirty="0" err="1">
                <a:latin typeface="+mj-lt"/>
              </a:rPr>
              <a:t>sim</a:t>
            </a:r>
            <a:r>
              <a:rPr lang="en-US" dirty="0">
                <a:latin typeface="+mj-lt"/>
              </a:rPr>
              <a:t> with a uniformly shallower PBL and lower cloud base and top</a:t>
            </a:r>
          </a:p>
        </p:txBody>
      </p:sp>
      <p:pic>
        <p:nvPicPr>
          <p:cNvPr id="342020" name="Picture 4"/>
          <p:cNvPicPr>
            <a:picLocks noChangeAspect="1" noChangeArrowheads="1"/>
          </p:cNvPicPr>
          <p:nvPr/>
        </p:nvPicPr>
        <p:blipFill>
          <a:blip r:embed="rId3" cstate="print"/>
          <a:srcRect/>
          <a:stretch>
            <a:fillRect/>
          </a:stretch>
        </p:blipFill>
        <p:spPr bwMode="auto">
          <a:xfrm>
            <a:off x="193675" y="1428750"/>
            <a:ext cx="5064125" cy="3325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46115" name="Rectangle 3"/>
          <p:cNvSpPr>
            <a:spLocks noGrp="1" noChangeArrowheads="1"/>
          </p:cNvSpPr>
          <p:nvPr>
            <p:ph type="title"/>
          </p:nvPr>
        </p:nvSpPr>
        <p:spPr>
          <a:noFill/>
          <a:ln/>
        </p:spPr>
        <p:txBody>
          <a:bodyPr/>
          <a:lstStyle/>
          <a:p>
            <a:r>
              <a:rPr lang="en-US" sz="4000"/>
              <a:t>ATMS 316- NW Flow Snowfall</a:t>
            </a:r>
          </a:p>
        </p:txBody>
      </p:sp>
      <p:sp>
        <p:nvSpPr>
          <p:cNvPr id="346116" name="Rectangle 4"/>
          <p:cNvSpPr>
            <a:spLocks noGrp="1" noChangeArrowheads="1"/>
          </p:cNvSpPr>
          <p:nvPr>
            <p:ph type="body" idx="1"/>
          </p:nvPr>
        </p:nvSpPr>
        <p:spPr>
          <a:xfrm>
            <a:off x="4724400" y="1524000"/>
            <a:ext cx="4267200" cy="5105400"/>
          </a:xfrm>
          <a:noFill/>
          <a:ln/>
        </p:spPr>
        <p:txBody>
          <a:bodyPr/>
          <a:lstStyle/>
          <a:p>
            <a:r>
              <a:rPr lang="en-US" dirty="0">
                <a:latin typeface="+mj-lt"/>
              </a:rPr>
              <a:t>Results</a:t>
            </a:r>
          </a:p>
          <a:p>
            <a:pPr lvl="1"/>
            <a:r>
              <a:rPr lang="en-US" dirty="0">
                <a:latin typeface="+mj-lt"/>
              </a:rPr>
              <a:t>delayed cloud development in the enhanced </a:t>
            </a:r>
            <a:r>
              <a:rPr lang="en-US" dirty="0" err="1">
                <a:latin typeface="+mj-lt"/>
              </a:rPr>
              <a:t>sfc</a:t>
            </a:r>
            <a:r>
              <a:rPr lang="en-US" dirty="0">
                <a:latin typeface="+mj-lt"/>
              </a:rPr>
              <a:t> SH flux </a:t>
            </a:r>
            <a:r>
              <a:rPr lang="en-US" dirty="0" err="1">
                <a:latin typeface="+mj-lt"/>
              </a:rPr>
              <a:t>sim</a:t>
            </a:r>
            <a:r>
              <a:rPr lang="en-US" dirty="0">
                <a:latin typeface="+mj-lt"/>
              </a:rPr>
              <a:t> (b) due to warmer and deeper PBL and is part of the reason for smaller snowfall accumulations over the Cumberland Plateau</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48163" name="Rectangle 3"/>
          <p:cNvSpPr>
            <a:spLocks noGrp="1" noChangeArrowheads="1"/>
          </p:cNvSpPr>
          <p:nvPr>
            <p:ph type="title"/>
          </p:nvPr>
        </p:nvSpPr>
        <p:spPr>
          <a:noFill/>
          <a:ln/>
        </p:spPr>
        <p:txBody>
          <a:bodyPr/>
          <a:lstStyle/>
          <a:p>
            <a:r>
              <a:rPr lang="en-US" sz="4000"/>
              <a:t>ATMS 316- NW Flow Snowfall</a:t>
            </a:r>
          </a:p>
        </p:txBody>
      </p:sp>
      <p:sp>
        <p:nvSpPr>
          <p:cNvPr id="348164" name="Rectangle 4"/>
          <p:cNvSpPr>
            <a:spLocks noGrp="1" noChangeArrowheads="1"/>
          </p:cNvSpPr>
          <p:nvPr>
            <p:ph type="body" idx="1"/>
          </p:nvPr>
        </p:nvSpPr>
        <p:spPr>
          <a:xfrm>
            <a:off x="4724400" y="1524000"/>
            <a:ext cx="4267200" cy="5105400"/>
          </a:xfrm>
          <a:noFill/>
          <a:ln/>
        </p:spPr>
        <p:txBody>
          <a:bodyPr/>
          <a:lstStyle/>
          <a:p>
            <a:r>
              <a:rPr lang="en-US" dirty="0">
                <a:latin typeface="+mj-lt"/>
              </a:rPr>
              <a:t>Results</a:t>
            </a:r>
          </a:p>
          <a:p>
            <a:pPr lvl="1"/>
            <a:r>
              <a:rPr lang="en-US" dirty="0">
                <a:latin typeface="+mj-lt"/>
              </a:rPr>
              <a:t>suppression of surface sensible heat fluxes, particularly during the daylight hours, generally increases the simulated snowfall accumulation amounts</a:t>
            </a:r>
          </a:p>
          <a:p>
            <a:pPr lvl="1"/>
            <a:endParaRPr lang="en-US" dirty="0">
              <a:latin typeface="+mj-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cstate="print"/>
          <a:srcRect/>
          <a:stretch>
            <a:fillRect/>
          </a:stretch>
        </p:blipFill>
        <p:spPr bwMode="auto">
          <a:xfrm>
            <a:off x="76200" y="1447800"/>
            <a:ext cx="4648200" cy="3543300"/>
          </a:xfrm>
          <a:prstGeom prst="rect">
            <a:avLst/>
          </a:prstGeom>
          <a:noFill/>
          <a:ln w="9525">
            <a:noFill/>
            <a:miter lim="800000"/>
            <a:headEnd/>
            <a:tailEnd/>
          </a:ln>
          <a:effectLst/>
        </p:spPr>
      </p:pic>
      <p:sp>
        <p:nvSpPr>
          <p:cNvPr id="350211" name="Rectangle 3"/>
          <p:cNvSpPr>
            <a:spLocks noGrp="1" noChangeArrowheads="1"/>
          </p:cNvSpPr>
          <p:nvPr>
            <p:ph type="title"/>
          </p:nvPr>
        </p:nvSpPr>
        <p:spPr>
          <a:noFill/>
          <a:ln/>
        </p:spPr>
        <p:txBody>
          <a:bodyPr/>
          <a:lstStyle/>
          <a:p>
            <a:r>
              <a:rPr lang="en-US" sz="4000"/>
              <a:t>ATMS 316- NW Flow Snowfall</a:t>
            </a:r>
          </a:p>
        </p:txBody>
      </p:sp>
      <p:sp>
        <p:nvSpPr>
          <p:cNvPr id="350212" name="Rectangle 4"/>
          <p:cNvSpPr>
            <a:spLocks noGrp="1" noChangeArrowheads="1"/>
          </p:cNvSpPr>
          <p:nvPr>
            <p:ph type="body" idx="1"/>
          </p:nvPr>
        </p:nvSpPr>
        <p:spPr>
          <a:xfrm>
            <a:off x="4724400" y="1524000"/>
            <a:ext cx="4267200" cy="5105400"/>
          </a:xfrm>
          <a:noFill/>
          <a:ln/>
        </p:spPr>
        <p:txBody>
          <a:bodyPr/>
          <a:lstStyle/>
          <a:p>
            <a:pPr>
              <a:lnSpc>
                <a:spcPct val="90000"/>
              </a:lnSpc>
            </a:pPr>
            <a:r>
              <a:rPr lang="en-US" sz="2800" dirty="0">
                <a:latin typeface="+mj-lt"/>
              </a:rPr>
              <a:t>Results</a:t>
            </a:r>
          </a:p>
          <a:p>
            <a:pPr lvl="1">
              <a:lnSpc>
                <a:spcPct val="90000"/>
              </a:lnSpc>
            </a:pPr>
            <a:r>
              <a:rPr lang="en-US" sz="2400" dirty="0">
                <a:latin typeface="+mj-lt"/>
              </a:rPr>
              <a:t>daytime surface SH  fluxes partly oppose cloud development </a:t>
            </a:r>
          </a:p>
          <a:p>
            <a:pPr lvl="2">
              <a:lnSpc>
                <a:spcPct val="90000"/>
              </a:lnSpc>
            </a:pPr>
            <a:r>
              <a:rPr lang="en-US" sz="2000" dirty="0">
                <a:latin typeface="+mj-lt"/>
              </a:rPr>
              <a:t>resultant heating and thickening of the PBL</a:t>
            </a:r>
          </a:p>
          <a:p>
            <a:pPr lvl="1">
              <a:lnSpc>
                <a:spcPct val="90000"/>
              </a:lnSpc>
            </a:pPr>
            <a:r>
              <a:rPr lang="en-US" sz="2400" dirty="0">
                <a:latin typeface="+mj-lt"/>
              </a:rPr>
              <a:t>daytime surface SH  fluxes partly enhance cloud development</a:t>
            </a:r>
          </a:p>
          <a:p>
            <a:pPr lvl="2">
              <a:lnSpc>
                <a:spcPct val="90000"/>
              </a:lnSpc>
            </a:pPr>
            <a:r>
              <a:rPr lang="en-US" sz="2000" dirty="0">
                <a:latin typeface="+mj-lt"/>
              </a:rPr>
              <a:t>daytime mixing in the PBL also acts to efficiently transport moisture away from the ground, contributing to the moistening of air parcels in the PBL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noFill/>
          <a:ln/>
        </p:spPr>
        <p:txBody>
          <a:bodyPr/>
          <a:lstStyle/>
          <a:p>
            <a:r>
              <a:rPr lang="en-US" sz="4000"/>
              <a:t>ATMS 316- NW Flow Snowfall</a:t>
            </a:r>
          </a:p>
        </p:txBody>
      </p:sp>
      <p:sp>
        <p:nvSpPr>
          <p:cNvPr id="319491" name="Rectangle 3"/>
          <p:cNvSpPr>
            <a:spLocks noGrp="1" noChangeArrowheads="1"/>
          </p:cNvSpPr>
          <p:nvPr>
            <p:ph type="body" idx="1"/>
          </p:nvPr>
        </p:nvSpPr>
        <p:spPr>
          <a:xfrm>
            <a:off x="5486400" y="1981200"/>
            <a:ext cx="3505200" cy="4648200"/>
          </a:xfrm>
          <a:noFill/>
          <a:ln/>
        </p:spPr>
        <p:txBody>
          <a:bodyPr/>
          <a:lstStyle/>
          <a:p>
            <a:r>
              <a:rPr lang="en-US" dirty="0"/>
              <a:t>Results</a:t>
            </a:r>
          </a:p>
        </p:txBody>
      </p:sp>
      <p:pic>
        <p:nvPicPr>
          <p:cNvPr id="319494" name="Picture 6"/>
          <p:cNvPicPr>
            <a:picLocks noChangeAspect="1" noChangeArrowheads="1"/>
          </p:cNvPicPr>
          <p:nvPr/>
        </p:nvPicPr>
        <p:blipFill>
          <a:blip r:embed="rId3" cstate="print"/>
          <a:srcRect/>
          <a:stretch>
            <a:fillRect/>
          </a:stretch>
        </p:blipFill>
        <p:spPr bwMode="auto">
          <a:xfrm>
            <a:off x="447675" y="2692400"/>
            <a:ext cx="8086725" cy="3556000"/>
          </a:xfrm>
          <a:prstGeom prst="rect">
            <a:avLst/>
          </a:prstGeom>
          <a:noFill/>
          <a:ln w="9525">
            <a:noFill/>
            <a:miter lim="800000"/>
            <a:headEnd/>
            <a:tailEnd/>
          </a:ln>
          <a:effectLst/>
        </p:spPr>
      </p:pic>
      <p:pic>
        <p:nvPicPr>
          <p:cNvPr id="319495" name="Picture 7"/>
          <p:cNvPicPr>
            <a:picLocks noChangeAspect="1" noChangeArrowheads="1"/>
          </p:cNvPicPr>
          <p:nvPr/>
        </p:nvPicPr>
        <p:blipFill>
          <a:blip r:embed="rId4" cstate="print"/>
          <a:srcRect/>
          <a:stretch>
            <a:fillRect/>
          </a:stretch>
        </p:blipFill>
        <p:spPr bwMode="auto">
          <a:xfrm>
            <a:off x="411163" y="2667000"/>
            <a:ext cx="8199437" cy="26146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noFill/>
          <a:ln/>
        </p:spPr>
        <p:txBody>
          <a:bodyPr/>
          <a:lstStyle/>
          <a:p>
            <a:r>
              <a:rPr lang="en-US" sz="4000"/>
              <a:t>ATMS 316- NW Flow Snowfall</a:t>
            </a:r>
          </a:p>
        </p:txBody>
      </p:sp>
      <p:sp>
        <p:nvSpPr>
          <p:cNvPr id="352259" name="Rectangle 3"/>
          <p:cNvSpPr>
            <a:spLocks noGrp="1" noChangeArrowheads="1"/>
          </p:cNvSpPr>
          <p:nvPr>
            <p:ph type="body" idx="1"/>
          </p:nvPr>
        </p:nvSpPr>
        <p:spPr>
          <a:xfrm>
            <a:off x="5334000" y="1676400"/>
            <a:ext cx="3657600" cy="4953000"/>
          </a:xfrm>
          <a:noFill/>
          <a:ln/>
        </p:spPr>
        <p:txBody>
          <a:bodyPr/>
          <a:lstStyle/>
          <a:p>
            <a:pPr>
              <a:lnSpc>
                <a:spcPct val="90000"/>
              </a:lnSpc>
            </a:pPr>
            <a:r>
              <a:rPr lang="en-US" dirty="0">
                <a:latin typeface="+mj-lt"/>
              </a:rPr>
              <a:t>Results</a:t>
            </a:r>
          </a:p>
          <a:p>
            <a:pPr lvl="1">
              <a:lnSpc>
                <a:spcPct val="90000"/>
              </a:lnSpc>
            </a:pPr>
            <a:r>
              <a:rPr lang="en-US" dirty="0">
                <a:latin typeface="+mj-lt"/>
              </a:rPr>
              <a:t>no </a:t>
            </a:r>
            <a:r>
              <a:rPr lang="en-US" dirty="0" err="1">
                <a:latin typeface="+mj-lt"/>
              </a:rPr>
              <a:t>sfc</a:t>
            </a:r>
            <a:r>
              <a:rPr lang="en-US" dirty="0">
                <a:latin typeface="+mj-lt"/>
              </a:rPr>
              <a:t> SH flux </a:t>
            </a:r>
            <a:r>
              <a:rPr lang="en-US" dirty="0" err="1">
                <a:latin typeface="+mj-lt"/>
              </a:rPr>
              <a:t>sim</a:t>
            </a:r>
            <a:r>
              <a:rPr lang="en-US" dirty="0">
                <a:latin typeface="+mj-lt"/>
              </a:rPr>
              <a:t> (b) has a </a:t>
            </a:r>
          </a:p>
          <a:p>
            <a:pPr lvl="2">
              <a:lnSpc>
                <a:spcPct val="90000"/>
              </a:lnSpc>
            </a:pPr>
            <a:r>
              <a:rPr lang="en-US" dirty="0">
                <a:latin typeface="+mj-lt"/>
              </a:rPr>
              <a:t>wider spacing between bands,</a:t>
            </a:r>
          </a:p>
          <a:p>
            <a:pPr lvl="2">
              <a:lnSpc>
                <a:spcPct val="90000"/>
              </a:lnSpc>
            </a:pPr>
            <a:r>
              <a:rPr lang="en-US" dirty="0">
                <a:latin typeface="+mj-lt"/>
              </a:rPr>
              <a:t>higher cloud mixing ratios within the bands, and </a:t>
            </a:r>
          </a:p>
          <a:p>
            <a:pPr lvl="2">
              <a:lnSpc>
                <a:spcPct val="90000"/>
              </a:lnSpc>
            </a:pPr>
            <a:r>
              <a:rPr lang="en-US" dirty="0">
                <a:latin typeface="+mj-lt"/>
              </a:rPr>
              <a:t>wider cloud bands </a:t>
            </a:r>
          </a:p>
          <a:p>
            <a:pPr lvl="1">
              <a:lnSpc>
                <a:spcPct val="90000"/>
              </a:lnSpc>
              <a:buFontTx/>
              <a:buNone/>
            </a:pPr>
            <a:r>
              <a:rPr lang="en-US" dirty="0">
                <a:latin typeface="+mj-lt"/>
              </a:rPr>
              <a:t>than the enhanced </a:t>
            </a:r>
            <a:r>
              <a:rPr lang="en-US" dirty="0" err="1">
                <a:latin typeface="+mj-lt"/>
              </a:rPr>
              <a:t>sfc</a:t>
            </a:r>
            <a:r>
              <a:rPr lang="en-US" dirty="0">
                <a:latin typeface="+mj-lt"/>
              </a:rPr>
              <a:t> SH flux </a:t>
            </a:r>
            <a:r>
              <a:rPr lang="en-US" dirty="0" err="1">
                <a:latin typeface="+mj-lt"/>
              </a:rPr>
              <a:t>sim</a:t>
            </a:r>
            <a:r>
              <a:rPr lang="en-US" dirty="0">
                <a:latin typeface="+mj-lt"/>
              </a:rPr>
              <a:t> (a)</a:t>
            </a:r>
          </a:p>
        </p:txBody>
      </p:sp>
      <p:pic>
        <p:nvPicPr>
          <p:cNvPr id="352260" name="Picture 4"/>
          <p:cNvPicPr>
            <a:picLocks noChangeAspect="1" noChangeArrowheads="1"/>
          </p:cNvPicPr>
          <p:nvPr/>
        </p:nvPicPr>
        <p:blipFill>
          <a:blip r:embed="rId3" cstate="print"/>
          <a:srcRect/>
          <a:stretch>
            <a:fillRect/>
          </a:stretch>
        </p:blipFill>
        <p:spPr bwMode="auto">
          <a:xfrm>
            <a:off x="76200" y="1447800"/>
            <a:ext cx="5181600" cy="2278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noFill/>
          <a:ln/>
        </p:spPr>
        <p:txBody>
          <a:bodyPr/>
          <a:lstStyle/>
          <a:p>
            <a:r>
              <a:rPr lang="en-US" sz="4000"/>
              <a:t>ATMS 316- NW Flow Snowfall</a:t>
            </a:r>
          </a:p>
        </p:txBody>
      </p:sp>
      <p:sp>
        <p:nvSpPr>
          <p:cNvPr id="354307" name="Rectangle 3"/>
          <p:cNvSpPr>
            <a:spLocks noGrp="1" noChangeArrowheads="1"/>
          </p:cNvSpPr>
          <p:nvPr>
            <p:ph type="body" idx="1"/>
          </p:nvPr>
        </p:nvSpPr>
        <p:spPr>
          <a:xfrm>
            <a:off x="5334000" y="1676400"/>
            <a:ext cx="3657600" cy="4953000"/>
          </a:xfrm>
          <a:noFill/>
          <a:ln/>
        </p:spPr>
        <p:txBody>
          <a:bodyPr/>
          <a:lstStyle/>
          <a:p>
            <a:r>
              <a:rPr lang="en-US" sz="2800" dirty="0">
                <a:latin typeface="+mj-lt"/>
              </a:rPr>
              <a:t>Results</a:t>
            </a:r>
          </a:p>
          <a:p>
            <a:pPr lvl="1"/>
            <a:r>
              <a:rPr lang="en-US" sz="2400" dirty="0">
                <a:latin typeface="+mj-lt"/>
              </a:rPr>
              <a:t>lack of regular spacing between bands and the wide band spacing for a shallow convective PBL in the no </a:t>
            </a:r>
            <a:r>
              <a:rPr lang="en-US" sz="2400" dirty="0" err="1">
                <a:latin typeface="+mj-lt"/>
              </a:rPr>
              <a:t>sfc</a:t>
            </a:r>
            <a:r>
              <a:rPr lang="en-US" sz="2400" dirty="0">
                <a:latin typeface="+mj-lt"/>
              </a:rPr>
              <a:t> SH flux </a:t>
            </a:r>
            <a:r>
              <a:rPr lang="en-US" sz="2400" dirty="0" err="1">
                <a:latin typeface="+mj-lt"/>
              </a:rPr>
              <a:t>sim</a:t>
            </a:r>
            <a:r>
              <a:rPr lang="en-US" sz="2400" dirty="0">
                <a:latin typeface="+mj-lt"/>
              </a:rPr>
              <a:t> (b) </a:t>
            </a:r>
          </a:p>
          <a:p>
            <a:pPr lvl="2"/>
            <a:r>
              <a:rPr lang="en-US" sz="2000" dirty="0">
                <a:latin typeface="+mj-lt"/>
              </a:rPr>
              <a:t>doubtful that organizing processes typical of HCRs are responsible for the simulated banding</a:t>
            </a:r>
          </a:p>
        </p:txBody>
      </p:sp>
      <p:pic>
        <p:nvPicPr>
          <p:cNvPr id="354308" name="Picture 4"/>
          <p:cNvPicPr>
            <a:picLocks noChangeAspect="1" noChangeArrowheads="1"/>
          </p:cNvPicPr>
          <p:nvPr/>
        </p:nvPicPr>
        <p:blipFill>
          <a:blip r:embed="rId3" cstate="print"/>
          <a:srcRect/>
          <a:stretch>
            <a:fillRect/>
          </a:stretch>
        </p:blipFill>
        <p:spPr bwMode="auto">
          <a:xfrm>
            <a:off x="76200" y="1447800"/>
            <a:ext cx="5181600" cy="2278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685800" y="1981200"/>
            <a:ext cx="5257800" cy="4648200"/>
          </a:xfrm>
        </p:spPr>
        <p:txBody>
          <a:bodyPr/>
          <a:lstStyle/>
          <a:p>
            <a:r>
              <a:rPr lang="en-US" dirty="0"/>
              <a:t>Introduction</a:t>
            </a:r>
          </a:p>
          <a:p>
            <a:pPr lvl="1"/>
            <a:r>
              <a:rPr lang="en-US" dirty="0">
                <a:latin typeface="+mj-lt"/>
              </a:rPr>
              <a:t>Northwest flow snowfall (NWFS) events can account for 50% of the mean annual snowfall at high altitudes along the windward slopes of the SAMs (Perry 2006; Perry et al. 2010)</a:t>
            </a:r>
          </a:p>
        </p:txBody>
      </p:sp>
      <p:sp>
        <p:nvSpPr>
          <p:cNvPr id="114691" name="Rectangle 3"/>
          <p:cNvSpPr>
            <a:spLocks noGrp="1" noChangeArrowheads="1"/>
          </p:cNvSpPr>
          <p:nvPr>
            <p:ph type="title"/>
          </p:nvPr>
        </p:nvSpPr>
        <p:spPr>
          <a:noFill/>
          <a:ln/>
        </p:spPr>
        <p:txBody>
          <a:bodyPr/>
          <a:lstStyle/>
          <a:p>
            <a:r>
              <a:rPr lang="en-US" sz="4000"/>
              <a:t>ATMS 316- NW Flow Snowfall</a:t>
            </a:r>
          </a:p>
        </p:txBody>
      </p:sp>
      <p:pic>
        <p:nvPicPr>
          <p:cNvPr id="114693" name="Picture 5"/>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noFill/>
          <a:ln/>
        </p:spPr>
        <p:txBody>
          <a:bodyPr/>
          <a:lstStyle/>
          <a:p>
            <a:r>
              <a:rPr lang="en-US" sz="4000"/>
              <a:t>ATMS 316- NW Flow Snowfall</a:t>
            </a:r>
          </a:p>
        </p:txBody>
      </p:sp>
      <p:sp>
        <p:nvSpPr>
          <p:cNvPr id="321539" name="Rectangle 3"/>
          <p:cNvSpPr>
            <a:spLocks noGrp="1" noChangeArrowheads="1"/>
          </p:cNvSpPr>
          <p:nvPr>
            <p:ph type="body" idx="1"/>
          </p:nvPr>
        </p:nvSpPr>
        <p:spPr>
          <a:xfrm>
            <a:off x="5486400" y="1981200"/>
            <a:ext cx="3505200" cy="4648200"/>
          </a:xfrm>
          <a:noFill/>
          <a:ln/>
        </p:spPr>
        <p:txBody>
          <a:bodyPr/>
          <a:lstStyle/>
          <a:p>
            <a:r>
              <a:rPr lang="en-US"/>
              <a:t>Results</a:t>
            </a:r>
          </a:p>
        </p:txBody>
      </p:sp>
      <p:pic>
        <p:nvPicPr>
          <p:cNvPr id="321542" name="Picture 6"/>
          <p:cNvPicPr>
            <a:picLocks noChangeAspect="1" noChangeArrowheads="1"/>
          </p:cNvPicPr>
          <p:nvPr/>
        </p:nvPicPr>
        <p:blipFill>
          <a:blip r:embed="rId3" cstate="print"/>
          <a:srcRect/>
          <a:stretch>
            <a:fillRect/>
          </a:stretch>
        </p:blipFill>
        <p:spPr bwMode="auto">
          <a:xfrm>
            <a:off x="76200" y="1566863"/>
            <a:ext cx="7124700" cy="5138737"/>
          </a:xfrm>
          <a:prstGeom prst="rect">
            <a:avLst/>
          </a:prstGeom>
          <a:noFill/>
          <a:ln w="9525">
            <a:noFill/>
            <a:miter lim="800000"/>
            <a:headEnd/>
            <a:tailEnd/>
          </a:ln>
          <a:effectLst/>
        </p:spPr>
      </p:pic>
      <p:pic>
        <p:nvPicPr>
          <p:cNvPr id="321543" name="Picture 7"/>
          <p:cNvPicPr>
            <a:picLocks noChangeAspect="1" noChangeArrowheads="1"/>
          </p:cNvPicPr>
          <p:nvPr/>
        </p:nvPicPr>
        <p:blipFill>
          <a:blip r:embed="rId4" cstate="print"/>
          <a:srcRect/>
          <a:stretch>
            <a:fillRect/>
          </a:stretch>
        </p:blipFill>
        <p:spPr bwMode="auto">
          <a:xfrm>
            <a:off x="149225" y="1471613"/>
            <a:ext cx="6937375" cy="44719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noFill/>
          <a:ln/>
        </p:spPr>
        <p:txBody>
          <a:bodyPr/>
          <a:lstStyle/>
          <a:p>
            <a:r>
              <a:rPr lang="en-US" sz="4000"/>
              <a:t>ATMS 316- NW Flow Snowfall</a:t>
            </a:r>
          </a:p>
        </p:txBody>
      </p:sp>
      <p:sp>
        <p:nvSpPr>
          <p:cNvPr id="356355" name="Rectangle 3"/>
          <p:cNvSpPr>
            <a:spLocks noGrp="1" noChangeArrowheads="1"/>
          </p:cNvSpPr>
          <p:nvPr>
            <p:ph type="body" idx="1"/>
          </p:nvPr>
        </p:nvSpPr>
        <p:spPr>
          <a:xfrm>
            <a:off x="5181600" y="1524000"/>
            <a:ext cx="3810000" cy="5181600"/>
          </a:xfrm>
          <a:noFill/>
          <a:ln/>
        </p:spPr>
        <p:txBody>
          <a:bodyPr/>
          <a:lstStyle/>
          <a:p>
            <a:pPr>
              <a:lnSpc>
                <a:spcPct val="90000"/>
              </a:lnSpc>
            </a:pPr>
            <a:r>
              <a:rPr lang="en-US" sz="2800" dirty="0">
                <a:latin typeface="+mj-lt"/>
              </a:rPr>
              <a:t>Results</a:t>
            </a:r>
          </a:p>
          <a:p>
            <a:pPr lvl="1">
              <a:lnSpc>
                <a:spcPct val="90000"/>
              </a:lnSpc>
            </a:pPr>
            <a:r>
              <a:rPr lang="en-US" sz="2400" dirty="0">
                <a:latin typeface="+mj-lt"/>
              </a:rPr>
              <a:t>enhanced </a:t>
            </a:r>
            <a:r>
              <a:rPr lang="en-US" sz="2400" dirty="0" err="1">
                <a:latin typeface="+mj-lt"/>
              </a:rPr>
              <a:t>sfc</a:t>
            </a:r>
            <a:r>
              <a:rPr lang="en-US" sz="2400" dirty="0">
                <a:latin typeface="+mj-lt"/>
              </a:rPr>
              <a:t> SH flux </a:t>
            </a:r>
            <a:r>
              <a:rPr lang="en-US" sz="2400" dirty="0" err="1">
                <a:latin typeface="+mj-lt"/>
              </a:rPr>
              <a:t>sim</a:t>
            </a:r>
            <a:r>
              <a:rPr lang="en-US" sz="2400" dirty="0">
                <a:latin typeface="+mj-lt"/>
              </a:rPr>
              <a:t> (a)</a:t>
            </a:r>
          </a:p>
          <a:p>
            <a:pPr lvl="2">
              <a:lnSpc>
                <a:spcPct val="90000"/>
              </a:lnSpc>
            </a:pPr>
            <a:r>
              <a:rPr lang="en-US" sz="2000" dirty="0">
                <a:latin typeface="+mj-lt"/>
              </a:rPr>
              <a:t>conditionally unstable layer (shading) extends from the surface to above the 900-hPa level</a:t>
            </a:r>
          </a:p>
          <a:p>
            <a:pPr lvl="2">
              <a:lnSpc>
                <a:spcPct val="90000"/>
              </a:lnSpc>
            </a:pPr>
            <a:r>
              <a:rPr lang="en-US" sz="2000" dirty="0">
                <a:latin typeface="+mj-lt"/>
              </a:rPr>
              <a:t>layer of strongest unidirectional vertical wind shear (dashed contours) is well elevated above the </a:t>
            </a:r>
            <a:r>
              <a:rPr lang="en-US" sz="2000" dirty="0" err="1">
                <a:latin typeface="+mj-lt"/>
              </a:rPr>
              <a:t>orography</a:t>
            </a:r>
            <a:r>
              <a:rPr lang="en-US" sz="2000" dirty="0">
                <a:latin typeface="+mj-lt"/>
              </a:rPr>
              <a:t> (at about the 825-hPa level) and coincides with the inversion capping the PBL</a:t>
            </a:r>
          </a:p>
        </p:txBody>
      </p:sp>
      <p:pic>
        <p:nvPicPr>
          <p:cNvPr id="356356" name="Picture 4"/>
          <p:cNvPicPr>
            <a:picLocks noChangeAspect="1" noChangeArrowheads="1"/>
          </p:cNvPicPr>
          <p:nvPr/>
        </p:nvPicPr>
        <p:blipFill>
          <a:blip r:embed="rId3" cstate="print"/>
          <a:srcRect/>
          <a:stretch>
            <a:fillRect/>
          </a:stretch>
        </p:blipFill>
        <p:spPr bwMode="auto">
          <a:xfrm>
            <a:off x="76200" y="1566863"/>
            <a:ext cx="5105400" cy="368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noFill/>
          <a:ln/>
        </p:spPr>
        <p:txBody>
          <a:bodyPr/>
          <a:lstStyle/>
          <a:p>
            <a:r>
              <a:rPr lang="en-US" sz="4000"/>
              <a:t>ATMS 316- NW Flow Snowfall</a:t>
            </a:r>
          </a:p>
        </p:txBody>
      </p:sp>
      <p:sp>
        <p:nvSpPr>
          <p:cNvPr id="358403" name="Rectangle 3"/>
          <p:cNvSpPr>
            <a:spLocks noGrp="1" noChangeArrowheads="1"/>
          </p:cNvSpPr>
          <p:nvPr>
            <p:ph type="body" idx="1"/>
          </p:nvPr>
        </p:nvSpPr>
        <p:spPr>
          <a:xfrm>
            <a:off x="5181600" y="1524000"/>
            <a:ext cx="3810000" cy="5181600"/>
          </a:xfrm>
          <a:noFill/>
          <a:ln/>
        </p:spPr>
        <p:txBody>
          <a:bodyPr/>
          <a:lstStyle/>
          <a:p>
            <a:r>
              <a:rPr lang="en-US" sz="2800" dirty="0">
                <a:latin typeface="+mj-lt"/>
              </a:rPr>
              <a:t>Results</a:t>
            </a:r>
          </a:p>
          <a:p>
            <a:pPr lvl="1"/>
            <a:r>
              <a:rPr lang="en-US" sz="2400" dirty="0">
                <a:latin typeface="+mj-lt"/>
              </a:rPr>
              <a:t>no </a:t>
            </a:r>
            <a:r>
              <a:rPr lang="en-US" sz="2400" dirty="0" err="1">
                <a:latin typeface="+mj-lt"/>
              </a:rPr>
              <a:t>sfc</a:t>
            </a:r>
            <a:r>
              <a:rPr lang="en-US" sz="2400" dirty="0">
                <a:latin typeface="+mj-lt"/>
              </a:rPr>
              <a:t> SH flux </a:t>
            </a:r>
            <a:r>
              <a:rPr lang="en-US" sz="2400" dirty="0" err="1">
                <a:latin typeface="+mj-lt"/>
              </a:rPr>
              <a:t>sim</a:t>
            </a:r>
            <a:r>
              <a:rPr lang="en-US" sz="2400" dirty="0">
                <a:latin typeface="+mj-lt"/>
              </a:rPr>
              <a:t> (b)</a:t>
            </a:r>
          </a:p>
          <a:p>
            <a:pPr lvl="2"/>
            <a:r>
              <a:rPr lang="en-US" sz="2000" dirty="0">
                <a:latin typeface="+mj-lt"/>
              </a:rPr>
              <a:t>conditionally unstable layer (shading) extends from the surface to almost the 925-hPa level</a:t>
            </a:r>
          </a:p>
          <a:p>
            <a:pPr lvl="2"/>
            <a:r>
              <a:rPr lang="en-US" sz="2000" dirty="0">
                <a:latin typeface="+mj-lt"/>
              </a:rPr>
              <a:t>layer of strongest unidirectional vertical wind shear (dashed contours) is </a:t>
            </a:r>
            <a:r>
              <a:rPr lang="en-US" sz="2000" u="sng" dirty="0">
                <a:latin typeface="+mj-lt"/>
              </a:rPr>
              <a:t>collocated with the most unstable PBL layer next to the ground</a:t>
            </a:r>
          </a:p>
        </p:txBody>
      </p:sp>
      <p:pic>
        <p:nvPicPr>
          <p:cNvPr id="358404" name="Picture 4"/>
          <p:cNvPicPr>
            <a:picLocks noChangeAspect="1" noChangeArrowheads="1"/>
          </p:cNvPicPr>
          <p:nvPr/>
        </p:nvPicPr>
        <p:blipFill>
          <a:blip r:embed="rId3" cstate="print"/>
          <a:srcRect/>
          <a:stretch>
            <a:fillRect/>
          </a:stretch>
        </p:blipFill>
        <p:spPr bwMode="auto">
          <a:xfrm>
            <a:off x="76200" y="1566863"/>
            <a:ext cx="5105400" cy="368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noFill/>
          <a:ln/>
        </p:spPr>
        <p:txBody>
          <a:bodyPr/>
          <a:lstStyle/>
          <a:p>
            <a:r>
              <a:rPr lang="en-US" sz="4000"/>
              <a:t>ATMS 316- NW Flow Snowfall</a:t>
            </a:r>
          </a:p>
        </p:txBody>
      </p:sp>
      <p:sp>
        <p:nvSpPr>
          <p:cNvPr id="360451" name="Rectangle 3"/>
          <p:cNvSpPr>
            <a:spLocks noGrp="1" noChangeArrowheads="1"/>
          </p:cNvSpPr>
          <p:nvPr>
            <p:ph type="body" idx="1"/>
          </p:nvPr>
        </p:nvSpPr>
        <p:spPr>
          <a:xfrm>
            <a:off x="5181600" y="1524000"/>
            <a:ext cx="3810000" cy="5181600"/>
          </a:xfrm>
          <a:noFill/>
          <a:ln/>
        </p:spPr>
        <p:txBody>
          <a:bodyPr/>
          <a:lstStyle/>
          <a:p>
            <a:r>
              <a:rPr lang="en-US" sz="2800" dirty="0">
                <a:latin typeface="+mj-lt"/>
              </a:rPr>
              <a:t>Results</a:t>
            </a:r>
          </a:p>
          <a:p>
            <a:pPr lvl="1"/>
            <a:r>
              <a:rPr lang="en-US" sz="2400" dirty="0">
                <a:latin typeface="+mj-lt"/>
              </a:rPr>
              <a:t>no </a:t>
            </a:r>
            <a:r>
              <a:rPr lang="en-US" sz="2400" dirty="0" err="1">
                <a:latin typeface="+mj-lt"/>
              </a:rPr>
              <a:t>sfc</a:t>
            </a:r>
            <a:r>
              <a:rPr lang="en-US" sz="2400" dirty="0">
                <a:latin typeface="+mj-lt"/>
              </a:rPr>
              <a:t> SH flux </a:t>
            </a:r>
            <a:r>
              <a:rPr lang="en-US" sz="2400" dirty="0" err="1">
                <a:latin typeface="+mj-lt"/>
              </a:rPr>
              <a:t>sim</a:t>
            </a:r>
            <a:r>
              <a:rPr lang="en-US" sz="2400" dirty="0">
                <a:latin typeface="+mj-lt"/>
              </a:rPr>
              <a:t> (b)</a:t>
            </a:r>
          </a:p>
          <a:p>
            <a:pPr lvl="2"/>
            <a:r>
              <a:rPr lang="en-US" sz="2000" dirty="0">
                <a:latin typeface="+mj-lt"/>
              </a:rPr>
              <a:t>layer of strongest unidirectional vertical wind shear (dashed contours) is </a:t>
            </a:r>
            <a:r>
              <a:rPr lang="en-US" sz="2000" u="sng" dirty="0">
                <a:latin typeface="+mj-lt"/>
              </a:rPr>
              <a:t>collocated with the most unstable PBL layer next to the ground</a:t>
            </a:r>
          </a:p>
          <a:p>
            <a:pPr lvl="2">
              <a:buFontTx/>
              <a:buNone/>
            </a:pPr>
            <a:r>
              <a:rPr lang="en-US" sz="2000" dirty="0">
                <a:latin typeface="+mj-lt"/>
              </a:rPr>
              <a:t>allows for the maximum projection of energy forced by underlying terrain features onto the realized convective cloud bands</a:t>
            </a:r>
            <a:endParaRPr lang="en-US" sz="2000" u="sng" dirty="0">
              <a:latin typeface="+mj-lt"/>
            </a:endParaRPr>
          </a:p>
        </p:txBody>
      </p:sp>
      <p:pic>
        <p:nvPicPr>
          <p:cNvPr id="360452" name="Picture 4"/>
          <p:cNvPicPr>
            <a:picLocks noChangeAspect="1" noChangeArrowheads="1"/>
          </p:cNvPicPr>
          <p:nvPr/>
        </p:nvPicPr>
        <p:blipFill>
          <a:blip r:embed="rId3" cstate="print"/>
          <a:srcRect/>
          <a:stretch>
            <a:fillRect/>
          </a:stretch>
        </p:blipFill>
        <p:spPr bwMode="auto">
          <a:xfrm>
            <a:off x="76200" y="1566863"/>
            <a:ext cx="5105400" cy="368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noFill/>
          <a:ln/>
        </p:spPr>
        <p:txBody>
          <a:bodyPr/>
          <a:lstStyle/>
          <a:p>
            <a:r>
              <a:rPr lang="en-US" sz="4000"/>
              <a:t>ATMS 316- NW Flow Snowfall</a:t>
            </a:r>
          </a:p>
        </p:txBody>
      </p:sp>
      <p:sp>
        <p:nvSpPr>
          <p:cNvPr id="323587" name="Rectangle 3"/>
          <p:cNvSpPr>
            <a:spLocks noGrp="1" noChangeArrowheads="1"/>
          </p:cNvSpPr>
          <p:nvPr>
            <p:ph type="body" idx="1"/>
          </p:nvPr>
        </p:nvSpPr>
        <p:spPr>
          <a:xfrm>
            <a:off x="5486400" y="1981200"/>
            <a:ext cx="3505200" cy="4648200"/>
          </a:xfrm>
          <a:noFill/>
          <a:ln/>
        </p:spPr>
        <p:txBody>
          <a:bodyPr/>
          <a:lstStyle/>
          <a:p>
            <a:r>
              <a:rPr lang="en-US"/>
              <a:t>Results</a:t>
            </a:r>
          </a:p>
        </p:txBody>
      </p:sp>
      <p:pic>
        <p:nvPicPr>
          <p:cNvPr id="323590" name="Picture 6"/>
          <p:cNvPicPr>
            <a:picLocks noChangeAspect="1" noChangeArrowheads="1"/>
          </p:cNvPicPr>
          <p:nvPr/>
        </p:nvPicPr>
        <p:blipFill>
          <a:blip r:embed="rId3" cstate="print"/>
          <a:srcRect/>
          <a:stretch>
            <a:fillRect/>
          </a:stretch>
        </p:blipFill>
        <p:spPr bwMode="auto">
          <a:xfrm>
            <a:off x="142875" y="1123950"/>
            <a:ext cx="8086725" cy="5657850"/>
          </a:xfrm>
          <a:prstGeom prst="rect">
            <a:avLst/>
          </a:prstGeom>
          <a:noFill/>
          <a:ln w="9525">
            <a:noFill/>
            <a:miter lim="800000"/>
            <a:headEnd/>
            <a:tailEnd/>
          </a:ln>
          <a:effectLst/>
        </p:spPr>
      </p:pic>
      <p:pic>
        <p:nvPicPr>
          <p:cNvPr id="323591" name="Picture 7"/>
          <p:cNvPicPr>
            <a:picLocks noChangeAspect="1" noChangeArrowheads="1"/>
          </p:cNvPicPr>
          <p:nvPr/>
        </p:nvPicPr>
        <p:blipFill>
          <a:blip r:embed="rId4" cstate="print"/>
          <a:srcRect/>
          <a:stretch>
            <a:fillRect/>
          </a:stretch>
        </p:blipFill>
        <p:spPr bwMode="auto">
          <a:xfrm>
            <a:off x="76200" y="990600"/>
            <a:ext cx="8199438" cy="4989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noFill/>
          <a:ln/>
        </p:spPr>
        <p:txBody>
          <a:bodyPr/>
          <a:lstStyle/>
          <a:p>
            <a:r>
              <a:rPr lang="en-US" sz="4000"/>
              <a:t>ATMS 316- NW Flow Snowfall</a:t>
            </a:r>
          </a:p>
        </p:txBody>
      </p:sp>
      <p:sp>
        <p:nvSpPr>
          <p:cNvPr id="362499" name="Rectangle 3"/>
          <p:cNvSpPr>
            <a:spLocks noGrp="1" noChangeArrowheads="1"/>
          </p:cNvSpPr>
          <p:nvPr>
            <p:ph type="body" idx="1"/>
          </p:nvPr>
        </p:nvSpPr>
        <p:spPr>
          <a:xfrm>
            <a:off x="5257800" y="1447800"/>
            <a:ext cx="3733800" cy="5181600"/>
          </a:xfrm>
          <a:noFill/>
          <a:ln/>
        </p:spPr>
        <p:txBody>
          <a:bodyPr/>
          <a:lstStyle/>
          <a:p>
            <a:r>
              <a:rPr lang="en-US" dirty="0">
                <a:latin typeface="+mj-lt"/>
              </a:rPr>
              <a:t>Results</a:t>
            </a:r>
          </a:p>
          <a:p>
            <a:pPr lvl="1"/>
            <a:r>
              <a:rPr lang="en-US" dirty="0">
                <a:latin typeface="+mj-lt"/>
              </a:rPr>
              <a:t>enhanced </a:t>
            </a:r>
            <a:r>
              <a:rPr lang="en-US" dirty="0" err="1">
                <a:latin typeface="+mj-lt"/>
              </a:rPr>
              <a:t>sfc</a:t>
            </a:r>
            <a:r>
              <a:rPr lang="en-US" dirty="0">
                <a:latin typeface="+mj-lt"/>
              </a:rPr>
              <a:t> SH flux </a:t>
            </a:r>
            <a:r>
              <a:rPr lang="en-US" dirty="0" err="1">
                <a:latin typeface="+mj-lt"/>
              </a:rPr>
              <a:t>sim</a:t>
            </a:r>
            <a:r>
              <a:rPr lang="en-US" dirty="0">
                <a:latin typeface="+mj-lt"/>
              </a:rPr>
              <a:t> (a)</a:t>
            </a:r>
          </a:p>
          <a:p>
            <a:pPr lvl="2"/>
            <a:r>
              <a:rPr lang="en-US" dirty="0">
                <a:latin typeface="+mj-lt"/>
              </a:rPr>
              <a:t>only a single “strong” band</a:t>
            </a:r>
          </a:p>
          <a:p>
            <a:pPr lvl="3"/>
            <a:r>
              <a:rPr lang="en-US" dirty="0">
                <a:latin typeface="+mj-lt"/>
              </a:rPr>
              <a:t>cloud mixing ratio</a:t>
            </a:r>
          </a:p>
          <a:p>
            <a:pPr lvl="3"/>
            <a:r>
              <a:rPr lang="en-US" dirty="0">
                <a:latin typeface="+mj-lt"/>
              </a:rPr>
              <a:t>cross band convergence/ divergence</a:t>
            </a:r>
          </a:p>
        </p:txBody>
      </p:sp>
      <p:pic>
        <p:nvPicPr>
          <p:cNvPr id="362500" name="Picture 4"/>
          <p:cNvPicPr>
            <a:picLocks noChangeAspect="1" noChangeArrowheads="1"/>
          </p:cNvPicPr>
          <p:nvPr/>
        </p:nvPicPr>
        <p:blipFill>
          <a:blip r:embed="rId3" cstate="print"/>
          <a:srcRect/>
          <a:stretch>
            <a:fillRect/>
          </a:stretch>
        </p:blipFill>
        <p:spPr bwMode="auto">
          <a:xfrm>
            <a:off x="142875" y="1371600"/>
            <a:ext cx="5191125" cy="363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noFill/>
          <a:ln/>
        </p:spPr>
        <p:txBody>
          <a:bodyPr/>
          <a:lstStyle/>
          <a:p>
            <a:r>
              <a:rPr lang="en-US" sz="4000"/>
              <a:t>ATMS 316- NW Flow Snowfall</a:t>
            </a:r>
          </a:p>
        </p:txBody>
      </p:sp>
      <p:sp>
        <p:nvSpPr>
          <p:cNvPr id="364547" name="Rectangle 3"/>
          <p:cNvSpPr>
            <a:spLocks noGrp="1" noChangeArrowheads="1"/>
          </p:cNvSpPr>
          <p:nvPr>
            <p:ph type="body" idx="1"/>
          </p:nvPr>
        </p:nvSpPr>
        <p:spPr>
          <a:xfrm>
            <a:off x="5257800" y="1447800"/>
            <a:ext cx="3733800" cy="5181600"/>
          </a:xfrm>
          <a:noFill/>
          <a:ln/>
        </p:spPr>
        <p:txBody>
          <a:bodyPr/>
          <a:lstStyle/>
          <a:p>
            <a:r>
              <a:rPr lang="en-US" dirty="0">
                <a:latin typeface="+mj-lt"/>
              </a:rPr>
              <a:t>Results</a:t>
            </a:r>
          </a:p>
          <a:p>
            <a:pPr lvl="1"/>
            <a:r>
              <a:rPr lang="en-US" dirty="0">
                <a:latin typeface="+mj-lt"/>
              </a:rPr>
              <a:t>no </a:t>
            </a:r>
            <a:r>
              <a:rPr lang="en-US" dirty="0" err="1">
                <a:latin typeface="+mj-lt"/>
              </a:rPr>
              <a:t>sfc</a:t>
            </a:r>
            <a:r>
              <a:rPr lang="en-US" dirty="0">
                <a:latin typeface="+mj-lt"/>
              </a:rPr>
              <a:t> SH flux </a:t>
            </a:r>
            <a:r>
              <a:rPr lang="en-US" dirty="0" err="1">
                <a:latin typeface="+mj-lt"/>
              </a:rPr>
              <a:t>sim</a:t>
            </a:r>
            <a:r>
              <a:rPr lang="en-US" dirty="0">
                <a:latin typeface="+mj-lt"/>
              </a:rPr>
              <a:t> (b)</a:t>
            </a:r>
          </a:p>
          <a:p>
            <a:pPr lvl="2"/>
            <a:r>
              <a:rPr lang="en-US" dirty="0">
                <a:latin typeface="+mj-lt"/>
              </a:rPr>
              <a:t>multiple “strong” bands [four]</a:t>
            </a:r>
          </a:p>
          <a:p>
            <a:pPr lvl="2"/>
            <a:r>
              <a:rPr lang="en-US" dirty="0">
                <a:latin typeface="+mj-lt"/>
              </a:rPr>
              <a:t>wide horizontal spacing between strongest band and the adjacent bands, indicative of strong compensating subsidence</a:t>
            </a:r>
          </a:p>
        </p:txBody>
      </p:sp>
      <p:pic>
        <p:nvPicPr>
          <p:cNvPr id="364548" name="Picture 4"/>
          <p:cNvPicPr>
            <a:picLocks noChangeAspect="1" noChangeArrowheads="1"/>
          </p:cNvPicPr>
          <p:nvPr/>
        </p:nvPicPr>
        <p:blipFill>
          <a:blip r:embed="rId3" cstate="print"/>
          <a:srcRect/>
          <a:stretch>
            <a:fillRect/>
          </a:stretch>
        </p:blipFill>
        <p:spPr bwMode="auto">
          <a:xfrm>
            <a:off x="142875" y="1371600"/>
            <a:ext cx="5191125" cy="363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noFill/>
          <a:ln/>
        </p:spPr>
        <p:txBody>
          <a:bodyPr/>
          <a:lstStyle/>
          <a:p>
            <a:r>
              <a:rPr lang="en-US" sz="4000"/>
              <a:t>ATMS 316- NW Flow Snowfall</a:t>
            </a:r>
          </a:p>
        </p:txBody>
      </p:sp>
      <p:sp>
        <p:nvSpPr>
          <p:cNvPr id="301059" name="Rectangle 3"/>
          <p:cNvSpPr>
            <a:spLocks noGrp="1" noChangeArrowheads="1"/>
          </p:cNvSpPr>
          <p:nvPr>
            <p:ph type="body" idx="1"/>
          </p:nvPr>
        </p:nvSpPr>
        <p:spPr>
          <a:xfrm>
            <a:off x="5486400" y="1981200"/>
            <a:ext cx="3505200" cy="4648200"/>
          </a:xfrm>
          <a:noFill/>
          <a:ln/>
        </p:spPr>
        <p:txBody>
          <a:bodyPr/>
          <a:lstStyle/>
          <a:p>
            <a:r>
              <a:rPr lang="en-US"/>
              <a:t>Results</a:t>
            </a:r>
          </a:p>
        </p:txBody>
      </p:sp>
      <p:pic>
        <p:nvPicPr>
          <p:cNvPr id="301062" name="Picture 6"/>
          <p:cNvPicPr>
            <a:picLocks noChangeAspect="1" noChangeArrowheads="1"/>
          </p:cNvPicPr>
          <p:nvPr/>
        </p:nvPicPr>
        <p:blipFill>
          <a:blip r:embed="rId3" cstate="print"/>
          <a:srcRect/>
          <a:stretch>
            <a:fillRect/>
          </a:stretch>
        </p:blipFill>
        <p:spPr bwMode="auto">
          <a:xfrm>
            <a:off x="609600" y="381000"/>
            <a:ext cx="7935913" cy="6049963"/>
          </a:xfrm>
          <a:prstGeom prst="rect">
            <a:avLst/>
          </a:prstGeom>
          <a:noFill/>
          <a:ln w="9525">
            <a:noFill/>
            <a:miter lim="800000"/>
            <a:headEnd/>
            <a:tailEnd/>
          </a:ln>
          <a:effectLst/>
        </p:spPr>
      </p:pic>
      <p:pic>
        <p:nvPicPr>
          <p:cNvPr id="301063" name="Picture 7"/>
          <p:cNvPicPr>
            <a:picLocks noChangeAspect="1" noChangeArrowheads="1"/>
          </p:cNvPicPr>
          <p:nvPr/>
        </p:nvPicPr>
        <p:blipFill>
          <a:blip r:embed="rId4" cstate="print"/>
          <a:srcRect/>
          <a:stretch>
            <a:fillRect/>
          </a:stretch>
        </p:blipFill>
        <p:spPr bwMode="auto">
          <a:xfrm>
            <a:off x="457200" y="304800"/>
            <a:ext cx="8189913" cy="5059363"/>
          </a:xfrm>
          <a:prstGeom prst="rect">
            <a:avLst/>
          </a:prstGeom>
          <a:noFill/>
          <a:ln w="9525">
            <a:noFill/>
            <a:miter lim="800000"/>
            <a:headEnd/>
            <a:tailEnd/>
          </a:ln>
          <a:effectLst/>
        </p:spPr>
      </p:pic>
      <p:sp>
        <p:nvSpPr>
          <p:cNvPr id="301064" name="Text Box 8"/>
          <p:cNvSpPr txBox="1">
            <a:spLocks noChangeArrowheads="1"/>
          </p:cNvSpPr>
          <p:nvPr/>
        </p:nvSpPr>
        <p:spPr bwMode="auto">
          <a:xfrm>
            <a:off x="8324850" y="609600"/>
            <a:ext cx="742950" cy="4648200"/>
          </a:xfrm>
          <a:prstGeom prst="rect">
            <a:avLst/>
          </a:prstGeom>
          <a:solidFill>
            <a:schemeClr val="bg1"/>
          </a:solidFill>
          <a:ln w="9525">
            <a:solidFill>
              <a:srgbClr val="FF0000"/>
            </a:solidFill>
            <a:miter lim="800000"/>
            <a:headEnd/>
            <a:tailEnd/>
          </a:ln>
          <a:effectLst/>
        </p:spPr>
        <p:txBody>
          <a:bodyPr vert="eaVert" wrap="none">
            <a:spAutoFit/>
          </a:bodyPr>
          <a:lstStyle/>
          <a:p>
            <a:r>
              <a:rPr lang="en-US" sz="3600"/>
              <a:t>Surface LH Experiments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noFill/>
          <a:ln/>
        </p:spPr>
        <p:txBody>
          <a:bodyPr/>
          <a:lstStyle/>
          <a:p>
            <a:r>
              <a:rPr lang="en-US" sz="4000"/>
              <a:t>ATMS 316- NW Flow Snowfall</a:t>
            </a:r>
          </a:p>
        </p:txBody>
      </p:sp>
      <p:sp>
        <p:nvSpPr>
          <p:cNvPr id="329731"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329732" name="Picture 4"/>
          <p:cNvPicPr>
            <a:picLocks noChangeAspect="1" noChangeArrowheads="1"/>
          </p:cNvPicPr>
          <p:nvPr/>
        </p:nvPicPr>
        <p:blipFill>
          <a:blip r:embed="rId3" cstate="print"/>
          <a:srcRect/>
          <a:stretch>
            <a:fillRect/>
          </a:stretch>
        </p:blipFill>
        <p:spPr bwMode="auto">
          <a:xfrm>
            <a:off x="152400" y="336550"/>
            <a:ext cx="8812213" cy="5454650"/>
          </a:xfrm>
          <a:prstGeom prst="rect">
            <a:avLst/>
          </a:prstGeom>
          <a:noFill/>
          <a:ln w="9525">
            <a:noFill/>
            <a:miter lim="800000"/>
            <a:headEnd/>
            <a:tailEnd/>
          </a:ln>
          <a:effectLst/>
        </p:spPr>
      </p:pic>
      <p:sp>
        <p:nvSpPr>
          <p:cNvPr id="329734" name="Text Box 6"/>
          <p:cNvSpPr txBox="1">
            <a:spLocks noChangeArrowheads="1"/>
          </p:cNvSpPr>
          <p:nvPr/>
        </p:nvSpPr>
        <p:spPr bwMode="auto">
          <a:xfrm>
            <a:off x="3733800" y="5889625"/>
            <a:ext cx="1717675" cy="711200"/>
          </a:xfrm>
          <a:prstGeom prst="rect">
            <a:avLst/>
          </a:prstGeom>
          <a:noFill/>
          <a:ln w="9525">
            <a:solidFill>
              <a:srgbClr val="FF0000"/>
            </a:solidFill>
            <a:miter lim="800000"/>
            <a:headEnd/>
            <a:tailEnd/>
          </a:ln>
          <a:effectLst/>
        </p:spPr>
        <p:txBody>
          <a:bodyPr wrap="none">
            <a:spAutoFit/>
          </a:bodyPr>
          <a:lstStyle/>
          <a:p>
            <a:r>
              <a:rPr lang="en-US" sz="4000"/>
              <a:t>Default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noFill/>
          <a:ln/>
        </p:spPr>
        <p:txBody>
          <a:bodyPr/>
          <a:lstStyle/>
          <a:p>
            <a:r>
              <a:rPr lang="en-US" sz="4000"/>
              <a:t>ATMS 316- NW Flow Snowfall</a:t>
            </a:r>
          </a:p>
        </p:txBody>
      </p:sp>
      <p:sp>
        <p:nvSpPr>
          <p:cNvPr id="303107"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303110" name="Picture 6"/>
          <p:cNvPicPr>
            <a:picLocks noChangeAspect="1" noChangeArrowheads="1"/>
          </p:cNvPicPr>
          <p:nvPr/>
        </p:nvPicPr>
        <p:blipFill>
          <a:blip r:embed="rId3" cstate="print"/>
          <a:srcRect/>
          <a:stretch>
            <a:fillRect/>
          </a:stretch>
        </p:blipFill>
        <p:spPr bwMode="auto">
          <a:xfrm>
            <a:off x="152400" y="300038"/>
            <a:ext cx="8821738" cy="5491162"/>
          </a:xfrm>
          <a:prstGeom prst="rect">
            <a:avLst/>
          </a:prstGeom>
          <a:noFill/>
          <a:ln w="9525">
            <a:noFill/>
            <a:miter lim="800000"/>
            <a:headEnd/>
            <a:tailEnd/>
          </a:ln>
          <a:effectLst/>
        </p:spPr>
      </p:pic>
      <p:pic>
        <p:nvPicPr>
          <p:cNvPr id="303111" name="Picture 7"/>
          <p:cNvPicPr>
            <a:picLocks noChangeAspect="1" noChangeArrowheads="1"/>
          </p:cNvPicPr>
          <p:nvPr/>
        </p:nvPicPr>
        <p:blipFill>
          <a:blip r:embed="rId4" cstate="print"/>
          <a:srcRect/>
          <a:stretch>
            <a:fillRect/>
          </a:stretch>
        </p:blipFill>
        <p:spPr bwMode="auto">
          <a:xfrm>
            <a:off x="603250" y="5791200"/>
            <a:ext cx="7935913" cy="106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685800" y="1981200"/>
            <a:ext cx="5257800" cy="4648200"/>
          </a:xfrm>
        </p:spPr>
        <p:txBody>
          <a:bodyPr/>
          <a:lstStyle/>
          <a:p>
            <a:r>
              <a:rPr lang="en-US" dirty="0"/>
              <a:t>Introduction</a:t>
            </a:r>
          </a:p>
          <a:p>
            <a:pPr lvl="1"/>
            <a:r>
              <a:rPr lang="en-US" dirty="0">
                <a:latin typeface="+mj-lt"/>
              </a:rPr>
              <a:t>These events often occur after the passage of the upper-level trough, </a:t>
            </a:r>
            <a:r>
              <a:rPr lang="en-US" dirty="0" smtClean="0">
                <a:latin typeface="+mj-lt"/>
              </a:rPr>
              <a:t>when </a:t>
            </a:r>
            <a:r>
              <a:rPr lang="en-US" dirty="0" err="1" smtClean="0">
                <a:latin typeface="+mj-lt"/>
              </a:rPr>
              <a:t>quasigeostrophic</a:t>
            </a:r>
            <a:r>
              <a:rPr lang="en-US" dirty="0" smtClean="0">
                <a:latin typeface="+mj-lt"/>
              </a:rPr>
              <a:t> </a:t>
            </a:r>
            <a:r>
              <a:rPr lang="en-US" dirty="0" err="1">
                <a:latin typeface="+mj-lt"/>
              </a:rPr>
              <a:t>forcings</a:t>
            </a:r>
            <a:r>
              <a:rPr lang="en-US" dirty="0">
                <a:latin typeface="+mj-lt"/>
              </a:rPr>
              <a:t> are generally unfavorable for precipitation generation</a:t>
            </a:r>
          </a:p>
          <a:p>
            <a:pPr lvl="1"/>
            <a:endParaRPr lang="en-US" dirty="0"/>
          </a:p>
        </p:txBody>
      </p:sp>
      <p:sp>
        <p:nvSpPr>
          <p:cNvPr id="115715" name="Rectangle 3"/>
          <p:cNvSpPr>
            <a:spLocks noGrp="1" noChangeArrowheads="1"/>
          </p:cNvSpPr>
          <p:nvPr>
            <p:ph type="title"/>
          </p:nvPr>
        </p:nvSpPr>
        <p:spPr>
          <a:noFill/>
          <a:ln/>
        </p:spPr>
        <p:txBody>
          <a:bodyPr/>
          <a:lstStyle/>
          <a:p>
            <a:r>
              <a:rPr lang="en-US" sz="4000"/>
              <a:t>ATMS 316- NW Flow Snowfall</a:t>
            </a:r>
          </a:p>
        </p:txBody>
      </p:sp>
      <p:pic>
        <p:nvPicPr>
          <p:cNvPr id="115719" name="Picture 7"/>
          <p:cNvPicPr>
            <a:picLocks noChangeAspect="1" noChangeArrowheads="1"/>
          </p:cNvPicPr>
          <p:nvPr/>
        </p:nvPicPr>
        <p:blipFill>
          <a:blip r:embed="rId3" cstate="print"/>
          <a:srcRect/>
          <a:stretch>
            <a:fillRect/>
          </a:stretch>
        </p:blipFill>
        <p:spPr bwMode="auto">
          <a:xfrm>
            <a:off x="5942013" y="1981200"/>
            <a:ext cx="3125787" cy="23542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noFill/>
          <a:ln/>
        </p:spPr>
        <p:txBody>
          <a:bodyPr/>
          <a:lstStyle/>
          <a:p>
            <a:r>
              <a:rPr lang="en-US" sz="4000"/>
              <a:t>ATMS 316- NW Flow Snowfall</a:t>
            </a:r>
          </a:p>
        </p:txBody>
      </p:sp>
      <p:sp>
        <p:nvSpPr>
          <p:cNvPr id="305155"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305157" name="Picture 5"/>
          <p:cNvPicPr>
            <a:picLocks noChangeAspect="1" noChangeArrowheads="1"/>
          </p:cNvPicPr>
          <p:nvPr/>
        </p:nvPicPr>
        <p:blipFill>
          <a:blip r:embed="rId3" cstate="print"/>
          <a:srcRect/>
          <a:stretch>
            <a:fillRect/>
          </a:stretch>
        </p:blipFill>
        <p:spPr bwMode="auto">
          <a:xfrm>
            <a:off x="603250" y="5791200"/>
            <a:ext cx="7935913" cy="1063625"/>
          </a:xfrm>
          <a:prstGeom prst="rect">
            <a:avLst/>
          </a:prstGeom>
          <a:noFill/>
          <a:ln w="9525">
            <a:noFill/>
            <a:miter lim="800000"/>
            <a:headEnd/>
            <a:tailEnd/>
          </a:ln>
          <a:effectLst/>
        </p:spPr>
      </p:pic>
      <p:pic>
        <p:nvPicPr>
          <p:cNvPr id="305158" name="Picture 6"/>
          <p:cNvPicPr>
            <a:picLocks noChangeAspect="1" noChangeArrowheads="1"/>
          </p:cNvPicPr>
          <p:nvPr/>
        </p:nvPicPr>
        <p:blipFill>
          <a:blip r:embed="rId4" cstate="print"/>
          <a:srcRect/>
          <a:stretch>
            <a:fillRect/>
          </a:stretch>
        </p:blipFill>
        <p:spPr bwMode="auto">
          <a:xfrm>
            <a:off x="165100" y="304800"/>
            <a:ext cx="8902700" cy="5491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noFill/>
          <a:ln/>
        </p:spPr>
        <p:txBody>
          <a:bodyPr/>
          <a:lstStyle/>
          <a:p>
            <a:r>
              <a:rPr lang="en-US" sz="4000"/>
              <a:t>ATMS 316- NW Flow Snowfall</a:t>
            </a:r>
          </a:p>
        </p:txBody>
      </p:sp>
      <p:sp>
        <p:nvSpPr>
          <p:cNvPr id="307203" name="Rectangle 3"/>
          <p:cNvSpPr>
            <a:spLocks noGrp="1" noChangeArrowheads="1"/>
          </p:cNvSpPr>
          <p:nvPr>
            <p:ph type="body" idx="1"/>
          </p:nvPr>
        </p:nvSpPr>
        <p:spPr>
          <a:xfrm>
            <a:off x="4648200" y="1600200"/>
            <a:ext cx="4343400" cy="5029200"/>
          </a:xfrm>
          <a:noFill/>
          <a:ln/>
        </p:spPr>
        <p:txBody>
          <a:bodyPr/>
          <a:lstStyle/>
          <a:p>
            <a:r>
              <a:rPr lang="en-US"/>
              <a:t>Results</a:t>
            </a:r>
          </a:p>
        </p:txBody>
      </p:sp>
      <p:pic>
        <p:nvPicPr>
          <p:cNvPr id="307205" name="Picture 5"/>
          <p:cNvPicPr>
            <a:picLocks noChangeAspect="1" noChangeArrowheads="1"/>
          </p:cNvPicPr>
          <p:nvPr/>
        </p:nvPicPr>
        <p:blipFill>
          <a:blip r:embed="rId3" cstate="print"/>
          <a:srcRect/>
          <a:stretch>
            <a:fillRect/>
          </a:stretch>
        </p:blipFill>
        <p:spPr bwMode="auto">
          <a:xfrm>
            <a:off x="603250" y="5791200"/>
            <a:ext cx="7935913" cy="1063625"/>
          </a:xfrm>
          <a:prstGeom prst="rect">
            <a:avLst/>
          </a:prstGeom>
          <a:noFill/>
          <a:ln w="9525">
            <a:noFill/>
            <a:miter lim="800000"/>
            <a:headEnd/>
            <a:tailEnd/>
          </a:ln>
          <a:effectLst/>
        </p:spPr>
      </p:pic>
      <p:pic>
        <p:nvPicPr>
          <p:cNvPr id="307206" name="Picture 6"/>
          <p:cNvPicPr>
            <a:picLocks noChangeAspect="1" noChangeArrowheads="1"/>
          </p:cNvPicPr>
          <p:nvPr/>
        </p:nvPicPr>
        <p:blipFill>
          <a:blip r:embed="rId4" cstate="print"/>
          <a:srcRect/>
          <a:stretch>
            <a:fillRect/>
          </a:stretch>
        </p:blipFill>
        <p:spPr bwMode="auto">
          <a:xfrm>
            <a:off x="152400" y="341313"/>
            <a:ext cx="8885238" cy="5449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301" name="Picture 5"/>
          <p:cNvPicPr>
            <a:picLocks noChangeAspect="1" noChangeArrowheads="1"/>
          </p:cNvPicPr>
          <p:nvPr/>
        </p:nvPicPr>
        <p:blipFill>
          <a:blip r:embed="rId3" cstate="print"/>
          <a:srcRect/>
          <a:stretch>
            <a:fillRect/>
          </a:stretch>
        </p:blipFill>
        <p:spPr bwMode="auto">
          <a:xfrm>
            <a:off x="76200" y="1447800"/>
            <a:ext cx="4648200" cy="3541713"/>
          </a:xfrm>
          <a:prstGeom prst="rect">
            <a:avLst/>
          </a:prstGeom>
          <a:noFill/>
          <a:ln w="9525">
            <a:noFill/>
            <a:miter lim="800000"/>
            <a:headEnd/>
            <a:tailEnd/>
          </a:ln>
          <a:effectLst/>
        </p:spPr>
      </p:pic>
      <p:sp>
        <p:nvSpPr>
          <p:cNvPr id="311299" name="Rectangle 3"/>
          <p:cNvSpPr>
            <a:spLocks noGrp="1" noChangeArrowheads="1"/>
          </p:cNvSpPr>
          <p:nvPr>
            <p:ph type="title"/>
          </p:nvPr>
        </p:nvSpPr>
        <p:spPr>
          <a:noFill/>
          <a:ln/>
        </p:spPr>
        <p:txBody>
          <a:bodyPr/>
          <a:lstStyle/>
          <a:p>
            <a:r>
              <a:rPr lang="en-US" sz="4000"/>
              <a:t>ATMS 316- NW Flow Snowfall</a:t>
            </a:r>
          </a:p>
        </p:txBody>
      </p:sp>
      <p:sp>
        <p:nvSpPr>
          <p:cNvPr id="311300" name="Rectangle 4"/>
          <p:cNvSpPr>
            <a:spLocks noGrp="1" noChangeArrowheads="1"/>
          </p:cNvSpPr>
          <p:nvPr>
            <p:ph type="body" idx="1"/>
          </p:nvPr>
        </p:nvSpPr>
        <p:spPr>
          <a:xfrm>
            <a:off x="4648200" y="1524000"/>
            <a:ext cx="4343400" cy="5105400"/>
          </a:xfrm>
          <a:noFill/>
          <a:ln/>
        </p:spPr>
        <p:txBody>
          <a:bodyPr/>
          <a:lstStyle/>
          <a:p>
            <a:r>
              <a:rPr lang="en-US" sz="2800" dirty="0">
                <a:latin typeface="+mj-lt"/>
              </a:rPr>
              <a:t>Results</a:t>
            </a:r>
          </a:p>
          <a:p>
            <a:pPr lvl="1"/>
            <a:r>
              <a:rPr lang="en-US" sz="2400" u="sng" dirty="0">
                <a:latin typeface="+mj-lt"/>
              </a:rPr>
              <a:t>enhanced</a:t>
            </a:r>
            <a:r>
              <a:rPr lang="en-US" sz="2400" dirty="0">
                <a:latin typeface="+mj-lt"/>
              </a:rPr>
              <a:t> LH flux experiments generally increase the specific humidity of the PBL compared to the default simulations</a:t>
            </a:r>
          </a:p>
          <a:p>
            <a:pPr lvl="1"/>
            <a:r>
              <a:rPr lang="en-US" sz="2400" dirty="0">
                <a:latin typeface="+mj-lt"/>
              </a:rPr>
              <a:t>latent heating </a:t>
            </a:r>
            <a:r>
              <a:rPr lang="en-US" sz="2400" u="sng" dirty="0">
                <a:latin typeface="+mj-lt"/>
              </a:rPr>
              <a:t>denial</a:t>
            </a:r>
            <a:r>
              <a:rPr lang="en-US" sz="2400" dirty="0">
                <a:latin typeface="+mj-lt"/>
              </a:rPr>
              <a:t> impacts are comparable to the effects of the enhanced sensible heating experiments described earlier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ChangeAspect="1" noChangeArrowheads="1"/>
          </p:cNvPicPr>
          <p:nvPr/>
        </p:nvPicPr>
        <p:blipFill>
          <a:blip r:embed="rId3" cstate="print"/>
          <a:srcRect/>
          <a:stretch>
            <a:fillRect/>
          </a:stretch>
        </p:blipFill>
        <p:spPr bwMode="auto">
          <a:xfrm>
            <a:off x="76200" y="1447800"/>
            <a:ext cx="4648200" cy="3541713"/>
          </a:xfrm>
          <a:prstGeom prst="rect">
            <a:avLst/>
          </a:prstGeom>
          <a:noFill/>
          <a:ln w="9525">
            <a:noFill/>
            <a:miter lim="800000"/>
            <a:headEnd/>
            <a:tailEnd/>
          </a:ln>
          <a:effectLst/>
        </p:spPr>
      </p:pic>
      <p:sp>
        <p:nvSpPr>
          <p:cNvPr id="366595" name="Rectangle 3"/>
          <p:cNvSpPr>
            <a:spLocks noGrp="1" noChangeArrowheads="1"/>
          </p:cNvSpPr>
          <p:nvPr>
            <p:ph type="title"/>
          </p:nvPr>
        </p:nvSpPr>
        <p:spPr>
          <a:noFill/>
          <a:ln/>
        </p:spPr>
        <p:txBody>
          <a:bodyPr/>
          <a:lstStyle/>
          <a:p>
            <a:r>
              <a:rPr lang="en-US" sz="4000"/>
              <a:t>ATMS 316- NW Flow Snowfall</a:t>
            </a:r>
          </a:p>
        </p:txBody>
      </p:sp>
      <p:sp>
        <p:nvSpPr>
          <p:cNvPr id="366596" name="Rectangle 4"/>
          <p:cNvSpPr>
            <a:spLocks noGrp="1" noChangeArrowheads="1"/>
          </p:cNvSpPr>
          <p:nvPr>
            <p:ph type="body" idx="1"/>
          </p:nvPr>
        </p:nvSpPr>
        <p:spPr>
          <a:xfrm>
            <a:off x="4648200" y="1524000"/>
            <a:ext cx="4343400" cy="5105400"/>
          </a:xfrm>
          <a:noFill/>
          <a:ln/>
        </p:spPr>
        <p:txBody>
          <a:bodyPr/>
          <a:lstStyle/>
          <a:p>
            <a:r>
              <a:rPr lang="en-US" dirty="0">
                <a:latin typeface="+mj-lt"/>
              </a:rPr>
              <a:t>Results</a:t>
            </a:r>
          </a:p>
          <a:p>
            <a:pPr lvl="1"/>
            <a:r>
              <a:rPr lang="en-US" dirty="0">
                <a:latin typeface="+mj-lt"/>
              </a:rPr>
              <a:t>enhanced </a:t>
            </a:r>
            <a:r>
              <a:rPr lang="en-US" dirty="0" err="1">
                <a:latin typeface="+mj-lt"/>
              </a:rPr>
              <a:t>sfc</a:t>
            </a:r>
            <a:r>
              <a:rPr lang="en-US" dirty="0">
                <a:latin typeface="+mj-lt"/>
              </a:rPr>
              <a:t> LH flux </a:t>
            </a:r>
            <a:r>
              <a:rPr lang="en-US" dirty="0" err="1">
                <a:latin typeface="+mj-lt"/>
              </a:rPr>
              <a:t>sim</a:t>
            </a:r>
            <a:r>
              <a:rPr lang="en-US" dirty="0">
                <a:latin typeface="+mj-lt"/>
              </a:rPr>
              <a:t> (a) has a systematically higher predicted accumulation amount compared with the default </a:t>
            </a:r>
            <a:r>
              <a:rPr lang="en-US" dirty="0" err="1">
                <a:latin typeface="+mj-lt"/>
              </a:rPr>
              <a:t>sfc</a:t>
            </a:r>
            <a:r>
              <a:rPr lang="en-US" dirty="0">
                <a:latin typeface="+mj-lt"/>
              </a:rPr>
              <a:t> LH flux </a:t>
            </a:r>
            <a:r>
              <a:rPr lang="en-US" dirty="0" err="1">
                <a:latin typeface="+mj-lt"/>
              </a:rPr>
              <a:t>sim</a:t>
            </a:r>
            <a:r>
              <a:rPr lang="en-US" dirty="0">
                <a:latin typeface="+mj-lt"/>
              </a:rPr>
              <a:t> (13a)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p:cNvPicPr>
            <a:picLocks noChangeAspect="1" noChangeArrowheads="1"/>
          </p:cNvPicPr>
          <p:nvPr/>
        </p:nvPicPr>
        <p:blipFill>
          <a:blip r:embed="rId3" cstate="print"/>
          <a:srcRect/>
          <a:stretch>
            <a:fillRect/>
          </a:stretch>
        </p:blipFill>
        <p:spPr bwMode="auto">
          <a:xfrm>
            <a:off x="76200" y="1447800"/>
            <a:ext cx="4648200" cy="3541713"/>
          </a:xfrm>
          <a:prstGeom prst="rect">
            <a:avLst/>
          </a:prstGeom>
          <a:noFill/>
          <a:ln w="9525">
            <a:noFill/>
            <a:miter lim="800000"/>
            <a:headEnd/>
            <a:tailEnd/>
          </a:ln>
          <a:effectLst/>
        </p:spPr>
      </p:pic>
      <p:sp>
        <p:nvSpPr>
          <p:cNvPr id="368643" name="Rectangle 3"/>
          <p:cNvSpPr>
            <a:spLocks noGrp="1" noChangeArrowheads="1"/>
          </p:cNvSpPr>
          <p:nvPr>
            <p:ph type="title"/>
          </p:nvPr>
        </p:nvSpPr>
        <p:spPr>
          <a:noFill/>
          <a:ln/>
        </p:spPr>
        <p:txBody>
          <a:bodyPr/>
          <a:lstStyle/>
          <a:p>
            <a:r>
              <a:rPr lang="en-US" sz="4000"/>
              <a:t>ATMS 316- NW Flow Snowfall</a:t>
            </a:r>
          </a:p>
        </p:txBody>
      </p:sp>
      <p:sp>
        <p:nvSpPr>
          <p:cNvPr id="368644" name="Rectangle 4"/>
          <p:cNvSpPr>
            <a:spLocks noGrp="1" noChangeArrowheads="1"/>
          </p:cNvSpPr>
          <p:nvPr>
            <p:ph type="body" idx="1"/>
          </p:nvPr>
        </p:nvSpPr>
        <p:spPr>
          <a:xfrm>
            <a:off x="4648200" y="1524000"/>
            <a:ext cx="4343400" cy="5105400"/>
          </a:xfrm>
          <a:noFill/>
          <a:ln/>
        </p:spPr>
        <p:txBody>
          <a:bodyPr/>
          <a:lstStyle/>
          <a:p>
            <a:r>
              <a:rPr lang="en-US" sz="2800" dirty="0">
                <a:latin typeface="+mj-lt"/>
              </a:rPr>
              <a:t>Results</a:t>
            </a:r>
          </a:p>
          <a:p>
            <a:pPr lvl="1"/>
            <a:r>
              <a:rPr lang="en-US" sz="2400" dirty="0" err="1">
                <a:latin typeface="+mj-lt"/>
              </a:rPr>
              <a:t>Sim</a:t>
            </a:r>
            <a:r>
              <a:rPr lang="en-US" sz="2400" dirty="0">
                <a:latin typeface="+mj-lt"/>
              </a:rPr>
              <a:t> having </a:t>
            </a:r>
            <a:r>
              <a:rPr lang="en-US" sz="2400" dirty="0" err="1">
                <a:latin typeface="+mj-lt"/>
              </a:rPr>
              <a:t>sfc</a:t>
            </a:r>
            <a:r>
              <a:rPr lang="en-US" sz="2400" dirty="0">
                <a:latin typeface="+mj-lt"/>
              </a:rPr>
              <a:t> LH fluxes shut </a:t>
            </a:r>
            <a:r>
              <a:rPr lang="en-US" sz="2400" u="sng" dirty="0">
                <a:latin typeface="+mj-lt"/>
              </a:rPr>
              <a:t>off during daytime hours</a:t>
            </a:r>
            <a:r>
              <a:rPr lang="en-US" sz="2400" dirty="0">
                <a:latin typeface="+mj-lt"/>
              </a:rPr>
              <a:t> (P2; b) gives significantly reduced accumulation results across the entire domain</a:t>
            </a:r>
          </a:p>
          <a:p>
            <a:pPr lvl="2"/>
            <a:r>
              <a:rPr lang="en-US" sz="2000" dirty="0">
                <a:latin typeface="+mj-lt"/>
              </a:rPr>
              <a:t>a significant fraction of the water mass that fell during P34 in the default simulation was evaporated or sublimated from the surface during the daylight hours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print"/>
          <a:srcRect/>
          <a:stretch>
            <a:fillRect/>
          </a:stretch>
        </p:blipFill>
        <p:spPr bwMode="auto">
          <a:xfrm>
            <a:off x="76200" y="1447800"/>
            <a:ext cx="4648200" cy="3541713"/>
          </a:xfrm>
          <a:prstGeom prst="rect">
            <a:avLst/>
          </a:prstGeom>
          <a:noFill/>
          <a:ln w="9525">
            <a:noFill/>
            <a:miter lim="800000"/>
            <a:headEnd/>
            <a:tailEnd/>
          </a:ln>
          <a:effectLst/>
        </p:spPr>
      </p:pic>
      <p:sp>
        <p:nvSpPr>
          <p:cNvPr id="372739" name="Rectangle 3"/>
          <p:cNvSpPr>
            <a:spLocks noGrp="1" noChangeArrowheads="1"/>
          </p:cNvSpPr>
          <p:nvPr>
            <p:ph type="title"/>
          </p:nvPr>
        </p:nvSpPr>
        <p:spPr>
          <a:noFill/>
          <a:ln/>
        </p:spPr>
        <p:txBody>
          <a:bodyPr/>
          <a:lstStyle/>
          <a:p>
            <a:r>
              <a:rPr lang="en-US" sz="4000"/>
              <a:t>ATMS 316- NW Flow Snowfall</a:t>
            </a:r>
          </a:p>
        </p:txBody>
      </p:sp>
      <p:sp>
        <p:nvSpPr>
          <p:cNvPr id="372740" name="Rectangle 4"/>
          <p:cNvSpPr>
            <a:spLocks noGrp="1" noChangeArrowheads="1"/>
          </p:cNvSpPr>
          <p:nvPr>
            <p:ph type="body" idx="1"/>
          </p:nvPr>
        </p:nvSpPr>
        <p:spPr>
          <a:xfrm>
            <a:off x="4648200" y="1524000"/>
            <a:ext cx="4343400" cy="5105400"/>
          </a:xfrm>
          <a:noFill/>
          <a:ln/>
        </p:spPr>
        <p:txBody>
          <a:bodyPr/>
          <a:lstStyle/>
          <a:p>
            <a:pPr>
              <a:lnSpc>
                <a:spcPct val="90000"/>
              </a:lnSpc>
            </a:pPr>
            <a:r>
              <a:rPr lang="en-US" dirty="0">
                <a:latin typeface="+mj-lt"/>
              </a:rPr>
              <a:t>Results</a:t>
            </a:r>
          </a:p>
          <a:p>
            <a:pPr lvl="1">
              <a:lnSpc>
                <a:spcPct val="90000"/>
              </a:lnSpc>
            </a:pPr>
            <a:r>
              <a:rPr lang="en-US" dirty="0">
                <a:latin typeface="+mj-lt"/>
              </a:rPr>
              <a:t>a trajectory analysis (not shown) shows</a:t>
            </a:r>
          </a:p>
          <a:p>
            <a:pPr lvl="2">
              <a:lnSpc>
                <a:spcPct val="90000"/>
              </a:lnSpc>
            </a:pPr>
            <a:r>
              <a:rPr lang="en-US" dirty="0">
                <a:latin typeface="+mj-lt"/>
              </a:rPr>
              <a:t>the greatest increase in vapor mixing ratio of air parcels in the cloud bands occurred during the second half of the daylight hours (1400 LT), the period when BL mixing would be maximized just before the sun begins to set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ChangeAspect="1" noChangeArrowheads="1"/>
          </p:cNvPicPr>
          <p:nvPr/>
        </p:nvPicPr>
        <p:blipFill>
          <a:blip r:embed="rId3" cstate="print"/>
          <a:srcRect/>
          <a:stretch>
            <a:fillRect/>
          </a:stretch>
        </p:blipFill>
        <p:spPr bwMode="auto">
          <a:xfrm>
            <a:off x="76200" y="1447800"/>
            <a:ext cx="4648200" cy="3541713"/>
          </a:xfrm>
          <a:prstGeom prst="rect">
            <a:avLst/>
          </a:prstGeom>
          <a:noFill/>
          <a:ln w="9525">
            <a:noFill/>
            <a:miter lim="800000"/>
            <a:headEnd/>
            <a:tailEnd/>
          </a:ln>
          <a:effectLst/>
        </p:spPr>
      </p:pic>
      <p:sp>
        <p:nvSpPr>
          <p:cNvPr id="370691" name="Rectangle 3"/>
          <p:cNvSpPr>
            <a:spLocks noGrp="1" noChangeArrowheads="1"/>
          </p:cNvSpPr>
          <p:nvPr>
            <p:ph type="title"/>
          </p:nvPr>
        </p:nvSpPr>
        <p:spPr>
          <a:noFill/>
          <a:ln/>
        </p:spPr>
        <p:txBody>
          <a:bodyPr/>
          <a:lstStyle/>
          <a:p>
            <a:r>
              <a:rPr lang="en-US" sz="4000"/>
              <a:t>ATMS 316- NW Flow Snowfall</a:t>
            </a:r>
          </a:p>
        </p:txBody>
      </p:sp>
      <p:sp>
        <p:nvSpPr>
          <p:cNvPr id="370692" name="Rectangle 4"/>
          <p:cNvSpPr>
            <a:spLocks noGrp="1" noChangeArrowheads="1"/>
          </p:cNvSpPr>
          <p:nvPr>
            <p:ph type="body" idx="1"/>
          </p:nvPr>
        </p:nvSpPr>
        <p:spPr>
          <a:xfrm>
            <a:off x="4648200" y="1524000"/>
            <a:ext cx="4343400" cy="5105400"/>
          </a:xfrm>
          <a:noFill/>
          <a:ln/>
        </p:spPr>
        <p:txBody>
          <a:bodyPr/>
          <a:lstStyle/>
          <a:p>
            <a:r>
              <a:rPr lang="en-US" sz="2800" dirty="0">
                <a:latin typeface="+mj-lt"/>
              </a:rPr>
              <a:t>Results</a:t>
            </a:r>
          </a:p>
          <a:p>
            <a:pPr lvl="1"/>
            <a:r>
              <a:rPr lang="en-US" sz="2400" dirty="0" err="1">
                <a:latin typeface="+mj-lt"/>
              </a:rPr>
              <a:t>Sim</a:t>
            </a:r>
            <a:r>
              <a:rPr lang="en-US" sz="2400" dirty="0">
                <a:latin typeface="+mj-lt"/>
              </a:rPr>
              <a:t> having zero </a:t>
            </a:r>
            <a:r>
              <a:rPr lang="en-US" sz="2400" dirty="0" err="1">
                <a:latin typeface="+mj-lt"/>
              </a:rPr>
              <a:t>sfc</a:t>
            </a:r>
            <a:r>
              <a:rPr lang="en-US" sz="2400" dirty="0">
                <a:latin typeface="+mj-lt"/>
              </a:rPr>
              <a:t> LH fluxes (c) shows the amount of snowfall that can be attributed to moisture packets carried great distances to the SAMs</a:t>
            </a:r>
          </a:p>
          <a:p>
            <a:pPr lvl="2"/>
            <a:r>
              <a:rPr lang="en-US" sz="2000" dirty="0">
                <a:latin typeface="+mj-lt"/>
              </a:rPr>
              <a:t>a substantial portion of the water mass that accumulates as snow over the mountains in the default simulation is evaporated or sublimated from the surface en route to the southern Appalachians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381000" y="1981200"/>
            <a:ext cx="5715000" cy="4648200"/>
          </a:xfrm>
        </p:spPr>
        <p:txBody>
          <a:bodyPr/>
          <a:lstStyle/>
          <a:p>
            <a:r>
              <a:rPr lang="en-US" sz="2800" dirty="0">
                <a:latin typeface="+mj-lt"/>
              </a:rPr>
              <a:t>Summary</a:t>
            </a:r>
          </a:p>
          <a:p>
            <a:pPr lvl="1"/>
            <a:r>
              <a:rPr lang="en-US" sz="2400" dirty="0">
                <a:latin typeface="+mj-lt"/>
              </a:rPr>
              <a:t>the origin of </a:t>
            </a:r>
            <a:r>
              <a:rPr lang="en-US" sz="2400" u="sng" dirty="0">
                <a:latin typeface="+mj-lt"/>
              </a:rPr>
              <a:t>most of the moisture</a:t>
            </a:r>
            <a:r>
              <a:rPr lang="en-US" sz="2400" dirty="0">
                <a:latin typeface="+mj-lt"/>
              </a:rPr>
              <a:t> converted into snowfall accumulation in the southern Appalachians during this event </a:t>
            </a:r>
            <a:r>
              <a:rPr lang="en-US" sz="2400" u="sng" dirty="0">
                <a:latin typeface="+mj-lt"/>
              </a:rPr>
              <a:t>came from the ground</a:t>
            </a:r>
            <a:r>
              <a:rPr lang="en-US" sz="2400" dirty="0">
                <a:latin typeface="+mj-lt"/>
              </a:rPr>
              <a:t> as air parcels traveled over the study domain toward the mountains</a:t>
            </a:r>
          </a:p>
          <a:p>
            <a:pPr lvl="2"/>
            <a:r>
              <a:rPr lang="en-US" sz="2000" u="sng" dirty="0">
                <a:latin typeface="+mj-lt"/>
              </a:rPr>
              <a:t>air parcels</a:t>
            </a:r>
            <a:r>
              <a:rPr lang="en-US" sz="2000" dirty="0">
                <a:latin typeface="+mj-lt"/>
              </a:rPr>
              <a:t> involved in the cloud and precipitation formation </a:t>
            </a:r>
            <a:r>
              <a:rPr lang="en-US" sz="2000" u="sng" dirty="0">
                <a:latin typeface="+mj-lt"/>
              </a:rPr>
              <a:t>received the bulk of their water vapor in the PBL during daytime hours</a:t>
            </a:r>
          </a:p>
        </p:txBody>
      </p:sp>
      <p:sp>
        <p:nvSpPr>
          <p:cNvPr id="113667" name="Rectangle 3"/>
          <p:cNvSpPr>
            <a:spLocks noGrp="1" noChangeArrowheads="1"/>
          </p:cNvSpPr>
          <p:nvPr>
            <p:ph type="title"/>
          </p:nvPr>
        </p:nvSpPr>
        <p:spPr>
          <a:noFill/>
          <a:ln/>
        </p:spPr>
        <p:txBody>
          <a:bodyPr/>
          <a:lstStyle/>
          <a:p>
            <a:r>
              <a:rPr lang="en-US" sz="4000"/>
              <a:t>ATMS 316- NW Flow Snowfall</a:t>
            </a:r>
          </a:p>
        </p:txBody>
      </p:sp>
      <p:pic>
        <p:nvPicPr>
          <p:cNvPr id="113669" name="Picture 5"/>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body" idx="1"/>
          </p:nvPr>
        </p:nvSpPr>
        <p:spPr>
          <a:xfrm>
            <a:off x="381000" y="1981200"/>
            <a:ext cx="5715000" cy="4648200"/>
          </a:xfrm>
        </p:spPr>
        <p:txBody>
          <a:bodyPr/>
          <a:lstStyle/>
          <a:p>
            <a:r>
              <a:rPr lang="en-US" dirty="0">
                <a:latin typeface="+mj-lt"/>
              </a:rPr>
              <a:t>Summary</a:t>
            </a:r>
          </a:p>
          <a:p>
            <a:pPr lvl="1"/>
            <a:r>
              <a:rPr lang="en-US" dirty="0">
                <a:latin typeface="+mj-lt"/>
              </a:rPr>
              <a:t>daytime surface sensible heat fluxes and cloud development </a:t>
            </a:r>
          </a:p>
          <a:p>
            <a:pPr lvl="2"/>
            <a:r>
              <a:rPr lang="en-US" u="sng" dirty="0">
                <a:latin typeface="+mj-lt"/>
              </a:rPr>
              <a:t>oppose;</a:t>
            </a:r>
            <a:r>
              <a:rPr lang="en-US" dirty="0">
                <a:latin typeface="+mj-lt"/>
              </a:rPr>
              <a:t> through the resultant heating and thickening of the PBL</a:t>
            </a:r>
          </a:p>
          <a:p>
            <a:pPr lvl="2"/>
            <a:r>
              <a:rPr lang="en-US" u="sng" dirty="0">
                <a:latin typeface="+mj-lt"/>
              </a:rPr>
              <a:t>support;</a:t>
            </a:r>
            <a:r>
              <a:rPr lang="en-US" dirty="0">
                <a:latin typeface="+mj-lt"/>
              </a:rPr>
              <a:t> through the enhanced daytime mixing in the PBL, acting to efficiently transport moisture away from the ground</a:t>
            </a:r>
          </a:p>
        </p:txBody>
      </p:sp>
      <p:sp>
        <p:nvSpPr>
          <p:cNvPr id="374787" name="Rectangle 3"/>
          <p:cNvSpPr>
            <a:spLocks noGrp="1" noChangeArrowheads="1"/>
          </p:cNvSpPr>
          <p:nvPr>
            <p:ph type="title"/>
          </p:nvPr>
        </p:nvSpPr>
        <p:spPr>
          <a:noFill/>
          <a:ln/>
        </p:spPr>
        <p:txBody>
          <a:bodyPr/>
          <a:lstStyle/>
          <a:p>
            <a:r>
              <a:rPr lang="en-US" sz="4000"/>
              <a:t>ATMS 316- NW Flow Snowfall</a:t>
            </a:r>
          </a:p>
        </p:txBody>
      </p:sp>
      <p:pic>
        <p:nvPicPr>
          <p:cNvPr id="374788" name="Picture 4"/>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381000" y="1981200"/>
            <a:ext cx="5715000" cy="4648200"/>
          </a:xfrm>
        </p:spPr>
        <p:txBody>
          <a:bodyPr/>
          <a:lstStyle/>
          <a:p>
            <a:r>
              <a:rPr lang="en-US" sz="2800" dirty="0">
                <a:latin typeface="+mj-lt"/>
              </a:rPr>
              <a:t>Summary</a:t>
            </a:r>
          </a:p>
          <a:p>
            <a:pPr lvl="1"/>
            <a:r>
              <a:rPr lang="en-US" sz="2400" dirty="0">
                <a:latin typeface="+mj-lt"/>
              </a:rPr>
              <a:t>strongest convective banding </a:t>
            </a:r>
          </a:p>
          <a:p>
            <a:pPr lvl="2"/>
            <a:r>
              <a:rPr lang="en-US" sz="2000" dirty="0">
                <a:latin typeface="+mj-lt"/>
              </a:rPr>
              <a:t>occurs under the conditions when the </a:t>
            </a:r>
            <a:r>
              <a:rPr lang="en-US" sz="2000" u="sng" dirty="0">
                <a:latin typeface="+mj-lt"/>
              </a:rPr>
              <a:t>strongest unidirectional vertical wind shear</a:t>
            </a:r>
            <a:r>
              <a:rPr lang="en-US" sz="2000" dirty="0">
                <a:latin typeface="+mj-lt"/>
              </a:rPr>
              <a:t> is </a:t>
            </a:r>
            <a:r>
              <a:rPr lang="en-US" sz="2000" u="sng" dirty="0">
                <a:latin typeface="+mj-lt"/>
              </a:rPr>
              <a:t>collocated</a:t>
            </a:r>
            <a:r>
              <a:rPr lang="en-US" sz="2000" dirty="0">
                <a:latin typeface="+mj-lt"/>
              </a:rPr>
              <a:t> within a </a:t>
            </a:r>
            <a:r>
              <a:rPr lang="en-US" sz="2000" u="sng" dirty="0">
                <a:latin typeface="+mj-lt"/>
              </a:rPr>
              <a:t>layer having a nearly dry-adiabatic environmental lapse rate</a:t>
            </a:r>
            <a:r>
              <a:rPr lang="en-US" sz="2000" dirty="0">
                <a:latin typeface="+mj-lt"/>
              </a:rPr>
              <a:t> </a:t>
            </a:r>
            <a:r>
              <a:rPr lang="en-US" sz="2000" u="sng" dirty="0">
                <a:latin typeface="+mj-lt"/>
              </a:rPr>
              <a:t>next to the ground</a:t>
            </a:r>
          </a:p>
          <a:p>
            <a:pPr lvl="2"/>
            <a:r>
              <a:rPr lang="en-US" sz="2000" dirty="0">
                <a:latin typeface="+mj-lt"/>
              </a:rPr>
              <a:t>longitudinal banding becomes less sensitive to the underlying topography when the layer of strongest unidirectional vertical wind shear is found near the top of the PBL</a:t>
            </a:r>
          </a:p>
        </p:txBody>
      </p:sp>
      <p:sp>
        <p:nvSpPr>
          <p:cNvPr id="376835" name="Rectangle 3"/>
          <p:cNvSpPr>
            <a:spLocks noGrp="1" noChangeArrowheads="1"/>
          </p:cNvSpPr>
          <p:nvPr>
            <p:ph type="title"/>
          </p:nvPr>
        </p:nvSpPr>
        <p:spPr>
          <a:noFill/>
          <a:ln/>
        </p:spPr>
        <p:txBody>
          <a:bodyPr/>
          <a:lstStyle/>
          <a:p>
            <a:r>
              <a:rPr lang="en-US" sz="4000"/>
              <a:t>ATMS 316- NW Flow Snowfall</a:t>
            </a:r>
          </a:p>
        </p:txBody>
      </p:sp>
      <p:pic>
        <p:nvPicPr>
          <p:cNvPr id="376836" name="Picture 4"/>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685800" y="1981200"/>
            <a:ext cx="5257800" cy="4648200"/>
          </a:xfrm>
        </p:spPr>
        <p:txBody>
          <a:bodyPr/>
          <a:lstStyle/>
          <a:p>
            <a:pPr>
              <a:lnSpc>
                <a:spcPct val="90000"/>
              </a:lnSpc>
            </a:pPr>
            <a:r>
              <a:rPr lang="en-US" dirty="0"/>
              <a:t>Introduction</a:t>
            </a:r>
          </a:p>
          <a:p>
            <a:pPr lvl="1">
              <a:lnSpc>
                <a:spcPct val="90000"/>
              </a:lnSpc>
            </a:pPr>
            <a:r>
              <a:rPr lang="en-US" dirty="0">
                <a:latin typeface="+mj-lt"/>
              </a:rPr>
              <a:t>In addition, moist-layer temperatures during passage of the upper-level trough are typically quite cold in the moist layer, in the range –14</a:t>
            </a:r>
            <a:r>
              <a:rPr lang="en-US" baseline="30000" dirty="0">
                <a:latin typeface="+mj-lt"/>
              </a:rPr>
              <a:t>o</a:t>
            </a:r>
            <a:r>
              <a:rPr lang="en-US" dirty="0">
                <a:latin typeface="+mj-lt"/>
              </a:rPr>
              <a:t> to </a:t>
            </a:r>
            <a:r>
              <a:rPr lang="en-US" sz="2400" dirty="0" smtClean="0">
                <a:solidFill>
                  <a:schemeClr val="tx1"/>
                </a:solidFill>
                <a:latin typeface="+mn-lt"/>
              </a:rPr>
              <a:t> </a:t>
            </a:r>
            <a:r>
              <a:rPr lang="en-US" dirty="0" smtClean="0">
                <a:solidFill>
                  <a:schemeClr val="tx1"/>
                </a:solidFill>
                <a:latin typeface="+mn-lt"/>
              </a:rPr>
              <a:t>–</a:t>
            </a:r>
            <a:r>
              <a:rPr lang="en-US" dirty="0" smtClean="0">
                <a:latin typeface="+mj-lt"/>
              </a:rPr>
              <a:t>17</a:t>
            </a:r>
            <a:r>
              <a:rPr lang="en-US" baseline="30000" dirty="0" smtClean="0">
                <a:latin typeface="+mj-lt"/>
              </a:rPr>
              <a:t>o</a:t>
            </a:r>
            <a:r>
              <a:rPr lang="en-US" dirty="0" smtClean="0">
                <a:latin typeface="+mj-lt"/>
              </a:rPr>
              <a:t>C</a:t>
            </a:r>
            <a:r>
              <a:rPr lang="en-US" dirty="0">
                <a:latin typeface="+mj-lt"/>
              </a:rPr>
              <a:t>, favorable for </a:t>
            </a:r>
            <a:r>
              <a:rPr lang="en-US" dirty="0" err="1">
                <a:latin typeface="+mj-lt"/>
              </a:rPr>
              <a:t>dendritic</a:t>
            </a:r>
            <a:r>
              <a:rPr lang="en-US" dirty="0">
                <a:latin typeface="+mj-lt"/>
              </a:rPr>
              <a:t> snow crystal growth (Ryan et al. 1976; </a:t>
            </a:r>
            <a:r>
              <a:rPr lang="en-US" dirty="0" err="1">
                <a:latin typeface="+mj-lt"/>
              </a:rPr>
              <a:t>Pruppacher</a:t>
            </a:r>
            <a:r>
              <a:rPr lang="en-US" dirty="0">
                <a:latin typeface="+mj-lt"/>
              </a:rPr>
              <a:t> and </a:t>
            </a:r>
            <a:r>
              <a:rPr lang="en-US" dirty="0" err="1">
                <a:latin typeface="+mj-lt"/>
              </a:rPr>
              <a:t>Klett</a:t>
            </a:r>
            <a:r>
              <a:rPr lang="en-US" dirty="0">
                <a:latin typeface="+mj-lt"/>
              </a:rPr>
              <a:t> 1997; </a:t>
            </a:r>
            <a:r>
              <a:rPr lang="en-US" dirty="0" err="1">
                <a:latin typeface="+mj-lt"/>
              </a:rPr>
              <a:t>Fukuta</a:t>
            </a:r>
            <a:r>
              <a:rPr lang="en-US" dirty="0">
                <a:latin typeface="+mj-lt"/>
              </a:rPr>
              <a:t> and Takahashi 1999)</a:t>
            </a:r>
          </a:p>
        </p:txBody>
      </p:sp>
      <p:sp>
        <p:nvSpPr>
          <p:cNvPr id="117763" name="Rectangle 3"/>
          <p:cNvSpPr>
            <a:spLocks noGrp="1" noChangeArrowheads="1"/>
          </p:cNvSpPr>
          <p:nvPr>
            <p:ph type="title"/>
          </p:nvPr>
        </p:nvSpPr>
        <p:spPr>
          <a:noFill/>
          <a:ln/>
        </p:spPr>
        <p:txBody>
          <a:bodyPr/>
          <a:lstStyle/>
          <a:p>
            <a:r>
              <a:rPr lang="en-US" sz="4000"/>
              <a:t>ATMS 316- NW Flow Snowfall</a:t>
            </a:r>
          </a:p>
        </p:txBody>
      </p:sp>
      <p:pic>
        <p:nvPicPr>
          <p:cNvPr id="117766" name="Picture 6"/>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body" idx="1"/>
          </p:nvPr>
        </p:nvSpPr>
        <p:spPr>
          <a:xfrm>
            <a:off x="381000" y="1981200"/>
            <a:ext cx="5715000" cy="4648200"/>
          </a:xfrm>
        </p:spPr>
        <p:txBody>
          <a:bodyPr/>
          <a:lstStyle/>
          <a:p>
            <a:r>
              <a:rPr lang="en-US" dirty="0">
                <a:latin typeface="+mj-lt"/>
              </a:rPr>
              <a:t>Summary</a:t>
            </a:r>
          </a:p>
          <a:p>
            <a:pPr lvl="1"/>
            <a:r>
              <a:rPr lang="en-US" dirty="0">
                <a:latin typeface="+mj-lt"/>
              </a:rPr>
              <a:t>Operational near-term forecasting implications, optimal condition for creating productive NWFS snow clouds</a:t>
            </a:r>
          </a:p>
          <a:p>
            <a:pPr lvl="2"/>
            <a:r>
              <a:rPr lang="en-US" dirty="0">
                <a:latin typeface="+mj-lt"/>
              </a:rPr>
              <a:t>cool PBL air</a:t>
            </a:r>
          </a:p>
          <a:p>
            <a:pPr lvl="2"/>
            <a:r>
              <a:rPr lang="en-US" dirty="0">
                <a:latin typeface="+mj-lt"/>
              </a:rPr>
              <a:t>PBL mixing of moderate strength</a:t>
            </a:r>
          </a:p>
          <a:p>
            <a:pPr lvl="2"/>
            <a:r>
              <a:rPr lang="en-US" dirty="0">
                <a:latin typeface="+mj-lt"/>
              </a:rPr>
              <a:t>optimal conditions are most likely to occur during nighttime hours</a:t>
            </a:r>
          </a:p>
        </p:txBody>
      </p:sp>
      <p:sp>
        <p:nvSpPr>
          <p:cNvPr id="378883" name="Rectangle 3"/>
          <p:cNvSpPr>
            <a:spLocks noGrp="1" noChangeArrowheads="1"/>
          </p:cNvSpPr>
          <p:nvPr>
            <p:ph type="title"/>
          </p:nvPr>
        </p:nvSpPr>
        <p:spPr>
          <a:noFill/>
          <a:ln/>
        </p:spPr>
        <p:txBody>
          <a:bodyPr/>
          <a:lstStyle/>
          <a:p>
            <a:r>
              <a:rPr lang="en-US" sz="4000"/>
              <a:t>ATMS 316- NW Flow Snowfall</a:t>
            </a:r>
          </a:p>
        </p:txBody>
      </p:sp>
      <p:pic>
        <p:nvPicPr>
          <p:cNvPr id="378884" name="Picture 4"/>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body" idx="1"/>
          </p:nvPr>
        </p:nvSpPr>
        <p:spPr>
          <a:xfrm>
            <a:off x="381000" y="1981200"/>
            <a:ext cx="5715000" cy="4648200"/>
          </a:xfrm>
        </p:spPr>
        <p:txBody>
          <a:bodyPr/>
          <a:lstStyle/>
          <a:p>
            <a:pPr>
              <a:lnSpc>
                <a:spcPct val="90000"/>
              </a:lnSpc>
            </a:pPr>
            <a:r>
              <a:rPr lang="en-US" dirty="0">
                <a:latin typeface="+mj-lt"/>
              </a:rPr>
              <a:t>Summary</a:t>
            </a:r>
          </a:p>
          <a:p>
            <a:pPr lvl="1">
              <a:lnSpc>
                <a:spcPct val="90000"/>
              </a:lnSpc>
            </a:pPr>
            <a:r>
              <a:rPr lang="en-US" dirty="0">
                <a:latin typeface="+mj-lt"/>
              </a:rPr>
              <a:t>Operational near-term forecasting implications, </a:t>
            </a:r>
            <a:r>
              <a:rPr lang="en-US" dirty="0" err="1">
                <a:latin typeface="+mj-lt"/>
              </a:rPr>
              <a:t>mesoscale</a:t>
            </a:r>
            <a:r>
              <a:rPr lang="en-US" dirty="0">
                <a:latin typeface="+mj-lt"/>
              </a:rPr>
              <a:t> model (MM) forecasts</a:t>
            </a:r>
          </a:p>
          <a:p>
            <a:pPr lvl="2">
              <a:lnSpc>
                <a:spcPct val="90000"/>
              </a:lnSpc>
            </a:pPr>
            <a:r>
              <a:rPr lang="en-US" dirty="0">
                <a:latin typeface="+mj-lt"/>
              </a:rPr>
              <a:t>MM LH underestimates and/or SH overestimates will contribute to suppressed cloud development and an </a:t>
            </a:r>
            <a:r>
              <a:rPr lang="en-US" dirty="0" err="1">
                <a:latin typeface="+mj-lt"/>
              </a:rPr>
              <a:t>underprediction</a:t>
            </a:r>
            <a:r>
              <a:rPr lang="en-US" dirty="0">
                <a:latin typeface="+mj-lt"/>
              </a:rPr>
              <a:t> of snowfall accumulation</a:t>
            </a:r>
          </a:p>
          <a:p>
            <a:pPr lvl="3">
              <a:lnSpc>
                <a:spcPct val="90000"/>
              </a:lnSpc>
            </a:pPr>
            <a:r>
              <a:rPr lang="en-US" dirty="0">
                <a:latin typeface="+mj-lt"/>
              </a:rPr>
              <a:t>erroneous predictions of high-impact warning areas being too narrowly confined to the primary SAMs crest located along the TN/NC border</a:t>
            </a:r>
          </a:p>
        </p:txBody>
      </p:sp>
      <p:sp>
        <p:nvSpPr>
          <p:cNvPr id="380931" name="Rectangle 3"/>
          <p:cNvSpPr>
            <a:spLocks noGrp="1" noChangeArrowheads="1"/>
          </p:cNvSpPr>
          <p:nvPr>
            <p:ph type="title"/>
          </p:nvPr>
        </p:nvSpPr>
        <p:spPr>
          <a:noFill/>
          <a:ln/>
        </p:spPr>
        <p:txBody>
          <a:bodyPr/>
          <a:lstStyle/>
          <a:p>
            <a:r>
              <a:rPr lang="en-US" sz="4000"/>
              <a:t>ATMS 316- NW Flow Snowfall</a:t>
            </a:r>
          </a:p>
        </p:txBody>
      </p:sp>
      <p:pic>
        <p:nvPicPr>
          <p:cNvPr id="380932" name="Picture 4"/>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title"/>
          </p:nvPr>
        </p:nvSpPr>
        <p:spPr>
          <a:noFill/>
          <a:ln/>
        </p:spPr>
        <p:txBody>
          <a:bodyPr/>
          <a:lstStyle/>
          <a:p>
            <a:r>
              <a:rPr lang="en-US" sz="4000"/>
              <a:t>ATMS 316- NW Flow Snowfall</a:t>
            </a:r>
          </a:p>
        </p:txBody>
      </p:sp>
      <p:sp>
        <p:nvSpPr>
          <p:cNvPr id="174087" name="Text Box 7"/>
          <p:cNvSpPr txBox="1">
            <a:spLocks noChangeArrowheads="1"/>
          </p:cNvSpPr>
          <p:nvPr/>
        </p:nvSpPr>
        <p:spPr bwMode="auto">
          <a:xfrm>
            <a:off x="609600" y="1524000"/>
            <a:ext cx="8339142" cy="246221"/>
          </a:xfrm>
          <a:prstGeom prst="rect">
            <a:avLst/>
          </a:prstGeom>
          <a:noFill/>
          <a:ln w="9525">
            <a:noFill/>
            <a:miter lim="800000"/>
            <a:headEnd/>
            <a:tailEnd/>
          </a:ln>
          <a:effectLst/>
        </p:spPr>
        <p:txBody>
          <a:bodyPr wrap="none">
            <a:spAutoFit/>
          </a:bodyPr>
          <a:lstStyle/>
          <a:p>
            <a:r>
              <a:rPr lang="en-US" sz="1000" dirty="0" smtClean="0">
                <a:hlinkClick r:id="rId3"/>
              </a:rPr>
              <a:t>http</a:t>
            </a:r>
            <a:r>
              <a:rPr lang="en-US" sz="1000" smtClean="0">
                <a:hlinkClick r:id="rId3"/>
              </a:rPr>
              <a:t>://www.erh.noaa.gov/gsp/localdat/cases/2012/11Feb12_NWFS/The%20Northwest%20Flow%20Snow%20Event%20of%2011%20February%202012.pdf</a:t>
            </a:r>
            <a:endParaRPr lang="en-US" sz="1000" dirty="0"/>
          </a:p>
        </p:txBody>
      </p:sp>
      <p:sp>
        <p:nvSpPr>
          <p:cNvPr id="174088" name="Text Box 8"/>
          <p:cNvSpPr txBox="1">
            <a:spLocks noChangeArrowheads="1"/>
          </p:cNvSpPr>
          <p:nvPr/>
        </p:nvSpPr>
        <p:spPr bwMode="auto">
          <a:xfrm>
            <a:off x="838200" y="5883275"/>
            <a:ext cx="2581275" cy="831850"/>
          </a:xfrm>
          <a:prstGeom prst="rect">
            <a:avLst/>
          </a:prstGeom>
          <a:noFill/>
          <a:ln w="9525">
            <a:solidFill>
              <a:srgbClr val="FF0000"/>
            </a:solidFill>
            <a:miter lim="800000"/>
            <a:headEnd/>
            <a:tailEnd/>
          </a:ln>
          <a:effectLst/>
        </p:spPr>
        <p:txBody>
          <a:bodyPr wrap="none">
            <a:spAutoFit/>
          </a:bodyPr>
          <a:lstStyle/>
          <a:p>
            <a:r>
              <a:rPr lang="en-US"/>
              <a:t>11 February 2012</a:t>
            </a:r>
          </a:p>
          <a:p>
            <a:r>
              <a:rPr lang="en-US"/>
              <a:t>NW Flow Snowfall</a:t>
            </a:r>
          </a:p>
        </p:txBody>
      </p:sp>
      <p:sp>
        <p:nvSpPr>
          <p:cNvPr id="174090" name="Rectangle 10"/>
          <p:cNvSpPr>
            <a:spLocks noGrp="1" noChangeArrowheads="1"/>
          </p:cNvSpPr>
          <p:nvPr>
            <p:ph type="body" idx="1"/>
          </p:nvPr>
        </p:nvSpPr>
        <p:spPr>
          <a:xfrm>
            <a:off x="0" y="1981200"/>
            <a:ext cx="4114800" cy="4114800"/>
          </a:xfrm>
        </p:spPr>
        <p:txBody>
          <a:bodyPr/>
          <a:lstStyle/>
          <a:p>
            <a:r>
              <a:rPr lang="en-US" dirty="0"/>
              <a:t>Which scenario?</a:t>
            </a:r>
          </a:p>
          <a:p>
            <a:pPr lvl="1"/>
            <a:r>
              <a:rPr lang="en-US" dirty="0"/>
              <a:t>Scenario#1; synoptic scale forcing alone</a:t>
            </a:r>
          </a:p>
          <a:p>
            <a:pPr lvl="1"/>
            <a:r>
              <a:rPr lang="en-US" dirty="0"/>
              <a:t>Scenario#2; synoptic scale dominates </a:t>
            </a:r>
            <a:r>
              <a:rPr lang="en-US" dirty="0" err="1"/>
              <a:t>mesoscale</a:t>
            </a:r>
            <a:r>
              <a:rPr lang="en-US" dirty="0"/>
              <a:t> forcing </a:t>
            </a:r>
          </a:p>
          <a:p>
            <a:pPr lvl="1"/>
            <a:r>
              <a:rPr lang="en-US" dirty="0"/>
              <a:t>Scenario#3; weak synoptic scale forcing</a:t>
            </a:r>
          </a:p>
        </p:txBody>
      </p:sp>
      <p:pic>
        <p:nvPicPr>
          <p:cNvPr id="174093" name="Picture 13"/>
          <p:cNvPicPr>
            <a:picLocks noChangeAspect="1" noChangeArrowheads="1"/>
          </p:cNvPicPr>
          <p:nvPr/>
        </p:nvPicPr>
        <p:blipFill>
          <a:blip r:embed="rId4" cstate="print"/>
          <a:srcRect/>
          <a:stretch>
            <a:fillRect/>
          </a:stretch>
        </p:blipFill>
        <p:spPr bwMode="auto">
          <a:xfrm>
            <a:off x="4038600" y="2439988"/>
            <a:ext cx="5029200" cy="321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body" idx="1"/>
          </p:nvPr>
        </p:nvSpPr>
        <p:spPr>
          <a:xfrm>
            <a:off x="685800" y="1981200"/>
            <a:ext cx="5257800" cy="4648200"/>
          </a:xfrm>
        </p:spPr>
        <p:txBody>
          <a:bodyPr/>
          <a:lstStyle/>
          <a:p>
            <a:r>
              <a:rPr lang="en-US" dirty="0">
                <a:latin typeface="+mj-lt"/>
              </a:rPr>
              <a:t>Introduction</a:t>
            </a:r>
          </a:p>
          <a:p>
            <a:pPr lvl="1"/>
            <a:r>
              <a:rPr lang="en-US" sz="2400" dirty="0">
                <a:latin typeface="+mj-lt"/>
              </a:rPr>
              <a:t>The </a:t>
            </a:r>
            <a:r>
              <a:rPr lang="en-US" sz="2400" u="sng" dirty="0">
                <a:latin typeface="+mj-lt"/>
              </a:rPr>
              <a:t>challenge</a:t>
            </a:r>
            <a:r>
              <a:rPr lang="en-US" sz="2400" dirty="0">
                <a:latin typeface="+mj-lt"/>
              </a:rPr>
              <a:t> in predicting snow accumulation with NWFS is that it is highly localized due in part to </a:t>
            </a:r>
          </a:p>
          <a:p>
            <a:pPr lvl="2"/>
            <a:r>
              <a:rPr lang="en-US" sz="2000" dirty="0">
                <a:latin typeface="+mj-lt"/>
              </a:rPr>
              <a:t>the topographic relief variability of the mountains (Perry and </a:t>
            </a:r>
            <a:r>
              <a:rPr lang="en-US" sz="2000" dirty="0" err="1">
                <a:latin typeface="+mj-lt"/>
              </a:rPr>
              <a:t>Konrad</a:t>
            </a:r>
            <a:r>
              <a:rPr lang="en-US" sz="2000" dirty="0">
                <a:latin typeface="+mj-lt"/>
              </a:rPr>
              <a:t> 2006)</a:t>
            </a:r>
          </a:p>
          <a:p>
            <a:pPr lvl="2"/>
            <a:r>
              <a:rPr lang="en-US" sz="2000" dirty="0">
                <a:latin typeface="+mj-lt"/>
              </a:rPr>
              <a:t>the </a:t>
            </a:r>
            <a:r>
              <a:rPr lang="en-US" sz="2000" dirty="0" err="1">
                <a:latin typeface="+mj-lt"/>
              </a:rPr>
              <a:t>mesoscale</a:t>
            </a:r>
            <a:r>
              <a:rPr lang="en-US" sz="2000" dirty="0">
                <a:latin typeface="+mj-lt"/>
              </a:rPr>
              <a:t> variability of the low-level atmospheric moisture, temperature, and stratification (Perry and </a:t>
            </a:r>
            <a:r>
              <a:rPr lang="en-US" sz="2000" dirty="0" err="1">
                <a:latin typeface="+mj-lt"/>
              </a:rPr>
              <a:t>Konrad</a:t>
            </a:r>
            <a:r>
              <a:rPr lang="en-US" sz="2000" dirty="0">
                <a:latin typeface="+mj-lt"/>
              </a:rPr>
              <a:t> 2006; Holloway 2007; </a:t>
            </a:r>
            <a:r>
              <a:rPr lang="en-US" sz="2000" dirty="0" err="1">
                <a:latin typeface="+mj-lt"/>
              </a:rPr>
              <a:t>Keighton</a:t>
            </a:r>
            <a:r>
              <a:rPr lang="en-US" sz="2000" dirty="0">
                <a:latin typeface="+mj-lt"/>
              </a:rPr>
              <a:t> et al. 2009)</a:t>
            </a:r>
          </a:p>
        </p:txBody>
      </p:sp>
      <p:sp>
        <p:nvSpPr>
          <p:cNvPr id="118787" name="Rectangle 3"/>
          <p:cNvSpPr>
            <a:spLocks noGrp="1" noChangeArrowheads="1"/>
          </p:cNvSpPr>
          <p:nvPr>
            <p:ph type="title"/>
          </p:nvPr>
        </p:nvSpPr>
        <p:spPr>
          <a:noFill/>
          <a:ln/>
        </p:spPr>
        <p:txBody>
          <a:bodyPr/>
          <a:lstStyle/>
          <a:p>
            <a:r>
              <a:rPr lang="en-US" sz="4000"/>
              <a:t>ATMS 316- NW Flow Snowfall</a:t>
            </a:r>
          </a:p>
        </p:txBody>
      </p:sp>
      <p:pic>
        <p:nvPicPr>
          <p:cNvPr id="118789" name="Picture 5"/>
          <p:cNvPicPr>
            <a:picLocks noChangeAspect="1" noChangeArrowheads="1"/>
          </p:cNvPicPr>
          <p:nvPr/>
        </p:nvPicPr>
        <p:blipFill>
          <a:blip r:embed="rId3" cstate="print"/>
          <a:srcRect/>
          <a:stretch>
            <a:fillRect/>
          </a:stretch>
        </p:blipFill>
        <p:spPr bwMode="auto">
          <a:xfrm>
            <a:off x="6219825" y="2133600"/>
            <a:ext cx="2924175" cy="2290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1984</TotalTime>
  <Words>2848</Words>
  <Application>Microsoft Office PowerPoint</Application>
  <PresentationFormat>On-screen Show (4:3)</PresentationFormat>
  <Paragraphs>411</Paragraphs>
  <Slides>82</Slides>
  <Notes>82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Times New Roman</vt:lpstr>
      <vt:lpstr>AdvPSTIM10-B</vt:lpstr>
      <vt:lpstr>AdvPSTIM10-R</vt:lpstr>
      <vt:lpstr>AdvPS586B</vt:lpstr>
      <vt:lpstr>Symbol</vt:lpstr>
      <vt:lpstr>AdvPSTIM10-I</vt:lpstr>
      <vt:lpstr>Default Design</vt:lpstr>
      <vt:lpstr>ATMS 316- Mesoscale Meteorology</vt:lpstr>
      <vt:lpstr>ATMS 316- Mesoscale Meteorology</vt:lpstr>
      <vt:lpstr>ATMS 316- Background</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lpstr>ATMS 316- NW Flow Snowfall</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Douglas K. Miller</cp:lastModifiedBy>
  <cp:revision>514</cp:revision>
  <dcterms:created xsi:type="dcterms:W3CDTF">1601-01-01T00:00:00Z</dcterms:created>
  <dcterms:modified xsi:type="dcterms:W3CDTF">2013-01-07T14:10:35Z</dcterms:modified>
</cp:coreProperties>
</file>