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70" r:id="rId2"/>
    <p:sldId id="282" r:id="rId3"/>
    <p:sldId id="310" r:id="rId4"/>
    <p:sldId id="461" r:id="rId5"/>
    <p:sldId id="445" r:id="rId6"/>
    <p:sldId id="472" r:id="rId7"/>
    <p:sldId id="471" r:id="rId8"/>
    <p:sldId id="473" r:id="rId9"/>
    <p:sldId id="474" r:id="rId10"/>
    <p:sldId id="470" r:id="rId11"/>
    <p:sldId id="476" r:id="rId12"/>
    <p:sldId id="479" r:id="rId13"/>
    <p:sldId id="480" r:id="rId14"/>
    <p:sldId id="481" r:id="rId15"/>
    <p:sldId id="475" r:id="rId16"/>
    <p:sldId id="469" r:id="rId17"/>
    <p:sldId id="482" r:id="rId18"/>
    <p:sldId id="483" r:id="rId19"/>
    <p:sldId id="447" r:id="rId20"/>
    <p:sldId id="484" r:id="rId21"/>
    <p:sldId id="468" r:id="rId22"/>
    <p:sldId id="486" r:id="rId23"/>
    <p:sldId id="487" r:id="rId24"/>
    <p:sldId id="488" r:id="rId25"/>
    <p:sldId id="489" r:id="rId26"/>
    <p:sldId id="448" r:id="rId27"/>
    <p:sldId id="490" r:id="rId28"/>
    <p:sldId id="449" r:id="rId29"/>
    <p:sldId id="467" r:id="rId30"/>
    <p:sldId id="491" r:id="rId31"/>
    <p:sldId id="466" r:id="rId32"/>
    <p:sldId id="451" r:id="rId33"/>
    <p:sldId id="452" r:id="rId34"/>
    <p:sldId id="453" r:id="rId35"/>
    <p:sldId id="492" r:id="rId36"/>
    <p:sldId id="493" r:id="rId37"/>
    <p:sldId id="494" r:id="rId38"/>
    <p:sldId id="496" r:id="rId39"/>
    <p:sldId id="495" r:id="rId40"/>
    <p:sldId id="454" r:id="rId41"/>
    <p:sldId id="455" r:id="rId42"/>
    <p:sldId id="465" r:id="rId43"/>
    <p:sldId id="497" r:id="rId44"/>
    <p:sldId id="498" r:id="rId45"/>
    <p:sldId id="464" r:id="rId46"/>
    <p:sldId id="499" r:id="rId47"/>
    <p:sldId id="500" r:id="rId48"/>
    <p:sldId id="501" r:id="rId49"/>
    <p:sldId id="456" r:id="rId50"/>
    <p:sldId id="502" r:id="rId51"/>
    <p:sldId id="503" r:id="rId52"/>
    <p:sldId id="504" r:id="rId53"/>
    <p:sldId id="457" r:id="rId54"/>
    <p:sldId id="505" r:id="rId55"/>
    <p:sldId id="458" r:id="rId56"/>
    <p:sldId id="506" r:id="rId57"/>
    <p:sldId id="507" r:id="rId58"/>
    <p:sldId id="508" r:id="rId59"/>
    <p:sldId id="509" r:id="rId60"/>
    <p:sldId id="463" r:id="rId61"/>
    <p:sldId id="510" r:id="rId62"/>
    <p:sldId id="374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94658" autoAdjust="0"/>
  </p:normalViewPr>
  <p:slideViewPr>
    <p:cSldViewPr>
      <p:cViewPr varScale="1">
        <p:scale>
          <a:sx n="74" d="100"/>
          <a:sy n="74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0DBC13-B89A-40FD-BFAE-07C6F17FE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2E40A-BB72-4277-BDD9-04EE6DC736C4}" type="slidenum">
              <a:rPr lang="en-US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31206-0536-40EE-A0B9-B6CF58B1A6B9}" type="slidenum">
              <a:rPr lang="en-US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B8851-FD12-4DF6-875C-5BC758DDE0BD}" type="slidenum">
              <a:rPr lang="en-US"/>
              <a:pPr/>
              <a:t>11</a:t>
            </a:fld>
            <a:endParaRPr 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3A66E-D42C-4E24-A585-032A90C5C263}" type="slidenum">
              <a:rPr lang="en-US"/>
              <a:pPr/>
              <a:t>12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53C26-EDA1-4866-AFF0-E9FBE7759E5E}" type="slidenum">
              <a:rPr lang="en-US"/>
              <a:pPr/>
              <a:t>13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8B39-3432-4054-A5AC-4EF2ED9C6A26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60325-143E-463B-8F4C-09BF8F6433B5}" type="slidenum">
              <a:rPr lang="en-US"/>
              <a:pPr/>
              <a:t>15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F9557-B05B-4909-8B65-A2E3062C802E}" type="slidenum">
              <a:rPr lang="en-US"/>
              <a:pPr/>
              <a:t>16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B3C64-BBEC-4FE2-8A06-2E61472C4E8F}" type="slidenum">
              <a:rPr lang="en-US"/>
              <a:pPr/>
              <a:t>17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58C3D-DA52-4CF6-941F-17E2200FA049}" type="slidenum">
              <a:rPr lang="en-US"/>
              <a:pPr/>
              <a:t>18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0F7D3-4ADF-4CD1-88F5-4CC3865F43D7}" type="slidenum">
              <a:rPr lang="en-US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90B93-177C-448E-8C3D-A09DCA904AAF}" type="slidenum">
              <a:rPr lang="en-US"/>
              <a:pPr/>
              <a:t>2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ED216-D9FA-494F-A14A-F62A88FCD533}" type="slidenum">
              <a:rPr lang="en-US"/>
              <a:pPr/>
              <a:t>20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22C09-FAC8-45B5-AD9B-5801D4C1AAC2}" type="slidenum">
              <a:rPr lang="en-US"/>
              <a:pPr/>
              <a:t>21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B9327B0-39E8-4EEC-8C00-97A4E5152CB1}" type="slidenum">
              <a:rPr lang="en-US" sz="1200"/>
              <a:pPr algn="r" eaLnBrk="0" hangingPunct="0"/>
              <a:t>22</a:t>
            </a:fld>
            <a:endParaRPr lang="en-US" sz="120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0F1E2B7-8592-4AF0-8AC0-E036113D301A}" type="slidenum">
              <a:rPr lang="en-US" sz="1200"/>
              <a:pPr algn="r" eaLnBrk="0" hangingPunct="0"/>
              <a:t>23</a:t>
            </a:fld>
            <a:endParaRPr lang="en-US" sz="120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253A394-44B8-47D2-844D-DF17A5113893}" type="slidenum">
              <a:rPr lang="en-US" sz="1200"/>
              <a:pPr algn="r" eaLnBrk="0" hangingPunct="0"/>
              <a:t>24</a:t>
            </a:fld>
            <a:endParaRPr lang="en-US" sz="120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5E7C29D-552C-4DCA-AE13-676DCAD4E690}" type="slidenum">
              <a:rPr lang="en-US" sz="1200"/>
              <a:pPr algn="r" eaLnBrk="0" hangingPunct="0"/>
              <a:t>25</a:t>
            </a:fld>
            <a:endParaRPr lang="en-US" sz="120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296BC-9383-4427-84D8-9B2960D1E56F}" type="slidenum">
              <a:rPr lang="en-US"/>
              <a:pPr/>
              <a:t>26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C832F86-D047-42F7-9E73-11636709003C}" type="slidenum">
              <a:rPr lang="en-US" sz="1200"/>
              <a:pPr algn="r" eaLnBrk="0" hangingPunct="0"/>
              <a:t>27</a:t>
            </a:fld>
            <a:endParaRPr lang="en-US" sz="120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E5F39-6B09-4E8B-8005-D4D2B319CB90}" type="slidenum">
              <a:rPr lang="en-US"/>
              <a:pPr/>
              <a:t>28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1EA46-44DB-4ECF-8F86-515C933ECD58}" type="slidenum">
              <a:rPr lang="en-US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9D9D3-2993-4960-9A86-EC34944ED6D4}" type="slidenum">
              <a:rPr lang="en-US"/>
              <a:pPr/>
              <a:t>3</a:t>
            </a:fld>
            <a:endParaRPr 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B185EDC-4515-45B4-BF8D-716FBCC2F53E}" type="slidenum">
              <a:rPr lang="en-US" sz="1200"/>
              <a:pPr algn="r" eaLnBrk="0" hangingPunct="0"/>
              <a:t>30</a:t>
            </a:fld>
            <a:endParaRPr lang="en-US" sz="120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1713F-6AEF-4C7D-827F-88D566CB75A6}" type="slidenum">
              <a:rPr lang="en-US"/>
              <a:pPr/>
              <a:t>31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A4661-0774-49FD-A8A6-76E5FC115D43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D3A6B6-5202-480D-BE20-500AB66544F4}" type="slidenum">
              <a:rPr lang="en-US"/>
              <a:pPr/>
              <a:t>33</a:t>
            </a:fld>
            <a:endParaRPr lang="en-US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A9D8E-6FA3-4BFF-96BF-7DAE21778A81}" type="slidenum">
              <a:rPr lang="en-US"/>
              <a:pPr/>
              <a:t>34</a:t>
            </a:fld>
            <a:endParaRPr 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E3B9049-78DC-484C-B54B-6B9B193B1C56}" type="slidenum">
              <a:rPr lang="en-US" sz="1200"/>
              <a:pPr algn="r" eaLnBrk="0" hangingPunct="0"/>
              <a:t>35</a:t>
            </a:fld>
            <a:endParaRPr lang="en-US" sz="120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36ABD6B-2ACD-4A63-9A80-FD7D57EBE0C1}" type="slidenum">
              <a:rPr lang="en-US" sz="1200"/>
              <a:pPr algn="r" eaLnBrk="0" hangingPunct="0"/>
              <a:t>36</a:t>
            </a:fld>
            <a:endParaRPr lang="en-US" sz="120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1D64E60-8034-4BEF-80BB-270FE4CF4956}" type="slidenum">
              <a:rPr lang="en-US" sz="1200"/>
              <a:pPr algn="r" eaLnBrk="0" hangingPunct="0"/>
              <a:t>37</a:t>
            </a:fld>
            <a:endParaRPr lang="en-US" sz="120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9D0F621-15EF-4FA5-9867-8B3E44332318}" type="slidenum">
              <a:rPr lang="en-US" sz="1200"/>
              <a:pPr algn="r" eaLnBrk="0" hangingPunct="0"/>
              <a:t>38</a:t>
            </a:fld>
            <a:endParaRPr lang="en-US" sz="120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AD40376-1A88-4548-9342-E8332AC222B3}" type="slidenum">
              <a:rPr lang="en-US" sz="1200"/>
              <a:pPr algn="r" eaLnBrk="0" hangingPunct="0"/>
              <a:t>39</a:t>
            </a:fld>
            <a:endParaRPr lang="en-US" sz="120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A8798-D03F-49A4-96B8-7DE67B80FE75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2953-0C7B-45AB-B349-D44459A0AA20}" type="slidenum">
              <a:rPr lang="en-US"/>
              <a:pPr/>
              <a:t>40</a:t>
            </a:fld>
            <a:endParaRPr 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E2813-D023-4172-AABA-CB1A750A8C0B}" type="slidenum">
              <a:rPr lang="en-US"/>
              <a:pPr/>
              <a:t>41</a:t>
            </a:fld>
            <a:endParaRPr lang="en-US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58278-8689-4DF5-899A-16D08E625871}" type="slidenum">
              <a:rPr lang="en-US"/>
              <a:pPr/>
              <a:t>42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D325B5F-C30A-494A-B45B-5207F0D48221}" type="slidenum">
              <a:rPr lang="en-US" sz="1200"/>
              <a:pPr algn="r" eaLnBrk="0" hangingPunct="0"/>
              <a:t>43</a:t>
            </a:fld>
            <a:endParaRPr lang="en-US" sz="120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03D4167-AE5C-4AF4-A59E-69ED0D55894B}" type="slidenum">
              <a:rPr lang="en-US" sz="1200"/>
              <a:pPr algn="r" eaLnBrk="0" hangingPunct="0"/>
              <a:t>44</a:t>
            </a:fld>
            <a:endParaRPr lang="en-US" sz="120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9A3DD-CD84-4E55-9141-9020065CE98D}" type="slidenum">
              <a:rPr lang="en-US"/>
              <a:pPr/>
              <a:t>45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22E575E-A37B-46BB-BE34-834DEF1339EC}" type="slidenum">
              <a:rPr lang="en-US" sz="1200"/>
              <a:pPr algn="r" eaLnBrk="0" hangingPunct="0"/>
              <a:t>46</a:t>
            </a:fld>
            <a:endParaRPr lang="en-US" sz="120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2B4248B-4B5F-4E08-802B-F577DBADBE29}" type="slidenum">
              <a:rPr lang="en-US" sz="1200"/>
              <a:pPr algn="r" eaLnBrk="0" hangingPunct="0"/>
              <a:t>47</a:t>
            </a:fld>
            <a:endParaRPr lang="en-US" sz="120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A6D51B7-2475-4ECC-A394-B75C676FC516}" type="slidenum">
              <a:rPr lang="en-US" sz="1200"/>
              <a:pPr algn="r" eaLnBrk="0" hangingPunct="0"/>
              <a:t>48</a:t>
            </a:fld>
            <a:endParaRPr lang="en-US" sz="120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B9074-72A5-47CB-85D3-D895B9876348}" type="slidenum">
              <a:rPr lang="en-US"/>
              <a:pPr/>
              <a:t>49</a:t>
            </a:fld>
            <a:endParaRPr 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94F26-02CD-49C5-A203-8D84D3E6AE99}" type="slidenum">
              <a:rPr lang="en-US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D237475-4E71-44F6-AA33-06ECEE0F5D94}" type="slidenum">
              <a:rPr lang="en-US" sz="1200"/>
              <a:pPr algn="r" eaLnBrk="0" hangingPunct="0"/>
              <a:t>50</a:t>
            </a:fld>
            <a:endParaRPr lang="en-US" sz="120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14C7C23-B4E9-4C54-BCA2-E2FF8C237D5F}" type="slidenum">
              <a:rPr lang="en-US" sz="1200"/>
              <a:pPr algn="r" eaLnBrk="0" hangingPunct="0"/>
              <a:t>51</a:t>
            </a:fld>
            <a:endParaRPr lang="en-US" sz="120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9DEC767-1025-4605-A8EB-6CE6B9DD9AA8}" type="slidenum">
              <a:rPr lang="en-US" sz="1200"/>
              <a:pPr algn="r" eaLnBrk="0" hangingPunct="0"/>
              <a:t>52</a:t>
            </a:fld>
            <a:endParaRPr lang="en-US" sz="120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F460E-5B5E-4556-A2E9-75C077A7AD9B}" type="slidenum">
              <a:rPr lang="en-US"/>
              <a:pPr/>
              <a:t>53</a:t>
            </a:fld>
            <a:endParaRPr 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665AADE-C7DC-49E1-BEE8-7C08E2A5BB7C}" type="slidenum">
              <a:rPr lang="en-US" sz="1200"/>
              <a:pPr algn="r" eaLnBrk="0" hangingPunct="0"/>
              <a:t>54</a:t>
            </a:fld>
            <a:endParaRPr lang="en-US" sz="120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22CA2-1B1A-4D26-9608-594C13C4D095}" type="slidenum">
              <a:rPr lang="en-US"/>
              <a:pPr/>
              <a:t>55</a:t>
            </a:fld>
            <a:endParaRPr 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9EB9EA8-7197-43D0-B818-10007A62C29C}" type="slidenum">
              <a:rPr lang="en-US" sz="1200"/>
              <a:pPr algn="r" eaLnBrk="0" hangingPunct="0"/>
              <a:t>56</a:t>
            </a:fld>
            <a:endParaRPr lang="en-US" sz="120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1FC34E6-63EC-4FCE-8525-A5EF5EC107B1}" type="slidenum">
              <a:rPr lang="en-US" sz="1200"/>
              <a:pPr algn="r" eaLnBrk="0" hangingPunct="0"/>
              <a:t>57</a:t>
            </a:fld>
            <a:endParaRPr lang="en-US" sz="120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C676FC9-B7DE-41D8-B072-7C02AD90EAE7}" type="slidenum">
              <a:rPr lang="en-US" sz="1200"/>
              <a:pPr algn="r" eaLnBrk="0" hangingPunct="0"/>
              <a:t>58</a:t>
            </a:fld>
            <a:endParaRPr lang="en-US" sz="120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595A9FC-1DDB-4CDD-B45F-9D569AEA0192}" type="slidenum">
              <a:rPr lang="en-US" sz="1200"/>
              <a:pPr algn="r" eaLnBrk="0" hangingPunct="0"/>
              <a:t>59</a:t>
            </a:fld>
            <a:endParaRPr lang="en-US" sz="120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F005C-B55A-40D6-8057-E9E23EF310B6}" type="slidenum">
              <a:rPr lang="en-US"/>
              <a:pPr/>
              <a:t>6</a:t>
            </a:fld>
            <a:endParaRPr lang="en-US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D9C93-D77D-48F1-B96E-D5BC59800A88}" type="slidenum">
              <a:rPr lang="en-US"/>
              <a:pPr/>
              <a:t>60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EDACC4D-105F-41A0-A241-E10312BB24E9}" type="slidenum">
              <a:rPr lang="en-US" sz="1200"/>
              <a:pPr algn="r" eaLnBrk="0" hangingPunct="0"/>
              <a:t>61</a:t>
            </a:fld>
            <a:endParaRPr lang="en-US" sz="120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03B14-653E-4491-BA0E-1D1946B8B47C}" type="slidenum">
              <a:rPr lang="en-US"/>
              <a:pPr/>
              <a:t>62</a:t>
            </a:fld>
            <a:endParaRPr 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E69B4-0282-4E42-9B77-DE1E3B7BD4C4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6197E-F25F-4794-B41D-5CFA38D74BE5}" type="slidenum">
              <a:rPr lang="en-US"/>
              <a:pPr/>
              <a:t>8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8F9AB-39F2-4AFE-A806-ABFA9CBE1C71}" type="slidenum">
              <a:rPr lang="en-US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A9E79-F023-4933-AE4D-0AE66477A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F35BF-AC3F-4962-821C-15BD8FF46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E226-DAB7-4418-8227-772F55441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56D9-5CDC-4FD2-952B-6C3ACFDB8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D08E-C81B-4BAF-9A86-6E85F015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ED62-0F4E-4502-919C-C5667B9EC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9AC9-F714-4727-A919-9C6005A93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8D87-8956-4CD1-AB9B-0AB59579D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2D52-75F6-4F10-AA29-914E3C79B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C8618-908F-4C6E-880A-DBCD68A9A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9C12-81B0-4754-884E-474A82823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17CA-6331-4266-911D-E45B970A2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7DF4C23-490C-4F4C-876C-A6BAE9F33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meted.ucar.edu/mesoprim/mtnwave/" TargetMode="External"/><Relationship Id="rId4" Type="http://schemas.openxmlformats.org/officeDocument/2006/relationships/hyperlink" Target="http://meted.ucar.edu/mesoprim/mtnwave/print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ATMS 316- Mesoscale Meteorology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572000" y="6278563"/>
            <a:ext cx="414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http://www.ucar.edu/communications/factsheets/Tornadoes.html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Packet#8</a:t>
            </a:r>
          </a:p>
          <a:p>
            <a:pPr eaLnBrk="1" hangingPunct="1"/>
            <a:r>
              <a:rPr lang="en-US" sz="2800" smtClean="0"/>
              <a:t>Interesting things happen at the </a:t>
            </a:r>
            <a:r>
              <a:rPr lang="en-US" sz="2800" u="sng" smtClean="0"/>
              <a:t>boundaries</a:t>
            </a:r>
            <a:r>
              <a:rPr lang="en-US" sz="2800" smtClean="0"/>
              <a:t>, or at the </a:t>
            </a:r>
            <a:r>
              <a:rPr lang="en-US" sz="2800" i="1" smtClean="0"/>
              <a:t>interface</a:t>
            </a:r>
            <a:r>
              <a:rPr lang="en-US" sz="2800" smtClean="0"/>
              <a:t>…</a:t>
            </a:r>
          </a:p>
          <a:p>
            <a:pPr lvl="1" eaLnBrk="1" hangingPunct="1"/>
            <a:r>
              <a:rPr lang="en-US" sz="2400" smtClean="0"/>
              <a:t>Flat, mountainous</a:t>
            </a:r>
          </a:p>
        </p:txBody>
      </p:sp>
      <p:pic>
        <p:nvPicPr>
          <p:cNvPr id="2053" name="Picture 8" descr="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Series of ridges with constant zonal wind and static stability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series of infinite ridges separated by a distance </a:t>
            </a:r>
            <a:r>
              <a:rPr lang="en-US" sz="2800" i="1" kern="0" dirty="0">
                <a:latin typeface="+mn-lt"/>
              </a:rPr>
              <a:t>L</a:t>
            </a:r>
            <a:r>
              <a:rPr lang="en-US" sz="2800" i="1" kern="0" baseline="-25000" dirty="0">
                <a:latin typeface="+mn-lt"/>
              </a:rPr>
              <a:t>x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if </a:t>
            </a:r>
            <a:r>
              <a:rPr lang="en-US" i="1" kern="0" dirty="0">
                <a:latin typeface="+mn-lt"/>
              </a:rPr>
              <a:t>m</a:t>
            </a:r>
            <a:r>
              <a:rPr lang="en-US" kern="0" dirty="0">
                <a:latin typeface="+mn-lt"/>
              </a:rPr>
              <a:t> {= </a:t>
            </a:r>
            <a:r>
              <a:rPr lang="en-US" kern="0" dirty="0" err="1">
                <a:latin typeface="+mn-lt"/>
              </a:rPr>
              <a:t>sqrt</a:t>
            </a:r>
            <a:r>
              <a:rPr lang="en-US" kern="0" dirty="0">
                <a:latin typeface="+mn-lt"/>
              </a:rPr>
              <a:t>[</a:t>
            </a:r>
            <a:r>
              <a:rPr lang="en-US" kern="0" dirty="0"/>
              <a:t>N</a:t>
            </a:r>
            <a:r>
              <a:rPr lang="en-US" kern="0" baseline="30000" dirty="0"/>
              <a:t>2</a:t>
            </a:r>
            <a:r>
              <a:rPr lang="en-US" kern="0" dirty="0"/>
              <a:t>/</a:t>
            </a:r>
            <a:r>
              <a:rPr lang="en-US" i="1" kern="0" dirty="0"/>
              <a:t>u</a:t>
            </a:r>
            <a:r>
              <a:rPr lang="en-US" kern="0" baseline="-25000" dirty="0"/>
              <a:t>0</a:t>
            </a:r>
            <a:r>
              <a:rPr lang="en-US" kern="0" baseline="30000" dirty="0"/>
              <a:t>2</a:t>
            </a:r>
            <a:r>
              <a:rPr lang="en-US" kern="0" dirty="0"/>
              <a:t> – </a:t>
            </a:r>
            <a:r>
              <a:rPr lang="en-US" i="1" kern="0" dirty="0"/>
              <a:t>k</a:t>
            </a:r>
            <a:r>
              <a:rPr lang="en-US" kern="0" baseline="30000" dirty="0"/>
              <a:t>2</a:t>
            </a:r>
            <a:r>
              <a:rPr lang="en-US" kern="0" dirty="0">
                <a:latin typeface="+mn-lt"/>
              </a:rPr>
              <a:t>], vertical </a:t>
            </a:r>
            <a:r>
              <a:rPr lang="en-US" kern="0" dirty="0" err="1">
                <a:latin typeface="+mn-lt"/>
              </a:rPr>
              <a:t>wavenumber</a:t>
            </a:r>
            <a:r>
              <a:rPr lang="en-US" kern="0" dirty="0">
                <a:latin typeface="+mn-lt"/>
              </a:rPr>
              <a:t>} is </a:t>
            </a:r>
            <a:r>
              <a:rPr lang="en-US" u="sng" kern="0" dirty="0">
                <a:solidFill>
                  <a:srgbClr val="FF0000"/>
                </a:solidFill>
                <a:latin typeface="+mn-lt"/>
              </a:rPr>
              <a:t>real</a:t>
            </a:r>
            <a:r>
              <a:rPr lang="en-US" kern="0" dirty="0">
                <a:latin typeface="+mn-lt"/>
              </a:rPr>
              <a:t> ( N</a:t>
            </a:r>
            <a:r>
              <a:rPr lang="en-US" kern="0" baseline="30000" dirty="0">
                <a:latin typeface="+mn-lt"/>
              </a:rPr>
              <a:t>2 </a:t>
            </a:r>
            <a:r>
              <a:rPr lang="en-US" kern="0" dirty="0">
                <a:latin typeface="+mn-lt"/>
              </a:rPr>
              <a:t>&gt; </a:t>
            </a:r>
            <a:r>
              <a:rPr lang="en-US" i="1" kern="0" dirty="0">
                <a:latin typeface="+mn-lt"/>
              </a:rPr>
              <a:t>u</a:t>
            </a:r>
            <a:r>
              <a:rPr lang="en-US" kern="0" baseline="-25000" dirty="0">
                <a:latin typeface="+mn-lt"/>
              </a:rPr>
              <a:t>0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i="1" kern="0" dirty="0">
                <a:latin typeface="+mn-lt"/>
              </a:rPr>
              <a:t>k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kern="0" dirty="0">
                <a:latin typeface="+mn-lt"/>
              </a:rPr>
              <a:t> ) </a:t>
            </a:r>
            <a:r>
              <a:rPr lang="en-US" sz="2000" kern="0" dirty="0">
                <a:latin typeface="+mn-lt"/>
              </a:rPr>
              <a:t>{</a:t>
            </a:r>
            <a:r>
              <a:rPr lang="en-US" sz="2000" b="1" kern="0" dirty="0">
                <a:latin typeface="+mn-lt"/>
              </a:rPr>
              <a:t>see p. 167, 168</a:t>
            </a:r>
            <a:r>
              <a:rPr lang="en-US" sz="2000" kern="0" dirty="0">
                <a:latin typeface="+mn-lt"/>
              </a:rPr>
              <a:t>}</a:t>
            </a:r>
            <a:endParaRPr lang="en-US" sz="2000" kern="0" baseline="30000" dirty="0"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solution is a plane wave in the </a:t>
            </a:r>
            <a:r>
              <a:rPr lang="en-US" sz="2000" i="1" kern="0" dirty="0">
                <a:latin typeface="+mn-lt"/>
              </a:rPr>
              <a:t>x</a:t>
            </a:r>
            <a:r>
              <a:rPr lang="en-US" sz="2000" kern="0" dirty="0">
                <a:latin typeface="+mn-lt"/>
              </a:rPr>
              <a:t>-</a:t>
            </a:r>
            <a:r>
              <a:rPr lang="en-US" sz="2000" i="1" kern="0" dirty="0">
                <a:latin typeface="+mn-lt"/>
              </a:rPr>
              <a:t>z</a:t>
            </a:r>
            <a:r>
              <a:rPr lang="en-US" sz="2000" kern="0" dirty="0">
                <a:latin typeface="+mn-lt"/>
              </a:rPr>
              <a:t> plane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Series of ridges with constant zonal wind and static stability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series of infinite ridges separated by a distance </a:t>
            </a:r>
            <a:r>
              <a:rPr lang="en-US" sz="2800" i="1" kern="0" dirty="0">
                <a:latin typeface="+mn-lt"/>
              </a:rPr>
              <a:t>L</a:t>
            </a:r>
            <a:r>
              <a:rPr lang="en-US" sz="2800" i="1" kern="0" baseline="-25000" dirty="0">
                <a:latin typeface="+mn-lt"/>
              </a:rPr>
              <a:t>x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latin typeface="+mn-lt"/>
              </a:rPr>
              <a:t>i</a:t>
            </a:r>
            <a:r>
              <a:rPr lang="en-US" kern="0" dirty="0">
                <a:latin typeface="+mn-lt"/>
              </a:rPr>
              <a:t>f </a:t>
            </a:r>
            <a:r>
              <a:rPr lang="en-US" i="1" kern="0" dirty="0">
                <a:latin typeface="+mn-lt"/>
              </a:rPr>
              <a:t>m</a:t>
            </a:r>
            <a:r>
              <a:rPr lang="en-US" kern="0" dirty="0">
                <a:latin typeface="+mn-lt"/>
              </a:rPr>
              <a:t> {vertical </a:t>
            </a:r>
            <a:r>
              <a:rPr lang="en-US" kern="0" dirty="0" err="1">
                <a:latin typeface="+mn-lt"/>
              </a:rPr>
              <a:t>wavenumber</a:t>
            </a:r>
            <a:r>
              <a:rPr lang="en-US" kern="0" dirty="0">
                <a:latin typeface="+mn-lt"/>
              </a:rPr>
              <a:t>} is </a:t>
            </a:r>
            <a:r>
              <a:rPr lang="en-US" u="sng" kern="0" dirty="0">
                <a:solidFill>
                  <a:srgbClr val="FF0000"/>
                </a:solidFill>
                <a:latin typeface="+mn-lt"/>
              </a:rPr>
              <a:t>real</a:t>
            </a:r>
            <a:r>
              <a:rPr lang="en-US" kern="0" dirty="0">
                <a:latin typeface="+mn-lt"/>
              </a:rPr>
              <a:t> ( N</a:t>
            </a:r>
            <a:r>
              <a:rPr lang="en-US" kern="0" baseline="30000" dirty="0">
                <a:latin typeface="+mn-lt"/>
              </a:rPr>
              <a:t>2 </a:t>
            </a:r>
            <a:r>
              <a:rPr lang="en-US" kern="0" dirty="0">
                <a:latin typeface="+mn-lt"/>
              </a:rPr>
              <a:t>&gt; </a:t>
            </a:r>
            <a:r>
              <a:rPr lang="en-US" i="1" kern="0" dirty="0">
                <a:latin typeface="+mn-lt"/>
              </a:rPr>
              <a:t>u</a:t>
            </a:r>
            <a:r>
              <a:rPr lang="en-US" kern="0" baseline="-25000" dirty="0">
                <a:latin typeface="+mn-lt"/>
              </a:rPr>
              <a:t>0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i="1" kern="0" dirty="0">
                <a:latin typeface="+mn-lt"/>
              </a:rPr>
              <a:t>k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kern="0" dirty="0">
                <a:latin typeface="+mn-lt"/>
              </a:rPr>
              <a:t> )</a:t>
            </a:r>
            <a:endParaRPr lang="en-US" sz="2000" kern="0" baseline="30000" dirty="0"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dispersion relation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227388" y="5257800"/>
            <a:ext cx="2030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Eq. (12.4) here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52400" y="5997575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where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 is the ground-relative oscillation frequency,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 is the intrinsic oscillation frequency, and 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/>
              <a:t> is the angle of oscillation with respect to the vertical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4724400"/>
            <a:ext cx="50006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Series of ridges with constant zonal wind and static stability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series of infinite ridges separated by a distance </a:t>
            </a:r>
            <a:r>
              <a:rPr lang="en-US" sz="2800" i="1" kern="0" dirty="0">
                <a:latin typeface="+mn-lt"/>
              </a:rPr>
              <a:t>L</a:t>
            </a:r>
            <a:r>
              <a:rPr lang="en-US" sz="2800" i="1" kern="0" baseline="-25000" dirty="0">
                <a:latin typeface="+mn-lt"/>
              </a:rPr>
              <a:t>x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intrinsic frequency less than N (B-V frequency)</a:t>
            </a:r>
            <a:endParaRPr lang="en-US" kern="0" dirty="0"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err="1">
                <a:latin typeface="+mn-lt"/>
              </a:rPr>
              <a:t>wavefronts</a:t>
            </a:r>
            <a:r>
              <a:rPr lang="en-US" sz="2000" kern="0" dirty="0">
                <a:latin typeface="+mn-lt"/>
              </a:rPr>
              <a:t> tilt upstream  w/ ht for the </a:t>
            </a:r>
            <a:r>
              <a:rPr lang="en-US" sz="2000" i="1" kern="0" dirty="0">
                <a:latin typeface="+mn-lt"/>
              </a:rPr>
              <a:t>A</a:t>
            </a:r>
            <a:r>
              <a:rPr lang="en-US" sz="2000" kern="0" dirty="0">
                <a:latin typeface="+mn-lt"/>
              </a:rPr>
              <a:t> solution in (12.3)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err="1">
                <a:latin typeface="+mn-lt"/>
              </a:rPr>
              <a:t>wavefronts</a:t>
            </a:r>
            <a:r>
              <a:rPr lang="en-US" sz="2000" kern="0" dirty="0">
                <a:latin typeface="+mn-lt"/>
              </a:rPr>
              <a:t> tilt downstream w/ ht for the </a:t>
            </a:r>
            <a:r>
              <a:rPr lang="en-US" sz="2000" i="1" kern="0" dirty="0">
                <a:latin typeface="+mn-lt"/>
              </a:rPr>
              <a:t>B</a:t>
            </a:r>
            <a:r>
              <a:rPr lang="en-US" sz="2000" kern="0" dirty="0">
                <a:latin typeface="+mn-lt"/>
              </a:rPr>
              <a:t> solution in (12.3)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/>
              <a:t>Do both solutions give realistic results? Are they consistent with the upper and lower BCs?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1600200"/>
            <a:ext cx="386873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5562600" y="4244975"/>
            <a:ext cx="32766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example of wavefronts tilting upstream with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Series of ridges with constant zonal wind and static stability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series of infinite ridges separated by a distance </a:t>
            </a:r>
            <a:r>
              <a:rPr lang="en-US" sz="2800" i="1"/>
              <a:t>L</a:t>
            </a:r>
            <a:r>
              <a:rPr lang="en-US" sz="2800" i="1" baseline="-25000"/>
              <a:t>x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solution of (12.3), </a:t>
            </a:r>
            <a:r>
              <a:rPr lang="en-US" i="1"/>
              <a:t>A</a:t>
            </a:r>
            <a:r>
              <a:rPr lang="en-US"/>
              <a:t> or </a:t>
            </a:r>
            <a:r>
              <a:rPr lang="en-US" i="1"/>
              <a:t>B</a:t>
            </a:r>
            <a:r>
              <a:rPr lang="en-US"/>
              <a:t>?</a:t>
            </a:r>
            <a:endParaRPr lang="en-US" sz="2000"/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energy propagates </a:t>
            </a:r>
            <a:r>
              <a:rPr lang="en-US" sz="2000" u="sng"/>
              <a:t>upward</a:t>
            </a:r>
            <a:r>
              <a:rPr lang="en-US" sz="2000"/>
              <a:t> in the A solution 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energy propagates </a:t>
            </a:r>
            <a:r>
              <a:rPr lang="en-US" sz="2000" u="sng"/>
              <a:t>downward</a:t>
            </a:r>
            <a:r>
              <a:rPr lang="en-US" sz="2000"/>
              <a:t> in  the </a:t>
            </a:r>
            <a:r>
              <a:rPr lang="en-US" sz="2000" i="1"/>
              <a:t>B</a:t>
            </a:r>
            <a:r>
              <a:rPr lang="en-US" sz="2000"/>
              <a:t> solution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 i="1"/>
              <a:t>B</a:t>
            </a:r>
            <a:r>
              <a:rPr lang="en-US"/>
              <a:t> solution violates our upper boundary condition [see slide#7 above and Eq. (12.5)]</a:t>
            </a:r>
            <a:endParaRPr lang="en-US" sz="200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Series of ridges with constant zonal wind and static stability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series of infinite ridges separated by a distance </a:t>
            </a:r>
            <a:r>
              <a:rPr lang="en-US" sz="2800" i="1" kern="0" dirty="0">
                <a:latin typeface="+mn-lt"/>
              </a:rPr>
              <a:t>L</a:t>
            </a:r>
            <a:r>
              <a:rPr lang="en-US" sz="2800" i="1" kern="0" baseline="-25000" dirty="0">
                <a:latin typeface="+mn-lt"/>
              </a:rPr>
              <a:t>x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i="1" kern="0" dirty="0"/>
              <a:t>A</a:t>
            </a:r>
            <a:r>
              <a:rPr lang="en-US" kern="0" dirty="0"/>
              <a:t> solution of (12.3) is determined using the lower boundary condition (free slip), final solution…</a:t>
            </a:r>
            <a:endParaRPr lang="en-US" sz="2000" kern="0" dirty="0">
              <a:latin typeface="+mn-lt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1600200"/>
            <a:ext cx="386873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663" y="5162550"/>
            <a:ext cx="4638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066800" y="57912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where </a:t>
            </a:r>
            <a:r>
              <a:rPr lang="en-US" i="1"/>
              <a:t>h</a:t>
            </a:r>
            <a:r>
              <a:rPr lang="en-US" baseline="-25000"/>
              <a:t>m</a:t>
            </a:r>
            <a:r>
              <a:rPr lang="en-US"/>
              <a:t> is the amplitude of the terrain profile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6248400" y="4262438"/>
            <a:ext cx="152400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(Fig 12.3)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Series of ridges with constant zonal wind and static stability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series of infinite ridges separated by a distance </a:t>
            </a:r>
            <a:r>
              <a:rPr lang="en-US" sz="2800" i="1" kern="0" dirty="0">
                <a:latin typeface="+mn-lt"/>
              </a:rPr>
              <a:t>L</a:t>
            </a:r>
            <a:r>
              <a:rPr lang="en-US" sz="2800" i="1" kern="0" baseline="-25000" dirty="0">
                <a:latin typeface="+mn-lt"/>
              </a:rPr>
              <a:t>x</a:t>
            </a:r>
            <a:endParaRPr lang="en-US" kern="0" dirty="0">
              <a:latin typeface="+mn-lt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if </a:t>
            </a:r>
            <a:r>
              <a:rPr lang="en-US" i="1" kern="0" dirty="0">
                <a:latin typeface="+mn-lt"/>
              </a:rPr>
              <a:t>m</a:t>
            </a:r>
            <a:r>
              <a:rPr lang="en-US" kern="0" dirty="0">
                <a:latin typeface="+mn-lt"/>
              </a:rPr>
              <a:t> {vertical </a:t>
            </a:r>
            <a:r>
              <a:rPr lang="en-US" kern="0" dirty="0" err="1">
                <a:latin typeface="+mn-lt"/>
              </a:rPr>
              <a:t>wavenumber</a:t>
            </a:r>
            <a:r>
              <a:rPr lang="en-US" kern="0" dirty="0">
                <a:latin typeface="+mn-lt"/>
              </a:rPr>
              <a:t>} is </a:t>
            </a:r>
            <a:r>
              <a:rPr lang="en-US" u="sng" kern="0" dirty="0">
                <a:solidFill>
                  <a:srgbClr val="FF0000"/>
                </a:solidFill>
                <a:latin typeface="+mn-lt"/>
              </a:rPr>
              <a:t>imaginary</a:t>
            </a:r>
            <a:r>
              <a:rPr lang="en-US" kern="0" dirty="0">
                <a:latin typeface="+mn-lt"/>
              </a:rPr>
              <a:t> ( N</a:t>
            </a:r>
            <a:r>
              <a:rPr lang="en-US" kern="0" baseline="30000" dirty="0">
                <a:latin typeface="+mn-lt"/>
              </a:rPr>
              <a:t>2 </a:t>
            </a:r>
            <a:r>
              <a:rPr lang="en-US" kern="0" dirty="0">
                <a:latin typeface="+mn-lt"/>
              </a:rPr>
              <a:t>&lt; </a:t>
            </a:r>
            <a:r>
              <a:rPr lang="en-US" i="1" kern="0" dirty="0">
                <a:latin typeface="+mn-lt"/>
              </a:rPr>
              <a:t>u</a:t>
            </a:r>
            <a:r>
              <a:rPr lang="en-US" kern="0" baseline="-25000" dirty="0">
                <a:latin typeface="+mn-lt"/>
              </a:rPr>
              <a:t>0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i="1" kern="0" dirty="0">
                <a:latin typeface="+mn-lt"/>
              </a:rPr>
              <a:t>k</a:t>
            </a:r>
            <a:r>
              <a:rPr lang="en-US" kern="0" baseline="30000" dirty="0">
                <a:latin typeface="+mn-lt"/>
              </a:rPr>
              <a:t>2</a:t>
            </a:r>
            <a:r>
              <a:rPr lang="en-US" kern="0" dirty="0">
                <a:latin typeface="+mn-lt"/>
              </a:rPr>
              <a:t> )</a:t>
            </a:r>
            <a:endParaRPr lang="en-US" kern="0" baseline="30000" dirty="0"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lower boundary condition leads (12.3) to the form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/>
              <a:t>evanescent waves (Fig. 12.3b)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latin typeface="+mn-lt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076825"/>
            <a:ext cx="4467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038" y="1676400"/>
            <a:ext cx="38909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6248400" y="4262438"/>
            <a:ext cx="1524000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(Fig 12.3)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Isolated ridge with constant zonal wind and static stability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endless series of ridges is not a common form of topography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topography no longer represent</a:t>
            </a:r>
            <a:r>
              <a:rPr lang="en-US" kern="0" dirty="0" err="1">
                <a:latin typeface="+mn-lt"/>
              </a:rPr>
              <a:t>ed</a:t>
            </a:r>
            <a:r>
              <a:rPr lang="en-US" kern="0" dirty="0">
                <a:latin typeface="+mn-lt"/>
              </a:rPr>
              <a:t> by a single wave mode (multiple modes)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Fourier transform reveals the relevant </a:t>
            </a:r>
            <a:r>
              <a:rPr lang="en-US" sz="2000" kern="0" dirty="0" err="1">
                <a:latin typeface="+mn-lt"/>
              </a:rPr>
              <a:t>wavenumbers</a:t>
            </a:r>
            <a:endParaRPr lang="en-US" sz="2000" kern="0" dirty="0"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‘Witch of </a:t>
            </a:r>
            <a:r>
              <a:rPr lang="en-US" sz="2000" kern="0" dirty="0" err="1">
                <a:latin typeface="+mn-lt"/>
              </a:rPr>
              <a:t>Agnesi</a:t>
            </a:r>
            <a:r>
              <a:rPr lang="en-US" sz="2000" kern="0" dirty="0">
                <a:latin typeface="+mn-lt"/>
              </a:rPr>
              <a:t>’ terrain profile…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‘</a:t>
            </a:r>
            <a:r>
              <a:rPr lang="en-US" sz="2000" i="1" kern="0" dirty="0">
                <a:latin typeface="+mj-lt"/>
                <a:cs typeface="Arial" pitchFamily="34" charset="0"/>
              </a:rPr>
              <a:t>a</a:t>
            </a:r>
            <a:r>
              <a:rPr lang="en-US" sz="2000" kern="0" dirty="0">
                <a:latin typeface="+mn-lt"/>
              </a:rPr>
              <a:t>’ tunes the </a:t>
            </a:r>
            <a:r>
              <a:rPr lang="en-US" sz="2000" kern="0" dirty="0" err="1">
                <a:latin typeface="+mn-lt"/>
              </a:rPr>
              <a:t>mtn</a:t>
            </a:r>
            <a:r>
              <a:rPr lang="en-US" sz="2000" kern="0" dirty="0">
                <a:latin typeface="+mn-lt"/>
              </a:rPr>
              <a:t> width</a:t>
            </a:r>
            <a:r>
              <a:rPr lang="en-US" sz="2000" kern="0" dirty="0">
                <a:latin typeface="+mn-lt"/>
                <a:sym typeface="Wingdings" pitchFamily="2" charset="2"/>
              </a:rPr>
              <a:t></a:t>
            </a:r>
            <a:endParaRPr lang="en-US" sz="2000" kern="0" dirty="0">
              <a:latin typeface="+mn-lt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715000"/>
            <a:ext cx="4191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Isolated ridge with constant zonal wind and static stability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/>
              <a:t>‘Witch of </a:t>
            </a:r>
            <a:r>
              <a:rPr lang="en-US" sz="2800" kern="0" dirty="0" err="1"/>
              <a:t>Agnesi</a:t>
            </a:r>
            <a:r>
              <a:rPr lang="en-US" sz="2800" kern="0" dirty="0"/>
              <a:t>’ terrain profile…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The larger (smaller) we make ‘</a:t>
            </a:r>
            <a:r>
              <a:rPr lang="en-US" i="1" kern="0" dirty="0">
                <a:latin typeface="+mn-lt"/>
              </a:rPr>
              <a:t>a</a:t>
            </a:r>
            <a:r>
              <a:rPr lang="en-US" kern="0" dirty="0">
                <a:latin typeface="+mn-lt"/>
              </a:rPr>
              <a:t>’, </a:t>
            </a:r>
            <a:r>
              <a:rPr lang="en-US" kern="0" dirty="0" err="1">
                <a:latin typeface="+mn-lt"/>
              </a:rPr>
              <a:t>th</a:t>
            </a:r>
            <a:r>
              <a:rPr lang="en-US" kern="0" dirty="0">
                <a:latin typeface="+mn-lt"/>
              </a:rPr>
              <a:t>e more (less) likely the solution will contain </a:t>
            </a:r>
            <a:r>
              <a:rPr lang="en-US" kern="0" dirty="0" err="1">
                <a:latin typeface="+mn-lt"/>
              </a:rPr>
              <a:t>wavenumbers</a:t>
            </a:r>
            <a:r>
              <a:rPr lang="en-US" kern="0" dirty="0">
                <a:latin typeface="+mn-lt"/>
              </a:rPr>
              <a:t> giving vertically propagating waves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i="1" kern="0" dirty="0"/>
              <a:t>m</a:t>
            </a:r>
            <a:r>
              <a:rPr lang="en-US" sz="2000" kern="0" dirty="0"/>
              <a:t> {vertical </a:t>
            </a:r>
            <a:r>
              <a:rPr lang="en-US" sz="2000" kern="0" dirty="0" err="1"/>
              <a:t>wavenumber</a:t>
            </a:r>
            <a:r>
              <a:rPr lang="en-US" sz="2000" kern="0" dirty="0"/>
              <a:t>} must be </a:t>
            </a:r>
            <a:r>
              <a:rPr lang="en-US" sz="2000" u="sng" kern="0" dirty="0">
                <a:solidFill>
                  <a:srgbClr val="FF0000"/>
                </a:solidFill>
              </a:rPr>
              <a:t>real</a:t>
            </a:r>
            <a:r>
              <a:rPr lang="en-US" sz="2000" kern="0" dirty="0"/>
              <a:t> ( N</a:t>
            </a:r>
            <a:r>
              <a:rPr lang="en-US" sz="2000" kern="0" baseline="30000" dirty="0"/>
              <a:t>2 </a:t>
            </a:r>
            <a:r>
              <a:rPr lang="en-US" sz="2000" kern="0" dirty="0"/>
              <a:t>&gt; </a:t>
            </a:r>
            <a:r>
              <a:rPr lang="en-US" sz="2000" i="1" kern="0" dirty="0"/>
              <a:t>u</a:t>
            </a:r>
            <a:r>
              <a:rPr lang="en-US" sz="2000" kern="0" baseline="-25000" dirty="0"/>
              <a:t>0</a:t>
            </a:r>
            <a:r>
              <a:rPr lang="en-US" sz="2000" kern="0" baseline="30000" dirty="0"/>
              <a:t>2</a:t>
            </a:r>
            <a:r>
              <a:rPr lang="en-US" sz="2000" i="1" kern="0" dirty="0"/>
              <a:t>k</a:t>
            </a:r>
            <a:r>
              <a:rPr lang="en-US" sz="2000" kern="0" baseline="30000" dirty="0"/>
              <a:t>2</a:t>
            </a:r>
            <a:r>
              <a:rPr lang="en-US" sz="2000" kern="0" dirty="0"/>
              <a:t> )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latin typeface="+mn-lt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Isolated ridge with constant zonal wind and static stability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/>
              <a:t>‘Witch of </a:t>
            </a:r>
            <a:r>
              <a:rPr lang="en-US" sz="2800" kern="0" dirty="0" err="1"/>
              <a:t>Agnesi</a:t>
            </a:r>
            <a:r>
              <a:rPr lang="en-US" sz="2800" kern="0" dirty="0"/>
              <a:t>’ terrain profile…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The larger we make ‘</a:t>
            </a:r>
            <a:r>
              <a:rPr lang="en-US" i="1" kern="0" dirty="0">
                <a:latin typeface="+mn-lt"/>
              </a:rPr>
              <a:t>a</a:t>
            </a:r>
            <a:r>
              <a:rPr lang="en-US" kern="0" dirty="0">
                <a:latin typeface="+mn-lt"/>
              </a:rPr>
              <a:t>’, </a:t>
            </a:r>
            <a:r>
              <a:rPr lang="en-US" kern="0" dirty="0" err="1">
                <a:latin typeface="+mn-lt"/>
              </a:rPr>
              <a:t>th</a:t>
            </a:r>
            <a:r>
              <a:rPr lang="en-US" kern="0" dirty="0">
                <a:latin typeface="+mn-lt"/>
              </a:rPr>
              <a:t>e the solution will contain smaller horizontal </a:t>
            </a:r>
            <a:r>
              <a:rPr lang="en-US" kern="0" dirty="0" err="1">
                <a:latin typeface="+mn-lt"/>
              </a:rPr>
              <a:t>wavenumbers</a:t>
            </a:r>
            <a:endParaRPr lang="en-US" kern="0" dirty="0"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/>
              <a:t>horizontal group velocity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latin typeface="+mn-lt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5334000"/>
            <a:ext cx="552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612775" y="6248400"/>
            <a:ext cx="7693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hydrostatic limit (</a:t>
            </a:r>
            <a:r>
              <a:rPr lang="en-US" i="1"/>
              <a:t>k</a:t>
            </a:r>
            <a:r>
              <a:rPr lang="en-US" baseline="30000"/>
              <a:t>2</a:t>
            </a:r>
            <a:r>
              <a:rPr lang="en-US"/>
              <a:t> &lt;&lt; </a:t>
            </a:r>
            <a:r>
              <a:rPr lang="en-US" i="1"/>
              <a:t>m</a:t>
            </a:r>
            <a:r>
              <a:rPr lang="en-US" baseline="30000"/>
              <a:t>2</a:t>
            </a:r>
            <a:r>
              <a:rPr lang="en-US"/>
              <a:t>), </a:t>
            </a:r>
            <a:r>
              <a:rPr lang="en-US" i="1"/>
              <a:t>u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N/</a:t>
            </a:r>
            <a:r>
              <a:rPr lang="en-US" i="1">
                <a:sym typeface="Wingdings" pitchFamily="2" charset="2"/>
              </a:rPr>
              <a:t>m</a:t>
            </a:r>
            <a:r>
              <a:rPr lang="en-US">
                <a:sym typeface="Wingdings" pitchFamily="2" charset="2"/>
              </a:rPr>
              <a:t>, hence, </a:t>
            </a:r>
            <a:r>
              <a:rPr lang="en-US" i="1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gx</a:t>
            </a:r>
            <a:r>
              <a:rPr lang="en-US">
                <a:sym typeface="Wingdings" pitchFamily="2" charset="2"/>
              </a:rPr>
              <a:t>  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9005888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" y="5797550"/>
            <a:ext cx="8915400" cy="8302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Streamlines in steady air flow over an isolated ridge when (a) </a:t>
            </a:r>
            <a:r>
              <a:rPr lang="en-US" i="1"/>
              <a:t>u</a:t>
            </a:r>
            <a:r>
              <a:rPr lang="en-US" baseline="-25000"/>
              <a:t>0</a:t>
            </a:r>
            <a:r>
              <a:rPr lang="en-US"/>
              <a:t>a</a:t>
            </a:r>
            <a:r>
              <a:rPr lang="en-US" baseline="30000"/>
              <a:t>-1</a:t>
            </a:r>
            <a:r>
              <a:rPr lang="en-US"/>
              <a:t> &gt;&gt; N {narrow mtn}and (b) </a:t>
            </a:r>
            <a:r>
              <a:rPr lang="en-US" i="1"/>
              <a:t>u</a:t>
            </a:r>
            <a:r>
              <a:rPr lang="en-US" baseline="-25000"/>
              <a:t>0</a:t>
            </a:r>
            <a:r>
              <a:rPr lang="en-US"/>
              <a:t>a</a:t>
            </a:r>
            <a:r>
              <a:rPr lang="en-US" baseline="30000"/>
              <a:t>-1</a:t>
            </a:r>
            <a:r>
              <a:rPr lang="en-US"/>
              <a:t> &lt;&lt; N {wide mtn, ~hydrostatic}(Fig 12.4)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76200" y="236538"/>
            <a:ext cx="8915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hydrostatic limit (</a:t>
            </a:r>
            <a:r>
              <a:rPr lang="en-US" i="1"/>
              <a:t>k</a:t>
            </a:r>
            <a:r>
              <a:rPr lang="en-US" baseline="30000"/>
              <a:t>2</a:t>
            </a:r>
            <a:r>
              <a:rPr lang="en-US"/>
              <a:t> &lt;&lt; </a:t>
            </a:r>
            <a:r>
              <a:rPr lang="en-US" i="1"/>
              <a:t>m</a:t>
            </a:r>
            <a:r>
              <a:rPr lang="en-US" baseline="30000"/>
              <a:t>2</a:t>
            </a:r>
            <a:r>
              <a:rPr lang="en-US"/>
              <a:t>), </a:t>
            </a:r>
            <a:r>
              <a:rPr lang="en-US" i="1"/>
              <a:t>u</a:t>
            </a:r>
            <a:r>
              <a:rPr lang="en-US" baseline="-25000"/>
              <a:t>0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N/</a:t>
            </a:r>
            <a:r>
              <a:rPr lang="en-US" i="1">
                <a:sym typeface="Wingdings" pitchFamily="2" charset="2"/>
              </a:rPr>
              <a:t>m</a:t>
            </a:r>
            <a:r>
              <a:rPr lang="en-US">
                <a:sym typeface="Wingdings" pitchFamily="2" charset="2"/>
              </a:rPr>
              <a:t>, hence, </a:t>
            </a:r>
            <a:r>
              <a:rPr lang="en-US" i="1">
                <a:sym typeface="Wingdings" pitchFamily="2" charset="2"/>
              </a:rPr>
              <a:t>c</a:t>
            </a:r>
            <a:r>
              <a:rPr lang="en-US" baseline="-25000">
                <a:sym typeface="Wingdings" pitchFamily="2" charset="2"/>
              </a:rPr>
              <a:t>gx</a:t>
            </a:r>
            <a:r>
              <a:rPr lang="en-US">
                <a:sym typeface="Wingdings" pitchFamily="2" charset="2"/>
              </a:rPr>
              <a:t>  0, so most</a:t>
            </a:r>
          </a:p>
          <a:p>
            <a:r>
              <a:rPr lang="en-US">
                <a:sym typeface="Wingdings" pitchFamily="2" charset="2"/>
              </a:rPr>
              <a:t>energy does </a:t>
            </a:r>
            <a:r>
              <a:rPr lang="en-US" u="sng">
                <a:sym typeface="Wingdings" pitchFamily="2" charset="2"/>
              </a:rPr>
              <a:t>not</a:t>
            </a:r>
            <a:r>
              <a:rPr lang="en-US">
                <a:sym typeface="Wingdings" pitchFamily="2" charset="2"/>
              </a:rPr>
              <a:t> propagate upstream or downstream from the mtn peak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ATMS 316- Mesoscale Meteorology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648200" cy="4572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Outline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Mountain Waves and Downslope Windstorms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Introduction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Internal gravity waves forced by 2D terrain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smtClean="0"/>
              <a:t>Series of ridges with constant zonal wind and static stability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smtClean="0"/>
              <a:t>Isolated ridge with constant zonal wind and static stability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smtClean="0"/>
              <a:t>Variations in zonal wind and stability with height: trapped waves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Gravity waves forced by isolated peaks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Downslope windstorms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smtClean="0"/>
              <a:t>Amplified leeside winds in shallow-water theory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400" smtClean="0"/>
              <a:t>More realistic treatment of DWs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Rotors</a:t>
            </a:r>
          </a:p>
        </p:txBody>
      </p:sp>
      <p:pic>
        <p:nvPicPr>
          <p:cNvPr id="3076" name="Picture 5" descr="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52400" y="1295400"/>
            <a:ext cx="647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http://meted.ucar.edu/mesoprim/mtnwave/print.htm</a:t>
            </a:r>
            <a:endParaRPr lang="en-US"/>
          </a:p>
        </p:txBody>
      </p:sp>
      <p:sp>
        <p:nvSpPr>
          <p:cNvPr id="3078" name="Text Box 8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535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http://meted.ucar.edu/mesoprim/mtnwave/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90600"/>
            <a:ext cx="9005888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6200" y="5797550"/>
            <a:ext cx="8915400" cy="8302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Streamlines in steady air flow over an isolated ridge when (a) </a:t>
            </a:r>
            <a:r>
              <a:rPr lang="en-US" i="1"/>
              <a:t>u</a:t>
            </a:r>
            <a:r>
              <a:rPr lang="en-US" baseline="-25000"/>
              <a:t>0</a:t>
            </a:r>
            <a:r>
              <a:rPr lang="en-US"/>
              <a:t>a</a:t>
            </a:r>
            <a:r>
              <a:rPr lang="en-US" baseline="30000"/>
              <a:t>-1</a:t>
            </a:r>
            <a:r>
              <a:rPr lang="en-US"/>
              <a:t> &gt;&gt; N {narrow mtn}and (b) </a:t>
            </a:r>
            <a:r>
              <a:rPr lang="en-US" i="1"/>
              <a:t>u</a:t>
            </a:r>
            <a:r>
              <a:rPr lang="en-US" baseline="-25000"/>
              <a:t>0</a:t>
            </a:r>
            <a:r>
              <a:rPr lang="en-US"/>
              <a:t>a</a:t>
            </a:r>
            <a:r>
              <a:rPr lang="en-US" baseline="30000"/>
              <a:t>-1</a:t>
            </a:r>
            <a:r>
              <a:rPr lang="en-US"/>
              <a:t> &lt;&lt; N {wide mtn, ~hydrostatic}(Fig 12.4)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76200" y="236538"/>
            <a:ext cx="8915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Note: spacing between streamlines is related inversely to the wind speed of the airflow (e.g., streamlines close together </a:t>
            </a:r>
            <a:r>
              <a:rPr lang="en-US">
                <a:sym typeface="Wingdings" pitchFamily="2" charset="2"/>
              </a:rPr>
              <a:t> fast winds)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Variations in zonal wind and stability with height: trapped waves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two layers of fluid in which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zonal wind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stability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/>
              <a:t>varies with height; two different Scorer parameters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U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</a:pPr>
            <a:r>
              <a:rPr lang="en-US"/>
              <a:t>assume (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U </a:t>
            </a:r>
            <a:r>
              <a:rPr lang="en-US" sz="2000"/>
              <a:t>&lt; 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L</a:t>
            </a:r>
            <a:r>
              <a:rPr lang="en-US"/>
              <a:t>)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8200" y="5334000"/>
            <a:ext cx="4359275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/>
              <a:t>Variation in 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 </a:t>
            </a:r>
            <a:r>
              <a:rPr lang="en-US" sz="2000"/>
              <a:t>could be due to</a:t>
            </a:r>
          </a:p>
          <a:p>
            <a:pPr marL="457200" indent="-457200">
              <a:buFontTx/>
              <a:buAutoNum type="alphaLcParenBoth"/>
            </a:pPr>
            <a:r>
              <a:rPr lang="en-US" sz="2000"/>
              <a:t>variable vertical profile of N</a:t>
            </a:r>
          </a:p>
          <a:p>
            <a:pPr marL="457200" indent="-457200">
              <a:buFontTx/>
              <a:buAutoNum type="alphaLcParenBoth"/>
            </a:pPr>
            <a:r>
              <a:rPr lang="en-US" sz="2000"/>
              <a:t>curvature in vertical wind profile</a:t>
            </a:r>
          </a:p>
          <a:p>
            <a:pPr marL="457200" indent="-457200">
              <a:buFontTx/>
              <a:buAutoNum type="alphaLcParenBoth"/>
            </a:pPr>
            <a:r>
              <a:rPr lang="en-US" sz="2000"/>
              <a:t>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Variations in zonal wind and stability with height: trapped waves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two layers of fluid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assume (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U </a:t>
            </a:r>
            <a:r>
              <a:rPr lang="en-US" sz="2000"/>
              <a:t>&lt; 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L</a:t>
            </a:r>
            <a:r>
              <a:rPr lang="en-US"/>
              <a:t>), creates a situation in which waves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propagate vertically in the lower layer</a:t>
            </a:r>
            <a:endParaRPr lang="en-US" sz="2000" baseline="-25000"/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decay with height in the upper layer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</a:pPr>
            <a:r>
              <a:rPr lang="en-US"/>
              <a:t>for wavenumbers falling between the two Scorer parameter values</a:t>
            </a:r>
            <a:endParaRPr lang="en-US" sz="2000"/>
          </a:p>
        </p:txBody>
      </p:sp>
      <p:pic>
        <p:nvPicPr>
          <p:cNvPr id="1013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Variations in zonal wind and stability with height: trapped waves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two layers of fluid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assume (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U </a:t>
            </a:r>
            <a:r>
              <a:rPr lang="en-US" sz="2000"/>
              <a:t>&lt; 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L</a:t>
            </a:r>
            <a:r>
              <a:rPr lang="en-US"/>
              <a:t>), for wavenumbers falling between the two Scorer parameter values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constructive interference between upward- and downward-moving waves</a:t>
            </a:r>
            <a:endParaRPr lang="en-US" sz="2000" baseline="-25000"/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/>
              <a:t>causes the waves to exhibit no tilt in the vertical</a:t>
            </a:r>
          </a:p>
        </p:txBody>
      </p:sp>
      <p:pic>
        <p:nvPicPr>
          <p:cNvPr id="1034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678" y="1524001"/>
            <a:ext cx="404432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5638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Variations in zonal wind and stability with height: trapped waves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two layers of fluid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assume (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U </a:t>
            </a:r>
            <a:r>
              <a:rPr lang="en-US" sz="2000"/>
              <a:t>&lt; 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L</a:t>
            </a:r>
            <a:r>
              <a:rPr lang="en-US"/>
              <a:t>), for wavenumbers falling between the two Scorer parameter values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a solution exists if 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L</a:t>
            </a:r>
            <a:r>
              <a:rPr lang="en-US" sz="2000" baseline="30000"/>
              <a:t>2</a:t>
            </a:r>
            <a:r>
              <a:rPr lang="en-US"/>
              <a:t> </a:t>
            </a:r>
            <a:r>
              <a:rPr lang="en-US" sz="2000">
                <a:latin typeface="Symbol" pitchFamily="18" charset="2"/>
              </a:rPr>
              <a:t>-</a:t>
            </a:r>
            <a:r>
              <a:rPr lang="en-US" sz="2000"/>
              <a:t> 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 sz="2000" baseline="-25000"/>
              <a:t>U</a:t>
            </a:r>
            <a:r>
              <a:rPr lang="en-US" sz="2000" baseline="30000"/>
              <a:t>2</a:t>
            </a:r>
            <a:r>
              <a:rPr lang="en-US" sz="2000"/>
              <a:t> &gt; </a:t>
            </a:r>
            <a:r>
              <a:rPr lang="en-US" sz="2000">
                <a:latin typeface="Symbol" pitchFamily="18" charset="2"/>
              </a:rPr>
              <a:t>p</a:t>
            </a:r>
            <a:r>
              <a:rPr lang="en-US" sz="2000" baseline="30000"/>
              <a:t>2</a:t>
            </a:r>
            <a:r>
              <a:rPr lang="en-US" sz="2000"/>
              <a:t>/4</a:t>
            </a:r>
            <a:r>
              <a:rPr lang="en-US" sz="2000" i="1"/>
              <a:t>z</a:t>
            </a:r>
            <a:r>
              <a:rPr lang="en-US" sz="2800" baseline="-25000"/>
              <a:t>r</a:t>
            </a:r>
            <a:r>
              <a:rPr lang="en-US" sz="2000" baseline="30000"/>
              <a:t>2</a:t>
            </a:r>
            <a:r>
              <a:rPr lang="en-US" sz="2000"/>
              <a:t> </a:t>
            </a:r>
            <a:r>
              <a:rPr lang="en-US"/>
              <a:t>{</a:t>
            </a:r>
            <a:r>
              <a:rPr lang="en-US" sz="2000"/>
              <a:t> </a:t>
            </a:r>
            <a:r>
              <a:rPr lang="en-US" sz="2000" i="1"/>
              <a:t>z</a:t>
            </a:r>
            <a:r>
              <a:rPr lang="en-US" sz="2800" baseline="-25000"/>
              <a:t>r</a:t>
            </a:r>
            <a:r>
              <a:rPr lang="en-US"/>
              <a:t> = height of interface}</a:t>
            </a:r>
            <a:endParaRPr lang="en-US" baseline="-25000"/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/>
              <a:t>resonant wavelength depends on atmospheric properties downstream of the mountain rather than on the width of the mountain</a:t>
            </a:r>
          </a:p>
        </p:txBody>
      </p:sp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/>
              <a:t>Variations in zonal wind and stability with height: trapped waves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two layers of fluid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u="sng" dirty="0"/>
              <a:t>linear theory</a:t>
            </a:r>
            <a:r>
              <a:rPr lang="en-US" dirty="0"/>
              <a:t> gives reasonably accurate results compared with </a:t>
            </a:r>
            <a:r>
              <a:rPr lang="en-US" u="sng" dirty="0"/>
              <a:t>fully nonlinear solutions</a:t>
            </a:r>
            <a:r>
              <a:rPr lang="en-US" dirty="0"/>
              <a:t> when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 err="1"/>
              <a:t>nondimensional</a:t>
            </a:r>
            <a:r>
              <a:rPr lang="en-US" dirty="0"/>
              <a:t> </a:t>
            </a:r>
            <a:r>
              <a:rPr lang="en-US" dirty="0" err="1"/>
              <a:t>mtn</a:t>
            </a:r>
            <a:r>
              <a:rPr lang="en-US" dirty="0"/>
              <a:t> height &lt;&lt; 1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i="1" dirty="0" smtClean="0"/>
              <a:t>ū</a:t>
            </a:r>
            <a:r>
              <a:rPr lang="en-US" dirty="0" smtClean="0"/>
              <a:t> </a:t>
            </a:r>
            <a:r>
              <a:rPr lang="en-US" dirty="0"/>
              <a:t>and N are constant (unless waves break)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difference is large when </a:t>
            </a:r>
            <a:r>
              <a:rPr lang="en-US" sz="2000" i="1" dirty="0" smtClean="0"/>
              <a:t>ū</a:t>
            </a:r>
            <a:r>
              <a:rPr lang="en-US" sz="2000" dirty="0" smtClean="0"/>
              <a:t> </a:t>
            </a:r>
            <a:r>
              <a:rPr lang="en-US" sz="2000" dirty="0"/>
              <a:t>and N are variable</a:t>
            </a:r>
            <a:r>
              <a:rPr lang="en-US" dirty="0"/>
              <a:t> </a:t>
            </a:r>
          </a:p>
        </p:txBody>
      </p:sp>
      <p:pic>
        <p:nvPicPr>
          <p:cNvPr id="1075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76200"/>
            <a:ext cx="90058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" y="4854575"/>
            <a:ext cx="87630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Streamlines in steady air flow over a mountain for (a) steady flow subject to the linear approximation and (b) the fully nonlinear and unsteady solution (Fig 12.5)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3434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Variations in zonal wind and stability with height: trapped waves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two layers of fluid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Why the large difference?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shorter wavelengths are enhanced through nonlinear wave interactions, a process excluded from linear theory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953000" y="4029075"/>
            <a:ext cx="41148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trapped or resonant lee waves</a:t>
            </a:r>
          </a:p>
          <a:p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Look familiar? Review the Northwest flow snowfall paper.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7818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76800" y="4778375"/>
            <a:ext cx="4114800" cy="19272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Trapped lee waves triggered by the series of mountain ridges in Pennsylvania observed in visible satellite imagery at 2045 UTC 30 March 2009 (Fig 12.6)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Gravity waves forced by isolated peaks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Parcel and wave motions exist in 3D and the wavenumber relationship {analogous to (6.41)}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2" name="Picture 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314825"/>
            <a:ext cx="4695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/>
              <a:t>Introduction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 err="1"/>
              <a:t>orographically</a:t>
            </a:r>
            <a:r>
              <a:rPr lang="en-US" sz="2800" kern="0" dirty="0"/>
              <a:t> induced wave propagation upward and downstream depend on environmental vertical profiles of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wind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temperature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when sufficient moisture is present, clouds can allow us to “see” a portion of the mountain waves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36576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/>
              <a:t>Gravity waves forced by isolated peaks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err="1"/>
              <a:t>wavenumber</a:t>
            </a:r>
            <a:r>
              <a:rPr lang="en-US" sz="2800" dirty="0"/>
              <a:t> relationship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waves can propagate vertically if </a:t>
            </a:r>
            <a:r>
              <a:rPr lang="en-US" dirty="0" smtClean="0"/>
              <a:t> N</a:t>
            </a:r>
            <a:r>
              <a:rPr lang="en-US" baseline="30000" dirty="0" smtClean="0"/>
              <a:t>2 </a:t>
            </a:r>
            <a:r>
              <a:rPr lang="en-US" dirty="0"/>
              <a:t>&gt; </a:t>
            </a:r>
            <a:r>
              <a:rPr lang="en-US" i="1" dirty="0" smtClean="0"/>
              <a:t>ū</a:t>
            </a:r>
            <a:r>
              <a:rPr lang="en-US" baseline="30000" dirty="0" smtClean="0"/>
              <a:t>2</a:t>
            </a:r>
            <a:r>
              <a:rPr lang="en-US" i="1" dirty="0" smtClean="0"/>
              <a:t>k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the </a:t>
            </a:r>
            <a:r>
              <a:rPr lang="en-US" i="1" dirty="0"/>
              <a:t>k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i="1" dirty="0"/>
              <a:t>k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l</a:t>
            </a:r>
            <a:r>
              <a:rPr lang="en-US" baseline="30000" dirty="0"/>
              <a:t>2</a:t>
            </a:r>
            <a:r>
              <a:rPr lang="en-US" dirty="0"/>
              <a:t>) factor gives the waves a herringbone structure</a:t>
            </a:r>
          </a:p>
        </p:txBody>
      </p:sp>
      <p:pic>
        <p:nvPicPr>
          <p:cNvPr id="1116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8839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Text Box 4"/>
          <p:cNvSpPr txBox="1">
            <a:spLocks noChangeArrowheads="1"/>
          </p:cNvSpPr>
          <p:nvPr/>
        </p:nvSpPr>
        <p:spPr bwMode="auto">
          <a:xfrm>
            <a:off x="4953000" y="3276600"/>
            <a:ext cx="4038600" cy="3387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Simulation of gravity waves triggered by westerly flow over an isolated peak, as viewed from the southeast. Contours of vertical velocity are shown at an altitude of 6 km at 1 m s</a:t>
            </a:r>
            <a:r>
              <a:rPr lang="en-US" baseline="30000"/>
              <a:t>-1</a:t>
            </a:r>
            <a:r>
              <a:rPr lang="en-US"/>
              <a:t> intervals. Blue (red) shading indicates negative (positive) vertical velocities (Fig 12.7)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Downslope windstorms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at times flow accelerates as it passes over a barrier, societal impacts…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downslope windstorms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rotors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other forms of clear-air turbulence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/>
              <a:t>particularly for mountains having a steep lee slope (Rocky Mtns)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55435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638800" y="1600200"/>
            <a:ext cx="3429000" cy="33877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Maximum wind gusts observed during a downslope windstorm in the lee of the Colorado Rockies on the night of 28-29 January 1987. Smoothed elevation contours (m) also are shown (Fig 12.8)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52400" y="5638800"/>
            <a:ext cx="87630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Potential temperature (blue contours; K) from aircraft flight data and rawinsondes on 11 January 1972 during a downslope windstorm near Boulder, CO. Thick dashed line separates aircraft domains (Fig 12.9)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9005888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52400" y="5638800"/>
            <a:ext cx="87630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Westerly wind component (blue contours; m s</a:t>
            </a:r>
            <a:r>
              <a:rPr lang="en-US" baseline="30000"/>
              <a:t>-1</a:t>
            </a:r>
            <a:r>
              <a:rPr lang="en-US"/>
              <a:t>) from aircraft flight data and rawinsondes on 11 January 1972 during a downslope windstorm near Boulder, CO (Fig 12.10)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52388"/>
            <a:ext cx="9058275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Downslope windstorms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form when a deep layer of air is forced over a terrain barrier, usually with a strong stable layer present near the crest of the barrier and/or a critical level aloft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most severe events may have winds exceeding hurricane strength (32 </a:t>
            </a:r>
            <a:r>
              <a:rPr lang="en-US"/>
              <a:t>m s</a:t>
            </a:r>
            <a:r>
              <a:rPr lang="en-US" baseline="30000"/>
              <a:t>-1</a:t>
            </a:r>
            <a:r>
              <a:rPr lang="en-US" sz="2800"/>
              <a:t>)</a:t>
            </a:r>
            <a:endParaRPr lang="en-US" sz="2000"/>
          </a:p>
        </p:txBody>
      </p:sp>
      <p:pic>
        <p:nvPicPr>
          <p:cNvPr id="1136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/>
              <a:t>Downslope</a:t>
            </a:r>
            <a:r>
              <a:rPr lang="en-US" sz="3200" dirty="0"/>
              <a:t> windstorms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At times flow accelerates as it passes over a barrier, societal impacts…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 err="1"/>
              <a:t>downslope</a:t>
            </a:r>
            <a:r>
              <a:rPr lang="en-US" dirty="0"/>
              <a:t> windstorms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rotors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other forms of clear-air </a:t>
            </a:r>
            <a:r>
              <a:rPr lang="en-US" dirty="0" smtClean="0"/>
              <a:t>turbulence</a:t>
            </a:r>
            <a:endParaRPr lang="en-US" dirty="0"/>
          </a:p>
        </p:txBody>
      </p:sp>
      <p:pic>
        <p:nvPicPr>
          <p:cNvPr id="1157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Amplified leeside winds in shallow-water theory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allows intuition into possible flow regimes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/>
              <a:t>nonlinear, steady-state equations applicable to an inviscid, hydrostatic fluid in a nonrotating reference frame</a:t>
            </a:r>
          </a:p>
        </p:txBody>
      </p:sp>
      <p:pic>
        <p:nvPicPr>
          <p:cNvPr id="1177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438525"/>
            <a:ext cx="4257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Amplified leeside winds in shallow-water theory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allows intuition into possible flow regimes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balance between horizontal advection and horizontal PG force (12.21)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thickening (thinning) of the fluid associated with deceleration (acceleration) following a parcel (12.22)</a:t>
            </a:r>
          </a:p>
        </p:txBody>
      </p:sp>
      <p:pic>
        <p:nvPicPr>
          <p:cNvPr id="1218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429000"/>
            <a:ext cx="4486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/>
              <a:t>Amplified leeside winds in shallow-water theory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allows intuition into possible flow regimes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800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where Fr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u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i="1" dirty="0" err="1"/>
              <a:t>g</a:t>
            </a:r>
            <a:r>
              <a:rPr lang="en-US" dirty="0" err="1"/>
              <a:t>D</a:t>
            </a:r>
            <a:r>
              <a:rPr lang="en-US" dirty="0"/>
              <a:t>, and Fr is the Froude number for shallow water theory.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Fr </a:t>
            </a:r>
            <a:r>
              <a:rPr lang="en-US" dirty="0">
                <a:sym typeface="Wingdings" pitchFamily="2" charset="2"/>
              </a:rPr>
              <a:t> ratio of the mean flow to the gravity wave phase speed</a:t>
            </a:r>
            <a:endParaRPr lang="en-US" dirty="0"/>
          </a:p>
        </p:txBody>
      </p:sp>
      <p:pic>
        <p:nvPicPr>
          <p:cNvPr id="1198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81400"/>
            <a:ext cx="44481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867400" y="2066925"/>
            <a:ext cx="3200400" cy="15621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Trapped waves and associated clouds in the lee of a mountain ridge (Fig 12.1)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873125"/>
            <a:ext cx="581025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8382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" y="4953000"/>
            <a:ext cx="87630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Relationship between free surface height, depth (D), and terrain height ( </a:t>
            </a:r>
            <a:r>
              <a:rPr lang="en-US" i="1"/>
              <a:t>h</a:t>
            </a:r>
            <a:r>
              <a:rPr lang="en-US" baseline="-25000"/>
              <a:t>t </a:t>
            </a:r>
            <a:r>
              <a:rPr lang="en-US"/>
              <a:t>) (Fig 12.11)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5263"/>
            <a:ext cx="56007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638800" y="1600200"/>
            <a:ext cx="3429000" cy="411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Flow over an obstacle for the simple case of a single layer of fluid having a free surface for (a) supercritical flow everywhere, (b) subcritical flow everywhere, and (c) variable in the vicinity of a hydraulic jump (Fig 12.12)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Amplified leeside winds in shallow-water theory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Froude number (Fr)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supercritical flow (Fr &gt; 1, a)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minimum wind speed at the top of the mountain (rolling ball analogy applies)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subcritical flow (Fr &lt; 1, b)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maximum wind speed at the top of the mountain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individual air parcel “feels” presence of other air parcels through the influence of the PG force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1600200"/>
            <a:ext cx="372427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00400" y="6070600"/>
            <a:ext cx="58674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net result of both regimes; a return to the original zonal wind speeds when the parcel reaches the lee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Amplified leeside winds in shallow-water theory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how to get winds on the lee side that greatly exceed their original value…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acceleration on windward side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subcritical flow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acceleration on leeward side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supercritical flow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</a:pPr>
            <a:r>
              <a:rPr lang="en-US"/>
              <a:t>acceleration on windward side must cause </a:t>
            </a:r>
            <a:r>
              <a:rPr lang="en-US" i="1"/>
              <a:t>u</a:t>
            </a:r>
            <a:r>
              <a:rPr lang="en-US"/>
              <a:t> to cross the threshold from sub- to supercritical flow (Fr ~ 1)</a:t>
            </a:r>
            <a:endParaRPr lang="en-US" sz="2000"/>
          </a:p>
        </p:txBody>
      </p:sp>
      <p:pic>
        <p:nvPicPr>
          <p:cNvPr id="1239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Amplified leeside winds in shallow-water theory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how to get winds on the lee side that greatly exceed their original value…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fluid thickness will decrease over the entire path, causing the free surface to drop sharply on the leeward side (isentropes analog in downslope events), resulting in a </a:t>
            </a:r>
            <a:r>
              <a:rPr lang="en-US" i="1"/>
              <a:t>hydraulic jump</a:t>
            </a:r>
            <a:r>
              <a:rPr lang="en-US"/>
              <a:t> (c)</a:t>
            </a:r>
            <a:endParaRPr lang="en-US" sz="2000" i="1"/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038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276600" y="5943600"/>
            <a:ext cx="5791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hydraulic jumps are very turbulent; large amounts of energy are dissipated within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real atmosphere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extension of shallow water theory to the atmosphere is not straightforward, calculating a value for Fr appropriate to the atmosphere is especially challenging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other challenges in the real atmosphere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no free surface; low-level pressure is not determined by the depth of the lowest layer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internal gravity waves play an important role in energy transfer</a:t>
            </a:r>
          </a:p>
        </p:txBody>
      </p:sp>
      <p:pic>
        <p:nvPicPr>
          <p:cNvPr id="130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lines of thought regarding downslope windstorms (DWs)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an atmospheric form of a hydraulic jump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optimal conditions for wave reflection and amplification</a:t>
            </a:r>
          </a:p>
        </p:txBody>
      </p:sp>
      <p:pic>
        <p:nvPicPr>
          <p:cNvPr id="1321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predominant situations in which DWs are observed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standing waves in a deep cross-mtn flow overturn and break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standing waves break and dissipate at a critical level in shallow cross-mtn flow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 layer having strong static stability exists near the mtn-top with a layer of lesser stability above</a:t>
            </a:r>
          </a:p>
        </p:txBody>
      </p:sp>
      <p:pic>
        <p:nvPicPr>
          <p:cNvPr id="1341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513" y="4151313"/>
            <a:ext cx="4281487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3505200" y="62484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6324600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562600" y="146050"/>
            <a:ext cx="3429000" cy="2292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Schematic of the idealized high-wind speed flow configuration, derived from aircraft observations and numerical simulations (Fig 12.13)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1447800"/>
            <a:ext cx="5672137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91200" y="2066925"/>
            <a:ext cx="3276600" cy="2292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Photograph of a lenticular cloud associated with a vertically propagating gravity wave forced by topography (Fig 12.2)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(1) standing waves in a deep cross-mtn flow overturn and break</a:t>
            </a:r>
            <a:endParaRPr lang="en-US" sz="2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 region of low static stability and reversed flow with a critical level can develop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dividing streamline (DS) is the lower boundary of the well-mixed region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streamlines below the dividing streamlines are governed by an equation developed by Long (12.27)</a:t>
            </a:r>
            <a:endParaRPr lang="en-US" sz="2000"/>
          </a:p>
        </p:txBody>
      </p:sp>
      <p:pic>
        <p:nvPicPr>
          <p:cNvPr id="1361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733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699125" y="5394325"/>
            <a:ext cx="329247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ym typeface="Wingdings" pitchFamily="2" charset="2"/>
              </a:rPr>
              <a:t> this </a:t>
            </a:r>
            <a:r>
              <a:rPr lang="en-US" sz="2000"/>
              <a:t>hydraulic analogy is possible when the undisturbed height of the DS falls within a prescribed range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5851525" y="2590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(2) standing waves break and dissipate at a critical level in shallow cross-mtn flow</a:t>
            </a:r>
            <a:endParaRPr lang="en-US" sz="2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linear waves encountering a critical level can experience over-reflection when Ri is less than 1/4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resonance only possible only for critical level heights of ¼, ¾, 5/4, …vertical wavelengths above the ground</a:t>
            </a:r>
          </a:p>
        </p:txBody>
      </p:sp>
      <p:pic>
        <p:nvPicPr>
          <p:cNvPr id="138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175" y="1752600"/>
            <a:ext cx="2333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715000" y="4775200"/>
            <a:ext cx="32004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model simulations suggest critical level heights that match better the hydraulic jump analog, rather than the heights suggested by wave-resonance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556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(3) a layer having strong static stability exists near the mtn-top with a layer of lesser stability above</a:t>
            </a:r>
            <a:endParaRPr lang="en-US" sz="2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displacement of the interface influences the pressure gradient (PG)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as flow becomes more non-linear, the PG on the lee side is dominated by the contribution due to the displacement of the interface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flow is then governed by the hydraulic analog</a:t>
            </a:r>
          </a:p>
        </p:txBody>
      </p:sp>
      <p:pic>
        <p:nvPicPr>
          <p:cNvPr id="140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90500"/>
            <a:ext cx="68199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705600" y="146050"/>
            <a:ext cx="2286000" cy="41179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Isentropes for the airflow in a two-layer atmosphere when the interface is fixed at 3 km, and the mtn height is (a) 200, (b) 300, (c) 500, and (d) 800 m (Fig 12.14)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(3) a layer having strong static stability exists near the mtn-top with a layer of lesser stability above</a:t>
            </a:r>
            <a:endParaRPr lang="en-US" sz="2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PG on the lee side is dominated by the contribution due to the displacement of the interface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simulations suggest that varying the depth of the stable layer has an influence similar to two-layer shallow water theory (Fig. 12.15)</a:t>
            </a:r>
          </a:p>
        </p:txBody>
      </p:sp>
      <p:pic>
        <p:nvPicPr>
          <p:cNvPr id="1423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"/>
            <a:ext cx="6858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705600" y="146050"/>
            <a:ext cx="2286000" cy="44831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Isentropes for the airflow in a two-layer atmosphere when the mtn height is fixed at 500 m, and the interface is (a) 1000, (b) 2500, (c) 3500, and (d) 4000 m (Fig 12.15)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(3) a layer having strong static stability exists near the mtn-top with a layer of lesser stability above</a:t>
            </a:r>
            <a:endParaRPr lang="en-US" sz="2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PG on the lee side is dominated by the contribution due to the displacement of the interface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when the low-level stable layer was removed in the simulation of an observed DW case, strong winds did not develop on the lee side</a:t>
            </a:r>
          </a:p>
        </p:txBody>
      </p:sp>
      <p:pic>
        <p:nvPicPr>
          <p:cNvPr id="144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three-layer model (strong, weak, strong stability</a:t>
            </a:r>
            <a:r>
              <a:rPr lang="en-US" dirty="0" smtClean="0"/>
              <a:t>) {recall LT76, p. 173 – 175}</a:t>
            </a:r>
            <a:endParaRPr lang="en-US" sz="280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/>
              <a:t>maximum amplification of the surface velocity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occurs when the lower two layers each have a thickness equal to one-fourth of the vertical wavelength valid for that layer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implies a relatively thin, low-level inversion with a thicker, less stable troposphere aloft</a:t>
            </a:r>
          </a:p>
        </p:txBody>
      </p:sp>
      <p:pic>
        <p:nvPicPr>
          <p:cNvPr id="148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6019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conditions used by forecasters to predict DWs</a:t>
            </a:r>
            <a:endParaRPr lang="en-US" sz="2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asymmetric mtn, gentle windward slope, steep lee slope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strong cross-mtn geostrophic winds (&gt; 15 m s</a:t>
            </a:r>
            <a:r>
              <a:rPr lang="en-US" baseline="30000"/>
              <a:t>-1</a:t>
            </a:r>
            <a:r>
              <a:rPr lang="en-US"/>
              <a:t>) at and just above mtn-top level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angle between cross-mtn flow and ridgeline &gt; 60</a:t>
            </a:r>
            <a:r>
              <a:rPr lang="en-US" baseline="30000"/>
              <a:t>o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stable layer near or just above the mtn top, layer of lesser stability above</a:t>
            </a:r>
          </a:p>
        </p:txBody>
      </p:sp>
      <p:pic>
        <p:nvPicPr>
          <p:cNvPr id="150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6019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More realistic treatment of DWs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conditions used by forecasters to predict DWs (continued)</a:t>
            </a:r>
            <a:endParaRPr lang="en-US" sz="280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level of wind direction reversal or where cross-barrier flow goes to zero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situations of cold advection and anticyclonic vorticity advection </a:t>
            </a:r>
            <a:r>
              <a:rPr lang="en-US">
                <a:sym typeface="Wingdings" pitchFamily="2" charset="2"/>
              </a:rPr>
              <a:t> generate and reinforce vertical stability structure</a:t>
            </a:r>
            <a:endParaRPr lang="en-US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absence of a deep, cold, stable layer in the lee of mtns</a:t>
            </a:r>
            <a:r>
              <a:rPr lang="en-US">
                <a:sym typeface="Wingdings" pitchFamily="2" charset="2"/>
              </a:rPr>
              <a:t> keeps downslope flow from reaching the sfc</a:t>
            </a:r>
            <a:endParaRPr lang="en-US"/>
          </a:p>
        </p:txBody>
      </p:sp>
      <p:pic>
        <p:nvPicPr>
          <p:cNvPr id="1525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/>
              <a:t>Introduction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/>
              <a:t>linear theory is often used to aid in the understanding the internal gravity wave response of an environment with a particular profile of wind and temperature encountering mountains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2D terrain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isolated 3D mountains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Rotors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intense horizontal vortices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form near hydraulic jumps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in conditions similar to those that favor DWs (supercritical flow on the lee side)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large wind shear and turbulence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hazardous to aircraft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403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5029200" y="4419600"/>
            <a:ext cx="40386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Photograph of a rotor cloud taken during T-REX (Fig 12.16)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Rotors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/>
              <a:t>form owing to flow separation in the wake of ridge tops (Fig. 12.17)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strong horizontal vorticity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created by surface friction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 portion of the vortex sheet is captured below the wave crest of the lee wave train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lee waves and surface friction both play an integral part in the formation of rotors</a:t>
            </a: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962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1" name="Text Box 4"/>
          <p:cNvSpPr txBox="1">
            <a:spLocks noChangeArrowheads="1"/>
          </p:cNvSpPr>
          <p:nvPr/>
        </p:nvSpPr>
        <p:spPr bwMode="auto">
          <a:xfrm>
            <a:off x="5257800" y="5156200"/>
            <a:ext cx="3810000" cy="1625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Streamlines and horizontal </a:t>
            </a:r>
            <a:r>
              <a:rPr lang="en-US" sz="2000" dirty="0" err="1"/>
              <a:t>vorticity</a:t>
            </a:r>
            <a:r>
              <a:rPr lang="en-US" sz="2000" dirty="0"/>
              <a:t> (shaded) in a numerical simulation. Horizontal wind speeds </a:t>
            </a:r>
            <a:r>
              <a:rPr lang="en-US" sz="2000" dirty="0" smtClean="0"/>
              <a:t>≤ zero </a:t>
            </a:r>
            <a:r>
              <a:rPr lang="en-US" sz="2000" dirty="0"/>
              <a:t>are shown in blue </a:t>
            </a:r>
            <a:r>
              <a:rPr lang="en-US" sz="2000" dirty="0" err="1"/>
              <a:t>isotachs</a:t>
            </a:r>
            <a:r>
              <a:rPr lang="en-US" sz="2000" dirty="0"/>
              <a:t> (Fig 12.17)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ATMS 316- Mountain Waves</a:t>
            </a:r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4829175" y="5715000"/>
            <a:ext cx="3324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http://cimss.ssec.wisc.edu/goes/misc/mountain_waves_vis.gif</a:t>
            </a: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838200" y="5883275"/>
            <a:ext cx="221615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January 1997</a:t>
            </a:r>
          </a:p>
          <a:p>
            <a:r>
              <a:rPr lang="en-US"/>
              <a:t>Mountain waves</a:t>
            </a:r>
          </a:p>
        </p:txBody>
      </p:sp>
      <p:sp>
        <p:nvSpPr>
          <p:cNvPr id="4301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smtClean="0"/>
              <a:t>Which scenario?</a:t>
            </a:r>
          </a:p>
          <a:p>
            <a:pPr lvl="1" eaLnBrk="1" hangingPunct="1"/>
            <a:r>
              <a:rPr lang="en-US" smtClean="0"/>
              <a:t>Scenario#1; synoptic scale forcing alone</a:t>
            </a:r>
          </a:p>
          <a:p>
            <a:pPr lvl="1" eaLnBrk="1" hangingPunct="1"/>
            <a:r>
              <a:rPr lang="en-US" smtClean="0"/>
              <a:t>Scenario#2; synoptic scale dominates mesoscale forcing </a:t>
            </a:r>
          </a:p>
          <a:p>
            <a:pPr lvl="1" eaLnBrk="1" hangingPunct="1"/>
            <a:r>
              <a:rPr lang="en-US" smtClean="0"/>
              <a:t>Scenario#3; weak synoptic scale forcing</a:t>
            </a:r>
          </a:p>
        </p:txBody>
      </p:sp>
      <p:pic>
        <p:nvPicPr>
          <p:cNvPr id="43014" name="Picture 13" descr="mountain_waves_v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7526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/>
              <a:t>Internal gravity waves forced by 2D terrain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assume steady state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apply appropriate boundary conditions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lower BC; free-slip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flow is tangential to the terrain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upper BC; flux of energy due to perturbed flow 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goes to zero as z </a:t>
            </a:r>
            <a:r>
              <a:rPr lang="en-US" sz="2000" kern="0" dirty="0">
                <a:latin typeface="+mn-lt"/>
                <a:sym typeface="Wingdings" pitchFamily="2" charset="2"/>
              </a:rPr>
              <a:t> </a:t>
            </a:r>
            <a:r>
              <a:rPr lang="en-US" sz="2800" b="1" kern="0" dirty="0">
                <a:latin typeface="+mn-lt"/>
                <a:sym typeface="Wingdings" pitchFamily="2" charset="2"/>
              </a:rPr>
              <a:t>∞</a:t>
            </a:r>
            <a:endParaRPr lang="en-US" sz="2800" b="1" kern="0" dirty="0">
              <a:latin typeface="+mn-lt"/>
            </a:endParaRP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is directed upward from the surface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/>
              <a:t>Internal gravity waves forced by 2D terrain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steady state solution, Taylor-Goldstein equation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solidFill>
                  <a:srgbClr val="FF0000"/>
                </a:solidFill>
                <a:latin typeface="+mn-lt"/>
              </a:rPr>
              <a:t>Eq. (12.2) here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09950"/>
            <a:ext cx="61626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438650"/>
            <a:ext cx="4533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ATMS 316- Mountain Waves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2400" y="17526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Series of ridges with constant zonal wind and static stability</a:t>
            </a:r>
            <a:endParaRPr lang="en-US" sz="32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series of infinite ridges separated by a distance </a:t>
            </a:r>
            <a:r>
              <a:rPr lang="en-US" sz="2800" i="1" kern="0" dirty="0">
                <a:latin typeface="+mn-lt"/>
              </a:rPr>
              <a:t>L</a:t>
            </a:r>
            <a:r>
              <a:rPr lang="en-US" sz="2800" i="1" kern="0" baseline="-25000" dirty="0">
                <a:latin typeface="+mn-lt"/>
              </a:rPr>
              <a:t>x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defines </a:t>
            </a:r>
            <a:r>
              <a:rPr lang="en-US" i="1" kern="0" dirty="0"/>
              <a:t>k</a:t>
            </a:r>
            <a:r>
              <a:rPr lang="en-US" kern="0" dirty="0"/>
              <a:t> = 2</a:t>
            </a:r>
            <a:r>
              <a:rPr lang="el-GR" kern="0" dirty="0"/>
              <a:t>π</a:t>
            </a:r>
            <a:r>
              <a:rPr lang="en-US" kern="0" dirty="0"/>
              <a:t> / </a:t>
            </a:r>
            <a:r>
              <a:rPr lang="en-US" i="1" kern="0" dirty="0"/>
              <a:t>L</a:t>
            </a:r>
            <a:r>
              <a:rPr lang="en-US" i="1" kern="0" baseline="-25000" dirty="0"/>
              <a:t>x </a:t>
            </a:r>
            <a:r>
              <a:rPr lang="en-US" kern="0" dirty="0"/>
              <a:t>(horizontal </a:t>
            </a:r>
            <a:r>
              <a:rPr lang="en-US" kern="0" dirty="0" err="1"/>
              <a:t>wavenumber</a:t>
            </a:r>
            <a:r>
              <a:rPr lang="en-US" kern="0" dirty="0"/>
              <a:t>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Script MT Bold" pitchFamily="66" charset="0"/>
              </a:rPr>
              <a:t>l</a:t>
            </a:r>
            <a:r>
              <a:rPr lang="en-US" kern="0" baseline="30000" dirty="0"/>
              <a:t>2</a:t>
            </a:r>
            <a:r>
              <a:rPr lang="en-US" kern="0" dirty="0"/>
              <a:t> – </a:t>
            </a:r>
            <a:r>
              <a:rPr lang="en-US" i="1" kern="0" dirty="0"/>
              <a:t>k</a:t>
            </a:r>
            <a:r>
              <a:rPr lang="en-US" kern="0" baseline="30000" dirty="0"/>
              <a:t>2</a:t>
            </a:r>
            <a:r>
              <a:rPr lang="en-US" kern="0" dirty="0"/>
              <a:t> reduces to N</a:t>
            </a:r>
            <a:r>
              <a:rPr lang="en-US" kern="0" baseline="30000" dirty="0"/>
              <a:t>2</a:t>
            </a:r>
            <a:r>
              <a:rPr lang="en-US" kern="0" dirty="0"/>
              <a:t>/</a:t>
            </a:r>
            <a:r>
              <a:rPr lang="en-US" i="1" kern="0" dirty="0"/>
              <a:t>u</a:t>
            </a:r>
            <a:r>
              <a:rPr lang="en-US" kern="0" baseline="-25000" dirty="0"/>
              <a:t>0</a:t>
            </a:r>
            <a:r>
              <a:rPr lang="en-US" kern="0" baseline="30000" dirty="0"/>
              <a:t>2</a:t>
            </a:r>
            <a:r>
              <a:rPr lang="en-US" kern="0" dirty="0"/>
              <a:t> – </a:t>
            </a:r>
            <a:r>
              <a:rPr lang="en-US" i="1" kern="0" dirty="0"/>
              <a:t>k</a:t>
            </a:r>
            <a:r>
              <a:rPr lang="en-US" kern="0" baseline="30000" dirty="0"/>
              <a:t>2</a:t>
            </a:r>
            <a:endParaRPr lang="en-US" kern="0" dirty="0"/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general solution using (12.2)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Eq. (12.3) here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FF0000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FF0000"/>
              </a:solidFill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763" y="1752600"/>
            <a:ext cx="2713037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5181600"/>
            <a:ext cx="2743200" cy="682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lvl="2" indent="-2286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i="1" kern="0" dirty="0"/>
              <a:t>A</a:t>
            </a:r>
            <a:r>
              <a:rPr lang="en-US" kern="0" dirty="0"/>
              <a:t> = ?, </a:t>
            </a:r>
            <a:r>
              <a:rPr lang="en-US" i="1" kern="0" dirty="0"/>
              <a:t>B</a:t>
            </a:r>
            <a:r>
              <a:rPr lang="en-US" kern="0" dirty="0"/>
              <a:t> = ?, use boundary conditions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181600"/>
            <a:ext cx="4867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3347</Words>
  <Application>Microsoft Office PowerPoint</Application>
  <PresentationFormat>On-screen Show (4:3)</PresentationFormat>
  <Paragraphs>420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Times New Roman</vt:lpstr>
      <vt:lpstr>Arial</vt:lpstr>
      <vt:lpstr>Wingdings</vt:lpstr>
      <vt:lpstr>Script MT Bold</vt:lpstr>
      <vt:lpstr>Symbol</vt:lpstr>
      <vt:lpstr>Default Design</vt:lpstr>
      <vt:lpstr>ATMS 316- Mesoscale Meteorology</vt:lpstr>
      <vt:lpstr>ATMS 316- Mesoscale Meteorology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  <vt:lpstr>ATMS 316- Mountain Waves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Douglas K. Miller</cp:lastModifiedBy>
  <cp:revision>637</cp:revision>
  <dcterms:created xsi:type="dcterms:W3CDTF">1601-01-01T00:00:00Z</dcterms:created>
  <dcterms:modified xsi:type="dcterms:W3CDTF">2013-01-11T14:21:37Z</dcterms:modified>
</cp:coreProperties>
</file>