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2"/>
  </p:notesMasterIdLst>
  <p:sldIdLst>
    <p:sldId id="270" r:id="rId2"/>
    <p:sldId id="282" r:id="rId3"/>
    <p:sldId id="310" r:id="rId4"/>
    <p:sldId id="304" r:id="rId5"/>
    <p:sldId id="376" r:id="rId6"/>
    <p:sldId id="478" r:id="rId7"/>
    <p:sldId id="480" r:id="rId8"/>
    <p:sldId id="528" r:id="rId9"/>
    <p:sldId id="529" r:id="rId10"/>
    <p:sldId id="481" r:id="rId11"/>
    <p:sldId id="482" r:id="rId12"/>
    <p:sldId id="530" r:id="rId13"/>
    <p:sldId id="531" r:id="rId14"/>
    <p:sldId id="532" r:id="rId15"/>
    <p:sldId id="483" r:id="rId16"/>
    <p:sldId id="484" r:id="rId17"/>
    <p:sldId id="485" r:id="rId18"/>
    <p:sldId id="533" r:id="rId19"/>
    <p:sldId id="534" r:id="rId20"/>
    <p:sldId id="479" r:id="rId21"/>
    <p:sldId id="535" r:id="rId22"/>
    <p:sldId id="536" r:id="rId23"/>
    <p:sldId id="537" r:id="rId24"/>
    <p:sldId id="538" r:id="rId25"/>
    <p:sldId id="486" r:id="rId26"/>
    <p:sldId id="539" r:id="rId27"/>
    <p:sldId id="540" r:id="rId28"/>
    <p:sldId id="541" r:id="rId29"/>
    <p:sldId id="542" r:id="rId30"/>
    <p:sldId id="544" r:id="rId31"/>
    <p:sldId id="487" r:id="rId32"/>
    <p:sldId id="546" r:id="rId33"/>
    <p:sldId id="547" r:id="rId34"/>
    <p:sldId id="549" r:id="rId35"/>
    <p:sldId id="488" r:id="rId36"/>
    <p:sldId id="489" r:id="rId37"/>
    <p:sldId id="548" r:id="rId38"/>
    <p:sldId id="492" r:id="rId39"/>
    <p:sldId id="491" r:id="rId40"/>
    <p:sldId id="490" r:id="rId41"/>
    <p:sldId id="543" r:id="rId42"/>
    <p:sldId id="550" r:id="rId43"/>
    <p:sldId id="493" r:id="rId44"/>
    <p:sldId id="551" r:id="rId45"/>
    <p:sldId id="545" r:id="rId46"/>
    <p:sldId id="552" r:id="rId47"/>
    <p:sldId id="494" r:id="rId48"/>
    <p:sldId id="553" r:id="rId49"/>
    <p:sldId id="495" r:id="rId50"/>
    <p:sldId id="554" r:id="rId51"/>
    <p:sldId id="555" r:id="rId52"/>
    <p:sldId id="556" r:id="rId53"/>
    <p:sldId id="559" r:id="rId54"/>
    <p:sldId id="557" r:id="rId55"/>
    <p:sldId id="558" r:id="rId56"/>
    <p:sldId id="560" r:id="rId57"/>
    <p:sldId id="496" r:id="rId58"/>
    <p:sldId id="561" r:id="rId59"/>
    <p:sldId id="562" r:id="rId60"/>
    <p:sldId id="497" r:id="rId61"/>
    <p:sldId id="563" r:id="rId62"/>
    <p:sldId id="498" r:id="rId63"/>
    <p:sldId id="564" r:id="rId64"/>
    <p:sldId id="565" r:id="rId65"/>
    <p:sldId id="499" r:id="rId66"/>
    <p:sldId id="566" r:id="rId67"/>
    <p:sldId id="567" r:id="rId68"/>
    <p:sldId id="568" r:id="rId69"/>
    <p:sldId id="500" r:id="rId70"/>
    <p:sldId id="501" r:id="rId71"/>
    <p:sldId id="569" r:id="rId72"/>
    <p:sldId id="503" r:id="rId73"/>
    <p:sldId id="570" r:id="rId74"/>
    <p:sldId id="571" r:id="rId75"/>
    <p:sldId id="572" r:id="rId76"/>
    <p:sldId id="573" r:id="rId77"/>
    <p:sldId id="574" r:id="rId78"/>
    <p:sldId id="575" r:id="rId79"/>
    <p:sldId id="576" r:id="rId80"/>
    <p:sldId id="578" r:id="rId81"/>
    <p:sldId id="577" r:id="rId82"/>
    <p:sldId id="579" r:id="rId83"/>
    <p:sldId id="581" r:id="rId84"/>
    <p:sldId id="582" r:id="rId85"/>
    <p:sldId id="502" r:id="rId86"/>
    <p:sldId id="504" r:id="rId87"/>
    <p:sldId id="583" r:id="rId88"/>
    <p:sldId id="505" r:id="rId89"/>
    <p:sldId id="506" r:id="rId90"/>
    <p:sldId id="584" r:id="rId91"/>
    <p:sldId id="585" r:id="rId92"/>
    <p:sldId id="507" r:id="rId93"/>
    <p:sldId id="508" r:id="rId94"/>
    <p:sldId id="509" r:id="rId95"/>
    <p:sldId id="510" r:id="rId96"/>
    <p:sldId id="511" r:id="rId97"/>
    <p:sldId id="586" r:id="rId98"/>
    <p:sldId id="587" r:id="rId99"/>
    <p:sldId id="588" r:id="rId100"/>
    <p:sldId id="512" r:id="rId101"/>
    <p:sldId id="589" r:id="rId102"/>
    <p:sldId id="590" r:id="rId103"/>
    <p:sldId id="592" r:id="rId104"/>
    <p:sldId id="513" r:id="rId105"/>
    <p:sldId id="514" r:id="rId106"/>
    <p:sldId id="591" r:id="rId107"/>
    <p:sldId id="593" r:id="rId108"/>
    <p:sldId id="594" r:id="rId109"/>
    <p:sldId id="515" r:id="rId110"/>
    <p:sldId id="516" r:id="rId111"/>
    <p:sldId id="595" r:id="rId112"/>
    <p:sldId id="517" r:id="rId113"/>
    <p:sldId id="518" r:id="rId114"/>
    <p:sldId id="596" r:id="rId115"/>
    <p:sldId id="597" r:id="rId116"/>
    <p:sldId id="519" r:id="rId117"/>
    <p:sldId id="598" r:id="rId118"/>
    <p:sldId id="520" r:id="rId119"/>
    <p:sldId id="599" r:id="rId120"/>
    <p:sldId id="521" r:id="rId1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FF00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07" autoAdjust="0"/>
    <p:restoredTop sz="94658" autoAdjust="0"/>
  </p:normalViewPr>
  <p:slideViewPr>
    <p:cSldViewPr>
      <p:cViewPr varScale="1">
        <p:scale>
          <a:sx n="105" d="100"/>
          <a:sy n="105" d="100"/>
        </p:scale>
        <p:origin x="32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5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51D39B0-2A77-4A9B-9E00-3049DF27F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03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8E94A5-E14E-4074-B676-4E601807A70D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FC88A6-2156-46AA-89F6-1B0ED6947775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F07E49-40E3-419C-A5AC-DADF5E3007B8}" type="slidenum">
              <a:rPr lang="en-US" smtClean="0"/>
              <a:pPr/>
              <a:t>110</a:t>
            </a:fld>
            <a:endParaRPr lang="en-US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D098E9-C4FD-489E-9324-16F6BE5BE824}" type="slidenum">
              <a:rPr lang="en-US" smtClean="0"/>
              <a:pPr/>
              <a:t>112</a:t>
            </a:fld>
            <a:endParaRPr lang="en-US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4ACCF9-AAF2-4A8E-B7E1-5F36F6B25312}" type="slidenum">
              <a:rPr lang="en-US" smtClean="0"/>
              <a:pPr/>
              <a:t>113</a:t>
            </a:fld>
            <a:endParaRPr lang="en-US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E2FD10-3885-4CBB-8538-CD138208C836}" type="slidenum">
              <a:rPr lang="en-US" smtClean="0"/>
              <a:pPr/>
              <a:t>116</a:t>
            </a:fld>
            <a:endParaRPr lang="en-US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F2FA5E-5EA8-4E26-BCA6-60A910A467D2}" type="slidenum">
              <a:rPr lang="en-US" smtClean="0"/>
              <a:pPr/>
              <a:t>118</a:t>
            </a:fld>
            <a:endParaRPr lang="en-US" smtClean="0"/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CB88F1-BD7B-48D5-A79C-77436A3B650C}" type="slidenum">
              <a:rPr lang="en-US" smtClean="0"/>
              <a:pPr/>
              <a:t>120</a:t>
            </a:fld>
            <a:endParaRPr lang="en-US" smtClean="0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57639A-644A-4165-A419-09F02BC1CAE6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F750B9E-2B59-4FA1-B276-60814BDDBD23}" type="slidenum">
              <a:rPr lang="en-US" sz="1200"/>
              <a:pPr algn="r"/>
              <a:t>12</a:t>
            </a:fld>
            <a:endParaRPr lang="en-US" sz="120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06BA46F-9C5F-499E-9602-BADC44A46551}" type="slidenum">
              <a:rPr lang="en-US" sz="1200"/>
              <a:pPr algn="r"/>
              <a:t>13</a:t>
            </a:fld>
            <a:endParaRPr lang="en-US" sz="12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3038F36-4208-4F76-8DF2-2225D99F893E}" type="slidenum">
              <a:rPr lang="en-US" sz="1200"/>
              <a:pPr algn="r"/>
              <a:t>14</a:t>
            </a:fld>
            <a:endParaRPr lang="en-US" sz="120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811EB1-CC97-4942-A04C-46AB405EBC7A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EED303-079C-43A8-9DFC-BB0FF31406F1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8DDCAE-F02E-4FBA-83B6-AA9645DE9058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5B69685-8EB1-44BB-9B26-721CE0D2825C}" type="slidenum">
              <a:rPr lang="en-US" sz="1200"/>
              <a:pPr algn="r"/>
              <a:t>18</a:t>
            </a:fld>
            <a:endParaRPr lang="en-US" sz="120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8BC8730-63DB-4A87-B42B-5560AFF2659E}" type="slidenum">
              <a:rPr lang="en-US" sz="1200"/>
              <a:pPr algn="r"/>
              <a:t>19</a:t>
            </a:fld>
            <a:endParaRPr lang="en-US" sz="12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F3B934-C99D-4EE4-AAB3-229B150F402D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DDC2F9-26F7-4A10-9325-C9E740C1E5BB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22BC687-011A-4ACB-8DB2-7E34293FBE3C}" type="slidenum">
              <a:rPr lang="en-US" sz="1200"/>
              <a:pPr algn="r"/>
              <a:t>21</a:t>
            </a:fld>
            <a:endParaRPr lang="en-US" sz="1200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C916097-025A-4892-A5D0-B80B9E23BA83}" type="slidenum">
              <a:rPr lang="en-US" sz="1200"/>
              <a:pPr algn="r"/>
              <a:t>22</a:t>
            </a:fld>
            <a:endParaRPr lang="en-US" sz="120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68B6632-90FF-4360-8BF4-B0E967403CB9}" type="slidenum">
              <a:rPr lang="en-US" sz="1200"/>
              <a:pPr algn="r"/>
              <a:t>23</a:t>
            </a:fld>
            <a:endParaRPr lang="en-US" sz="1200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4216CD7-9C41-4EEC-8720-C4B47FDF7EC7}" type="slidenum">
              <a:rPr lang="en-US" sz="1200"/>
              <a:pPr algn="r"/>
              <a:t>24</a:t>
            </a:fld>
            <a:endParaRPr lang="en-US" sz="1200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55A4FA-C114-47B0-A6C4-89160AC8FBF8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54C461B-13E8-41BF-9515-788106DA7430}" type="slidenum">
              <a:rPr lang="en-US" sz="1200"/>
              <a:pPr algn="r"/>
              <a:t>26</a:t>
            </a:fld>
            <a:endParaRPr lang="en-US" sz="1200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65B292B-AAB1-4915-B0FD-F4E8A8CB572E}" type="slidenum">
              <a:rPr lang="en-US" sz="1200"/>
              <a:pPr algn="r"/>
              <a:t>27</a:t>
            </a:fld>
            <a:endParaRPr lang="en-US" sz="120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0C2A207-C3F1-4A31-81F9-259CD2EDC84D}" type="slidenum">
              <a:rPr lang="en-US" sz="1200"/>
              <a:pPr algn="r"/>
              <a:t>28</a:t>
            </a:fld>
            <a:endParaRPr lang="en-US" sz="1200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18553FC-09ED-4436-8C8A-3C847CB269A1}" type="slidenum">
              <a:rPr lang="en-US" sz="1200"/>
              <a:pPr algn="r"/>
              <a:t>29</a:t>
            </a:fld>
            <a:endParaRPr lang="en-US" sz="1200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099404-1213-4744-BFA4-EDED03344237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F9236F-D5E6-408D-9219-7743FE053EE1}" type="slidenum">
              <a:rPr lang="en-US" sz="1200"/>
              <a:pPr algn="r"/>
              <a:t>30</a:t>
            </a:fld>
            <a:endParaRPr lang="en-US" sz="120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3E53DC-3883-4FF1-ACAB-B2976DBD03A3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37317B3-8AE8-4142-8F03-A5847ED7E0B1}" type="slidenum">
              <a:rPr lang="en-US" sz="1200"/>
              <a:pPr algn="r"/>
              <a:t>32</a:t>
            </a:fld>
            <a:endParaRPr lang="en-US" sz="120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97B9758-0C07-4906-BFF6-34FC7979046C}" type="slidenum">
              <a:rPr lang="en-US" sz="1200"/>
              <a:pPr algn="r"/>
              <a:t>33</a:t>
            </a:fld>
            <a:endParaRPr lang="en-US" sz="1200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9089FEA-ABE5-4373-A3E8-92ED709FF6B6}" type="slidenum">
              <a:rPr lang="en-US" sz="1200"/>
              <a:pPr algn="r"/>
              <a:t>34</a:t>
            </a:fld>
            <a:endParaRPr lang="en-US" sz="120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DEA345-690B-4D38-9A69-1A0FFED0BA71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3D91C2-F4F3-45BD-BEAE-5C836D3770AE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6254022-2E78-4D24-BF56-51A11CB1276E}" type="slidenum">
              <a:rPr lang="en-US" sz="1200"/>
              <a:pPr algn="r"/>
              <a:t>37</a:t>
            </a:fld>
            <a:endParaRPr lang="en-US" sz="120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C76A7A-BEF9-41AD-AE05-F5982D8A6656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BF059D-5D9B-4FAB-B48B-53D9A4A533AF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FD66B5-ED9A-4FBC-A923-8AEE7D972AA5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E6313E-0C6D-4E25-AB41-00A619DA8B26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D081F4F-E7ED-4695-85DC-063EDC727C45}" type="slidenum">
              <a:rPr lang="en-US" sz="1200"/>
              <a:pPr algn="r"/>
              <a:t>41</a:t>
            </a:fld>
            <a:endParaRPr lang="en-US" sz="120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3CBAC65-B88C-4857-90E8-A9F56972698B}" type="slidenum">
              <a:rPr lang="en-US" sz="1200"/>
              <a:pPr algn="r"/>
              <a:t>42</a:t>
            </a:fld>
            <a:endParaRPr lang="en-US" sz="120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1E90DD-426A-4990-AE97-6EFBF42A67A0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16E9A8F-0725-42F5-9193-911D77C455C9}" type="slidenum">
              <a:rPr lang="en-US" sz="1200"/>
              <a:pPr algn="r"/>
              <a:t>44</a:t>
            </a:fld>
            <a:endParaRPr lang="en-US" sz="1200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6B6D3CB-3B67-4A15-82C0-6951D03E7DF2}" type="slidenum">
              <a:rPr lang="en-US" sz="1200"/>
              <a:pPr algn="r"/>
              <a:t>45</a:t>
            </a:fld>
            <a:endParaRPr lang="en-US" sz="1200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5450FDB-17E3-496B-9F13-78E767B775B0}" type="slidenum">
              <a:rPr lang="en-US" sz="1200"/>
              <a:pPr algn="r"/>
              <a:t>46</a:t>
            </a:fld>
            <a:endParaRPr lang="en-US" sz="1200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10F3FC-940F-406F-BD34-2BC459299BF2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EC411D4-CDE7-4833-98BD-1628793726DC}" type="slidenum">
              <a:rPr lang="en-US" sz="1200"/>
              <a:pPr algn="r"/>
              <a:t>48</a:t>
            </a:fld>
            <a:endParaRPr lang="en-US" sz="1200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B697DE-5E07-4CB8-8876-320C8D008B2F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524AC8-AA43-4389-B581-16F9FF9D71F9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0C044D5-2804-405A-AA0E-C7EF9ADB6667}" type="slidenum">
              <a:rPr lang="en-US" sz="1200"/>
              <a:pPr algn="r"/>
              <a:t>50</a:t>
            </a:fld>
            <a:endParaRPr lang="en-US" sz="120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FD3566D-A02F-4BC2-87B6-E307BC21C89E}" type="slidenum">
              <a:rPr lang="en-US" sz="1200"/>
              <a:pPr algn="r"/>
              <a:t>51</a:t>
            </a:fld>
            <a:endParaRPr lang="en-US" sz="1200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B42BEF7-E92C-4F34-A48B-B11379DE6E35}" type="slidenum">
              <a:rPr lang="en-US" sz="1200"/>
              <a:pPr algn="r"/>
              <a:t>52</a:t>
            </a:fld>
            <a:endParaRPr lang="en-US" sz="1200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50130A4-91C9-48AC-B859-55C7B66028AA}" type="slidenum">
              <a:rPr lang="en-US" sz="1200"/>
              <a:pPr algn="r"/>
              <a:t>53</a:t>
            </a:fld>
            <a:endParaRPr lang="en-US" sz="1200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61466F-B3FF-4F87-9489-D28B7A0DAF36}" type="slidenum">
              <a:rPr lang="en-US" sz="1200"/>
              <a:pPr algn="r"/>
              <a:t>54</a:t>
            </a:fld>
            <a:endParaRPr lang="en-US" sz="120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BBE4B41-BB90-4435-86C2-F163B96E912D}" type="slidenum">
              <a:rPr lang="en-US" sz="1200"/>
              <a:pPr algn="r"/>
              <a:t>55</a:t>
            </a:fld>
            <a:endParaRPr lang="en-US" sz="1200"/>
          </a:p>
        </p:txBody>
      </p:sp>
      <p:sp>
        <p:nvSpPr>
          <p:cNvPr id="193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7E5D021-4424-4E66-A760-2E043A472CF8}" type="slidenum">
              <a:rPr lang="en-US" sz="1200"/>
              <a:pPr algn="r"/>
              <a:t>56</a:t>
            </a:fld>
            <a:endParaRPr lang="en-US" sz="1200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F65E0C-1C6A-4475-922C-3690BCBC559D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828D5A8-B4CE-4F76-A73A-8601041C25F7}" type="slidenum">
              <a:rPr lang="en-US" sz="1200"/>
              <a:pPr algn="r"/>
              <a:t>58</a:t>
            </a:fld>
            <a:endParaRPr lang="en-US" sz="1200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19889B4-60AB-4BCD-94A1-75942ACCB7B9}" type="slidenum">
              <a:rPr lang="en-US" sz="1200"/>
              <a:pPr algn="r"/>
              <a:t>59</a:t>
            </a:fld>
            <a:endParaRPr lang="en-US" sz="1200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4987EA7-F77D-4FF6-AAD6-226F893F4439}" type="slidenum">
              <a:rPr lang="en-US" sz="1200"/>
              <a:pPr algn="r"/>
              <a:t>6</a:t>
            </a:fld>
            <a:endParaRPr 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CAF267-C6B1-4335-8F41-FA1A44437249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5EFD023-0050-4CCB-9492-EB34EE3CC185}" type="slidenum">
              <a:rPr lang="en-US" sz="1200"/>
              <a:pPr algn="r"/>
              <a:t>61</a:t>
            </a:fld>
            <a:endParaRPr lang="en-US" sz="1200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49748B-5A92-4ACD-8145-A21519626578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A87F0FB-1C13-4B47-A9E0-02930AEAFE53}" type="slidenum">
              <a:rPr lang="en-US" sz="1200"/>
              <a:pPr algn="r"/>
              <a:t>63</a:t>
            </a:fld>
            <a:endParaRPr lang="en-US" sz="1200"/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6C2EF7A-ED07-4A12-98D5-6D47D321DC1D}" type="slidenum">
              <a:rPr lang="en-US" sz="1200"/>
              <a:pPr algn="r"/>
              <a:t>64</a:t>
            </a:fld>
            <a:endParaRPr lang="en-US" sz="1200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D4F621-20ED-4C61-AEDE-0344B4B2E4B8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C5F0512-220D-467C-A36F-9DBE561FC85E}" type="slidenum">
              <a:rPr lang="en-US" sz="1200"/>
              <a:pPr algn="r"/>
              <a:t>66</a:t>
            </a:fld>
            <a:endParaRPr lang="en-US" sz="1200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9B0C9D0-D9E6-4980-9F0B-78CC562C8803}" type="slidenum">
              <a:rPr lang="en-US" sz="1200"/>
              <a:pPr algn="r"/>
              <a:t>67</a:t>
            </a:fld>
            <a:endParaRPr lang="en-US" sz="1200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60012D1-B8BA-4913-ABCE-678768B211D6}" type="slidenum">
              <a:rPr lang="en-US" sz="1200"/>
              <a:pPr algn="r"/>
              <a:t>68</a:t>
            </a:fld>
            <a:endParaRPr lang="en-US" sz="1200"/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85129B-A248-48DD-93F6-0B2CD4AB192E}" type="slidenum">
              <a:rPr lang="en-US" smtClean="0"/>
              <a:pPr/>
              <a:t>69</a:t>
            </a:fld>
            <a:endParaRPr lang="en-US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FCDB9E-B1BC-4824-BA6B-3137B2302022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C0164B-F2C9-4712-B284-B762015BF7E6}" type="slidenum">
              <a:rPr lang="en-US" smtClean="0"/>
              <a:pPr/>
              <a:t>70</a:t>
            </a:fld>
            <a:endParaRPr lang="en-US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DA42168-1923-41A6-A6F0-2A97AEC45D2F}" type="slidenum">
              <a:rPr lang="en-US" sz="1200"/>
              <a:pPr algn="r"/>
              <a:t>71</a:t>
            </a:fld>
            <a:endParaRPr lang="en-US" sz="1200"/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237690-972A-4470-B22E-0A00AE826660}" type="slidenum">
              <a:rPr lang="en-US" smtClean="0"/>
              <a:pPr/>
              <a:t>72</a:t>
            </a:fld>
            <a:endParaRPr lang="en-US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8864BBB-6F97-4C3C-95E9-A72C3FBC6B27}" type="slidenum">
              <a:rPr lang="en-US" sz="1200"/>
              <a:pPr algn="r"/>
              <a:t>73</a:t>
            </a:fld>
            <a:endParaRPr lang="en-US" sz="1200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C4AED10-6E12-42C6-9C03-D1C8CFE27921}" type="slidenum">
              <a:rPr lang="en-US" sz="1200"/>
              <a:pPr algn="r"/>
              <a:t>74</a:t>
            </a:fld>
            <a:endParaRPr lang="en-US" sz="1200"/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3CDFBF8-4117-48F1-A81C-3142C19DC474}" type="slidenum">
              <a:rPr lang="en-US" sz="1200"/>
              <a:pPr algn="r"/>
              <a:t>75</a:t>
            </a:fld>
            <a:endParaRPr lang="en-US" sz="1200"/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DBCB3E0-CFB2-4923-9CE8-3A0CE90A670E}" type="slidenum">
              <a:rPr lang="en-US" sz="1200"/>
              <a:pPr algn="r"/>
              <a:t>76</a:t>
            </a:fld>
            <a:endParaRPr lang="en-US" sz="1200"/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360A7C9-7FB0-412A-B2BE-5CDDBC91966E}" type="slidenum">
              <a:rPr lang="en-US" sz="1200"/>
              <a:pPr algn="r"/>
              <a:t>77</a:t>
            </a:fld>
            <a:endParaRPr lang="en-US" sz="1200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9E376C5-D85B-4154-AEA6-23EFB9855DB7}" type="slidenum">
              <a:rPr lang="en-US" sz="1200"/>
              <a:pPr algn="r"/>
              <a:t>78</a:t>
            </a:fld>
            <a:endParaRPr lang="en-US" sz="1200"/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17A5E74-DB3C-4854-A688-5DD0CFD9067D}" type="slidenum">
              <a:rPr lang="en-US" sz="1200"/>
              <a:pPr algn="r"/>
              <a:t>79</a:t>
            </a:fld>
            <a:endParaRPr lang="en-US" sz="1200"/>
          </a:p>
        </p:txBody>
      </p:sp>
      <p:sp>
        <p:nvSpPr>
          <p:cNvPr id="232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5FAA674-6D9A-4214-AD0E-01D894A42DB8}" type="slidenum">
              <a:rPr lang="en-US" sz="1200"/>
              <a:pPr algn="r"/>
              <a:t>8</a:t>
            </a:fld>
            <a:endParaRPr lang="en-US" sz="12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CCA6E1C-B759-44B4-9564-A0335FD8CD20}" type="slidenum">
              <a:rPr lang="en-US" sz="1200"/>
              <a:pPr algn="r"/>
              <a:t>80</a:t>
            </a:fld>
            <a:endParaRPr lang="en-US" sz="1200"/>
          </a:p>
        </p:txBody>
      </p:sp>
      <p:sp>
        <p:nvSpPr>
          <p:cNvPr id="236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69B63E2-EE0F-404F-9F20-2FC6F5324F6F}" type="slidenum">
              <a:rPr lang="en-US" sz="1200"/>
              <a:pPr algn="r"/>
              <a:t>81</a:t>
            </a:fld>
            <a:endParaRPr lang="en-US" sz="1200"/>
          </a:p>
        </p:txBody>
      </p:sp>
      <p:sp>
        <p:nvSpPr>
          <p:cNvPr id="234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4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AC4BF10-45EF-48DA-B8F8-5F155A0B5421}" type="slidenum">
              <a:rPr lang="en-US" sz="1200"/>
              <a:pPr algn="r"/>
              <a:t>82</a:t>
            </a:fld>
            <a:endParaRPr lang="en-US" sz="1200"/>
          </a:p>
        </p:txBody>
      </p:sp>
      <p:sp>
        <p:nvSpPr>
          <p:cNvPr id="238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0157BDA-123A-4152-A20B-E2256B39E7A3}" type="slidenum">
              <a:rPr lang="en-US" sz="1200"/>
              <a:pPr algn="r"/>
              <a:t>83</a:t>
            </a:fld>
            <a:endParaRPr lang="en-US" sz="1200"/>
          </a:p>
        </p:txBody>
      </p:sp>
      <p:sp>
        <p:nvSpPr>
          <p:cNvPr id="242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EB841E7-0AA2-4923-993B-91191C5DD9E4}" type="slidenum">
              <a:rPr lang="en-US" sz="1200"/>
              <a:pPr algn="r"/>
              <a:t>84</a:t>
            </a:fld>
            <a:endParaRPr lang="en-US" sz="1200"/>
          </a:p>
        </p:txBody>
      </p:sp>
      <p:sp>
        <p:nvSpPr>
          <p:cNvPr id="244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AB2129-CFC0-4C1C-BB28-37C00C0A8482}" type="slidenum">
              <a:rPr lang="en-US" smtClean="0"/>
              <a:pPr/>
              <a:t>85</a:t>
            </a:fld>
            <a:endParaRPr lang="en-US" smtClean="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8817B8-9705-4580-877F-AC9980466686}" type="slidenum">
              <a:rPr lang="en-US" smtClean="0"/>
              <a:pPr/>
              <a:t>86</a:t>
            </a:fld>
            <a:endParaRPr lang="en-US" smtClean="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06D3F6F-E5BD-4055-9D2B-8AF0FC3CAF2C}" type="slidenum">
              <a:rPr lang="en-US" sz="1200"/>
              <a:pPr algn="r"/>
              <a:t>87</a:t>
            </a:fld>
            <a:endParaRPr lang="en-US" sz="1200"/>
          </a:p>
        </p:txBody>
      </p:sp>
      <p:sp>
        <p:nvSpPr>
          <p:cNvPr id="246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546926-2E5F-48B5-88D3-B86FB712C801}" type="slidenum">
              <a:rPr lang="en-US" smtClean="0"/>
              <a:pPr/>
              <a:t>88</a:t>
            </a:fld>
            <a:endParaRPr 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798893-DB08-4C97-9E8B-268C40397164}" type="slidenum">
              <a:rPr lang="en-US" smtClean="0"/>
              <a:pPr/>
              <a:t>89</a:t>
            </a:fld>
            <a:endParaRPr lang="en-US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7007C06-DE77-43BC-BB0E-5DDB8EBC1160}" type="slidenum">
              <a:rPr lang="en-US" sz="1200"/>
              <a:pPr algn="r"/>
              <a:t>9</a:t>
            </a:fld>
            <a:endParaRPr lang="en-US" sz="12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C529349-4064-481A-A8B4-96344C85B8D7}" type="slidenum">
              <a:rPr lang="en-US" sz="1200"/>
              <a:pPr algn="r"/>
              <a:t>90</a:t>
            </a:fld>
            <a:endParaRPr lang="en-US" sz="1200"/>
          </a:p>
        </p:txBody>
      </p:sp>
      <p:sp>
        <p:nvSpPr>
          <p:cNvPr id="248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B4ACA9-65A6-4475-A0AD-50EC0FD8D269}" type="slidenum">
              <a:rPr lang="en-US" smtClean="0"/>
              <a:pPr/>
              <a:t>92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740C67-C3F5-4572-9310-0B5550A7DBA9}" type="slidenum">
              <a:rPr lang="en-US" smtClean="0"/>
              <a:pPr/>
              <a:t>93</a:t>
            </a:fld>
            <a:endParaRPr lang="en-US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095C95-6D7F-4A77-B016-8AB318E1AE2E}" type="slidenum">
              <a:rPr lang="en-US" smtClean="0"/>
              <a:pPr/>
              <a:t>94</a:t>
            </a:fld>
            <a:endParaRPr lang="en-US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E891A2-EE52-429E-B909-C54B6FC056E8}" type="slidenum">
              <a:rPr lang="en-US" smtClean="0"/>
              <a:pPr/>
              <a:t>95</a:t>
            </a:fld>
            <a:endParaRPr lang="en-US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2606BB-650C-44F8-B61A-64BEEADC6112}" type="slidenum">
              <a:rPr lang="en-US" smtClean="0"/>
              <a:pPr/>
              <a:t>96</a:t>
            </a:fld>
            <a:endParaRPr lang="en-US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254729-7B94-48CB-B752-5AB8112AA4B5}" type="slidenum">
              <a:rPr lang="en-US" smtClean="0"/>
              <a:pPr/>
              <a:t>100</a:t>
            </a:fld>
            <a:endParaRPr lang="en-US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B36546-4200-4316-843E-AACEFBF6850D}" type="slidenum">
              <a:rPr lang="en-US" smtClean="0"/>
              <a:pPr/>
              <a:t>104</a:t>
            </a:fld>
            <a:endParaRPr lang="en-US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46B2EC-8B7A-447A-B66F-20D4FF4173BC}" type="slidenum">
              <a:rPr lang="en-US" smtClean="0"/>
              <a:pPr/>
              <a:t>105</a:t>
            </a:fld>
            <a:endParaRPr lang="en-US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674FB3-D60A-4B5A-9720-0F4D2AEA077D}" type="slidenum">
              <a:rPr lang="en-US" smtClean="0"/>
              <a:pPr/>
              <a:t>109</a:t>
            </a:fld>
            <a:endParaRPr lang="en-US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09DEC5-7D5D-4E04-8516-02C5BFBFA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E4B31A-5B23-4ABA-BBB3-A5AEEF6F30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4C895-4847-4C7A-9A7F-D0F6258076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14101-AD33-4891-8DE2-576599F57A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CA6F3-7CD7-4842-AED7-BB7B5BC2A6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32CCF-2364-473A-A6B3-82788EADB5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1E8B8-F9C3-499D-808F-91FC43D8AB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5C259-1A27-45E5-AA93-223CDED7C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15269-2806-490A-81FD-96D805F06E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F6C68C-8E6F-4245-B418-A67366FF1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FF835-B852-4A94-A451-789110EF44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D4342-0320-4042-B001-88FBC8098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BF317F-E197-49FF-A4EE-B8532D4F28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4F57E43-5037-4D05-8195-6F5B41EB5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rh.noaa.gov/iwx/?n=suncldpics" TargetMode="Externa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rh.noaa.gov/iwx/?n=suncldpic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rh.noaa.gov/iwx/?n=suncldpic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rh.noaa.gov/iwx/?n=suncldpic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rh.noaa.gov/iwx/?n=suncldpic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meted.ucar.edu/mesoprim/severe2/print_version/_p_5.0MCCs.htm" TargetMode="External"/><Relationship Id="rId4" Type="http://schemas.openxmlformats.org/officeDocument/2006/relationships/hyperlink" Target="http://www.erh.noaa.gov/er/akq/GWave.ht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rh.noaa.gov/iwx/?n=suncldpics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crh.noaa.gov/iwx/?n=suncldpics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rh.noaa.gov/iwx/?n=suncldpics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rh.noaa.gov/iwx/?n=suncldpics" TargetMode="Externa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rh.noaa.gov/iwx/?n=suncldpics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ATMS 316- Mesoscale Meteorology</a:t>
            </a:r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4572000" y="6278563"/>
            <a:ext cx="41465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http://www.ucar.edu/communications/factsheets/Tornadoes.html</a:t>
            </a:r>
          </a:p>
        </p:txBody>
      </p:sp>
      <p:sp>
        <p:nvSpPr>
          <p:cNvPr id="2052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114800"/>
          </a:xfrm>
        </p:spPr>
        <p:txBody>
          <a:bodyPr/>
          <a:lstStyle/>
          <a:p>
            <a:pPr eaLnBrk="1" hangingPunct="1"/>
            <a:r>
              <a:rPr lang="en-US" sz="2800" smtClean="0"/>
              <a:t>Packet#12</a:t>
            </a:r>
          </a:p>
          <a:p>
            <a:pPr eaLnBrk="1" hangingPunct="1"/>
            <a:r>
              <a:rPr lang="en-US" sz="2800" smtClean="0"/>
              <a:t>Interesting things happen at the </a:t>
            </a:r>
            <a:r>
              <a:rPr lang="en-US" sz="2800" u="sng" smtClean="0"/>
              <a:t>boundaries</a:t>
            </a:r>
            <a:r>
              <a:rPr lang="en-US" sz="2800" smtClean="0"/>
              <a:t>, or at the </a:t>
            </a:r>
            <a:r>
              <a:rPr lang="en-US" sz="2800" i="1" smtClean="0"/>
              <a:t>interface</a:t>
            </a:r>
            <a:r>
              <a:rPr lang="en-US" sz="2800" smtClean="0"/>
              <a:t>…</a:t>
            </a:r>
          </a:p>
          <a:p>
            <a:pPr lvl="1"/>
            <a:r>
              <a:rPr lang="en-US" sz="2400" smtClean="0"/>
              <a:t>Warm air, cold air</a:t>
            </a:r>
          </a:p>
          <a:p>
            <a:pPr lvl="1"/>
            <a:r>
              <a:rPr lang="en-US" sz="2400" smtClean="0"/>
              <a:t>Humid air, dry air</a:t>
            </a:r>
          </a:p>
        </p:txBody>
      </p:sp>
      <p:pic>
        <p:nvPicPr>
          <p:cNvPr id="2053" name="Picture 8" descr="16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828800"/>
            <a:ext cx="2895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ATMS 316- MCSs and Hazards</a:t>
            </a:r>
          </a:p>
        </p:txBody>
      </p:sp>
      <p:pic>
        <p:nvPicPr>
          <p:cNvPr id="11267" name="Picture 6" descr="fig9.3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81000"/>
            <a:ext cx="5654675" cy="536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5715000" y="228600"/>
            <a:ext cx="3352800" cy="37528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Output from a numerical simulation of a squall line shown 2.5 h after initiation (a) storm-relative zonal wind, (b) vertical velocity, (c) density potential temperature pert., and (d) total pressure perturbation (Fig 9.3a)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457200" y="5950803"/>
            <a:ext cx="8153400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/>
              <a:t>Downburst air parcels commonly undergo both moist and dry adiabatic descent en route to the ground (Fig 10.28)</a:t>
            </a:r>
          </a:p>
        </p:txBody>
      </p:sp>
      <p:pic>
        <p:nvPicPr>
          <p:cNvPr id="49156" name="Picture 6" descr="fig10.2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228600"/>
            <a:ext cx="5943600" cy="5668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ATMS 316- MCSs and Hazards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981200"/>
            <a:ext cx="4953000" cy="4114800"/>
          </a:xfrm>
        </p:spPr>
        <p:txBody>
          <a:bodyPr/>
          <a:lstStyle/>
          <a:p>
            <a:r>
              <a:rPr lang="en-US" dirty="0" err="1" smtClean="0"/>
              <a:t>Nontornadic</a:t>
            </a:r>
            <a:r>
              <a:rPr lang="en-US" dirty="0" smtClean="0"/>
              <a:t>, damaging straight-line winds</a:t>
            </a:r>
          </a:p>
          <a:p>
            <a:pPr lvl="1"/>
            <a:r>
              <a:rPr lang="en-US" dirty="0" smtClean="0"/>
              <a:t>downdrafts; thermodynamic effects</a:t>
            </a:r>
          </a:p>
          <a:p>
            <a:pPr lvl="2"/>
            <a:r>
              <a:rPr lang="en-US" dirty="0" smtClean="0"/>
              <a:t>Negative buoyancy</a:t>
            </a:r>
          </a:p>
          <a:p>
            <a:pPr lvl="3"/>
            <a:r>
              <a:rPr lang="en-US" dirty="0" smtClean="0"/>
              <a:t>Latent cooling</a:t>
            </a:r>
          </a:p>
          <a:p>
            <a:pPr lvl="3"/>
            <a:r>
              <a:rPr lang="en-US" dirty="0" smtClean="0"/>
              <a:t>Hydrometeor loading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9910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ATMS 316- MCSs and Hazards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981200"/>
            <a:ext cx="4953000" cy="4114800"/>
          </a:xfrm>
        </p:spPr>
        <p:txBody>
          <a:bodyPr/>
          <a:lstStyle/>
          <a:p>
            <a:r>
              <a:rPr lang="en-US" dirty="0" err="1" smtClean="0"/>
              <a:t>Nontornadic</a:t>
            </a:r>
            <a:r>
              <a:rPr lang="en-US" dirty="0" smtClean="0"/>
              <a:t>, damaging straight-line winds</a:t>
            </a:r>
          </a:p>
          <a:p>
            <a:pPr lvl="1"/>
            <a:r>
              <a:rPr lang="en-US" dirty="0" smtClean="0"/>
              <a:t>downdrafts; thermodynamic effects</a:t>
            </a:r>
          </a:p>
          <a:p>
            <a:pPr lvl="2"/>
            <a:r>
              <a:rPr lang="en-US" dirty="0" smtClean="0"/>
              <a:t>Latent cooling</a:t>
            </a:r>
          </a:p>
          <a:p>
            <a:pPr lvl="3"/>
            <a:r>
              <a:rPr lang="en-US" dirty="0" smtClean="0"/>
              <a:t>evaporation &amp; melting in lower troposphere</a:t>
            </a:r>
          </a:p>
          <a:p>
            <a:pPr lvl="3"/>
            <a:r>
              <a:rPr lang="en-US" dirty="0" smtClean="0"/>
              <a:t>melting &amp; sublimation in mid- and upper-troposphere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588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ATMS 316- MCSs and Hazards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" y="1676400"/>
            <a:ext cx="5410200" cy="4876800"/>
          </a:xfrm>
        </p:spPr>
        <p:txBody>
          <a:bodyPr/>
          <a:lstStyle/>
          <a:p>
            <a:r>
              <a:rPr lang="en-US" dirty="0" err="1" smtClean="0"/>
              <a:t>Nontornadic</a:t>
            </a:r>
            <a:r>
              <a:rPr lang="en-US" dirty="0" smtClean="0"/>
              <a:t>, damaging straight-line winds</a:t>
            </a:r>
          </a:p>
          <a:p>
            <a:pPr lvl="1"/>
            <a:r>
              <a:rPr lang="en-US" dirty="0" smtClean="0"/>
              <a:t>downdrafts; thermodynamic effects</a:t>
            </a:r>
          </a:p>
          <a:p>
            <a:pPr lvl="2"/>
            <a:r>
              <a:rPr lang="en-US" dirty="0" smtClean="0"/>
              <a:t>Latent cooling, generating good negative buoyancy</a:t>
            </a:r>
          </a:p>
          <a:p>
            <a:pPr lvl="3"/>
            <a:r>
              <a:rPr lang="en-US" dirty="0" smtClean="0"/>
              <a:t>dry BLs</a:t>
            </a:r>
          </a:p>
          <a:p>
            <a:pPr lvl="3"/>
            <a:r>
              <a:rPr lang="en-US" dirty="0" smtClean="0"/>
              <a:t>entrainment of dry midlevel environmental air</a:t>
            </a:r>
          </a:p>
          <a:p>
            <a:pPr lvl="4"/>
            <a:r>
              <a:rPr lang="en-US" dirty="0" smtClean="0"/>
              <a:t>increases with vertical wind shear and storm-relative winds</a:t>
            </a:r>
            <a:endParaRPr lang="en-US" dirty="0"/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638800" y="3962400"/>
            <a:ext cx="3469334" cy="26776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increasing environmental dryness does not necessarily lead to increasing downdraft intensity… too dry? No hydrometeors…no latent cooling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66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50179" name="Text Box 4"/>
          <p:cNvSpPr txBox="1">
            <a:spLocks noChangeArrowheads="1"/>
          </p:cNvSpPr>
          <p:nvPr/>
        </p:nvSpPr>
        <p:spPr bwMode="auto">
          <a:xfrm>
            <a:off x="6477000" y="1828800"/>
            <a:ext cx="2590800" cy="3046413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Vertical cross-sections of line-averaged latent cooling rates in a pair of numerical simulations of a long-lived MCS (Fig 10.29)</a:t>
            </a:r>
          </a:p>
        </p:txBody>
      </p:sp>
      <p:pic>
        <p:nvPicPr>
          <p:cNvPr id="50180" name="Picture 5" descr="fig10.29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" y="152400"/>
            <a:ext cx="6353175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51203" name="Text Box 4"/>
          <p:cNvSpPr txBox="1">
            <a:spLocks noChangeArrowheads="1"/>
          </p:cNvSpPr>
          <p:nvPr/>
        </p:nvSpPr>
        <p:spPr bwMode="auto">
          <a:xfrm>
            <a:off x="304800" y="5874603"/>
            <a:ext cx="8610600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A typical loaded gun sounding with the vertical profile of wet-bulb temperature (T</a:t>
            </a:r>
            <a:r>
              <a:rPr lang="en-US" baseline="-25000" dirty="0"/>
              <a:t>w</a:t>
            </a:r>
            <a:r>
              <a:rPr lang="en-US" dirty="0"/>
              <a:t>) indicated with a dashed blue line (Fig 10.30)</a:t>
            </a:r>
          </a:p>
        </p:txBody>
      </p:sp>
      <p:pic>
        <p:nvPicPr>
          <p:cNvPr id="51204" name="Picture 6" descr="fig10.30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52400"/>
            <a:ext cx="6324600" cy="5622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562600" y="194608"/>
            <a:ext cx="3404928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melting does not occur until ice encounters wet-bulb temperatures above freezing (wet-bulb zero level)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62600" y="2228671"/>
            <a:ext cx="340492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dry environments…lower wet-bulb zero level…less time for melting by ice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54117" y="4191000"/>
            <a:ext cx="20088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/>
              <a:t>ICE</a:t>
            </a:r>
            <a:endParaRPr lang="en-US" sz="8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ATMS 316- MCSs and Hazards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981200"/>
            <a:ext cx="4953000" cy="4572000"/>
          </a:xfrm>
        </p:spPr>
        <p:txBody>
          <a:bodyPr/>
          <a:lstStyle/>
          <a:p>
            <a:r>
              <a:rPr lang="en-US" dirty="0" err="1" smtClean="0"/>
              <a:t>Nontornadic</a:t>
            </a:r>
            <a:r>
              <a:rPr lang="en-US" dirty="0" smtClean="0"/>
              <a:t>, damaging straight-line winds</a:t>
            </a:r>
          </a:p>
          <a:p>
            <a:pPr lvl="1"/>
            <a:r>
              <a:rPr lang="en-US" dirty="0" smtClean="0"/>
              <a:t>downdrafts; thermodynamic effects</a:t>
            </a:r>
          </a:p>
          <a:p>
            <a:pPr lvl="2"/>
            <a:r>
              <a:rPr lang="en-US" dirty="0" smtClean="0"/>
              <a:t>hydrometeor loading*</a:t>
            </a:r>
          </a:p>
          <a:p>
            <a:pPr lvl="3"/>
            <a:r>
              <a:rPr lang="en-US" dirty="0" smtClean="0"/>
              <a:t>air parcel density increase due to the mass of hydrometeors</a:t>
            </a:r>
          </a:p>
          <a:p>
            <a:pPr lvl="3"/>
            <a:r>
              <a:rPr lang="en-US" dirty="0" smtClean="0"/>
              <a:t>hydrometeor mixing ratio = 10 g kg</a:t>
            </a:r>
            <a:r>
              <a:rPr lang="en-US" baseline="30000" dirty="0" smtClean="0"/>
              <a:t>-1</a:t>
            </a:r>
            <a:r>
              <a:rPr lang="en-US" dirty="0" smtClean="0"/>
              <a:t> ~ same negative buoyancy as a -3 K </a:t>
            </a:r>
            <a:r>
              <a:rPr lang="en-US" dirty="0" smtClean="0">
                <a:latin typeface="Symbol" pitchFamily="18" charset="2"/>
              </a:rPr>
              <a:t>q</a:t>
            </a:r>
            <a:r>
              <a:rPr lang="en-US" dirty="0" smtClean="0"/>
              <a:t> perturbation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486400" y="5798403"/>
            <a:ext cx="350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*often crucial in initiating the downdraft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727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ATMS 316- MCSs and Hazards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981200"/>
            <a:ext cx="5257800" cy="4572000"/>
          </a:xfrm>
        </p:spPr>
        <p:txBody>
          <a:bodyPr/>
          <a:lstStyle/>
          <a:p>
            <a:r>
              <a:rPr lang="en-US" dirty="0" err="1" smtClean="0"/>
              <a:t>Nontornadic</a:t>
            </a:r>
            <a:r>
              <a:rPr lang="en-US" dirty="0" smtClean="0"/>
              <a:t>, damaging straight-line winds</a:t>
            </a:r>
          </a:p>
          <a:p>
            <a:pPr lvl="1"/>
            <a:r>
              <a:rPr lang="en-US" dirty="0" smtClean="0"/>
              <a:t>downdrafts; dynamic effects</a:t>
            </a:r>
          </a:p>
          <a:p>
            <a:pPr lvl="2"/>
            <a:r>
              <a:rPr lang="en-US" dirty="0" smtClean="0"/>
              <a:t>more significant in environments containing large vertical wind shear</a:t>
            </a:r>
          </a:p>
          <a:p>
            <a:pPr lvl="3"/>
            <a:r>
              <a:rPr lang="en-US" dirty="0" smtClean="0"/>
              <a:t>below level where product of </a:t>
            </a:r>
            <a:r>
              <a:rPr lang="en-US" u="sng" dirty="0" smtClean="0"/>
              <a:t>updraft speed </a:t>
            </a:r>
            <a:r>
              <a:rPr lang="en-US" dirty="0" smtClean="0"/>
              <a:t>and </a:t>
            </a:r>
            <a:r>
              <a:rPr lang="en-US" u="sng" dirty="0" smtClean="0"/>
              <a:t>environmental shear </a:t>
            </a:r>
            <a:r>
              <a:rPr lang="en-US" dirty="0" smtClean="0"/>
              <a:t>is largest</a:t>
            </a:r>
          </a:p>
          <a:p>
            <a:pPr lvl="3"/>
            <a:r>
              <a:rPr lang="en-US" dirty="0" smtClean="0"/>
              <a:t>layer in which vertical </a:t>
            </a:r>
            <a:r>
              <a:rPr lang="en-US" dirty="0" err="1" smtClean="0"/>
              <a:t>vorticity</a:t>
            </a:r>
            <a:r>
              <a:rPr lang="en-US" dirty="0" smtClean="0"/>
              <a:t> decreases w/ height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8381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ATMS 316- MCSs and Hazards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981200"/>
            <a:ext cx="4953000" cy="4114800"/>
          </a:xfrm>
        </p:spPr>
        <p:txBody>
          <a:bodyPr/>
          <a:lstStyle/>
          <a:p>
            <a:r>
              <a:rPr lang="en-US" dirty="0" err="1" smtClean="0"/>
              <a:t>Nontornadic</a:t>
            </a:r>
            <a:r>
              <a:rPr lang="en-US" dirty="0" smtClean="0"/>
              <a:t>, damaging straight-line winds</a:t>
            </a:r>
          </a:p>
          <a:p>
            <a:pPr lvl="1"/>
            <a:r>
              <a:rPr lang="en-US" dirty="0" smtClean="0"/>
              <a:t>subclasses of downbursts/ microbursts</a:t>
            </a:r>
          </a:p>
          <a:p>
            <a:pPr lvl="2"/>
            <a:r>
              <a:rPr lang="en-US" dirty="0" smtClean="0"/>
              <a:t>dry microbursts</a:t>
            </a:r>
          </a:p>
          <a:p>
            <a:pPr lvl="3"/>
            <a:r>
              <a:rPr lang="en-US" dirty="0" smtClean="0"/>
              <a:t>a few sprinkles, common in the High Plains; deep BLs and high cloud bases</a:t>
            </a:r>
          </a:p>
          <a:p>
            <a:pPr lvl="2"/>
            <a:r>
              <a:rPr lang="en-US" dirty="0" smtClean="0"/>
              <a:t>wet microbursts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443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52227" name="Text Box 4"/>
          <p:cNvSpPr txBox="1">
            <a:spLocks noChangeArrowheads="1"/>
          </p:cNvSpPr>
          <p:nvPr/>
        </p:nvSpPr>
        <p:spPr bwMode="auto">
          <a:xfrm>
            <a:off x="381000" y="5874603"/>
            <a:ext cx="8382000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/>
              <a:t>Composite skew T – log p diagram for Denver, CO, on dry microburst-producing days (Fig 10.31)</a:t>
            </a:r>
          </a:p>
        </p:txBody>
      </p:sp>
      <p:pic>
        <p:nvPicPr>
          <p:cNvPr id="52228" name="Picture 5" descr="fig10.3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457199"/>
            <a:ext cx="3962400" cy="5306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ATMS 316- MCSs and Hazards</a:t>
            </a:r>
          </a:p>
        </p:txBody>
      </p:sp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5867400" y="762000"/>
            <a:ext cx="3124200" cy="30226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Output from a numerical simulation of a squall line shown 2.5 h after initiation (e) buoyancy pert. pressure and (f) dynamic pressure pert. (Fig 9.3b)</a:t>
            </a:r>
          </a:p>
        </p:txBody>
      </p:sp>
      <p:pic>
        <p:nvPicPr>
          <p:cNvPr id="12292" name="Picture 5" descr="fig9.3b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914400"/>
            <a:ext cx="563880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990600" y="5405735"/>
            <a:ext cx="7086600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Photographs of dry microbursts (Fig 10.32)</a:t>
            </a:r>
          </a:p>
        </p:txBody>
      </p:sp>
      <p:pic>
        <p:nvPicPr>
          <p:cNvPr id="53252" name="Picture 6" descr="fig10.3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325687"/>
            <a:ext cx="7241545" cy="262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ATMS 316- MCSs and Hazards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981200"/>
            <a:ext cx="4953000" cy="4114800"/>
          </a:xfrm>
        </p:spPr>
        <p:txBody>
          <a:bodyPr/>
          <a:lstStyle/>
          <a:p>
            <a:r>
              <a:rPr lang="en-US" dirty="0" err="1" smtClean="0"/>
              <a:t>Nontornadic</a:t>
            </a:r>
            <a:r>
              <a:rPr lang="en-US" dirty="0" smtClean="0"/>
              <a:t>, damaging straight-line winds</a:t>
            </a:r>
          </a:p>
          <a:p>
            <a:pPr lvl="1"/>
            <a:r>
              <a:rPr lang="en-US" dirty="0" smtClean="0"/>
              <a:t>subclasses of downbursts/ microbursts</a:t>
            </a:r>
          </a:p>
          <a:p>
            <a:pPr lvl="2"/>
            <a:r>
              <a:rPr lang="en-US" dirty="0" smtClean="0"/>
              <a:t>mid-air microbursts</a:t>
            </a:r>
          </a:p>
          <a:p>
            <a:pPr lvl="3"/>
            <a:r>
              <a:rPr lang="en-US" dirty="0" smtClean="0"/>
              <a:t>low-level stable layer prevents penetration to the ground</a:t>
            </a:r>
          </a:p>
          <a:p>
            <a:pPr lvl="2"/>
            <a:r>
              <a:rPr lang="en-US" dirty="0" smtClean="0"/>
              <a:t>heat bursts</a:t>
            </a:r>
          </a:p>
          <a:p>
            <a:pPr lvl="3"/>
            <a:r>
              <a:rPr lang="en-US" dirty="0" smtClean="0"/>
              <a:t>downbursts penetrate through a shallow stable layer near the ground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554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ATMS 316- MCSs and Hazards</a:t>
            </a:r>
          </a:p>
        </p:txBody>
      </p:sp>
      <p:pic>
        <p:nvPicPr>
          <p:cNvPr id="54276" name="Picture 5" descr="fig10.3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3962400" cy="508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228600" y="5212140"/>
            <a:ext cx="8763000" cy="156966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Skew T – log p diagram for Russell, KS, at 0440 UTC 24 June 1985. Expected </a:t>
            </a:r>
            <a:r>
              <a:rPr lang="en-US" u="sng" dirty="0"/>
              <a:t>heat burst</a:t>
            </a:r>
            <a:r>
              <a:rPr lang="en-US" dirty="0"/>
              <a:t> parcel trajectory is shown and colored blue (red) for the portions of the trajectory that are negatively (positively) buoyant (Fig 10.33)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55299" name="Text Box 4"/>
          <p:cNvSpPr txBox="1">
            <a:spLocks noChangeArrowheads="1"/>
          </p:cNvSpPr>
          <p:nvPr/>
        </p:nvSpPr>
        <p:spPr bwMode="auto">
          <a:xfrm>
            <a:off x="533400" y="5874603"/>
            <a:ext cx="7924800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Depictions of two possible heat-burst mechanisms associated with the trailing </a:t>
            </a:r>
            <a:r>
              <a:rPr lang="en-US" dirty="0" err="1"/>
              <a:t>stratiform</a:t>
            </a:r>
            <a:r>
              <a:rPr lang="en-US" dirty="0"/>
              <a:t> regions of MCSs (Fig 10.34)</a:t>
            </a:r>
          </a:p>
        </p:txBody>
      </p:sp>
      <p:pic>
        <p:nvPicPr>
          <p:cNvPr id="55300" name="Picture 6" descr="fig10.34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04800"/>
            <a:ext cx="8118454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ATMS 316- MCSs and Hazards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981200"/>
            <a:ext cx="4953000" cy="4114800"/>
          </a:xfrm>
        </p:spPr>
        <p:txBody>
          <a:bodyPr/>
          <a:lstStyle/>
          <a:p>
            <a:r>
              <a:rPr lang="en-US" dirty="0" err="1" smtClean="0"/>
              <a:t>Nontornadic</a:t>
            </a:r>
            <a:r>
              <a:rPr lang="en-US" dirty="0" smtClean="0"/>
              <a:t>, damaging straight-line winds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bsence of a strong downdraft (10.2.2)</a:t>
            </a:r>
          </a:p>
          <a:p>
            <a:pPr lvl="2"/>
            <a:r>
              <a:rPr lang="en-US" dirty="0" smtClean="0"/>
              <a:t>cold pool deep enough to create a strong enough horizontal pressure gradient to support strong winds</a:t>
            </a:r>
          </a:p>
          <a:p>
            <a:pPr lvl="2"/>
            <a:r>
              <a:rPr lang="en-US" dirty="0" smtClean="0"/>
              <a:t>descent of rear-inflow jet to the surface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257800" y="4450140"/>
            <a:ext cx="342900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both mechanisms make the apex of a bow echo a favored location for high winds</a:t>
            </a:r>
            <a:endParaRPr lang="en-US" dirty="0"/>
          </a:p>
        </p:txBody>
      </p:sp>
      <p:sp>
        <p:nvSpPr>
          <p:cNvPr id="5" name="Right Brace 4"/>
          <p:cNvSpPr/>
          <p:nvPr/>
        </p:nvSpPr>
        <p:spPr>
          <a:xfrm>
            <a:off x="4724400" y="3886200"/>
            <a:ext cx="533400" cy="266700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27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ATMS 316- MCSs and Hazards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981200"/>
            <a:ext cx="4953000" cy="4114800"/>
          </a:xfrm>
        </p:spPr>
        <p:txBody>
          <a:bodyPr/>
          <a:lstStyle/>
          <a:p>
            <a:r>
              <a:rPr lang="en-US" dirty="0" err="1" smtClean="0"/>
              <a:t>Nontornadic</a:t>
            </a:r>
            <a:r>
              <a:rPr lang="en-US" dirty="0" smtClean="0"/>
              <a:t>, damaging straight-line winds</a:t>
            </a:r>
          </a:p>
          <a:p>
            <a:pPr lvl="1"/>
            <a:r>
              <a:rPr lang="en-US" dirty="0" smtClean="0"/>
              <a:t>Squall lines</a:t>
            </a:r>
          </a:p>
          <a:p>
            <a:pPr lvl="2"/>
            <a:r>
              <a:rPr lang="en-US" dirty="0"/>
              <a:t>w</a:t>
            </a:r>
            <a:r>
              <a:rPr lang="en-US" dirty="0" smtClean="0"/>
              <a:t>ind damage coincides with the tracks of </a:t>
            </a:r>
            <a:r>
              <a:rPr lang="en-US" dirty="0" err="1" smtClean="0"/>
              <a:t>meso</a:t>
            </a:r>
            <a:r>
              <a:rPr lang="en-US" dirty="0" smtClean="0"/>
              <a:t>-</a:t>
            </a:r>
            <a:r>
              <a:rPr lang="el-GR" dirty="0" smtClean="0"/>
              <a:t>γ</a:t>
            </a:r>
            <a:r>
              <a:rPr lang="en-US" dirty="0" smtClean="0"/>
              <a:t>-scale vortices embedded within the lines (</a:t>
            </a:r>
            <a:r>
              <a:rPr lang="en-US" dirty="0" err="1" smtClean="0"/>
              <a:t>mesovortices</a:t>
            </a:r>
            <a:r>
              <a:rPr lang="en-US" dirty="0" smtClean="0"/>
              <a:t>)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983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5029200" y="1828800"/>
            <a:ext cx="3962400" cy="3046413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Damage survey from 10 June 2003 superimposed on 0.5</a:t>
            </a:r>
            <a:r>
              <a:rPr lang="en-US" baseline="30000"/>
              <a:t>o</a:t>
            </a:r>
            <a:r>
              <a:rPr lang="en-US"/>
              <a:t> radar reflectivity (dBZ) and ground-relative radial velocities (m s</a:t>
            </a:r>
            <a:r>
              <a:rPr lang="en-US" baseline="30000"/>
              <a:t>-1</a:t>
            </a:r>
            <a:r>
              <a:rPr lang="en-US"/>
              <a:t>, cool [warm] colors are flow toward [away] from St. Louis WSR88D site) (Fig 10.35)</a:t>
            </a:r>
          </a:p>
        </p:txBody>
      </p:sp>
      <p:pic>
        <p:nvPicPr>
          <p:cNvPr id="56324" name="Picture 5" descr="fig10.35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54563" cy="653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ATMS 316- MCSs and Hazards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981200"/>
            <a:ext cx="4953000" cy="4114800"/>
          </a:xfrm>
        </p:spPr>
        <p:txBody>
          <a:bodyPr/>
          <a:lstStyle/>
          <a:p>
            <a:r>
              <a:rPr lang="en-US" dirty="0" err="1" smtClean="0"/>
              <a:t>Nontornadic</a:t>
            </a:r>
            <a:r>
              <a:rPr lang="en-US" dirty="0" smtClean="0"/>
              <a:t>, damaging straight-line winds</a:t>
            </a:r>
          </a:p>
          <a:p>
            <a:pPr lvl="1"/>
            <a:r>
              <a:rPr lang="en-US" dirty="0" smtClean="0"/>
              <a:t>Squall lines</a:t>
            </a:r>
          </a:p>
          <a:p>
            <a:pPr lvl="2"/>
            <a:r>
              <a:rPr lang="en-US" dirty="0" err="1" smtClean="0"/>
              <a:t>mesovortex</a:t>
            </a:r>
            <a:r>
              <a:rPr lang="en-US" dirty="0" smtClean="0"/>
              <a:t> origins</a:t>
            </a:r>
          </a:p>
          <a:p>
            <a:pPr lvl="3"/>
            <a:r>
              <a:rPr lang="en-US" dirty="0" smtClean="0"/>
              <a:t>lifting of vortex lines generated in cold pool by an updraft</a:t>
            </a:r>
          </a:p>
          <a:p>
            <a:pPr lvl="3"/>
            <a:r>
              <a:rPr lang="en-US" dirty="0" smtClean="0"/>
              <a:t>horizontal shear instability  along the gust front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6641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57347" name="Text Box 4"/>
          <p:cNvSpPr txBox="1">
            <a:spLocks noChangeArrowheads="1"/>
          </p:cNvSpPr>
          <p:nvPr/>
        </p:nvSpPr>
        <p:spPr bwMode="auto">
          <a:xfrm>
            <a:off x="5410200" y="1828800"/>
            <a:ext cx="3581400" cy="2678113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Simulation of a bow echo, depicting radar reflectivity (dBZ) in color, along with storm-relative winds (m s</a:t>
            </a:r>
            <a:r>
              <a:rPr lang="en-US" baseline="30000"/>
              <a:t>-1</a:t>
            </a:r>
            <a:r>
              <a:rPr lang="en-US"/>
              <a:t>, green) and vertical vorticity (x10</a:t>
            </a:r>
            <a:r>
              <a:rPr lang="en-US" baseline="30000"/>
              <a:t>-3</a:t>
            </a:r>
            <a:r>
              <a:rPr lang="en-US"/>
              <a:t> s</a:t>
            </a:r>
            <a:r>
              <a:rPr lang="en-US" baseline="30000"/>
              <a:t>-1</a:t>
            </a:r>
            <a:r>
              <a:rPr lang="en-US"/>
              <a:t>, black) (Fig 10.36)</a:t>
            </a:r>
          </a:p>
        </p:txBody>
      </p:sp>
      <p:pic>
        <p:nvPicPr>
          <p:cNvPr id="57348" name="Picture 6" descr="fig10.3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5283200" cy="641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ATMS 316- MCSs and Hazards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981200"/>
            <a:ext cx="4953000" cy="4114800"/>
          </a:xfrm>
        </p:spPr>
        <p:txBody>
          <a:bodyPr/>
          <a:lstStyle/>
          <a:p>
            <a:r>
              <a:rPr lang="en-US" dirty="0" err="1" smtClean="0"/>
              <a:t>Nontornadic</a:t>
            </a:r>
            <a:r>
              <a:rPr lang="en-US" dirty="0" smtClean="0"/>
              <a:t>, damaging straight-line winds</a:t>
            </a:r>
          </a:p>
          <a:p>
            <a:pPr lvl="1"/>
            <a:r>
              <a:rPr lang="en-US" dirty="0" smtClean="0"/>
              <a:t>Squall lines</a:t>
            </a:r>
          </a:p>
          <a:p>
            <a:pPr lvl="2"/>
            <a:r>
              <a:rPr lang="en-US" dirty="0" err="1" smtClean="0"/>
              <a:t>mesovortex</a:t>
            </a:r>
            <a:r>
              <a:rPr lang="en-US" dirty="0" smtClean="0"/>
              <a:t> origins (cont.)</a:t>
            </a:r>
          </a:p>
          <a:p>
            <a:pPr lvl="3"/>
            <a:r>
              <a:rPr lang="en-US" dirty="0"/>
              <a:t>d</a:t>
            </a:r>
            <a:r>
              <a:rPr lang="en-US" dirty="0" smtClean="0"/>
              <a:t>ownward tilting of vortex lines in the cold pool (Fig. 10.37)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14400" y="5410200"/>
            <a:ext cx="7315200" cy="120032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Horizontal winds within the outflow are enhanced by the </a:t>
            </a:r>
            <a:r>
              <a:rPr lang="en-US" dirty="0" err="1" smtClean="0"/>
              <a:t>superpositioning</a:t>
            </a:r>
            <a:r>
              <a:rPr lang="en-US" dirty="0" smtClean="0"/>
              <a:t> of the wind fields of the </a:t>
            </a:r>
            <a:r>
              <a:rPr lang="en-US" dirty="0" err="1" smtClean="0"/>
              <a:t>mesovortices</a:t>
            </a:r>
            <a:r>
              <a:rPr lang="en-US" dirty="0" smtClean="0"/>
              <a:t> and the outflow (two winds fields add constructively).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6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6"/>
          <p:cNvSpPr>
            <a:spLocks noChangeArrowheads="1"/>
          </p:cNvSpPr>
          <p:nvPr/>
        </p:nvSpPr>
        <p:spPr bwMode="auto">
          <a:xfrm>
            <a:off x="304800" y="2057400"/>
            <a:ext cx="3200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13315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13316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2057400"/>
            <a:ext cx="5334000" cy="4572000"/>
          </a:xfrm>
        </p:spPr>
        <p:txBody>
          <a:bodyPr/>
          <a:lstStyle/>
          <a:p>
            <a:pPr eaLnBrk="1" hangingPunct="1"/>
            <a:r>
              <a:rPr lang="en-US" sz="2800" smtClean="0"/>
              <a:t>MCS; supercell mergers</a:t>
            </a:r>
          </a:p>
          <a:p>
            <a:pPr lvl="1" eaLnBrk="1" hangingPunct="1"/>
            <a:r>
              <a:rPr lang="en-US" sz="2400" smtClean="0"/>
              <a:t>Deep-layer shear is strong and oriented at roughly 90</a:t>
            </a:r>
            <a:r>
              <a:rPr lang="en-US" sz="2400" baseline="30000" smtClean="0"/>
              <a:t>o</a:t>
            </a:r>
            <a:r>
              <a:rPr lang="en-US" sz="2400" smtClean="0"/>
              <a:t> angle with respect to the initiating boundary</a:t>
            </a:r>
          </a:p>
          <a:p>
            <a:pPr lvl="2" eaLnBrk="1" hangingPunct="1"/>
            <a:r>
              <a:rPr lang="en-US" sz="2000" smtClean="0"/>
              <a:t>Left- and right-movers collide, resulting in a rapid upscale growth into a 2D MCS</a:t>
            </a:r>
          </a:p>
          <a:p>
            <a:pPr lvl="1" eaLnBrk="1" hangingPunct="1"/>
            <a:r>
              <a:rPr lang="en-US" sz="2400" smtClean="0"/>
              <a:t>A </a:t>
            </a:r>
            <a:r>
              <a:rPr lang="en-US" sz="2400" b="1" i="1" smtClean="0"/>
              <a:t>bow echo</a:t>
            </a:r>
            <a:r>
              <a:rPr lang="en-US" sz="2400" smtClean="0"/>
              <a:t> can evolve from supercells, particularly HP supercells</a:t>
            </a:r>
          </a:p>
        </p:txBody>
      </p:sp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Box 7"/>
          <p:cNvSpPr txBox="1">
            <a:spLocks noChangeArrowheads="1"/>
          </p:cNvSpPr>
          <p:nvPr/>
        </p:nvSpPr>
        <p:spPr bwMode="auto">
          <a:xfrm>
            <a:off x="5040313" y="6535738"/>
            <a:ext cx="40274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hlinkClick r:id="rId4"/>
              </a:rPr>
              <a:t>http://www.crh.noaa.gov/iwx/?n=suncldpics</a:t>
            </a:r>
            <a:r>
              <a:rPr lang="en-US" sz="1000"/>
              <a:t>, Photo courtesy Bob Hammitt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381000" y="5581471"/>
            <a:ext cx="8382000" cy="1200329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Schematic model illustrates the origin of vortex couplets along the outflow boundary of the bow echo studied by </a:t>
            </a:r>
            <a:r>
              <a:rPr lang="en-US" dirty="0" err="1"/>
              <a:t>Wakimoto</a:t>
            </a:r>
            <a:r>
              <a:rPr lang="en-US" dirty="0"/>
              <a:t> et al. [2006b] (Fig 10.37)</a:t>
            </a:r>
          </a:p>
        </p:txBody>
      </p:sp>
      <p:pic>
        <p:nvPicPr>
          <p:cNvPr id="58372" name="Picture 5" descr="fig10.37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920" y="914400"/>
            <a:ext cx="752808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ChangeArrowheads="1"/>
          </p:cNvSpPr>
          <p:nvPr/>
        </p:nvSpPr>
        <p:spPr bwMode="auto">
          <a:xfrm>
            <a:off x="304800" y="2057400"/>
            <a:ext cx="3200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14339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14340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2057400"/>
            <a:ext cx="5334000" cy="4572000"/>
          </a:xfrm>
        </p:spPr>
        <p:txBody>
          <a:bodyPr/>
          <a:lstStyle/>
          <a:p>
            <a:pPr eaLnBrk="1" hangingPunct="1"/>
            <a:r>
              <a:rPr lang="en-US" sz="2800" smtClean="0"/>
              <a:t>MCSs tend to be more common at night</a:t>
            </a:r>
          </a:p>
          <a:p>
            <a:pPr lvl="1" eaLnBrk="1" hangingPunct="1"/>
            <a:r>
              <a:rPr lang="en-US" sz="2400" smtClean="0"/>
              <a:t>Upscale growth requires isolated convection (initiated in the late afternoon or evening) to merge</a:t>
            </a:r>
          </a:p>
          <a:p>
            <a:pPr lvl="1" eaLnBrk="1" hangingPunct="1"/>
            <a:r>
              <a:rPr lang="en-US" sz="2400" smtClean="0"/>
              <a:t>Nocturnal low-level wind maximum</a:t>
            </a:r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Box 7"/>
          <p:cNvSpPr txBox="1">
            <a:spLocks noChangeArrowheads="1"/>
          </p:cNvSpPr>
          <p:nvPr/>
        </p:nvSpPr>
        <p:spPr bwMode="auto">
          <a:xfrm>
            <a:off x="5040313" y="6535738"/>
            <a:ext cx="40274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hlinkClick r:id="rId4"/>
              </a:rPr>
              <a:t>http://www.crh.noaa.gov/iwx/?n=suncldpics</a:t>
            </a:r>
            <a:r>
              <a:rPr lang="en-US" sz="1000"/>
              <a:t>, Photo courtesy Bob Hammitt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ChangeArrowheads="1"/>
          </p:cNvSpPr>
          <p:nvPr/>
        </p:nvSpPr>
        <p:spPr bwMode="auto">
          <a:xfrm>
            <a:off x="304800" y="2057400"/>
            <a:ext cx="3200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15363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15364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2057400"/>
            <a:ext cx="53340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MCS classification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Squall lines or quasi-linear convective systems (QLCSs)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smtClean="0"/>
              <a:t>Linear radar reflectivity appearance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Bow echoes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smtClean="0"/>
              <a:t>Arc-shaped or bowing radar reflectivity structures in squall lines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Line-echo wave pattern (LEWP)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smtClean="0"/>
              <a:t>Multiple bows embedded in a single line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Mesoscale convective complexes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smtClean="0"/>
              <a:t>Substantial circular anvil</a:t>
            </a: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TextBox 7"/>
          <p:cNvSpPr txBox="1">
            <a:spLocks noChangeArrowheads="1"/>
          </p:cNvSpPr>
          <p:nvPr/>
        </p:nvSpPr>
        <p:spPr bwMode="auto">
          <a:xfrm>
            <a:off x="5040313" y="6535738"/>
            <a:ext cx="40274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hlinkClick r:id="rId4"/>
              </a:rPr>
              <a:t>http://www.crh.noaa.gov/iwx/?n=suncldpics</a:t>
            </a:r>
            <a:r>
              <a:rPr lang="en-US" sz="1000"/>
              <a:t>, Photo courtesy Bob Hammitt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5029200" y="1828800"/>
            <a:ext cx="3962400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Venn diagram of MCS subclassifications (Fig 9.4)</a:t>
            </a:r>
          </a:p>
        </p:txBody>
      </p:sp>
      <p:pic>
        <p:nvPicPr>
          <p:cNvPr id="16388" name="Picture 6" descr="fig9.4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133600"/>
            <a:ext cx="2176463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5029200" y="1828800"/>
            <a:ext cx="3962400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Examples of bow echoes (Fig 9.5)</a:t>
            </a:r>
          </a:p>
        </p:txBody>
      </p:sp>
      <p:pic>
        <p:nvPicPr>
          <p:cNvPr id="17412" name="Picture 5" descr="fig9.5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0"/>
            <a:ext cx="4721225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5029200" y="1828800"/>
            <a:ext cx="3962400" cy="15621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IR satellite image of a mesoscale convective complex [MCC] over Nebraska (Fig 9.6)</a:t>
            </a:r>
          </a:p>
        </p:txBody>
      </p:sp>
      <p:pic>
        <p:nvPicPr>
          <p:cNvPr id="18436" name="Picture 6" descr="fig9.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981200"/>
            <a:ext cx="2733675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/>
          <p:cNvSpPr>
            <a:spLocks noChangeArrowheads="1"/>
          </p:cNvSpPr>
          <p:nvPr/>
        </p:nvSpPr>
        <p:spPr bwMode="auto">
          <a:xfrm>
            <a:off x="304800" y="2057400"/>
            <a:ext cx="3200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19459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19460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2057400"/>
            <a:ext cx="5334000" cy="4572000"/>
          </a:xfrm>
        </p:spPr>
        <p:txBody>
          <a:bodyPr/>
          <a:lstStyle/>
          <a:p>
            <a:pPr eaLnBrk="1" hangingPunct="1"/>
            <a:r>
              <a:rPr lang="en-US" sz="2800" smtClean="0"/>
              <a:t>MCSs; vertical wind shear and CAPE</a:t>
            </a:r>
          </a:p>
          <a:p>
            <a:pPr lvl="1" eaLnBrk="1" hangingPunct="1"/>
            <a:r>
              <a:rPr lang="en-US" sz="2400" smtClean="0"/>
              <a:t>Observed over a wide range of vertical wind shears</a:t>
            </a:r>
          </a:p>
          <a:p>
            <a:pPr lvl="2" eaLnBrk="1" hangingPunct="1"/>
            <a:r>
              <a:rPr lang="en-US" sz="2000" smtClean="0"/>
              <a:t>Bow echoes require strong vertical wind shear (0-6 km shear &gt; 20 m s</a:t>
            </a:r>
            <a:r>
              <a:rPr lang="en-US" sz="2000" baseline="30000" smtClean="0"/>
              <a:t>-1</a:t>
            </a:r>
            <a:r>
              <a:rPr lang="en-US" sz="2000" smtClean="0"/>
              <a:t>)</a:t>
            </a:r>
          </a:p>
          <a:p>
            <a:pPr lvl="1" eaLnBrk="1" hangingPunct="1"/>
            <a:r>
              <a:rPr lang="en-US" sz="2400" smtClean="0"/>
              <a:t>Observed over a wide range of CAPE values</a:t>
            </a:r>
          </a:p>
          <a:p>
            <a:pPr lvl="2" eaLnBrk="1" hangingPunct="1"/>
            <a:r>
              <a:rPr lang="en-US" sz="2000" smtClean="0"/>
              <a:t>Less than 500 J kg</a:t>
            </a:r>
            <a:r>
              <a:rPr lang="en-US" sz="2000" baseline="30000" smtClean="0"/>
              <a:t>-1</a:t>
            </a:r>
            <a:r>
              <a:rPr lang="en-US" sz="2000" smtClean="0"/>
              <a:t> in cold season squall line environments</a:t>
            </a:r>
          </a:p>
          <a:p>
            <a:pPr lvl="2" eaLnBrk="1" hangingPunct="1"/>
            <a:r>
              <a:rPr lang="en-US" sz="2000" smtClean="0"/>
              <a:t>In excess of 5000 J kg</a:t>
            </a:r>
            <a:r>
              <a:rPr lang="en-US" sz="2000" baseline="30000" smtClean="0"/>
              <a:t>-1</a:t>
            </a:r>
            <a:r>
              <a:rPr lang="en-US" sz="2000" smtClean="0"/>
              <a:t> in some warm season bow echo events</a:t>
            </a: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Box 7"/>
          <p:cNvSpPr txBox="1">
            <a:spLocks noChangeArrowheads="1"/>
          </p:cNvSpPr>
          <p:nvPr/>
        </p:nvSpPr>
        <p:spPr bwMode="auto">
          <a:xfrm>
            <a:off x="5040313" y="6535738"/>
            <a:ext cx="40274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hlinkClick r:id="rId4"/>
              </a:rPr>
              <a:t>http://www.crh.noaa.gov/iwx/?n=suncldpics</a:t>
            </a:r>
            <a:r>
              <a:rPr lang="en-US" sz="1000"/>
              <a:t>, Photo courtesy Bob Hammitt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/>
          <p:cNvSpPr>
            <a:spLocks noChangeArrowheads="1"/>
          </p:cNvSpPr>
          <p:nvPr/>
        </p:nvSpPr>
        <p:spPr bwMode="auto">
          <a:xfrm>
            <a:off x="304800" y="2057400"/>
            <a:ext cx="3200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20484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2057400"/>
            <a:ext cx="5334000" cy="45720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Hazards associated with Deep Moist Convection</a:t>
            </a:r>
          </a:p>
          <a:p>
            <a:pPr lvl="1" eaLnBrk="1" hangingPunct="1"/>
            <a:r>
              <a:rPr lang="en-US" sz="2400" dirty="0" smtClean="0"/>
              <a:t>Tornadoes</a:t>
            </a:r>
          </a:p>
          <a:p>
            <a:pPr lvl="1" eaLnBrk="1" hangingPunct="1"/>
            <a:r>
              <a:rPr lang="en-US" sz="2400" dirty="0" err="1" smtClean="0"/>
              <a:t>Nontornadic</a:t>
            </a:r>
            <a:r>
              <a:rPr lang="en-US" sz="2400" dirty="0" smtClean="0"/>
              <a:t>, damaging straight-line winds</a:t>
            </a:r>
          </a:p>
          <a:p>
            <a:pPr lvl="1" eaLnBrk="1" hangingPunct="1">
              <a:buNone/>
            </a:pPr>
            <a:endParaRPr lang="en-US" sz="1800" i="1" dirty="0" smtClean="0"/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Box 7"/>
          <p:cNvSpPr txBox="1">
            <a:spLocks noChangeArrowheads="1"/>
          </p:cNvSpPr>
          <p:nvPr/>
        </p:nvSpPr>
        <p:spPr bwMode="auto">
          <a:xfrm>
            <a:off x="5040313" y="6535738"/>
            <a:ext cx="39893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hlinkClick r:id="rId4"/>
              </a:rPr>
              <a:t>http://www.crh.noaa.gov/iwx/?n=suncldpics</a:t>
            </a:r>
            <a:r>
              <a:rPr lang="en-US" sz="1000"/>
              <a:t>, Photo courtesy Bob Hammitt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ATMS 316- Mesoscale Meteorology</a:t>
            </a:r>
          </a:p>
        </p:txBody>
      </p:sp>
      <p:sp>
        <p:nvSpPr>
          <p:cNvPr id="3075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4495800" cy="4572000"/>
          </a:xfrm>
        </p:spPr>
        <p:txBody>
          <a:bodyPr/>
          <a:lstStyle/>
          <a:p>
            <a:pPr eaLnBrk="1" hangingPunct="1"/>
            <a:r>
              <a:rPr lang="en-US" sz="2800" smtClean="0"/>
              <a:t>Outline</a:t>
            </a:r>
          </a:p>
          <a:p>
            <a:pPr lvl="1" eaLnBrk="1" hangingPunct="1"/>
            <a:r>
              <a:rPr lang="en-US" sz="2400" smtClean="0"/>
              <a:t>MCSs</a:t>
            </a:r>
          </a:p>
          <a:p>
            <a:pPr lvl="1" eaLnBrk="1" hangingPunct="1"/>
            <a:r>
              <a:rPr lang="en-US" sz="2400" smtClean="0"/>
              <a:t>Hazards associated with deep moist convection</a:t>
            </a:r>
          </a:p>
          <a:p>
            <a:pPr lvl="1" eaLnBrk="1" hangingPunct="1"/>
            <a:endParaRPr lang="en-US" sz="2400" smtClean="0"/>
          </a:p>
        </p:txBody>
      </p:sp>
      <p:pic>
        <p:nvPicPr>
          <p:cNvPr id="3076" name="Picture 5" descr="16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828800"/>
            <a:ext cx="2895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Rectangle 6">
            <a:hlinkClick r:id="rId4"/>
          </p:cNvPr>
          <p:cNvSpPr>
            <a:spLocks noChangeArrowheads="1"/>
          </p:cNvSpPr>
          <p:nvPr/>
        </p:nvSpPr>
        <p:spPr bwMode="auto">
          <a:xfrm>
            <a:off x="228600" y="1428750"/>
            <a:ext cx="82375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hlinkClick r:id="rId5"/>
              </a:rPr>
              <a:t>http://www.meted.ucar.edu/mesoprim/severe2/print_version/_p_5.0MCCs.htm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4953000" y="1828800"/>
            <a:ext cx="4038600" cy="15621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Relationship between severity of observed T-storms and the CAPE and vertical wind shear of the environments (Fig 10.1)</a:t>
            </a:r>
          </a:p>
        </p:txBody>
      </p:sp>
      <p:pic>
        <p:nvPicPr>
          <p:cNvPr id="21508" name="Picture 5" descr="fig10.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71625"/>
            <a:ext cx="4508500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304800" y="5807075"/>
            <a:ext cx="8686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Product of CAPE and vertical wind shear magnitude – reasonably good first guess of possibility of severe weather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pic>
        <p:nvPicPr>
          <p:cNvPr id="145412" name="Picture 5" descr="fig10.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71625"/>
            <a:ext cx="4191000" cy="391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13" name="Text Box 5"/>
          <p:cNvSpPr txBox="1">
            <a:spLocks noChangeArrowheads="1"/>
          </p:cNvSpPr>
          <p:nvPr/>
        </p:nvSpPr>
        <p:spPr bwMode="auto">
          <a:xfrm>
            <a:off x="4495800" y="1847850"/>
            <a:ext cx="4495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Severe weather (NWS) any or all of</a:t>
            </a:r>
          </a:p>
          <a:p>
            <a:pPr lvl="1">
              <a:buFontTx/>
              <a:buChar char="•"/>
            </a:pPr>
            <a:r>
              <a:rPr lang="en-US" dirty="0"/>
              <a:t>wind gusts exceeding 25 m s</a:t>
            </a:r>
            <a:r>
              <a:rPr lang="en-US" baseline="30000" dirty="0"/>
              <a:t>-1</a:t>
            </a:r>
          </a:p>
          <a:p>
            <a:pPr lvl="1">
              <a:buFontTx/>
              <a:buChar char="•"/>
            </a:pPr>
            <a:r>
              <a:rPr lang="en-US" dirty="0"/>
              <a:t>hail diameter exceeding </a:t>
            </a:r>
            <a:r>
              <a:rPr lang="en-US" smtClean="0"/>
              <a:t>1.0 inch (25.4 </a:t>
            </a:r>
            <a:r>
              <a:rPr lang="en-US" dirty="0"/>
              <a:t>mm)</a:t>
            </a:r>
          </a:p>
          <a:p>
            <a:pPr lvl="1">
              <a:buFontTx/>
              <a:buChar char="•"/>
            </a:pPr>
            <a:r>
              <a:rPr lang="en-US" dirty="0"/>
              <a:t>a tornado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pic>
        <p:nvPicPr>
          <p:cNvPr id="147459" name="Picture 5" descr="fig10.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71625"/>
            <a:ext cx="4191000" cy="391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4495800" y="1847850"/>
            <a:ext cx="4495800" cy="410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Severe weather </a:t>
            </a:r>
          </a:p>
          <a:p>
            <a:pPr lvl="1">
              <a:buFontTx/>
              <a:buChar char="•"/>
            </a:pPr>
            <a:r>
              <a:rPr lang="en-US"/>
              <a:t>more widespread when large shear accompanies significant CAPE</a:t>
            </a:r>
          </a:p>
          <a:p>
            <a:pPr lvl="1">
              <a:buFontTx/>
              <a:buChar char="•"/>
            </a:pPr>
            <a:r>
              <a:rPr lang="en-US"/>
              <a:t>single-cell storms with briefly intense updrafts (pulse variety) in high-CAPE, weak shear environments</a:t>
            </a:r>
          </a:p>
          <a:p>
            <a:pPr lvl="1"/>
            <a:r>
              <a:rPr lang="en-US">
                <a:sym typeface="Wingdings" pitchFamily="2" charset="2"/>
              </a:rPr>
              <a:t> </a:t>
            </a:r>
            <a:r>
              <a:rPr lang="en-US"/>
              <a:t>hence, maximum updraft speed is also an important factor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pic>
        <p:nvPicPr>
          <p:cNvPr id="14950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10" name="Rectangle 6"/>
          <p:cNvSpPr>
            <a:spLocks noChangeArrowheads="1"/>
          </p:cNvSpPr>
          <p:nvPr/>
        </p:nvSpPr>
        <p:spPr bwMode="auto">
          <a:xfrm>
            <a:off x="304800" y="2057400"/>
            <a:ext cx="533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Severe weather threats; annual deaths (30 year mean; 1977-2006)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Flash floods and flooding; 99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Lightning; 61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Tornadoes; 54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Straight-line winds and hail; 21</a:t>
            </a:r>
            <a:endParaRPr lang="en-US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pic>
        <p:nvPicPr>
          <p:cNvPr id="1515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6" name="Rectangle 6"/>
          <p:cNvSpPr>
            <a:spLocks noChangeArrowheads="1"/>
          </p:cNvSpPr>
          <p:nvPr/>
        </p:nvSpPr>
        <p:spPr bwMode="auto">
          <a:xfrm>
            <a:off x="304800" y="1524000"/>
            <a:ext cx="5334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Tornadoes (10.1)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99%; wind speeds of less than 50 m s</a:t>
            </a:r>
            <a:r>
              <a:rPr lang="en-US" baseline="30000"/>
              <a:t>-1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Strongest 1%; three-second (3-s) wind gusts exceeding 75 m s</a:t>
            </a:r>
            <a:r>
              <a:rPr lang="en-US" baseline="30000"/>
              <a:t>-1</a:t>
            </a:r>
            <a:r>
              <a:rPr lang="en-US"/>
              <a:t> </a:t>
            </a:r>
            <a:r>
              <a:rPr lang="en-US" sz="1200"/>
              <a:t>(166 mph)</a:t>
            </a:r>
            <a:endParaRPr lang="en-US" sz="1200" baseline="30000"/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i="1"/>
              <a:t>Enhanced Fujita scale</a:t>
            </a:r>
          </a:p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i="1"/>
              <a:t>EF0; 65-86 mph 3-s gusts</a:t>
            </a:r>
          </a:p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i="1"/>
              <a:t>EF1; 86-110 mph 3-s gusts</a:t>
            </a:r>
          </a:p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i="1"/>
              <a:t>EF2; 111-135 mph 3-s gusts</a:t>
            </a:r>
          </a:p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i="1"/>
              <a:t>EF3; 136-165 mph 3-s gusts</a:t>
            </a:r>
          </a:p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i="1"/>
              <a:t>EF4; 166-200 mph 3-s gusts</a:t>
            </a:r>
          </a:p>
          <a:p>
            <a:pPr marL="1600200" lvl="3" indent="-228600">
              <a:spcBef>
                <a:spcPct val="20000"/>
              </a:spcBef>
              <a:buFontTx/>
              <a:buChar char="–"/>
            </a:pPr>
            <a:r>
              <a:rPr lang="en-US" i="1"/>
              <a:t>EF5; &gt;200 mph 3-s gusts</a:t>
            </a:r>
          </a:p>
        </p:txBody>
      </p:sp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5791200" y="4079875"/>
            <a:ext cx="3200400" cy="2657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Most significant tornadoes (EF2 and stronger) and practically all violent tornadoes (EF4 and EF5) are associated with supercell storms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5105400" y="1828800"/>
            <a:ext cx="3962400" cy="19272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Average number of days per year having environments favorable for tornadic supercells were convection to form (Fig 10.2)</a:t>
            </a:r>
          </a:p>
        </p:txBody>
      </p:sp>
      <p:pic>
        <p:nvPicPr>
          <p:cNvPr id="22532" name="Picture 6" descr="fig10.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828800"/>
            <a:ext cx="4953000" cy="371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pic>
        <p:nvPicPr>
          <p:cNvPr id="153604" name="Picture 6" descr="fig10.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524000"/>
            <a:ext cx="4038600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05" name="Rectangle 6"/>
          <p:cNvSpPr>
            <a:spLocks noChangeArrowheads="1"/>
          </p:cNvSpPr>
          <p:nvPr/>
        </p:nvSpPr>
        <p:spPr bwMode="auto">
          <a:xfrm>
            <a:off x="304800" y="2057400"/>
            <a:ext cx="533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Tornadoes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Source of high </a:t>
            </a:r>
            <a:r>
              <a:rPr lang="en-US">
                <a:latin typeface="Symbol" pitchFamily="18" charset="2"/>
              </a:rPr>
              <a:t>q</a:t>
            </a:r>
            <a:r>
              <a:rPr lang="en-US"/>
              <a:t>e low-level air (GoM)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Heated elevated terrain to the west produces large lapse rates advected eastward at mid-levels (Term I, Eq. 7.4)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Superposition of two ingredients gives rise to substantial CAPE</a:t>
            </a:r>
            <a:endParaRPr lang="en-US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pic>
        <p:nvPicPr>
          <p:cNvPr id="155651" name="Picture 6" descr="fig10.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524000"/>
            <a:ext cx="4038600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2" name="Rectangle 6"/>
          <p:cNvSpPr>
            <a:spLocks noChangeArrowheads="1"/>
          </p:cNvSpPr>
          <p:nvPr/>
        </p:nvSpPr>
        <p:spPr bwMode="auto">
          <a:xfrm>
            <a:off x="304800" y="2057400"/>
            <a:ext cx="533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Tornadoes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No terrain barriers between GoM and North Pole </a:t>
            </a:r>
            <a:r>
              <a:rPr lang="en-US">
                <a:sym typeface="Wingdings" pitchFamily="2" charset="2"/>
              </a:rPr>
              <a:t> strong baroclinity available in region  strong vertical wind shear (via the thermal wind relation)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/>
              <a:t>Lee troughs and drylines form in western Great Plains, result of westerly flow over terrain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/>
              <a:t>Strong ageostrophic winds and wind shear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pic>
        <p:nvPicPr>
          <p:cNvPr id="157699" name="Picture 6" descr="fig10.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524000"/>
            <a:ext cx="4038600" cy="303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0" name="Rectangle 6"/>
          <p:cNvSpPr>
            <a:spLocks noChangeArrowheads="1"/>
          </p:cNvSpPr>
          <p:nvPr/>
        </p:nvSpPr>
        <p:spPr bwMode="auto">
          <a:xfrm>
            <a:off x="304800" y="20574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Tornadoes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/>
              <a:t>Favorable locations downstream of major mtn barriers and poleward of warm bodies of water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/>
              <a:t>southeastern China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/>
              <a:t>Bangladesh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/>
              <a:t>southern Brazil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/>
              <a:t>northern Italy, Slovenia, Croatia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159748" name="Rectangle 6"/>
          <p:cNvSpPr>
            <a:spLocks noChangeArrowheads="1"/>
          </p:cNvSpPr>
          <p:nvPr/>
        </p:nvSpPr>
        <p:spPr bwMode="auto">
          <a:xfrm>
            <a:off x="304800" y="20574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Tornadogenesis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/>
              <a:t>Pre-existing vertical vorticity near the ground?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rgbClr val="FF0000"/>
                </a:solidFill>
              </a:rPr>
              <a:t>No*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Tilting of horizontal vorticity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Advection toward the surface from aloft</a:t>
            </a:r>
          </a:p>
        </p:txBody>
      </p:sp>
      <p:pic>
        <p:nvPicPr>
          <p:cNvPr id="15974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50" name="Text Box 6"/>
          <p:cNvSpPr txBox="1">
            <a:spLocks noChangeArrowheads="1"/>
          </p:cNvSpPr>
          <p:nvPr/>
        </p:nvSpPr>
        <p:spPr bwMode="auto">
          <a:xfrm>
            <a:off x="5562600" y="4787900"/>
            <a:ext cx="342900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*</a:t>
            </a:r>
            <a:r>
              <a:rPr lang="en-US"/>
              <a:t> involve the reorientation and generation of vorticity within a downdraft in close proximity to the storm’s main updraft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5715000" cy="4800600"/>
          </a:xfrm>
        </p:spPr>
        <p:txBody>
          <a:bodyPr/>
          <a:lstStyle/>
          <a:p>
            <a:pPr eaLnBrk="1" hangingPunct="1"/>
            <a:r>
              <a:rPr lang="en-US" dirty="0" smtClean="0"/>
              <a:t>Chapter 9, p. 245 – 249</a:t>
            </a:r>
          </a:p>
          <a:p>
            <a:pPr lvl="1" eaLnBrk="1" hangingPunct="1"/>
            <a:r>
              <a:rPr lang="en-US" dirty="0" smtClean="0"/>
              <a:t>General characteristics</a:t>
            </a:r>
          </a:p>
          <a:p>
            <a:pPr eaLnBrk="1" hangingPunct="1"/>
            <a:r>
              <a:rPr lang="en-US" dirty="0" smtClean="0"/>
              <a:t>Chapter 10, p. 273 – 306</a:t>
            </a:r>
          </a:p>
          <a:p>
            <a:pPr lvl="1" eaLnBrk="1" hangingPunct="1"/>
            <a:r>
              <a:rPr lang="en-US" dirty="0" smtClean="0"/>
              <a:t>Tornadoes</a:t>
            </a:r>
          </a:p>
          <a:p>
            <a:pPr lvl="1" eaLnBrk="1" hangingPunct="1"/>
            <a:r>
              <a:rPr lang="en-US" dirty="0" err="1" smtClean="0"/>
              <a:t>Nontornadic</a:t>
            </a:r>
            <a:r>
              <a:rPr lang="en-US" dirty="0" smtClean="0"/>
              <a:t>, damaging straight-line winds</a:t>
            </a:r>
            <a:endParaRPr lang="en-US" sz="2000" dirty="0" smtClean="0"/>
          </a:p>
          <a:p>
            <a:pPr lvl="1" eaLnBrk="1" hangingPunct="1"/>
            <a:r>
              <a:rPr lang="en-US" dirty="0" smtClean="0"/>
              <a:t>Hailstorms</a:t>
            </a:r>
          </a:p>
          <a:p>
            <a:pPr lvl="1" eaLnBrk="1" hangingPunct="1"/>
            <a:r>
              <a:rPr lang="en-US" dirty="0" smtClean="0"/>
              <a:t>Flash floods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TextBox 6"/>
          <p:cNvSpPr txBox="1">
            <a:spLocks noChangeArrowheads="1"/>
          </p:cNvSpPr>
          <p:nvPr/>
        </p:nvSpPr>
        <p:spPr bwMode="auto">
          <a:xfrm>
            <a:off x="5040313" y="6535738"/>
            <a:ext cx="40274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hlinkClick r:id="rId4"/>
              </a:rPr>
              <a:t>http://www.crh.noaa.gov/iwx/?n=suncldpics</a:t>
            </a:r>
            <a:r>
              <a:rPr lang="en-US" sz="1000"/>
              <a:t>, Photo courtesy Bob Hammitt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163843" name="Rectangle 6"/>
          <p:cNvSpPr>
            <a:spLocks noChangeArrowheads="1"/>
          </p:cNvSpPr>
          <p:nvPr/>
        </p:nvSpPr>
        <p:spPr bwMode="auto">
          <a:xfrm>
            <a:off x="304800" y="20574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Tornadogenesis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/>
              <a:t>Tilting of horizontal vorticity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updraft + </a:t>
            </a:r>
            <a:r>
              <a:rPr lang="en-US" sz="2800" u="sng"/>
              <a:t>downdraft*</a:t>
            </a:r>
            <a:r>
              <a:rPr lang="en-US" sz="2800"/>
              <a:t> involved in the tilting process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vertical vorticity can be advected to the ground via tilting</a:t>
            </a:r>
          </a:p>
        </p:txBody>
      </p:sp>
      <p:pic>
        <p:nvPicPr>
          <p:cNvPr id="1638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5" name="Text Box 5"/>
          <p:cNvSpPr txBox="1">
            <a:spLocks noChangeArrowheads="1"/>
          </p:cNvSpPr>
          <p:nvPr/>
        </p:nvSpPr>
        <p:spPr bwMode="auto">
          <a:xfrm>
            <a:off x="5470525" y="5584825"/>
            <a:ext cx="35972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*necessary condition when preexisting rotation is absent near the ground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228600" y="5219700"/>
            <a:ext cx="8763000" cy="15621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(a) Simple vortex line demonstration of why a downdraft is needed in order for significant vertical vorticity to develop at the ground beneath a T-storm in the absence of preexisting vertical vorticity at the surface (Fig 10.3a)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1524000"/>
            <a:ext cx="549751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pic>
        <p:nvPicPr>
          <p:cNvPr id="1679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1524000"/>
            <a:ext cx="549751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7942" name="Text Box 6"/>
          <p:cNvSpPr txBox="1">
            <a:spLocks noChangeArrowheads="1"/>
          </p:cNvSpPr>
          <p:nvPr/>
        </p:nvSpPr>
        <p:spPr bwMode="auto">
          <a:xfrm>
            <a:off x="5699125" y="1641475"/>
            <a:ext cx="32924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Tilt by updraft alone cannot be invoked to explain the amplification of near-ground vertical vorticity that results in tornadogenesis*</a:t>
            </a:r>
          </a:p>
        </p:txBody>
      </p:sp>
      <p:sp>
        <p:nvSpPr>
          <p:cNvPr id="167943" name="Text Box 7"/>
          <p:cNvSpPr txBox="1">
            <a:spLocks noChangeArrowheads="1"/>
          </p:cNvSpPr>
          <p:nvPr/>
        </p:nvSpPr>
        <p:spPr bwMode="auto">
          <a:xfrm>
            <a:off x="3162300" y="5832475"/>
            <a:ext cx="58293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*if preexisting vertical vorticity is negligible near the ground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169987" name="Rectangle 6"/>
          <p:cNvSpPr>
            <a:spLocks noChangeArrowheads="1"/>
          </p:cNvSpPr>
          <p:nvPr/>
        </p:nvSpPr>
        <p:spPr bwMode="auto">
          <a:xfrm>
            <a:off x="304800" y="20574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Tornadogenesis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/>
              <a:t>Importance of downdrafts; </a:t>
            </a:r>
            <a:r>
              <a:rPr lang="en-US" sz="2800" i="1"/>
              <a:t>mechanism A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Verified in numerical simulations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Observations of RFDs, hook echoes, and clear slots in close proximity to tornadoes</a:t>
            </a:r>
          </a:p>
        </p:txBody>
      </p:sp>
      <p:pic>
        <p:nvPicPr>
          <p:cNvPr id="16998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pic>
        <p:nvPicPr>
          <p:cNvPr id="174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688" y="1524000"/>
            <a:ext cx="5497512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084" name="Text Box 4"/>
          <p:cNvSpPr txBox="1">
            <a:spLocks noChangeArrowheads="1"/>
          </p:cNvSpPr>
          <p:nvPr/>
        </p:nvSpPr>
        <p:spPr bwMode="auto">
          <a:xfrm>
            <a:off x="6080125" y="3581400"/>
            <a:ext cx="11588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6600">
                <a:sym typeface="Wingdings" pitchFamily="2" charset="2"/>
              </a:rPr>
              <a:t></a:t>
            </a:r>
            <a:endParaRPr lang="en-US" sz="6600"/>
          </a:p>
        </p:txBody>
      </p:sp>
      <p:sp>
        <p:nvSpPr>
          <p:cNvPr id="174085" name="Text Box 5"/>
          <p:cNvSpPr txBox="1">
            <a:spLocks noChangeArrowheads="1"/>
          </p:cNvSpPr>
          <p:nvPr/>
        </p:nvSpPr>
        <p:spPr bwMode="auto">
          <a:xfrm>
            <a:off x="3162300" y="5832475"/>
            <a:ext cx="58293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*if preexisting vertical vorticity is negligible near the ground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533400" y="5508625"/>
            <a:ext cx="8153400" cy="11969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 clear slot like that shown above near the Dimmitt, TX, tornado on 2 June 1995 is a visual manifestation of sinking air [occlusion downdraft?] (Fig 10.4)</a:t>
            </a:r>
          </a:p>
        </p:txBody>
      </p:sp>
      <p:pic>
        <p:nvPicPr>
          <p:cNvPr id="24580" name="Picture 6" descr="fig10.4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286000"/>
            <a:ext cx="5638800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381000" y="4495800"/>
            <a:ext cx="8534400" cy="19272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Observations and numerical simulations indicate that the air that enters tornadoes, tornado parent circulations, or nontornadic, near-ground circulations in supercells typically enters the circulation from the outflow air mass, rather than directly from the inflow (Fig 10.5)</a:t>
            </a:r>
          </a:p>
        </p:txBody>
      </p:sp>
      <p:pic>
        <p:nvPicPr>
          <p:cNvPr id="25604" name="Picture 5" descr="fig10.5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25600"/>
            <a:ext cx="8610600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172035" name="Rectangle 6"/>
          <p:cNvSpPr>
            <a:spLocks noChangeArrowheads="1"/>
          </p:cNvSpPr>
          <p:nvPr/>
        </p:nvSpPr>
        <p:spPr bwMode="auto">
          <a:xfrm>
            <a:off x="304800" y="20574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Tornadogenesis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/>
              <a:t>Importance of downdrafts; </a:t>
            </a:r>
            <a:r>
              <a:rPr lang="en-US" sz="2800" i="1"/>
              <a:t>mechanism B</a:t>
            </a:r>
            <a:r>
              <a:rPr lang="en-US" sz="2800"/>
              <a:t> 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In the vicinity of low-level mesocyclones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arches joining counter-rotating vortices</a:t>
            </a:r>
          </a:p>
          <a:p>
            <a:pPr marL="2057400" lvl="4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on opposite sides of the RFD</a:t>
            </a:r>
          </a:p>
        </p:txBody>
      </p:sp>
      <p:pic>
        <p:nvPicPr>
          <p:cNvPr id="17203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5486400" y="5518150"/>
            <a:ext cx="3581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[resemble structure of line-end vortices of bow echoes (Fig. 9.27)]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304800" y="4495800"/>
            <a:ext cx="8458200" cy="11969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One possible way in which vertical vorticity can be produced at the surface by a purely baroclinic* process in an environment containing no preexisting vertical vorticity at the surface (Fig 10.8)</a:t>
            </a:r>
          </a:p>
        </p:txBody>
      </p:sp>
      <p:pic>
        <p:nvPicPr>
          <p:cNvPr id="28676" name="Picture 6" descr="fig10.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676400"/>
            <a:ext cx="83820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4510088" y="6213475"/>
            <a:ext cx="425291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*warm air rising, cold air sinking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228600" y="5867400"/>
            <a:ext cx="8610600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Idealized evolution of vortex rings and arches inferred from the sample of supercells analyzed by Markowski et al. [2008] (Fig 10.7)</a:t>
            </a:r>
          </a:p>
        </p:txBody>
      </p:sp>
      <p:pic>
        <p:nvPicPr>
          <p:cNvPr id="27652" name="Picture 5" descr="fig10.7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524000"/>
            <a:ext cx="563880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ChangeArrowheads="1"/>
          </p:cNvSpPr>
          <p:nvPr/>
        </p:nvSpPr>
        <p:spPr bwMode="auto">
          <a:xfrm>
            <a:off x="304800" y="2057400"/>
            <a:ext cx="3200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5334000" cy="4572000"/>
          </a:xfrm>
        </p:spPr>
        <p:txBody>
          <a:bodyPr/>
          <a:lstStyle/>
          <a:p>
            <a:pPr eaLnBrk="1" hangingPunct="1"/>
            <a:r>
              <a:rPr lang="en-US" sz="2800" smtClean="0"/>
              <a:t>Mesoscale convective system (MCS)</a:t>
            </a:r>
          </a:p>
          <a:p>
            <a:pPr lvl="1" eaLnBrk="1" hangingPunct="1"/>
            <a:r>
              <a:rPr lang="en-US" sz="2400" smtClean="0"/>
              <a:t>Any ensemble of thunderstorms producing a contiguous precipitation area on the order of 100 km or more in horizontal scale in at least one direction</a:t>
            </a:r>
          </a:p>
          <a:p>
            <a:pPr lvl="2" eaLnBrk="1" hangingPunct="1"/>
            <a:r>
              <a:rPr lang="en-US" sz="2000" smtClean="0"/>
              <a:t>Scale at which the Coriolis acceleration becomes significant</a:t>
            </a: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Box 7"/>
          <p:cNvSpPr txBox="1">
            <a:spLocks noChangeArrowheads="1"/>
          </p:cNvSpPr>
          <p:nvPr/>
        </p:nvSpPr>
        <p:spPr bwMode="auto">
          <a:xfrm>
            <a:off x="5040313" y="6535738"/>
            <a:ext cx="40274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hlinkClick r:id="rId4"/>
              </a:rPr>
              <a:t>http://www.crh.noaa.gov/iwx/?n=suncldpics</a:t>
            </a:r>
            <a:r>
              <a:rPr lang="en-US" sz="1000"/>
              <a:t>, Photo courtesy Bob Hammitt</a:t>
            </a:r>
          </a:p>
        </p:txBody>
      </p:sp>
      <p:sp>
        <p:nvSpPr>
          <p:cNvPr id="5126" name="Rectangle 9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ATMS 316- MCSs and Hazards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381000" y="5584825"/>
            <a:ext cx="8382000" cy="11969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(a) Radar reflectivity factor (dBZ) at 1 km AGL and (b) a 3D perspective of the vortex lines emanating from the low-level mesocyclone center (Fig 10.6)</a:t>
            </a:r>
          </a:p>
        </p:txBody>
      </p:sp>
      <p:pic>
        <p:nvPicPr>
          <p:cNvPr id="26628" name="Picture 6" descr="fig10.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854075"/>
            <a:ext cx="8610600" cy="445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76200" y="120650"/>
            <a:ext cx="3054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3600"/>
              <a:t>Observations…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161795" name="Rectangle 6"/>
          <p:cNvSpPr>
            <a:spLocks noChangeArrowheads="1"/>
          </p:cNvSpPr>
          <p:nvPr/>
        </p:nvSpPr>
        <p:spPr bwMode="auto">
          <a:xfrm>
            <a:off x="304800" y="20574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Tornadogenesis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/>
              <a:t>Pre-existing vertical vorticity near the ground?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rgbClr val="FF0000"/>
                </a:solidFill>
              </a:rPr>
              <a:t>Yes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vorticity stretching near the ground*</a:t>
            </a:r>
          </a:p>
          <a:p>
            <a:pPr marL="2057400" lvl="4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downdraft not needed for tornadogenesis</a:t>
            </a:r>
          </a:p>
        </p:txBody>
      </p:sp>
      <p:pic>
        <p:nvPicPr>
          <p:cNvPr id="16179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7" name="Text Box 5"/>
          <p:cNvSpPr txBox="1">
            <a:spLocks noChangeArrowheads="1"/>
          </p:cNvSpPr>
          <p:nvPr/>
        </p:nvSpPr>
        <p:spPr bwMode="auto">
          <a:xfrm>
            <a:off x="5257800" y="5508625"/>
            <a:ext cx="3810000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*near-ground convergence </a:t>
            </a:r>
            <a:r>
              <a:rPr lang="en-US" dirty="0" smtClean="0"/>
              <a:t>alone </a:t>
            </a:r>
            <a:r>
              <a:rPr lang="en-US" dirty="0"/>
              <a:t>can amplify vertical </a:t>
            </a:r>
            <a:r>
              <a:rPr lang="en-US" dirty="0" err="1"/>
              <a:t>vorticity</a:t>
            </a:r>
            <a:r>
              <a:rPr lang="en-US" dirty="0"/>
              <a:t> to tornado intensity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176131" name="Rectangle 6"/>
          <p:cNvSpPr>
            <a:spLocks noChangeArrowheads="1"/>
          </p:cNvSpPr>
          <p:nvPr/>
        </p:nvSpPr>
        <p:spPr bwMode="auto">
          <a:xfrm>
            <a:off x="304800" y="20574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Tornadogenesis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/>
              <a:t>Nonmesocyclonic tornadoes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most commonly form along air mass boundaries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large horizontal wind shear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large vertical vorticity</a:t>
            </a:r>
          </a:p>
        </p:txBody>
      </p:sp>
      <p:pic>
        <p:nvPicPr>
          <p:cNvPr id="17613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457200" y="4648200"/>
            <a:ext cx="8382000" cy="15621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Horizontal cross-section through the leading edge of a simulated outflow boundary at z = 0.55 km showing the development of misocyclone circulations as a result of horizontal shear instability (Fig 10.9)</a:t>
            </a:r>
          </a:p>
        </p:txBody>
      </p:sp>
      <p:pic>
        <p:nvPicPr>
          <p:cNvPr id="29700" name="Picture 5" descr="fig10.9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838200"/>
            <a:ext cx="8534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pic>
        <p:nvPicPr>
          <p:cNvPr id="178180" name="Picture 5" descr="fig10.9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838200"/>
            <a:ext cx="44196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81" name="Rectangle 6"/>
          <p:cNvSpPr>
            <a:spLocks noChangeArrowheads="1"/>
          </p:cNvSpPr>
          <p:nvPr/>
        </p:nvSpPr>
        <p:spPr bwMode="auto">
          <a:xfrm>
            <a:off x="304800" y="20574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Tornadogenesis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/>
              <a:t>Nonmesocyclonic tornadoes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anomalously large vertical vorticity breaks down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discrete patches of vorticity</a:t>
            </a:r>
          </a:p>
          <a:p>
            <a:pPr marL="2057400" lvl="4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result of horizontal shear instability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165891" name="Text Box 4"/>
          <p:cNvSpPr txBox="1">
            <a:spLocks noChangeArrowheads="1"/>
          </p:cNvSpPr>
          <p:nvPr/>
        </p:nvSpPr>
        <p:spPr bwMode="auto">
          <a:xfrm>
            <a:off x="228600" y="5508625"/>
            <a:ext cx="8763000" cy="11969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(b) how a tornado can arise from convergence alone, in the absence of a downdraft, when preexisting vert. vort. is present at the ground (Fig 10.3b)</a:t>
            </a:r>
          </a:p>
        </p:txBody>
      </p:sp>
      <p:pic>
        <p:nvPicPr>
          <p:cNvPr id="16589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41463"/>
            <a:ext cx="5791200" cy="379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9488" y="1600200"/>
            <a:ext cx="4202112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0229" name="Rectangle 6"/>
          <p:cNvSpPr>
            <a:spLocks noChangeArrowheads="1"/>
          </p:cNvSpPr>
          <p:nvPr/>
        </p:nvSpPr>
        <p:spPr bwMode="auto">
          <a:xfrm>
            <a:off x="304800" y="20574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Tornadogenesis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/>
              <a:t>Nonmesocyclonic tornadoes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if DMC develops of passes over a discrete patch of vorticity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stretching can amplify the vortex to tornado strength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5105400" y="1676400"/>
            <a:ext cx="3962400" cy="11969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Landspouts near Lazbuddie, TX on 4 June 1995 (Fig 10.10)</a:t>
            </a:r>
          </a:p>
        </p:txBody>
      </p:sp>
      <p:pic>
        <p:nvPicPr>
          <p:cNvPr id="30724" name="Picture 6" descr="fig10.10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82738"/>
            <a:ext cx="48006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517525" y="5197475"/>
            <a:ext cx="83216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landspouts and waterspouts form most commonly in environments characterized by </a:t>
            </a:r>
            <a:r>
              <a:rPr lang="en-US" i="1"/>
              <a:t>weak</a:t>
            </a:r>
            <a:r>
              <a:rPr lang="en-US"/>
              <a:t> vertical wind shear (vws)</a:t>
            </a:r>
          </a:p>
          <a:p>
            <a:r>
              <a:rPr lang="en-US"/>
              <a:t>	weak vws maximizes duration that overlying updrafts can remain over misocyclones and intensify them via stretching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182275" name="Rectangle 6"/>
          <p:cNvSpPr>
            <a:spLocks noChangeArrowheads="1"/>
          </p:cNvSpPr>
          <p:nvPr/>
        </p:nvSpPr>
        <p:spPr bwMode="auto">
          <a:xfrm>
            <a:off x="304800" y="20574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Tornadogenesis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/>
              <a:t>Preexisting vertical vorticity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waterspouts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land breezes located offshore in late AM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landspouts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outflow boundary, colliding bdry, mesoscale eddy</a:t>
            </a:r>
          </a:p>
        </p:txBody>
      </p:sp>
      <p:pic>
        <p:nvPicPr>
          <p:cNvPr id="18227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5" descr="fig10.1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47813"/>
            <a:ext cx="6477000" cy="509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6629400" y="1524000"/>
            <a:ext cx="2362200" cy="30226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Schematic presentation of the lifecycle stages of landspouts, looking northwest (Fig 10.11)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5029200" y="1828800"/>
            <a:ext cx="3962400" cy="19272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Radar reflectivity (dBZ) from the St. Louis, MO radar showing a mesoscale convective system [MCS] (Fig 9.1)</a:t>
            </a:r>
          </a:p>
        </p:txBody>
      </p:sp>
      <p:pic>
        <p:nvPicPr>
          <p:cNvPr id="6148" name="Picture 6" descr="fig9.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" y="685800"/>
            <a:ext cx="465931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5" descr="fig10.1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889375"/>
            <a:ext cx="3581400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184325" name="Rectangle 6"/>
          <p:cNvSpPr>
            <a:spLocks noChangeArrowheads="1"/>
          </p:cNvSpPr>
          <p:nvPr/>
        </p:nvSpPr>
        <p:spPr bwMode="auto">
          <a:xfrm>
            <a:off x="304800" y="1524000"/>
            <a:ext cx="6019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Tornadogenesis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/>
              <a:t>vortex developing stage (i)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horizontal shear instability </a:t>
            </a:r>
            <a:r>
              <a:rPr lang="en-US" sz="2800">
                <a:sym typeface="Wingdings" pitchFamily="2" charset="2"/>
              </a:rPr>
              <a:t> regular spaced vortices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release of instability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lobe and cleft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HCR intersections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sfc roughness variations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naturally occuring temperature variations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5" descr="fig10.1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547813"/>
            <a:ext cx="3581400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7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186372" name="Rectangle 6"/>
          <p:cNvSpPr>
            <a:spLocks noChangeArrowheads="1"/>
          </p:cNvSpPr>
          <p:nvPr/>
        </p:nvSpPr>
        <p:spPr bwMode="auto">
          <a:xfrm>
            <a:off x="304800" y="1524000"/>
            <a:ext cx="4953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Tornadogenesis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/>
              <a:t>misocyclone interaction &amp; merger stage (ii)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discrete vert. vort. patches induces by horiz. shear instability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vortex interactions increase spacing between misocyclones and their circulation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5" descr="fig10.1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547813"/>
            <a:ext cx="3048000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1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188420" name="Rectangle 6"/>
          <p:cNvSpPr>
            <a:spLocks noChangeArrowheads="1"/>
          </p:cNvSpPr>
          <p:nvPr/>
        </p:nvSpPr>
        <p:spPr bwMode="auto">
          <a:xfrm>
            <a:off x="304800" y="1524000"/>
            <a:ext cx="5791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Tornadogenesis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/>
              <a:t>early mature stage (iii)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vert. vort. is redistributed from BL to storm midlevels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stretching intensifies misocyclones to tornado intensity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deep convection induces subcloud convergence and vortex stretching through BL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194563" name="Text Box 4"/>
          <p:cNvSpPr txBox="1">
            <a:spLocks noChangeArrowheads="1"/>
          </p:cNvSpPr>
          <p:nvPr/>
        </p:nvSpPr>
        <p:spPr bwMode="auto">
          <a:xfrm>
            <a:off x="5105400" y="1676400"/>
            <a:ext cx="3962400" cy="11969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Landspouts near Lazbuddie, TX on 4 June 1995 (Fig 10.10)</a:t>
            </a:r>
          </a:p>
        </p:txBody>
      </p:sp>
      <p:pic>
        <p:nvPicPr>
          <p:cNvPr id="194564" name="Picture 6" descr="fig10.10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82738"/>
            <a:ext cx="48006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65" name="Text Box 5"/>
          <p:cNvSpPr txBox="1">
            <a:spLocks noChangeArrowheads="1"/>
          </p:cNvSpPr>
          <p:nvPr/>
        </p:nvSpPr>
        <p:spPr bwMode="auto">
          <a:xfrm>
            <a:off x="517525" y="5197475"/>
            <a:ext cx="8321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multiple land spouts are often observed during early mature stage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5" descr="fig10.1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547813"/>
            <a:ext cx="3581400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46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190468" name="Rectangle 6"/>
          <p:cNvSpPr>
            <a:spLocks noChangeArrowheads="1"/>
          </p:cNvSpPr>
          <p:nvPr/>
        </p:nvSpPr>
        <p:spPr bwMode="auto">
          <a:xfrm>
            <a:off x="304800" y="1524000"/>
            <a:ext cx="4953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Tornadogenesis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/>
              <a:t>late mature stage (iv)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most intense phase 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occurs at same time as precip-induced cold pools develop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cold air increases low-level convergence, significantly increasing vortex stretching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5" descr="fig10.1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547813"/>
            <a:ext cx="3581400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251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192516" name="Rectangle 6"/>
          <p:cNvSpPr>
            <a:spLocks noChangeArrowheads="1"/>
          </p:cNvSpPr>
          <p:nvPr/>
        </p:nvSpPr>
        <p:spPr bwMode="auto">
          <a:xfrm>
            <a:off x="304800" y="1524000"/>
            <a:ext cx="4953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Tornadogenesis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/>
              <a:t>dissipation stage (v)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downdrafts and negatively buoyant air surround the landspout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tornado may become sharply tilted if lower portion is advected by advancing gust front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196611" name="Rectangle 6"/>
          <p:cNvSpPr>
            <a:spLocks noChangeArrowheads="1"/>
          </p:cNvSpPr>
          <p:nvPr/>
        </p:nvSpPr>
        <p:spPr bwMode="auto">
          <a:xfrm>
            <a:off x="304800" y="20574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Tornadogenesis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/>
              <a:t>Nonmesocyclonic tornadoes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can also form within squall lines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mesovortices (meso-</a:t>
            </a:r>
            <a:r>
              <a:rPr lang="en-US" sz="2800">
                <a:cs typeface="Times New Roman" pitchFamily="18" charset="0"/>
              </a:rPr>
              <a:t>γ</a:t>
            </a:r>
            <a:r>
              <a:rPr lang="en-US" sz="2800"/>
              <a:t>-scale vortices)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rarely form EF2 – EF5 tornadoes</a:t>
            </a:r>
          </a:p>
        </p:txBody>
      </p:sp>
      <p:pic>
        <p:nvPicPr>
          <p:cNvPr id="1966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6613" name="Text Box 5"/>
          <p:cNvSpPr txBox="1">
            <a:spLocks noChangeArrowheads="1"/>
          </p:cNvSpPr>
          <p:nvPr/>
        </p:nvSpPr>
        <p:spPr bwMode="auto">
          <a:xfrm>
            <a:off x="5562600" y="5486400"/>
            <a:ext cx="33686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*downdrafts may be key to tornado formation in squall lines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5029200" y="1828800"/>
            <a:ext cx="3962400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Photograph of a </a:t>
            </a:r>
            <a:r>
              <a:rPr lang="en-US" b="1" u="sng"/>
              <a:t>gustnado</a:t>
            </a:r>
            <a:r>
              <a:rPr lang="en-US"/>
              <a:t> (Fig 10.12)</a:t>
            </a:r>
          </a:p>
        </p:txBody>
      </p:sp>
      <p:pic>
        <p:nvPicPr>
          <p:cNvPr id="32772" name="Picture 6" descr="fig10.1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828800"/>
            <a:ext cx="38227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365125" y="4800600"/>
            <a:ext cx="8474075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shallow and transient vortices that occur along T-storm gust fronts</a:t>
            </a:r>
          </a:p>
          <a:p>
            <a:pPr lvl="1">
              <a:buFontTx/>
              <a:buChar char="•"/>
            </a:pPr>
            <a:r>
              <a:rPr lang="en-US"/>
              <a:t>rarely responsible for significant damage</a:t>
            </a:r>
          </a:p>
          <a:p>
            <a:pPr lvl="1">
              <a:buFontTx/>
              <a:buChar char="•"/>
            </a:pPr>
            <a:r>
              <a:rPr lang="en-US"/>
              <a:t>weak due to gust front racing ahead of overlying deep updraft (limit vortex stretching)</a:t>
            </a:r>
          </a:p>
          <a:p>
            <a:pPr lvl="1">
              <a:buFontTx/>
              <a:buChar char="•"/>
            </a:pPr>
            <a:r>
              <a:rPr lang="en-US"/>
              <a:t>rarely connect to the base of a deep convective cloud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198659" name="Rectangle 6"/>
          <p:cNvSpPr>
            <a:spLocks noChangeArrowheads="1"/>
          </p:cNvSpPr>
          <p:nvPr/>
        </p:nvSpPr>
        <p:spPr bwMode="auto">
          <a:xfrm>
            <a:off x="304800" y="20574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Forecasting and nowcasting tornadoes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/>
              <a:t>most strong and virtually all violent tornadoes </a:t>
            </a:r>
            <a:r>
              <a:rPr lang="en-US" sz="2800">
                <a:sym typeface="Wingdings" pitchFamily="2" charset="2"/>
              </a:rPr>
              <a:t> supercells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25% of all radar-detected mesocyclones are associated with tornadoes (as few as 5-10%)</a:t>
            </a:r>
          </a:p>
        </p:txBody>
      </p:sp>
      <p:pic>
        <p:nvPicPr>
          <p:cNvPr id="19866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662" name="Text Box 6"/>
          <p:cNvSpPr txBox="1">
            <a:spLocks noChangeArrowheads="1"/>
          </p:cNvSpPr>
          <p:nvPr/>
        </p:nvSpPr>
        <p:spPr bwMode="auto">
          <a:xfrm>
            <a:off x="5699125" y="5067300"/>
            <a:ext cx="3292475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radars cannot resolve tornadic circulations, only parent circulations (mesocyclones)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200707" name="Rectangle 6"/>
          <p:cNvSpPr>
            <a:spLocks noChangeArrowheads="1"/>
          </p:cNvSpPr>
          <p:nvPr/>
        </p:nvSpPr>
        <p:spPr bwMode="auto">
          <a:xfrm>
            <a:off x="304800" y="20574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Forecasting and nowcasting tornadoes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/>
              <a:t>tornadoes occur over a broad range of midlevel mesocyclone intensities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/>
              <a:t>promising parameters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BL relative humidity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0-1 km vertical wind shear</a:t>
            </a:r>
          </a:p>
        </p:txBody>
      </p:sp>
      <p:pic>
        <p:nvPicPr>
          <p:cNvPr id="20070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ChangeArrowheads="1"/>
          </p:cNvSpPr>
          <p:nvPr/>
        </p:nvSpPr>
        <p:spPr bwMode="auto">
          <a:xfrm>
            <a:off x="304800" y="2057400"/>
            <a:ext cx="3200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7171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7172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2057400"/>
            <a:ext cx="5334000" cy="4572000"/>
          </a:xfrm>
        </p:spPr>
        <p:txBody>
          <a:bodyPr/>
          <a:lstStyle/>
          <a:p>
            <a:pPr eaLnBrk="1" hangingPunct="1"/>
            <a:r>
              <a:rPr lang="en-US" sz="2800" smtClean="0"/>
              <a:t>MCS formation</a:t>
            </a:r>
          </a:p>
          <a:p>
            <a:pPr lvl="1" eaLnBrk="1" hangingPunct="1"/>
            <a:r>
              <a:rPr lang="en-US" sz="2400" smtClean="0"/>
              <a:t>Upscale growth (Type 2)</a:t>
            </a:r>
          </a:p>
          <a:p>
            <a:pPr lvl="2" eaLnBrk="1" hangingPunct="1"/>
            <a:r>
              <a:rPr lang="en-US" sz="2000" smtClean="0"/>
              <a:t>Outflows originating from isolated convection merge into a single cold pool capable of initiating new cells</a:t>
            </a:r>
          </a:p>
          <a:p>
            <a:pPr lvl="1" eaLnBrk="1" hangingPunct="1"/>
            <a:r>
              <a:rPr lang="en-US" sz="2400" smtClean="0"/>
              <a:t>Immediate development (Type 1)</a:t>
            </a:r>
          </a:p>
          <a:p>
            <a:pPr lvl="2" eaLnBrk="1" hangingPunct="1"/>
            <a:r>
              <a:rPr lang="en-US" sz="2000" smtClean="0"/>
              <a:t>Large-scale convection initiation, a result of widespread, strong forcing in a weakly capped environment or as a result of strong isentropic upglide over a synoptic-scale front</a:t>
            </a:r>
          </a:p>
        </p:txBody>
      </p:sp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TextBox 7"/>
          <p:cNvSpPr txBox="1">
            <a:spLocks noChangeArrowheads="1"/>
          </p:cNvSpPr>
          <p:nvPr/>
        </p:nvSpPr>
        <p:spPr bwMode="auto">
          <a:xfrm>
            <a:off x="5040313" y="6535738"/>
            <a:ext cx="40274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hlinkClick r:id="rId4"/>
              </a:rPr>
              <a:t>http://www.crh.noaa.gov/iwx/?n=suncldpics</a:t>
            </a:r>
            <a:r>
              <a:rPr lang="en-US" sz="1000"/>
              <a:t>, Photo courtesy Bob Hammitt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5" descr="fig10.1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524000"/>
            <a:ext cx="5105400" cy="370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5105400" y="1828800"/>
            <a:ext cx="3962400" cy="19272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Observations of tornadic versus nontornadic supercells as a function of low-level shear and mean BL RH of the environment (Fig 10.13)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36525" y="5248275"/>
            <a:ext cx="88550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</a:pPr>
            <a:r>
              <a:rPr lang="en-US" sz="2800"/>
              <a:t>high </a:t>
            </a:r>
            <a:r>
              <a:rPr lang="en-US" sz="2800">
                <a:sym typeface="Wingdings" pitchFamily="2" charset="2"/>
              </a:rPr>
              <a:t>BL relative humidity and strong 0-1 km vertical wind shear  most favorable for tornadic supercells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202755" name="Rectangle 6"/>
          <p:cNvSpPr>
            <a:spLocks noChangeArrowheads="1"/>
          </p:cNvSpPr>
          <p:nvPr/>
        </p:nvSpPr>
        <p:spPr bwMode="auto">
          <a:xfrm>
            <a:off x="304800" y="20574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Forecasting and nowcasting tornadoes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/>
              <a:t>strong cold pools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/>
              <a:t>excessive negative buoyancy</a:t>
            </a:r>
          </a:p>
          <a:p>
            <a:pPr marL="742950" lvl="1" indent="-285750">
              <a:spcBef>
                <a:spcPct val="20000"/>
              </a:spcBef>
            </a:pPr>
            <a:r>
              <a:rPr lang="en-US" sz="2800">
                <a:sym typeface="Wingdings" pitchFamily="2" charset="2"/>
              </a:rPr>
              <a:t>detrimental to tornadogenesis</a:t>
            </a:r>
          </a:p>
        </p:txBody>
      </p:sp>
      <p:pic>
        <p:nvPicPr>
          <p:cNvPr id="202757" name="Picture 6" descr="fig10.14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447800"/>
            <a:ext cx="4030663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2758" name="Text Box 6"/>
          <p:cNvSpPr txBox="1">
            <a:spLocks noChangeArrowheads="1"/>
          </p:cNvSpPr>
          <p:nvPr/>
        </p:nvSpPr>
        <p:spPr bwMode="auto">
          <a:xfrm>
            <a:off x="212725" y="5797550"/>
            <a:ext cx="8778875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large BL relative humidity (low cloud base) can limit the production of exceptionally cold outflow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381000" y="5508625"/>
            <a:ext cx="8534400" cy="11969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Surface density potential temperature perturbations measured by mobile mesonets within the hook-echo and RFD regions of supercells (Fig 10.14)</a:t>
            </a:r>
          </a:p>
        </p:txBody>
      </p:sp>
      <p:pic>
        <p:nvPicPr>
          <p:cNvPr id="34820" name="Picture 6" descr="fig10.14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81000"/>
            <a:ext cx="7162800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204803" name="Rectangle 6"/>
          <p:cNvSpPr>
            <a:spLocks noChangeArrowheads="1"/>
          </p:cNvSpPr>
          <p:nvPr/>
        </p:nvSpPr>
        <p:spPr bwMode="auto">
          <a:xfrm>
            <a:off x="304800" y="20574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Forecasting and nowcasting tornadoes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/>
              <a:t>supercell and tornado outbreaks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large-scale (meso-</a:t>
            </a:r>
            <a:r>
              <a:rPr lang="en-US" sz="2800">
                <a:cs typeface="Times New Roman" pitchFamily="18" charset="0"/>
                <a:sym typeface="Wingdings" pitchFamily="2" charset="2"/>
              </a:rPr>
              <a:t>α</a:t>
            </a:r>
            <a:r>
              <a:rPr lang="en-US" sz="2800">
                <a:sym typeface="Wingdings" pitchFamily="2" charset="2"/>
              </a:rPr>
              <a:t> scale) favorable BL RH and low-level wind shear {‘high risk’ days at SPC}</a:t>
            </a:r>
          </a:p>
        </p:txBody>
      </p:sp>
      <p:pic>
        <p:nvPicPr>
          <p:cNvPr id="20480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206851" name="Rectangle 6"/>
          <p:cNvSpPr>
            <a:spLocks noChangeArrowheads="1"/>
          </p:cNvSpPr>
          <p:nvPr/>
        </p:nvSpPr>
        <p:spPr bwMode="auto">
          <a:xfrm>
            <a:off x="304800" y="20574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Forecasting and nowcasting tornadoes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/>
              <a:t>more commonly, tornadoes occur as ‘mesoscale accidents’ {a strong random element to their formation}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enhancements of BL RH and/or low-lvl wind shear not detectable by the observation network</a:t>
            </a:r>
          </a:p>
        </p:txBody>
      </p:sp>
      <p:pic>
        <p:nvPicPr>
          <p:cNvPr id="20685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381000" y="5867400"/>
            <a:ext cx="8458200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(a) Visible satellite image and (b) echo centroid tracks for five 1 h periods on 2 June 1995 (Fig 10.15)</a:t>
            </a:r>
          </a:p>
        </p:txBody>
      </p:sp>
      <p:pic>
        <p:nvPicPr>
          <p:cNvPr id="35844" name="Picture 5" descr="fig10.15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752600"/>
            <a:ext cx="8610600" cy="385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208899" name="Rectangle 6"/>
          <p:cNvSpPr>
            <a:spLocks noChangeArrowheads="1"/>
          </p:cNvSpPr>
          <p:nvPr/>
        </p:nvSpPr>
        <p:spPr bwMode="auto">
          <a:xfrm>
            <a:off x="0" y="2057400"/>
            <a:ext cx="6019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Forecasting and nowcasting tornadoes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/>
              <a:t>enhancements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often associated with outflow boundaries, warm fronts, inland sea breezes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augment low-level wind shear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convergence and attendant deepening of low-level moist layer</a:t>
            </a:r>
          </a:p>
        </p:txBody>
      </p:sp>
      <p:pic>
        <p:nvPicPr>
          <p:cNvPr id="2089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481138"/>
            <a:ext cx="32004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210947" name="Rectangle 6"/>
          <p:cNvSpPr>
            <a:spLocks noChangeArrowheads="1"/>
          </p:cNvSpPr>
          <p:nvPr/>
        </p:nvSpPr>
        <p:spPr bwMode="auto">
          <a:xfrm>
            <a:off x="0" y="2057400"/>
            <a:ext cx="60198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Forecasting and nowcasting tornadoes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/>
              <a:t>not all storm-boundary interactions are favorable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/>
              <a:t>also, no shortage of examples of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no tornadoes forming in favorable environments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/>
              <a:t>tornadoes forming in marginal environments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000">
                <a:sym typeface="Wingdings" pitchFamily="2" charset="2"/>
              </a:rPr>
              <a:t>what nonlinear impact did small-scale environmental variability have?</a:t>
            </a:r>
          </a:p>
        </p:txBody>
      </p:sp>
      <p:pic>
        <p:nvPicPr>
          <p:cNvPr id="2109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481138"/>
            <a:ext cx="32004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212995" name="Rectangle 6"/>
          <p:cNvSpPr>
            <a:spLocks noChangeArrowheads="1"/>
          </p:cNvSpPr>
          <p:nvPr/>
        </p:nvSpPr>
        <p:spPr bwMode="auto">
          <a:xfrm>
            <a:off x="304800" y="20574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Forecasting and nowcasting tornadoes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/>
              <a:t>nonmesocyclonic tornado prediction – even more </a:t>
            </a:r>
            <a:r>
              <a:rPr lang="en-US" sz="2800" u="sng"/>
              <a:t>difficult</a:t>
            </a:r>
            <a:r>
              <a:rPr lang="en-US" sz="2800"/>
              <a:t>!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non-supercellular convection is much more common*</a:t>
            </a:r>
          </a:p>
        </p:txBody>
      </p:sp>
      <p:pic>
        <p:nvPicPr>
          <p:cNvPr id="21299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2998" name="Text Box 6"/>
          <p:cNvSpPr txBox="1">
            <a:spLocks noChangeArrowheads="1"/>
          </p:cNvSpPr>
          <p:nvPr/>
        </p:nvSpPr>
        <p:spPr bwMode="auto">
          <a:xfrm>
            <a:off x="5486400" y="5105400"/>
            <a:ext cx="35052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>
                <a:sym typeface="Wingdings" pitchFamily="2" charset="2"/>
              </a:rPr>
              <a:t>*a much smaller fraction of non-supercells produces tornadoes compared with supercells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304800" y="5219700"/>
            <a:ext cx="8686800" cy="15621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(a) Cumulative probability distribution of CAPE in squall lines that contain tornadoes and those that do not, (b) box-and-whisker plots of the magnitude of the 0-1 km and 0-3 km vertical wind shear vectors in tornadic environments (Fig 10.16)</a:t>
            </a:r>
          </a:p>
        </p:txBody>
      </p:sp>
      <p:pic>
        <p:nvPicPr>
          <p:cNvPr id="36868" name="Picture 6" descr="fig10.1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52400"/>
            <a:ext cx="4000500" cy="493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4038600" y="15240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Forecasting and nowcasting tornadoes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/>
              <a:t>nonmesocyclonic tornado prediction – </a:t>
            </a:r>
            <a:r>
              <a:rPr lang="en-US" sz="2800" u="sng"/>
              <a:t>squall lines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CAPE and shear tend to be larger in environments of tornado-producing squll lines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8195" name="Text Box 4"/>
          <p:cNvSpPr txBox="1">
            <a:spLocks noChangeArrowheads="1"/>
          </p:cNvSpPr>
          <p:nvPr/>
        </p:nvSpPr>
        <p:spPr bwMode="auto">
          <a:xfrm>
            <a:off x="5029200" y="1828800"/>
            <a:ext cx="3962400" cy="30226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Schematic illustrating why the upscale growth of convection is accelerated in environments in which the deep-layer shear has a large component parallel to the convection-initiating boundary [cold front in this case] (Fig 9.2)</a:t>
            </a:r>
          </a:p>
        </p:txBody>
      </p:sp>
      <p:pic>
        <p:nvPicPr>
          <p:cNvPr id="8196" name="Picture 5" descr="fig9.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76400"/>
            <a:ext cx="3524250" cy="30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37891" name="Text Box 4"/>
          <p:cNvSpPr txBox="1">
            <a:spLocks noChangeArrowheads="1"/>
          </p:cNvSpPr>
          <p:nvPr/>
        </p:nvSpPr>
        <p:spPr bwMode="auto">
          <a:xfrm>
            <a:off x="304800" y="5873750"/>
            <a:ext cx="8610600" cy="8318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Fujita’s photogrammetric analysis of wind velocities in the Sayler Park, OH, tornado of 3 April 1974 (Fig 10.17)</a:t>
            </a:r>
          </a:p>
        </p:txBody>
      </p:sp>
      <p:pic>
        <p:nvPicPr>
          <p:cNvPr id="37892" name="Picture 5" descr="fig10.17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28600"/>
            <a:ext cx="75438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217091" name="Rectangle 6"/>
          <p:cNvSpPr>
            <a:spLocks noChangeArrowheads="1"/>
          </p:cNvSpPr>
          <p:nvPr/>
        </p:nvSpPr>
        <p:spPr bwMode="auto">
          <a:xfrm>
            <a:off x="304800" y="20574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 structure and dynamics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Flow regions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Outer region (I)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Core (II)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Corner (III)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BL flow (IV)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Rotating updraft (V)</a:t>
            </a:r>
          </a:p>
        </p:txBody>
      </p:sp>
      <p:pic>
        <p:nvPicPr>
          <p:cNvPr id="21709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457200" y="6086475"/>
            <a:ext cx="6172200" cy="4667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The five regions of a tornado vortex (Fig 10.19)</a:t>
            </a:r>
          </a:p>
        </p:txBody>
      </p:sp>
      <p:pic>
        <p:nvPicPr>
          <p:cNvPr id="39940" name="Picture 5" descr="fig10.19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905000"/>
            <a:ext cx="55626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219139" name="Rectangle 6"/>
          <p:cNvSpPr>
            <a:spLocks noChangeArrowheads="1"/>
          </p:cNvSpPr>
          <p:nvPr/>
        </p:nvSpPr>
        <p:spPr bwMode="auto">
          <a:xfrm>
            <a:off x="304800" y="20574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 structure and dynamics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Flow regions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Outer region (I)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inward spiraling air ~conserves angular momentum (spins faster as it approaches tornado axis)</a:t>
            </a:r>
          </a:p>
        </p:txBody>
      </p:sp>
      <p:pic>
        <p:nvPicPr>
          <p:cNvPr id="219141" name="Picture 5" descr="fig10.19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752600"/>
            <a:ext cx="3733800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221187" name="Rectangle 6"/>
          <p:cNvSpPr>
            <a:spLocks noChangeArrowheads="1"/>
          </p:cNvSpPr>
          <p:nvPr/>
        </p:nvSpPr>
        <p:spPr bwMode="auto">
          <a:xfrm>
            <a:off x="304800" y="20574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 structure and dynamics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Flow regions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Core (II)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air parcels are in ~cyclostrophic balance, above BL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~zero entrainment</a:t>
            </a:r>
          </a:p>
        </p:txBody>
      </p:sp>
      <p:pic>
        <p:nvPicPr>
          <p:cNvPr id="221189" name="Picture 5" descr="fig10.19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752600"/>
            <a:ext cx="3733800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223235" name="Rectangle 6"/>
          <p:cNvSpPr>
            <a:spLocks noChangeArrowheads="1"/>
          </p:cNvSpPr>
          <p:nvPr/>
        </p:nvSpPr>
        <p:spPr bwMode="auto">
          <a:xfrm>
            <a:off x="304800" y="20574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 structure and dynamics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Flow regions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Corner (III)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flow turns upward from a primarily horizontal to a primarily vertical direction (“turns the corner”)</a:t>
            </a:r>
          </a:p>
        </p:txBody>
      </p:sp>
      <p:pic>
        <p:nvPicPr>
          <p:cNvPr id="223237" name="Picture 5" descr="fig10.19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752600"/>
            <a:ext cx="3733800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225283" name="Rectangle 6"/>
          <p:cNvSpPr>
            <a:spLocks noChangeArrowheads="1"/>
          </p:cNvSpPr>
          <p:nvPr/>
        </p:nvSpPr>
        <p:spPr bwMode="auto">
          <a:xfrm>
            <a:off x="304800" y="20574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 structure and dynamics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Flow regions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BL flow (IV)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turbulent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radial inflow + convergence of ang. momentum  intense wind speeds*</a:t>
            </a:r>
          </a:p>
        </p:txBody>
      </p:sp>
      <p:sp>
        <p:nvSpPr>
          <p:cNvPr id="225285" name="Text Box 5"/>
          <p:cNvSpPr txBox="1">
            <a:spLocks noChangeArrowheads="1"/>
          </p:cNvSpPr>
          <p:nvPr/>
        </p:nvSpPr>
        <p:spPr bwMode="auto">
          <a:xfrm>
            <a:off x="5927725" y="5807075"/>
            <a:ext cx="30638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*presence of friction can intensify the vortex</a:t>
            </a:r>
          </a:p>
        </p:txBody>
      </p:sp>
      <p:pic>
        <p:nvPicPr>
          <p:cNvPr id="225286" name="Picture 5" descr="fig10.19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752600"/>
            <a:ext cx="3733800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227331" name="Rectangle 6"/>
          <p:cNvSpPr>
            <a:spLocks noChangeArrowheads="1"/>
          </p:cNvSpPr>
          <p:nvPr/>
        </p:nvSpPr>
        <p:spPr bwMode="auto">
          <a:xfrm>
            <a:off x="304800" y="20574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 structure and dynamics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Flow regions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Rotating updraft (V)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larger-scale, parent updraft situated above the tornado</a:t>
            </a:r>
          </a:p>
        </p:txBody>
      </p:sp>
      <p:pic>
        <p:nvPicPr>
          <p:cNvPr id="227333" name="Picture 5" descr="fig10.19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752600"/>
            <a:ext cx="3733800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229379" name="Rectangle 6"/>
          <p:cNvSpPr>
            <a:spLocks noChangeArrowheads="1"/>
          </p:cNvSpPr>
          <p:nvPr/>
        </p:nvSpPr>
        <p:spPr bwMode="auto">
          <a:xfrm>
            <a:off x="304800" y="20574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 structure and dynamics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weak tornado ( v</a:t>
            </a:r>
            <a:r>
              <a:rPr lang="en-US" sz="2800" baseline="-25000">
                <a:sym typeface="Wingdings" pitchFamily="2" charset="2"/>
              </a:rPr>
              <a:t>max</a:t>
            </a:r>
            <a:r>
              <a:rPr lang="en-US" sz="2800">
                <a:sym typeface="Wingdings" pitchFamily="2" charset="2"/>
              </a:rPr>
              <a:t> ~ 25 m s</a:t>
            </a:r>
            <a:r>
              <a:rPr lang="en-US" sz="2800" baseline="30000">
                <a:sym typeface="Wingdings" pitchFamily="2" charset="2"/>
              </a:rPr>
              <a:t>-1</a:t>
            </a:r>
            <a:r>
              <a:rPr lang="en-US" sz="2800">
                <a:sym typeface="Wingdings" pitchFamily="2" charset="2"/>
              </a:rPr>
              <a:t>)*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min pressure ~ 6 mb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short funnel cloud visible aloft (60 m)</a:t>
            </a:r>
          </a:p>
        </p:txBody>
      </p:sp>
      <p:pic>
        <p:nvPicPr>
          <p:cNvPr id="22938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9381" name="Text Box 5"/>
          <p:cNvSpPr txBox="1">
            <a:spLocks noChangeArrowheads="1"/>
          </p:cNvSpPr>
          <p:nvPr/>
        </p:nvSpPr>
        <p:spPr bwMode="auto">
          <a:xfrm>
            <a:off x="381000" y="6172200"/>
            <a:ext cx="737076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*obtained using a simplified vortex model; Rankine vortex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231427" name="Rectangle 6"/>
          <p:cNvSpPr>
            <a:spLocks noChangeArrowheads="1"/>
          </p:cNvSpPr>
          <p:nvPr/>
        </p:nvSpPr>
        <p:spPr bwMode="auto">
          <a:xfrm>
            <a:off x="304800" y="20574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 structure and dynamics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violent tornado ( v</a:t>
            </a:r>
            <a:r>
              <a:rPr lang="en-US" sz="2800" baseline="-25000">
                <a:sym typeface="Wingdings" pitchFamily="2" charset="2"/>
              </a:rPr>
              <a:t>max</a:t>
            </a:r>
            <a:r>
              <a:rPr lang="en-US" sz="2800">
                <a:sym typeface="Wingdings" pitchFamily="2" charset="2"/>
              </a:rPr>
              <a:t> ~ 100 m s</a:t>
            </a:r>
            <a:r>
              <a:rPr lang="en-US" sz="2800" baseline="30000">
                <a:sym typeface="Wingdings" pitchFamily="2" charset="2"/>
              </a:rPr>
              <a:t>-1</a:t>
            </a:r>
            <a:r>
              <a:rPr lang="en-US" sz="2800">
                <a:sym typeface="Wingdings" pitchFamily="2" charset="2"/>
              </a:rPr>
              <a:t>)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min pressure ~ 100 mb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long funnel cloud visible aloft (~1000 m)</a:t>
            </a:r>
          </a:p>
        </p:txBody>
      </p:sp>
      <p:pic>
        <p:nvPicPr>
          <p:cNvPr id="2314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ChangeArrowheads="1"/>
          </p:cNvSpPr>
          <p:nvPr/>
        </p:nvSpPr>
        <p:spPr bwMode="auto">
          <a:xfrm>
            <a:off x="304800" y="2057400"/>
            <a:ext cx="3200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9219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9220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2057400"/>
            <a:ext cx="5334000" cy="4572000"/>
          </a:xfrm>
        </p:spPr>
        <p:txBody>
          <a:bodyPr/>
          <a:lstStyle/>
          <a:p>
            <a:pPr eaLnBrk="1" hangingPunct="1"/>
            <a:r>
              <a:rPr lang="en-US" sz="2800" smtClean="0"/>
              <a:t>MCS formation</a:t>
            </a:r>
          </a:p>
          <a:p>
            <a:pPr lvl="1" eaLnBrk="1" hangingPunct="1"/>
            <a:r>
              <a:rPr lang="en-US" sz="2400" smtClean="0"/>
              <a:t>MCS Type 1 and 2</a:t>
            </a:r>
          </a:p>
          <a:p>
            <a:pPr lvl="2" eaLnBrk="1" hangingPunct="1"/>
            <a:r>
              <a:rPr lang="en-US" sz="2000" smtClean="0"/>
              <a:t>Produce heavy rain</a:t>
            </a:r>
          </a:p>
          <a:p>
            <a:pPr lvl="1" eaLnBrk="1" hangingPunct="1"/>
            <a:r>
              <a:rPr lang="en-US" sz="2400" smtClean="0"/>
              <a:t>MCS Type 2</a:t>
            </a:r>
          </a:p>
          <a:p>
            <a:pPr lvl="2" eaLnBrk="1" hangingPunct="1"/>
            <a:r>
              <a:rPr lang="en-US" sz="2000" smtClean="0"/>
              <a:t>Most likely to produce severe weather given their greater potential coupling to the boundary layer</a:t>
            </a: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5040313" y="6535738"/>
            <a:ext cx="40274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hlinkClick r:id="rId4"/>
              </a:rPr>
              <a:t>http://www.crh.noaa.gov/iwx/?n=suncldpics</a:t>
            </a:r>
            <a:r>
              <a:rPr lang="en-US" sz="1000"/>
              <a:t>, Photo courtesy Bob Hammitt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235523" name="Rectangle 6"/>
          <p:cNvSpPr>
            <a:spLocks noChangeArrowheads="1"/>
          </p:cNvSpPr>
          <p:nvPr/>
        </p:nvSpPr>
        <p:spPr bwMode="auto">
          <a:xfrm>
            <a:off x="304800" y="20574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 structure and dynamics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Burgers-Rott vortex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Sullivan vortex</a:t>
            </a:r>
          </a:p>
        </p:txBody>
      </p:sp>
      <p:pic>
        <p:nvPicPr>
          <p:cNvPr id="2355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233475" name="Rectangle 6"/>
          <p:cNvSpPr>
            <a:spLocks noChangeArrowheads="1"/>
          </p:cNvSpPr>
          <p:nvPr/>
        </p:nvSpPr>
        <p:spPr bwMode="auto">
          <a:xfrm>
            <a:off x="304800" y="20574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 dirty="0"/>
              <a:t>Tornado structure and dynamics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 dirty="0">
                <a:sym typeface="Wingdings" pitchFamily="2" charset="2"/>
              </a:rPr>
              <a:t>Swirl ratio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endParaRPr lang="en-US" sz="2800" dirty="0" smtClean="0">
              <a:solidFill>
                <a:srgbClr val="FF0000"/>
              </a:solidFill>
              <a:sym typeface="Wingdings" pitchFamily="2" charset="2"/>
            </a:endParaRP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 dirty="0" err="1" smtClean="0">
                <a:solidFill>
                  <a:srgbClr val="FF0000"/>
                </a:solidFill>
                <a:sym typeface="Wingdings" pitchFamily="2" charset="2"/>
              </a:rPr>
              <a:t>Eq</a:t>
            </a:r>
            <a:r>
              <a:rPr lang="en-US" sz="2800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2800" dirty="0">
                <a:solidFill>
                  <a:srgbClr val="FF0000"/>
                </a:solidFill>
                <a:sym typeface="Wingdings" pitchFamily="2" charset="2"/>
              </a:rPr>
              <a:t>(10.14) here</a:t>
            </a:r>
          </a:p>
        </p:txBody>
      </p:sp>
      <p:pic>
        <p:nvPicPr>
          <p:cNvPr id="23347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3477" name="Text Box 5"/>
          <p:cNvSpPr txBox="1">
            <a:spLocks noChangeArrowheads="1"/>
          </p:cNvSpPr>
          <p:nvPr/>
        </p:nvSpPr>
        <p:spPr bwMode="auto">
          <a:xfrm>
            <a:off x="212725" y="5153025"/>
            <a:ext cx="87788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where </a:t>
            </a:r>
            <a:r>
              <a:rPr lang="en-US" i="1"/>
              <a:t>C</a:t>
            </a:r>
            <a:r>
              <a:rPr lang="en-US"/>
              <a:t> is the circulation about the central axis at a radius of </a:t>
            </a:r>
            <a:r>
              <a:rPr lang="en-US" i="1"/>
              <a:t>r</a:t>
            </a:r>
            <a:r>
              <a:rPr lang="en-US" i="1" baseline="-25000"/>
              <a:t>0</a:t>
            </a:r>
            <a:r>
              <a:rPr lang="en-US"/>
              <a:t>, </a:t>
            </a:r>
            <a:r>
              <a:rPr lang="en-US" i="1"/>
              <a:t>Q</a:t>
            </a:r>
            <a:r>
              <a:rPr lang="en-US"/>
              <a:t> is the rate of volume flow through the top of the tornado chamber, </a:t>
            </a:r>
            <a:r>
              <a:rPr lang="en-US" i="1"/>
              <a:t>v</a:t>
            </a:r>
            <a:r>
              <a:rPr lang="en-US" i="1" baseline="-25000"/>
              <a:t>0</a:t>
            </a:r>
            <a:r>
              <a:rPr lang="en-US"/>
              <a:t> is the tangential velocity at </a:t>
            </a:r>
            <a:r>
              <a:rPr lang="en-US" i="1"/>
              <a:t>r</a:t>
            </a:r>
            <a:r>
              <a:rPr lang="en-US" i="1" baseline="-25000"/>
              <a:t>0</a:t>
            </a:r>
            <a:r>
              <a:rPr lang="en-US"/>
              <a:t>, and </a:t>
            </a:r>
            <a:r>
              <a:rPr lang="en-US" i="1"/>
              <a:t>w</a:t>
            </a:r>
            <a:r>
              <a:rPr lang="en-US" i="1" baseline="-25000"/>
              <a:t>0</a:t>
            </a:r>
            <a:r>
              <a:rPr lang="en-US"/>
              <a:t> is the mean vertical velocity at the top of the chamber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943350"/>
            <a:ext cx="41433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237571" name="Rectangle 6"/>
          <p:cNvSpPr>
            <a:spLocks noChangeArrowheads="1"/>
          </p:cNvSpPr>
          <p:nvPr/>
        </p:nvSpPr>
        <p:spPr bwMode="auto">
          <a:xfrm>
            <a:off x="304800" y="20574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 structure and dynamics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very low swirl ratio (not shown)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flow is dominated by the updraft rather than by rotation</a:t>
            </a:r>
          </a:p>
        </p:txBody>
      </p:sp>
      <p:pic>
        <p:nvPicPr>
          <p:cNvPr id="23757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241667" name="Rectangle 6"/>
          <p:cNvSpPr>
            <a:spLocks noChangeArrowheads="1"/>
          </p:cNvSpPr>
          <p:nvPr/>
        </p:nvSpPr>
        <p:spPr bwMode="auto">
          <a:xfrm>
            <a:off x="304800" y="20574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 structure and dynamics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low swirl ratio (Figs. 10.18[a-c], 10.20b)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one-cell vortex – vortex contains an updraft throughout</a:t>
            </a:r>
          </a:p>
        </p:txBody>
      </p:sp>
      <p:pic>
        <p:nvPicPr>
          <p:cNvPr id="24166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243715" name="Rectangle 6"/>
          <p:cNvSpPr>
            <a:spLocks noChangeArrowheads="1"/>
          </p:cNvSpPr>
          <p:nvPr/>
        </p:nvSpPr>
        <p:spPr bwMode="auto">
          <a:xfrm>
            <a:off x="304800" y="20574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 structure and dynamics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high swirl ratio (Figs. 10.18[d-f], 10.20c, d)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two-celled vortex – a central downdraft forms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surrounded by updraft</a:t>
            </a:r>
          </a:p>
        </p:txBody>
      </p:sp>
      <p:pic>
        <p:nvPicPr>
          <p:cNvPr id="2437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5638800" y="1828800"/>
            <a:ext cx="3352800" cy="378618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(a)-(c) Vertical cross-sections of instantaneous radial (u), tangential (v), and vertical (w) velocities in a 3D numerical simulation of a tornado having a low swirl ratio, (d)-(f) for a tornado having a high swirl ratio (Fig 10.18)</a:t>
            </a:r>
          </a:p>
        </p:txBody>
      </p:sp>
      <p:pic>
        <p:nvPicPr>
          <p:cNvPr id="38916" name="Picture 6" descr="fig10.18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632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5029200" y="1828800"/>
            <a:ext cx="3962400" cy="120015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Types of vortices produced in a vortex chamber as swirl ratio increases (Fig 10.20)</a:t>
            </a:r>
          </a:p>
        </p:txBody>
      </p:sp>
      <p:pic>
        <p:nvPicPr>
          <p:cNvPr id="40964" name="Picture 6" descr="fig10.20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763" y="533400"/>
            <a:ext cx="42418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245763" name="Rectangle 6"/>
          <p:cNvSpPr>
            <a:spLocks noChangeArrowheads="1"/>
          </p:cNvSpPr>
          <p:nvPr/>
        </p:nvSpPr>
        <p:spPr bwMode="auto">
          <a:xfrm>
            <a:off x="304800" y="20574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 structure and dynamics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vortex breakdown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transition from a one-celled to a two-celled vortex</a:t>
            </a:r>
          </a:p>
          <a:p>
            <a:pPr marL="1600200" lvl="3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multiple vortices are formed</a:t>
            </a:r>
          </a:p>
        </p:txBody>
      </p:sp>
      <p:pic>
        <p:nvPicPr>
          <p:cNvPr id="24576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65" name="Text Box 5"/>
          <p:cNvSpPr txBox="1">
            <a:spLocks noChangeArrowheads="1"/>
          </p:cNvSpPr>
          <p:nvPr/>
        </p:nvSpPr>
        <p:spPr bwMode="auto">
          <a:xfrm>
            <a:off x="152400" y="5832475"/>
            <a:ext cx="8855075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most strong tornadoes are observed to evolve from one-celled to two-celled tornadoes and exhibit vortex breakdown and subvortices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5" descr="fig10.2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9563"/>
            <a:ext cx="5029200" cy="459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4953000" y="1828800"/>
            <a:ext cx="4038600" cy="26574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Horizontal cross-section at z = 50 m of vertical velocity (shading) and pressure perturbation (contours) in a 3D numerical simulation of a tornado having a high swirl ratio. (Fig 10.21)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5029200" y="1828800"/>
            <a:ext cx="3962400" cy="15700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Video frame of a multiple-vortex tornado near Mountain View, OK on 9 October 2001 (Fig 10.22)</a:t>
            </a:r>
          </a:p>
        </p:txBody>
      </p:sp>
      <p:pic>
        <p:nvPicPr>
          <p:cNvPr id="43012" name="Picture 6" descr="fig10.2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97038"/>
            <a:ext cx="4572000" cy="340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ChangeArrowheads="1"/>
          </p:cNvSpPr>
          <p:nvPr/>
        </p:nvSpPr>
        <p:spPr bwMode="auto">
          <a:xfrm>
            <a:off x="304800" y="2057400"/>
            <a:ext cx="3200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/>
          </a:p>
        </p:txBody>
      </p:sp>
      <p:sp>
        <p:nvSpPr>
          <p:cNvPr id="10243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10244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04800" y="2057400"/>
            <a:ext cx="5334000" cy="4572000"/>
          </a:xfrm>
        </p:spPr>
        <p:txBody>
          <a:bodyPr/>
          <a:lstStyle/>
          <a:p>
            <a:pPr eaLnBrk="1" hangingPunct="1"/>
            <a:r>
              <a:rPr lang="en-US" sz="2800" smtClean="0"/>
              <a:t>MCS; multicellular convection [see Fig. 8.12b] analogy</a:t>
            </a:r>
          </a:p>
          <a:p>
            <a:pPr lvl="1" eaLnBrk="1" hangingPunct="1"/>
            <a:r>
              <a:rPr lang="en-US" sz="2400" smtClean="0"/>
              <a:t>The system of cells (MCS) long outlives the life of any individual cell</a:t>
            </a:r>
          </a:p>
        </p:txBody>
      </p:sp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TextBox 7"/>
          <p:cNvSpPr txBox="1">
            <a:spLocks noChangeArrowheads="1"/>
          </p:cNvSpPr>
          <p:nvPr/>
        </p:nvSpPr>
        <p:spPr bwMode="auto">
          <a:xfrm>
            <a:off x="5040313" y="6535738"/>
            <a:ext cx="40274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>
                <a:hlinkClick r:id="rId4"/>
              </a:rPr>
              <a:t>http://www.crh.noaa.gov/iwx/?n=suncldpics</a:t>
            </a:r>
            <a:r>
              <a:rPr lang="en-US" sz="1000"/>
              <a:t>, Photo courtesy Bob Hammitt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ATMS 316- MCSs and Hazards</a:t>
            </a:r>
          </a:p>
        </p:txBody>
      </p:sp>
      <p:sp>
        <p:nvSpPr>
          <p:cNvPr id="247811" name="Rectangle 6"/>
          <p:cNvSpPr>
            <a:spLocks noChangeArrowheads="1"/>
          </p:cNvSpPr>
          <p:nvPr/>
        </p:nvSpPr>
        <p:spPr bwMode="auto">
          <a:xfrm>
            <a:off x="304800" y="2057400"/>
            <a:ext cx="495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800"/>
              <a:t>Tornado structure and dynamics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Numerical simulations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 sz="2800">
                <a:sym typeface="Wingdings" pitchFamily="2" charset="2"/>
              </a:rPr>
              <a:t>challenges apply to assessing relationships between observed tornado structure and swirl ratio</a:t>
            </a:r>
          </a:p>
        </p:txBody>
      </p:sp>
      <p:pic>
        <p:nvPicPr>
          <p:cNvPr id="2478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ATMS 316- MCSs and Hazards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981200"/>
            <a:ext cx="4419600" cy="4114800"/>
          </a:xfrm>
        </p:spPr>
        <p:txBody>
          <a:bodyPr/>
          <a:lstStyle/>
          <a:p>
            <a:r>
              <a:rPr lang="en-US" dirty="0" err="1" smtClean="0"/>
              <a:t>Nontornadic</a:t>
            </a:r>
            <a:r>
              <a:rPr lang="en-US" dirty="0" smtClean="0"/>
              <a:t>, damaging straight-line winds</a:t>
            </a:r>
          </a:p>
          <a:p>
            <a:pPr lvl="1"/>
            <a:r>
              <a:rPr lang="en-US" dirty="0" smtClean="0"/>
              <a:t>Resulting from downdrafts (10.2.1)</a:t>
            </a:r>
          </a:p>
          <a:p>
            <a:pPr lvl="2"/>
            <a:r>
              <a:rPr lang="en-US" dirty="0" smtClean="0"/>
              <a:t>downbursts; dx&lt;10 km</a:t>
            </a:r>
          </a:p>
          <a:p>
            <a:pPr lvl="2"/>
            <a:r>
              <a:rPr lang="en-US" dirty="0" smtClean="0"/>
              <a:t>microbursts; dx&lt; 4 km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53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5029200" y="1828800"/>
            <a:ext cx="3962400" cy="1938338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Photograph of a wet microburst, with the gust front position and a couple of schematic streamlines drawn (Fig 10.23)</a:t>
            </a:r>
          </a:p>
        </p:txBody>
      </p:sp>
      <p:pic>
        <p:nvPicPr>
          <p:cNvPr id="44036" name="Picture 5" descr="fig10.2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600200"/>
            <a:ext cx="4773613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45059" name="Text Box 4"/>
          <p:cNvSpPr txBox="1">
            <a:spLocks noChangeArrowheads="1"/>
          </p:cNvSpPr>
          <p:nvPr/>
        </p:nvSpPr>
        <p:spPr bwMode="auto">
          <a:xfrm>
            <a:off x="609600" y="4743271"/>
            <a:ext cx="8001000" cy="1200329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/>
              <a:t>A downburst as seen in (a) radar reflectivity (dBZ) and (b) radial velocity (m s</a:t>
            </a:r>
            <a:r>
              <a:rPr lang="en-US" baseline="30000"/>
              <a:t>-1</a:t>
            </a:r>
            <a:r>
              <a:rPr lang="en-US"/>
              <a:t>) imagery obtained by the CSU-CHILL radar in NE CO (0.5</a:t>
            </a:r>
            <a:r>
              <a:rPr lang="en-US" baseline="30000"/>
              <a:t>o</a:t>
            </a:r>
            <a:r>
              <a:rPr lang="en-US"/>
              <a:t> elevation angle) (Fig 10.24)</a:t>
            </a:r>
          </a:p>
        </p:txBody>
      </p:sp>
      <p:pic>
        <p:nvPicPr>
          <p:cNvPr id="45060" name="Picture 6" descr="fig10.24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52399"/>
            <a:ext cx="8153400" cy="4520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304800" y="5417403"/>
            <a:ext cx="8686800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/>
              <a:t>Fujita’s conceptual model of a microburst which can be viewed as an intense vortex  ring intercepting the ground (Fig 10.25)</a:t>
            </a:r>
          </a:p>
        </p:txBody>
      </p:sp>
      <p:pic>
        <p:nvPicPr>
          <p:cNvPr id="46084" name="Picture 5" descr="fig10.25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5590" y="1828800"/>
            <a:ext cx="447761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47107" name="Text Box 4"/>
          <p:cNvSpPr txBox="1">
            <a:spLocks noChangeArrowheads="1"/>
          </p:cNvSpPr>
          <p:nvPr/>
        </p:nvSpPr>
        <p:spPr bwMode="auto">
          <a:xfrm>
            <a:off x="381000" y="5570537"/>
            <a:ext cx="8610600" cy="46166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Cross-section of a microburst (Fig 10.26)</a:t>
            </a:r>
          </a:p>
        </p:txBody>
      </p:sp>
      <p:pic>
        <p:nvPicPr>
          <p:cNvPr id="47108" name="Picture 6" descr="fig10.26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58057"/>
            <a:ext cx="6781800" cy="5228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ATMS 316- MCSs and Hazards</a:t>
            </a:r>
          </a:p>
        </p:txBody>
      </p:sp>
      <p:sp>
        <p:nvSpPr>
          <p:cNvPr id="48131" name="Text Box 4"/>
          <p:cNvSpPr txBox="1">
            <a:spLocks noChangeArrowheads="1"/>
          </p:cNvSpPr>
          <p:nvPr/>
        </p:nvSpPr>
        <p:spPr bwMode="auto">
          <a:xfrm>
            <a:off x="304800" y="5569803"/>
            <a:ext cx="8534400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/>
              <a:t>Streamline analysis of a series of downbursts and microbursts on 30 September 1977 (Fig 10.27)</a:t>
            </a:r>
          </a:p>
        </p:txBody>
      </p:sp>
      <p:pic>
        <p:nvPicPr>
          <p:cNvPr id="48132" name="Picture 5" descr="fig10.27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28599"/>
            <a:ext cx="7772400" cy="5276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ATMS 316- MCSs and Hazards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981200"/>
            <a:ext cx="4419600" cy="4114800"/>
          </a:xfrm>
        </p:spPr>
        <p:txBody>
          <a:bodyPr/>
          <a:lstStyle/>
          <a:p>
            <a:r>
              <a:rPr lang="en-US" dirty="0" err="1" smtClean="0"/>
              <a:t>Nontornadic</a:t>
            </a:r>
            <a:r>
              <a:rPr lang="en-US" dirty="0" smtClean="0"/>
              <a:t>, damaging straight-line winds</a:t>
            </a:r>
          </a:p>
          <a:p>
            <a:pPr lvl="1"/>
            <a:r>
              <a:rPr lang="en-US" dirty="0" smtClean="0"/>
              <a:t>development of strong downdrafts</a:t>
            </a:r>
          </a:p>
          <a:p>
            <a:pPr lvl="1"/>
            <a:endParaRPr lang="en-US" dirty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Eq. (10.15) here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03487" y="6091535"/>
            <a:ext cx="8964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thermodynamic forcing is probably dominant in most downburst cases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343400"/>
            <a:ext cx="5943600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673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ATMS 316- MCSs and Hazards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981200"/>
            <a:ext cx="4953000" cy="4114800"/>
          </a:xfrm>
        </p:spPr>
        <p:txBody>
          <a:bodyPr/>
          <a:lstStyle/>
          <a:p>
            <a:r>
              <a:rPr lang="en-US" dirty="0" err="1" smtClean="0"/>
              <a:t>Nontornadic</a:t>
            </a:r>
            <a:r>
              <a:rPr lang="en-US" dirty="0" smtClean="0"/>
              <a:t>, damaging straight-line winds</a:t>
            </a:r>
          </a:p>
          <a:p>
            <a:pPr lvl="1"/>
            <a:r>
              <a:rPr lang="en-US" dirty="0" smtClean="0"/>
              <a:t>downdrafts are associated with high pressure</a:t>
            </a:r>
          </a:p>
          <a:p>
            <a:pPr lvl="2"/>
            <a:r>
              <a:rPr lang="en-US" dirty="0" smtClean="0"/>
              <a:t>hydrostatic origins (a)</a:t>
            </a:r>
          </a:p>
          <a:p>
            <a:pPr lvl="2"/>
            <a:r>
              <a:rPr lang="en-US" dirty="0" err="1" smtClean="0"/>
              <a:t>nonhydrostatic</a:t>
            </a:r>
            <a:r>
              <a:rPr lang="en-US" dirty="0" smtClean="0"/>
              <a:t> origins (b)</a:t>
            </a:r>
          </a:p>
          <a:p>
            <a:pPr marL="914400" lvl="2" indent="0">
              <a:buNone/>
            </a:pPr>
            <a:r>
              <a:rPr lang="en-US" dirty="0" smtClean="0"/>
              <a:t>(a) air is relatively cool and (b) air must decelerate as it approaches the ground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978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ATMS 316- MCSs and Hazards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981200"/>
            <a:ext cx="4953000" cy="4114800"/>
          </a:xfrm>
        </p:spPr>
        <p:txBody>
          <a:bodyPr/>
          <a:lstStyle/>
          <a:p>
            <a:r>
              <a:rPr lang="en-US" dirty="0" err="1" smtClean="0"/>
              <a:t>Nontornadic</a:t>
            </a:r>
            <a:r>
              <a:rPr lang="en-US" dirty="0" smtClean="0"/>
              <a:t>, damaging straight-line winds</a:t>
            </a:r>
          </a:p>
          <a:p>
            <a:pPr lvl="1"/>
            <a:r>
              <a:rPr lang="en-US" dirty="0" smtClean="0"/>
              <a:t>difficulty in approximating maximum downdraft speed as </a:t>
            </a:r>
            <a:r>
              <a:rPr lang="en-US" i="1" dirty="0" err="1" smtClean="0">
                <a:solidFill>
                  <a:srgbClr val="C00000"/>
                </a:solidFill>
              </a:rPr>
              <a:t>w</a:t>
            </a:r>
            <a:r>
              <a:rPr lang="en-US" baseline="-25000" dirty="0" err="1" smtClean="0">
                <a:solidFill>
                  <a:srgbClr val="C00000"/>
                </a:solidFill>
              </a:rPr>
              <a:t>min</a:t>
            </a:r>
            <a:r>
              <a:rPr lang="en-US" dirty="0" smtClean="0">
                <a:solidFill>
                  <a:srgbClr val="C00000"/>
                </a:solidFill>
              </a:rPr>
              <a:t> = </a:t>
            </a:r>
            <a:r>
              <a:rPr lang="en-US" dirty="0" smtClean="0">
                <a:solidFill>
                  <a:srgbClr val="C00000"/>
                </a:solidFill>
                <a:latin typeface="Symbol" pitchFamily="18" charset="2"/>
              </a:rPr>
              <a:t>-</a:t>
            </a:r>
            <a:r>
              <a:rPr lang="en-US" dirty="0" err="1" smtClean="0">
                <a:solidFill>
                  <a:srgbClr val="C00000"/>
                </a:solidFill>
              </a:rPr>
              <a:t>sqrt</a:t>
            </a:r>
            <a:r>
              <a:rPr lang="en-US" dirty="0" smtClean="0">
                <a:solidFill>
                  <a:srgbClr val="C00000"/>
                </a:solidFill>
              </a:rPr>
              <a:t>(2×DCAPE)</a:t>
            </a:r>
          </a:p>
          <a:p>
            <a:pPr lvl="2"/>
            <a:r>
              <a:rPr lang="en-US" dirty="0" smtClean="0"/>
              <a:t>from what upper level shall DCAPE be integrated?</a:t>
            </a:r>
          </a:p>
          <a:p>
            <a:pPr lvl="2"/>
            <a:r>
              <a:rPr lang="en-US" dirty="0" smtClean="0"/>
              <a:t>at what level does air parcel become unsaturated?</a:t>
            </a:r>
          </a:p>
          <a:p>
            <a:pPr marL="914400" lvl="2" indent="0">
              <a:buNone/>
            </a:pPr>
            <a:r>
              <a:rPr lang="en-US" dirty="0" smtClean="0"/>
              <a:t>[see Fig 10.28]</a:t>
            </a: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1876425"/>
            <a:ext cx="3276600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9505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4540</TotalTime>
  <Words>4540</Words>
  <Application>Microsoft Office PowerPoint</Application>
  <PresentationFormat>On-screen Show (4:3)</PresentationFormat>
  <Paragraphs>651</Paragraphs>
  <Slides>120</Slides>
  <Notes>105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120</vt:i4>
      </vt:variant>
    </vt:vector>
  </HeadingPairs>
  <TitlesOfParts>
    <vt:vector size="124" baseType="lpstr">
      <vt:lpstr>Symbol</vt:lpstr>
      <vt:lpstr>Times New Roman</vt:lpstr>
      <vt:lpstr>Wingdings</vt:lpstr>
      <vt:lpstr>Default Design</vt:lpstr>
      <vt:lpstr>ATMS 316- Mesoscale Meteorology</vt:lpstr>
      <vt:lpstr>ATMS 316- Mesoscale Meteorology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  <vt:lpstr>ATMS 316- MCSs and Hazards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Doug Miller</cp:lastModifiedBy>
  <cp:revision>851</cp:revision>
  <dcterms:created xsi:type="dcterms:W3CDTF">1601-01-01T00:00:00Z</dcterms:created>
  <dcterms:modified xsi:type="dcterms:W3CDTF">2019-04-09T16:32:00Z</dcterms:modified>
</cp:coreProperties>
</file>